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58" r:id="rId4"/>
    <p:sldId id="272" r:id="rId5"/>
    <p:sldId id="273" r:id="rId6"/>
    <p:sldId id="267" r:id="rId7"/>
    <p:sldId id="268" r:id="rId8"/>
    <p:sldId id="269" r:id="rId9"/>
    <p:sldId id="270" r:id="rId10"/>
    <p:sldId id="261" r:id="rId11"/>
    <p:sldId id="262" r:id="rId12"/>
    <p:sldId id="263" r:id="rId13"/>
    <p:sldId id="266" r:id="rId14"/>
    <p:sldId id="271" r:id="rId15"/>
    <p:sldId id="276" r:id="rId16"/>
    <p:sldId id="274" r:id="rId17"/>
    <p:sldId id="275" r:id="rId18"/>
  </p:sldIdLst>
  <p:sldSz cx="6858000" cy="9906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p:scale>
          <a:sx n="87" d="100"/>
          <a:sy n="87" d="100"/>
        </p:scale>
        <p:origin x="1872" y="-13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96760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71296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60429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70536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083594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356970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600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1138951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833208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68140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275243B-9210-4E31-853A-C9A813EACDAB}" type="datetimeFigureOut">
              <a:rPr kumimoji="1" lang="ja-JP" altLang="en-US" smtClean="0"/>
              <a:t>2025/2/27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315414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1275243B-9210-4E31-853A-C9A813EACDAB}" type="datetimeFigureOut">
              <a:rPr kumimoji="1" lang="ja-JP" altLang="en-US" smtClean="0"/>
              <a:t>2025/2/27</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6901A274-5A44-42E8-8AD3-EDB948B4BEF4}" type="slidenum">
              <a:rPr kumimoji="1" lang="ja-JP" altLang="en-US" smtClean="0"/>
              <a:t>‹#›</a:t>
            </a:fld>
            <a:endParaRPr kumimoji="1" lang="ja-JP" altLang="en-US"/>
          </a:p>
        </p:txBody>
      </p:sp>
    </p:spTree>
    <p:extLst>
      <p:ext uri="{BB962C8B-B14F-4D97-AF65-F5344CB8AC3E}">
        <p14:creationId xmlns:p14="http://schemas.microsoft.com/office/powerpoint/2010/main" val="29565958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1600938"/>
            <a:ext cx="6858000" cy="690209"/>
          </a:xfrm>
        </p:spPr>
        <p:txBody>
          <a:bodyPr>
            <a:normAutofit/>
          </a:bodyPr>
          <a:lstStyle/>
          <a:p>
            <a:r>
              <a:rPr lang="ja-JP" altLang="en-US" sz="1800" dirty="0">
                <a:latin typeface="ＤＦＧPOP1体" panose="040B0700000000000000" pitchFamily="82" charset="-128"/>
                <a:ea typeface="ＤＦＧPOP1体" panose="040B0700000000000000" pitchFamily="82" charset="-128"/>
              </a:rPr>
              <a:t>マナー，禁止事項について</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495300" y="2400299"/>
            <a:ext cx="5867400" cy="3583057"/>
          </a:xfrm>
        </p:spPr>
        <p:txBody>
          <a:bodyPr>
            <a:normAutofit/>
          </a:body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以下のマナーの遵守にご協力ください．よろしくお願いします．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6" panose="020F0600000000000000" pitchFamily="34" charset="-128"/>
                <a:ea typeface="ＤＦＧＵＤ丸ゴシック体W6" panose="020F0600000000000000" pitchFamily="34" charset="-128"/>
              </a:rPr>
              <a:t>当店</a:t>
            </a:r>
            <a:r>
              <a:rPr lang="en-US" altLang="ja-JP" sz="1200" dirty="0">
                <a:latin typeface="ＤＦＧＵＤ丸ゴシック体W6" panose="020F0600000000000000" pitchFamily="34" charset="-128"/>
                <a:ea typeface="ＤＦＧＵＤ丸ゴシック体W6" panose="020F0600000000000000" pitchFamily="34" charset="-128"/>
              </a:rPr>
              <a:t>(?)</a:t>
            </a:r>
            <a:r>
              <a:rPr lang="ja-JP" altLang="en-US" sz="1200" dirty="0">
                <a:latin typeface="ＤＦＧＵＤ丸ゴシック体W6" panose="020F0600000000000000" pitchFamily="34" charset="-128"/>
                <a:ea typeface="ＤＦＧＵＤ丸ゴシック体W6" panose="020F0600000000000000" pitchFamily="34" charset="-128"/>
              </a:rPr>
              <a:t>は集合住宅の一部です．</a:t>
            </a:r>
            <a:r>
              <a:rPr lang="ja-JP" altLang="en-US" sz="1200" dirty="0">
                <a:latin typeface="ＤＦＧＵＤ丸ゴシック体W4" panose="020F0400000000000000" pitchFamily="34" charset="-128"/>
                <a:ea typeface="ＤＦＧＵＤ丸ゴシック体W4" panose="020F0400000000000000" pitchFamily="34" charset="-128"/>
              </a:rPr>
              <a:t>隣室や下階にも住人がおります．</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過度な強打，引きヅモ，大声，放歌などはご遠慮ください．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牌や点棒を投げる，先ヅモ，過度な小手返し，手牌に関する発言，</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打牌批判，和了批判はご遠慮ください．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ロン，ツモ，ポン，チー，カン，立直の発声ははっきりとお願い</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点棒の授受は卓上を経由して行い，直接の手渡しは避けてください．</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牌山が上がってきたら牌山を前に出していただきますよう</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お願いします．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捨牌は</a:t>
            </a:r>
            <a:r>
              <a:rPr lang="en-US" altLang="ja-JP" sz="1200" dirty="0">
                <a:latin typeface="ＤＦＧＵＤ丸ゴシック体W4" panose="020F0400000000000000" pitchFamily="34" charset="-128"/>
                <a:ea typeface="ＤＦＧＵＤ丸ゴシック体W4" panose="020F0400000000000000" pitchFamily="34" charset="-128"/>
              </a:rPr>
              <a:t>6</a:t>
            </a:r>
            <a:r>
              <a:rPr lang="ja-JP" altLang="en-US" sz="1200" dirty="0">
                <a:latin typeface="ＤＦＧＵＤ丸ゴシック体W4" panose="020F0400000000000000" pitchFamily="34" charset="-128"/>
                <a:ea typeface="ＤＦＧＵＤ丸ゴシック体W4" panose="020F0400000000000000" pitchFamily="34" charset="-128"/>
              </a:rPr>
              <a:t>枚切りでお願いします． </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ブー麻雀の場合はそうでなくても問題ありません．</a:t>
            </a:r>
            <a:r>
              <a:rPr lang="en-US" altLang="ja-JP" sz="12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初心者の方に対しては積極的なサポートをお願いいたします．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当店</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での以下の行為はお断りします．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室内での喫煙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泥酔状態での対局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イカサマ</a:t>
            </a: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
        <p:nvSpPr>
          <p:cNvPr id="4" name="タイトル 1">
            <a:extLst>
              <a:ext uri="{FF2B5EF4-FFF2-40B4-BE49-F238E27FC236}">
                <a16:creationId xmlns:a16="http://schemas.microsoft.com/office/drawing/2014/main" id="{71A4BF7D-5DCC-7802-3189-E6A354665A66}"/>
              </a:ext>
            </a:extLst>
          </p:cNvPr>
          <p:cNvSpPr txBox="1">
            <a:spLocks/>
          </p:cNvSpPr>
          <p:nvPr/>
        </p:nvSpPr>
        <p:spPr>
          <a:xfrm>
            <a:off x="0" y="0"/>
            <a:ext cx="6858000" cy="136166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a:t>
            </a:r>
            <a:r>
              <a:rPr lang="en-US" altLang="ja-JP" sz="4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 </a:t>
            </a:r>
            <a:r>
              <a:rPr lang="ja-JP" altLang="en-US" sz="3600" dirty="0">
                <a:latin typeface="ＤＦＧPOP1体" panose="040B0700000000000000" pitchFamily="82" charset="-128"/>
                <a:ea typeface="ＤＦＧPOP1体" panose="040B0700000000000000" pitchFamily="82" charset="-128"/>
              </a:rPr>
              <a:t>ルールブック</a:t>
            </a:r>
          </a:p>
        </p:txBody>
      </p:sp>
      <p:sp>
        <p:nvSpPr>
          <p:cNvPr id="5" name="タイトル 1">
            <a:extLst>
              <a:ext uri="{FF2B5EF4-FFF2-40B4-BE49-F238E27FC236}">
                <a16:creationId xmlns:a16="http://schemas.microsoft.com/office/drawing/2014/main" id="{8AFAE52A-0774-354F-E431-4D9EA31A2E30}"/>
              </a:ext>
            </a:extLst>
          </p:cNvPr>
          <p:cNvSpPr txBox="1">
            <a:spLocks/>
          </p:cNvSpPr>
          <p:nvPr/>
        </p:nvSpPr>
        <p:spPr>
          <a:xfrm>
            <a:off x="0" y="6092508"/>
            <a:ext cx="6858000" cy="43897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r>
              <a:rPr lang="ja-JP" altLang="en-US" sz="1800" dirty="0">
                <a:latin typeface="ＤＦＧPOP1体" panose="040B0700000000000000" pitchFamily="82" charset="-128"/>
                <a:ea typeface="ＤＦＧPOP1体" panose="040B0700000000000000" pitchFamily="82" charset="-128"/>
              </a:rPr>
              <a:t>自動卓設定表 </a:t>
            </a:r>
            <a:r>
              <a:rPr lang="en-US" altLang="ja-JP" sz="1200" dirty="0">
                <a:latin typeface="ＤＦＧPOP1体" panose="040B0700000000000000" pitchFamily="82" charset="-128"/>
                <a:ea typeface="ＤＦＧPOP1体" panose="040B0700000000000000" pitchFamily="82" charset="-128"/>
              </a:rPr>
              <a:t>(AMOS JP-EX COLOR)</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6" name="表 5">
            <a:extLst>
              <a:ext uri="{FF2B5EF4-FFF2-40B4-BE49-F238E27FC236}">
                <a16:creationId xmlns:a16="http://schemas.microsoft.com/office/drawing/2014/main" id="{01DA11F8-CF45-B2B5-31B9-3A7DB5704E88}"/>
              </a:ext>
            </a:extLst>
          </p:cNvPr>
          <p:cNvGraphicFramePr>
            <a:graphicFrameLocks noGrp="1"/>
          </p:cNvGraphicFramePr>
          <p:nvPr>
            <p:extLst>
              <p:ext uri="{D42A27DB-BD31-4B8C-83A1-F6EECF244321}">
                <p14:modId xmlns:p14="http://schemas.microsoft.com/office/powerpoint/2010/main" val="789065155"/>
              </p:ext>
            </p:extLst>
          </p:nvPr>
        </p:nvGraphicFramePr>
        <p:xfrm>
          <a:off x="830498" y="6640814"/>
          <a:ext cx="2507393" cy="207717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00</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チェック</a:t>
                      </a:r>
                      <a:endParaRPr kumimoji="1" lang="en-US" altLang="ja-JP" sz="900" dirty="0">
                        <a:latin typeface="ＤＦＧ中丸ゴシック体" panose="020F0500000000000000" pitchFamily="50" charset="-128"/>
                        <a:ea typeface="ＤＦＧ中丸ゴシック体" panose="020F0500000000000000" pitchFamily="50" charset="-128"/>
                      </a:endParaRPr>
                    </a:p>
                    <a:p>
                      <a:r>
                        <a:rPr kumimoji="1" lang="ja-JP" altLang="en-US" sz="900" dirty="0">
                          <a:latin typeface="ＤＦＧ中丸ゴシック体" panose="020F0500000000000000" pitchFamily="50" charset="-128"/>
                          <a:ea typeface="ＤＦＧ中丸ゴシック体" panose="020F0500000000000000" pitchFamily="50" charset="-128"/>
                        </a:rPr>
                        <a:t>モード</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01</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四人標準</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02</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03</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四人花花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144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04</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三人標準</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108</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7" name="表 6">
            <a:extLst>
              <a:ext uri="{FF2B5EF4-FFF2-40B4-BE49-F238E27FC236}">
                <a16:creationId xmlns:a16="http://schemas.microsoft.com/office/drawing/2014/main" id="{788AE082-40D1-E62A-55BB-DDB74939A0BF}"/>
              </a:ext>
            </a:extLst>
          </p:cNvPr>
          <p:cNvGraphicFramePr>
            <a:graphicFrameLocks noGrp="1"/>
          </p:cNvGraphicFramePr>
          <p:nvPr>
            <p:extLst>
              <p:ext uri="{D42A27DB-BD31-4B8C-83A1-F6EECF244321}">
                <p14:modId xmlns:p14="http://schemas.microsoft.com/office/powerpoint/2010/main" val="4207710002"/>
              </p:ext>
            </p:extLst>
          </p:nvPr>
        </p:nvGraphicFramePr>
        <p:xfrm>
          <a:off x="3520111" y="6640638"/>
          <a:ext cx="2507393" cy="1711414"/>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tblGrid>
              <a:tr h="324502">
                <a:tc>
                  <a:txBody>
                    <a:bodyPr/>
                    <a:lstStyle/>
                    <a:p>
                      <a:r>
                        <a:rPr kumimoji="1" lang="ja-JP" altLang="en-US" sz="900" b="1" dirty="0">
                          <a:solidFill>
                            <a:schemeClr val="tx1"/>
                          </a:solidFill>
                          <a:latin typeface="ＤＦＧ中丸ゴシック体" panose="020F0500000000000000" pitchFamily="50" charset="-128"/>
                          <a:ea typeface="ＤＦＧ中丸ゴシック体" panose="020F0500000000000000" pitchFamily="50" charset="-128"/>
                        </a:rPr>
                        <a:t>番号</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仕様</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枚数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05</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a:t>
                      </a:r>
                      <a:r>
                        <a:rPr kumimoji="1" lang="ja-JP" altLang="en-US" sz="900" dirty="0">
                          <a:latin typeface="ＤＦＧ中丸ゴシック体" panose="020F0500000000000000" pitchFamily="50" charset="-128"/>
                          <a:ea typeface="ＤＦＧ中丸ゴシック体" panose="020F0500000000000000" pitchFamily="50" charset="-128"/>
                        </a:rPr>
                        <a:t>人花</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112</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2015062"/>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06</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ja-JP" altLang="en-US" sz="900" dirty="0">
                          <a:latin typeface="ＤＦＧ中丸ゴシック体" panose="020F0500000000000000" pitchFamily="50" charset="-128"/>
                          <a:ea typeface="ＤＦＧ中丸ゴシック体" panose="020F0500000000000000" pitchFamily="50" charset="-128"/>
                        </a:rPr>
                        <a:t>三人花花</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116</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900" b="1" dirty="0">
                          <a:latin typeface="ＤＦＧ中丸ゴシック体" panose="020F0500000000000000" pitchFamily="50" charset="-128"/>
                          <a:ea typeface="ＤＦＧ中丸ゴシック体" panose="020F0500000000000000" pitchFamily="50" charset="-128"/>
                        </a:rPr>
                        <a:t>07</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900" b="1" dirty="0">
                          <a:latin typeface="ＤＦＧ中丸ゴシック体" panose="020F0500000000000000" pitchFamily="50" charset="-128"/>
                          <a:ea typeface="ＤＦＧ中丸ゴシック体" panose="020F0500000000000000" pitchFamily="50" charset="-128"/>
                        </a:rPr>
                        <a:t>08</a:t>
                      </a:r>
                      <a:endParaRPr kumimoji="1" lang="ja-JP" altLang="en-US" sz="9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r>
                        <a:rPr kumimoji="1" lang="ja-JP" altLang="en-US" sz="900" dirty="0">
                          <a:latin typeface="ＤＦＧ中丸ゴシック体" panose="020F0500000000000000" pitchFamily="50" charset="-128"/>
                          <a:ea typeface="ＤＦＧ中丸ゴシック体" panose="020F0500000000000000" pitchFamily="50" charset="-128"/>
                        </a:rPr>
                        <a:t>枚上がり</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731BA0BF-4FB2-B438-6D17-9DEE48412304}"/>
              </a:ext>
            </a:extLst>
          </p:cNvPr>
          <p:cNvSpPr txBox="1">
            <a:spLocks/>
          </p:cNvSpPr>
          <p:nvPr/>
        </p:nvSpPr>
        <p:spPr>
          <a:xfrm>
            <a:off x="495300" y="8858502"/>
            <a:ext cx="5867400" cy="773884"/>
          </a:xfrm>
          <a:prstGeom prst="rect">
            <a:avLst/>
          </a:prstGeom>
        </p:spPr>
        <p:txBody>
          <a:bodyPr vert="horz" lIns="91440" tIns="45720" rIns="91440" bIns="45720" rtlCol="0">
            <a:normAutofit fontScale="92500"/>
          </a:bodyPr>
          <a:lstStyle>
            <a:lvl1pPr marL="0" indent="0" algn="ctr" defTabSz="685800" rtl="0" eaLnBrk="1" latinLnBrk="0" hangingPunct="1">
              <a:lnSpc>
                <a:spcPct val="90000"/>
              </a:lnSpc>
              <a:spcBef>
                <a:spcPts val="750"/>
              </a:spcBef>
              <a:buFont typeface="Arial" panose="020B0604020202020204" pitchFamily="34" charset="0"/>
              <a:buNone/>
              <a:defRPr kumimoji="1"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kumimoji="1"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kumimoji="1"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kumimoji="1" sz="1200" kern="1200">
                <a:solidFill>
                  <a:schemeClr val="tx1"/>
                </a:solidFill>
                <a:latin typeface="+mn-lt"/>
                <a:ea typeface="+mn-ea"/>
                <a:cs typeface="+mn-cs"/>
              </a:defRPr>
            </a:lvl9pPr>
          </a:lstStyle>
          <a:p>
            <a:pPr marL="285750" indent="-285750" algn="l">
              <a:buFont typeface="Arial" panose="020B0604020202020204" pitchFamily="34" charset="0"/>
              <a:buChar char="•"/>
            </a:pPr>
            <a:r>
              <a:rPr lang="ja-JP" altLang="en-US" sz="1200" dirty="0">
                <a:latin typeface="ＤＦＧＵＤ丸ゴシック体W4" panose="020F0400000000000000" pitchFamily="34" charset="-128"/>
                <a:ea typeface="ＤＦＧＵＤ丸ゴシック体W4" panose="020F0400000000000000" pitchFamily="34" charset="-128"/>
              </a:rPr>
              <a:t>ゲームを変更する場合は，電源を切り，規定の点棒を入れ，再度電源を入れ，卓下の</a:t>
            </a:r>
            <a:br>
              <a:rPr lang="en-US" altLang="ja-JP" sz="1200" dirty="0">
                <a:latin typeface="ＤＦＧＵＤ丸ゴシック体W4" panose="020F0400000000000000" pitchFamily="34" charset="-128"/>
                <a:ea typeface="ＤＦＧＵＤ丸ゴシック体W4" panose="020F0400000000000000" pitchFamily="34" charset="-128"/>
              </a:rPr>
            </a:br>
            <a:r>
              <a:rPr lang="ja-JP" altLang="en-US" sz="1200" dirty="0">
                <a:latin typeface="ＤＦＧＵＤ丸ゴシック体W4" panose="020F0400000000000000" pitchFamily="34" charset="-128"/>
                <a:ea typeface="ＤＦＧＵＤ丸ゴシック体W4" panose="020F0400000000000000" pitchFamily="34" charset="-128"/>
              </a:rPr>
              <a:t>上下スイッチを長押しして上の表からゲームを選び，リセット操作 </a:t>
            </a:r>
            <a:r>
              <a:rPr lang="en-US" altLang="ja-JP" sz="1200" dirty="0">
                <a:latin typeface="ＤＦＧＵＤ丸ゴシック体W4" panose="020F0400000000000000" pitchFamily="34" charset="-128"/>
                <a:ea typeface="ＤＦＧＵＤ丸ゴシック体W4" panose="020F0400000000000000" pitchFamily="34" charset="-128"/>
              </a:rPr>
              <a:t>(</a:t>
            </a:r>
            <a:r>
              <a:rPr lang="ja-JP" altLang="en-US" sz="1200" dirty="0">
                <a:latin typeface="ＤＦＧＵＤ丸ゴシック体W4" panose="020F0400000000000000" pitchFamily="34" charset="-128"/>
                <a:ea typeface="ＤＦＧＵＤ丸ゴシック体W4" panose="020F0400000000000000" pitchFamily="34" charset="-128"/>
              </a:rPr>
              <a:t>サイコロスイッチを</a:t>
            </a:r>
            <a:br>
              <a:rPr lang="en-US" altLang="ja-JP" sz="1200" dirty="0">
                <a:latin typeface="ＤＦＧＵＤ丸ゴシック体W4" panose="020F0400000000000000" pitchFamily="34" charset="-128"/>
                <a:ea typeface="ＤＦＧＵＤ丸ゴシック体W4" panose="020F0400000000000000" pitchFamily="34" charset="-128"/>
              </a:rPr>
            </a:br>
            <a:r>
              <a:rPr lang="en-US" altLang="ja-JP" sz="1200" dirty="0">
                <a:latin typeface="ＤＦＧＵＤ丸ゴシック体W4" panose="020F0400000000000000" pitchFamily="34" charset="-128"/>
                <a:ea typeface="ＤＦＧＵＤ丸ゴシック体W4" panose="020F0400000000000000" pitchFamily="34" charset="-128"/>
              </a:rPr>
              <a:t>2</a:t>
            </a:r>
            <a:r>
              <a:rPr lang="ja-JP" altLang="en-US" sz="1200" dirty="0">
                <a:latin typeface="ＤＦＧＵＤ丸ゴシック体W4" panose="020F0400000000000000" pitchFamily="34" charset="-128"/>
                <a:ea typeface="ＤＦＧＵＤ丸ゴシック体W4" panose="020F0400000000000000" pitchFamily="34" charset="-128"/>
              </a:rPr>
              <a:t>か所同時に長押し</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をしてからゲームを開始してください．</a:t>
            </a:r>
            <a:br>
              <a:rPr lang="en-US" altLang="ja-JP" sz="1200" dirty="0">
                <a:latin typeface="ＤＦＧＵＤ丸ゴシック体W4" panose="020F0400000000000000" pitchFamily="34" charset="-128"/>
                <a:ea typeface="ＤＦＧＵＤ丸ゴシック体W4" panose="020F0400000000000000" pitchFamily="34" charset="-128"/>
              </a:rPr>
            </a:br>
            <a:endParaRPr lang="en-US" altLang="ja-JP" sz="12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32058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ブー麻雀ルール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827224"/>
            <a:ext cx="6246312" cy="9078776"/>
          </a:xfrm>
        </p:spPr>
        <p:txBody>
          <a:bodyPr>
            <a:normAutofit lnSpcReduction="10000"/>
          </a:bodyPr>
          <a:lstStyle/>
          <a:p>
            <a:pPr marL="285750" indent="-285750" algn="l">
              <a:buFont typeface="Arial" panose="020B0604020202020204" pitchFamily="34" charset="0"/>
              <a:buChar char="•"/>
            </a:pP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点持ち</a:t>
            </a:r>
            <a:r>
              <a:rPr lang="ja-JP" altLang="en-US" sz="1400" dirty="0">
                <a:latin typeface="ＤＦＧＵＤ丸ゴシック体W4" panose="020F0400000000000000" pitchFamily="34" charset="-128"/>
                <a:ea typeface="ＤＦＧＵＤ丸ゴシック体W4" panose="020F0400000000000000" pitchFamily="34" charset="-128"/>
              </a:rPr>
              <a:t>四人打ち半荘戦です．原点は浮きとして扱います．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16000</a:t>
            </a:r>
            <a:r>
              <a:rPr lang="ja-JP" altLang="en-US" sz="1400" b="1" dirty="0">
                <a:latin typeface="ＤＦＧＵＤ丸ゴシック体W4" panose="020F0400000000000000" pitchFamily="34" charset="-128"/>
                <a:ea typeface="ＤＦＧＵＤ丸ゴシック体W4" panose="020F0400000000000000" pitchFamily="34" charset="-128"/>
              </a:rPr>
              <a:t>点以上または</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a:t>
            </a:r>
            <a:r>
              <a:rPr lang="ja-JP" altLang="en-US" sz="1400" dirty="0">
                <a:latin typeface="ＤＦＧＵＤ丸ゴシック体W4" panose="020F0400000000000000" pitchFamily="34" charset="-128"/>
                <a:ea typeface="ＤＦＧＵＤ丸ゴシック体W4" panose="020F0400000000000000" pitchFamily="34" charset="-128"/>
              </a:rPr>
              <a:t>となるか，南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すればゲーム終了となります．</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人沈みの場合は持ち点の多い順に</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人を</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浮きとして扱います．同点者がいる場合は起家優先となります．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上がり連荘です．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一翻縛りなし．</a:t>
            </a:r>
            <a:r>
              <a:rPr lang="ja-JP" altLang="en-US" sz="1400" b="1" dirty="0">
                <a:latin typeface="ＤＦＧＵＤ丸ゴシック体W4" panose="020F0400000000000000" pitchFamily="34" charset="-128"/>
                <a:ea typeface="ＤＦＧＵＤ丸ゴシック体W4" panose="020F0400000000000000" pitchFamily="34" charset="-128"/>
              </a:rPr>
              <a:t>役なしでも上がれます．場に</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バンバン</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が付きます．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フリテンは自分の捨てた現物と立直後に他家の捨てた牌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点数状況の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ためにロン上がりが禁止されている場合も含む</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の現物に適用します．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現物以外の待ち牌はロン上がり可能です．同巡フリテンもありません．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フリテンであってもツモ上がりに制限はありません．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喰いタン，平和ツモ無し</a:t>
            </a:r>
            <a:r>
              <a:rPr lang="ja-JP" altLang="en-US" sz="1400" dirty="0">
                <a:latin typeface="ＤＦＧＵＤ丸ゴシック体W4" panose="020F0400000000000000" pitchFamily="34" charset="-128"/>
                <a:ea typeface="ＤＦＧＵＤ丸ゴシック体W4" panose="020F0400000000000000" pitchFamily="34" charset="-128"/>
              </a:rPr>
              <a:t>です．</a:t>
            </a:r>
            <a:r>
              <a:rPr lang="ja-JP" altLang="en-US" sz="1400" b="1" dirty="0">
                <a:latin typeface="ＤＦＧＵＤ丸ゴシック体W4" panose="020F0400000000000000" pitchFamily="34" charset="-128"/>
                <a:ea typeface="ＤＦＧＵＤ丸ゴシック体W4" panose="020F0400000000000000" pitchFamily="34" charset="-128"/>
              </a:rPr>
              <a:t>一発，裏ドラ，槓ドラもありません．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聴牌料はなく，立直していても</a:t>
            </a:r>
            <a:r>
              <a:rPr lang="ja-JP" altLang="en-US" sz="1400" b="1" dirty="0">
                <a:latin typeface="ＤＦＧＵＤ丸ゴシック体W4" panose="020F0400000000000000" pitchFamily="34" charset="-128"/>
                <a:ea typeface="ＤＦＧＵＤ丸ゴシック体W4" panose="020F0400000000000000" pitchFamily="34" charset="-128"/>
              </a:rPr>
              <a:t>流局時に手牌を公開する義務はあり</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ません．ノーテンでも立直が可能です．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立直料は</a:t>
            </a:r>
            <a:r>
              <a:rPr lang="en-US" altLang="ja-JP" sz="1400" b="1" dirty="0">
                <a:latin typeface="ＤＦＧＵＤ丸ゴシック体W4" panose="020F0400000000000000" pitchFamily="34" charset="-128"/>
                <a:ea typeface="ＤＦＧＵＤ丸ゴシック体W4" panose="020F0400000000000000" pitchFamily="34" charset="-128"/>
              </a:rPr>
              <a:t>100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点の場合，供託なしで立直が可能です．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ダブロン，トリロンはいずれも</a:t>
            </a:r>
            <a:r>
              <a:rPr lang="ja-JP" altLang="en-US" sz="1400" b="1" dirty="0">
                <a:latin typeface="ＤＦＧＵＤ丸ゴシック体W4" panose="020F0400000000000000" pitchFamily="34" charset="-128"/>
                <a:ea typeface="ＤＦＧＵＤ丸ゴシック体W4" panose="020F0400000000000000" pitchFamily="34" charset="-128"/>
              </a:rPr>
              <a:t>頭ハネ</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r>
              <a:rPr lang="ja-JP" altLang="en-US" sz="1400" dirty="0">
                <a:latin typeface="ＤＦＧＵＤ丸ゴシック体W4" panose="020F0400000000000000" pitchFamily="34" charset="-128"/>
                <a:ea typeface="ＤＦＧＵＤ丸ゴシック体W4" panose="020F0400000000000000" pitchFamily="34" charset="-128"/>
              </a:rPr>
              <a:t>国士無双は暗槓ロンが可能です．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点数計算は以下の取り決めに従います．これ以外の取り決めは通常の</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喰い平和のロン上がりは</a:t>
            </a:r>
            <a:r>
              <a:rPr lang="en-US" altLang="ja-JP" sz="1400" b="1" dirty="0">
                <a:latin typeface="ＤＦＧＵＤ丸ゴシック体W4" panose="020F0400000000000000" pitchFamily="34" charset="-128"/>
                <a:ea typeface="ＤＦＧＵＤ丸ゴシック体W4" panose="020F0400000000000000" pitchFamily="34" charset="-128"/>
              </a:rPr>
              <a:t>20</a:t>
            </a:r>
            <a:r>
              <a:rPr lang="ja-JP" altLang="en-US" sz="1400" b="1" dirty="0">
                <a:latin typeface="ＤＦＧＵＤ丸ゴシック体W4" panose="020F0400000000000000" pitchFamily="34" charset="-128"/>
                <a:ea typeface="ＤＦＧＵＤ丸ゴシック体W4" panose="020F0400000000000000" pitchFamily="34" charset="-128"/>
              </a:rPr>
              <a:t>符として計算します．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満貫は子</a:t>
            </a:r>
            <a:r>
              <a:rPr lang="en-US" altLang="ja-JP" sz="1400" b="1" dirty="0">
                <a:latin typeface="ＤＦＧＵＤ丸ゴシック体W4" panose="020F0400000000000000" pitchFamily="34" charset="-128"/>
                <a:ea typeface="ＤＦＧＵＤ丸ゴシック体W4" panose="020F0400000000000000" pitchFamily="34" charset="-128"/>
              </a:rPr>
              <a:t>8000</a:t>
            </a:r>
            <a:r>
              <a:rPr lang="ja-JP" altLang="en-US" sz="1400" b="1" dirty="0">
                <a:latin typeface="ＤＦＧＵＤ丸ゴシック体W4" panose="020F0400000000000000" pitchFamily="34" charset="-128"/>
                <a:ea typeface="ＤＦＧＵＤ丸ゴシック体W4" panose="020F0400000000000000" pitchFamily="34" charset="-128"/>
              </a:rPr>
              <a:t>点，親</a:t>
            </a:r>
            <a:r>
              <a:rPr lang="en-US" altLang="ja-JP" sz="1400" b="1" dirty="0">
                <a:latin typeface="ＤＦＧＵＤ丸ゴシック体W4" panose="020F0400000000000000" pitchFamily="34" charset="-128"/>
                <a:ea typeface="ＤＦＧＵＤ丸ゴシック体W4" panose="020F0400000000000000" pitchFamily="34" charset="-128"/>
              </a:rPr>
              <a:t>12000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a:t>
            </a:r>
            <a:r>
              <a:rPr lang="ja-JP" altLang="en-US" sz="1400" b="1" dirty="0">
                <a:latin typeface="ＤＦＧＵＤ丸ゴシック体W4" panose="020F0400000000000000" pitchFamily="34" charset="-128"/>
                <a:ea typeface="ＤＦＧＵＤ丸ゴシック体W4" panose="020F0400000000000000" pitchFamily="34" charset="-128"/>
              </a:rPr>
              <a:t>跳満以上の点数はありません．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切り上げ満貫はありません．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以下の役は通常の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人麻雀と異なる扱いをします．それ以外の役は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通常の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人麻雀に準じます．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平和</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鳴いても成立します．平和ツモはありません．</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混一色</a:t>
            </a:r>
            <a:r>
              <a:rPr lang="en-US" altLang="ja-JP" sz="1200" b="1" dirty="0">
                <a:latin typeface="ＤＦＧＵＤ丸ゴシック体W4" panose="020F0400000000000000" pitchFamily="34" charset="-128"/>
                <a:ea typeface="ＤＦＧＵＤ丸ゴシック体W4" panose="020F0400000000000000" pitchFamily="34" charset="-128"/>
              </a:rPr>
              <a:t>: 2</a:t>
            </a:r>
            <a:r>
              <a:rPr lang="ja-JP" altLang="en-US" sz="1200" b="1" dirty="0">
                <a:latin typeface="ＤＦＧＵＤ丸ゴシック体W4" panose="020F0400000000000000" pitchFamily="34" charset="-128"/>
                <a:ea typeface="ＤＦＧＵＤ丸ゴシック体W4" panose="020F0400000000000000" pitchFamily="34" charset="-128"/>
              </a:rPr>
              <a:t>翻．</a:t>
            </a:r>
            <a:r>
              <a:rPr lang="ja-JP" altLang="en-US" sz="1200" dirty="0">
                <a:latin typeface="ＤＦＧＵＤ丸ゴシック体W4" panose="020F0400000000000000" pitchFamily="34" charset="-128"/>
                <a:ea typeface="ＤＦＧＵＤ丸ゴシック体W4" panose="020F0400000000000000" pitchFamily="34" charset="-128"/>
              </a:rPr>
              <a:t>喰い下がりはありません．</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小三元，混老頭，三色同刻，三槓子，二盃口，清一色</a:t>
            </a:r>
            <a:r>
              <a:rPr lang="en-US" altLang="ja-JP" sz="1200" b="1" dirty="0">
                <a:latin typeface="ＤＦＧＵＤ丸ゴシック体W4" panose="020F0400000000000000" pitchFamily="34" charset="-128"/>
                <a:ea typeface="ＤＦＧＵＤ丸ゴシック体W4" panose="020F0400000000000000" pitchFamily="34" charset="-128"/>
              </a:rPr>
              <a:t>: </a:t>
            </a:r>
            <a:r>
              <a:rPr lang="ja-JP" altLang="en-US" sz="1200" b="1" dirty="0">
                <a:latin typeface="ＤＦＧＵＤ丸ゴシック体W4" panose="020F0400000000000000" pitchFamily="34" charset="-128"/>
                <a:ea typeface="ＤＦＧＵＤ丸ゴシック体W4" panose="020F0400000000000000" pitchFamily="34" charset="-128"/>
              </a:rPr>
              <a:t>満貫．</a:t>
            </a:r>
            <a:endParaRPr lang="en-US" altLang="ja-JP" sz="12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赤牌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ドラではなく</a:t>
            </a:r>
            <a:r>
              <a:rPr lang="en-US" altLang="ja-JP" sz="1200" b="1" dirty="0">
                <a:latin typeface="ＤＦＧＵＤ丸ゴシック体W4" panose="020F0400000000000000" pitchFamily="34" charset="-128"/>
                <a:ea typeface="ＤＦＧＵＤ丸ゴシック体W4" panose="020F0400000000000000" pitchFamily="34" charset="-128"/>
              </a:rPr>
              <a:t>1</a:t>
            </a:r>
            <a:r>
              <a:rPr lang="ja-JP" altLang="en-US" sz="1200" b="1" dirty="0">
                <a:latin typeface="ＤＦＧＵＤ丸ゴシック体W4" panose="020F0400000000000000" pitchFamily="34" charset="-128"/>
                <a:ea typeface="ＤＦＧＵＤ丸ゴシック体W4" panose="020F0400000000000000" pitchFamily="34" charset="-128"/>
              </a:rPr>
              <a:t>翻役</a:t>
            </a:r>
            <a:r>
              <a:rPr lang="ja-JP" altLang="en-US" sz="1200" dirty="0">
                <a:latin typeface="ＤＦＧＵＤ丸ゴシック体W4" panose="020F0400000000000000" pitchFamily="34" charset="-128"/>
                <a:ea typeface="ＤＦＧＵＤ丸ゴシック体W4" panose="020F0400000000000000" pitchFamily="34" charset="-128"/>
              </a:rPr>
              <a:t>として扱います．赤伍筒</a:t>
            </a:r>
            <a:r>
              <a:rPr lang="en-US" altLang="ja-JP" sz="1200" dirty="0">
                <a:latin typeface="ＤＦＧＵＤ丸ゴシック体W4" panose="020F0400000000000000" pitchFamily="34" charset="-128"/>
                <a:ea typeface="ＤＦＧＵＤ丸ゴシック体W4" panose="020F0400000000000000" pitchFamily="34" charset="-128"/>
              </a:rPr>
              <a:t>1</a:t>
            </a:r>
            <a:r>
              <a:rPr lang="ja-JP" altLang="en-US" sz="1200" dirty="0">
                <a:latin typeface="ＤＦＧＵＤ丸ゴシック体W4" panose="020F0400000000000000" pitchFamily="34" charset="-128"/>
                <a:ea typeface="ＤＦＧＵＤ丸ゴシック体W4" panose="020F0400000000000000" pitchFamily="34" charset="-128"/>
              </a:rPr>
              <a:t>枚のみです．</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200" b="1" dirty="0">
                <a:latin typeface="ＤＦＧＵＤ丸ゴシック体W4" panose="020F0400000000000000" pitchFamily="34" charset="-128"/>
                <a:ea typeface="ＤＦＧＵＤ丸ゴシック体W4" panose="020F0400000000000000" pitchFamily="34" charset="-128"/>
              </a:rPr>
              <a:t>人和</a:t>
            </a:r>
            <a:r>
              <a:rPr lang="en-US" altLang="ja-JP" sz="1200" dirty="0">
                <a:latin typeface="ＤＦＧＵＤ丸ゴシック体W4" panose="020F0400000000000000" pitchFamily="34" charset="-128"/>
                <a:ea typeface="ＤＦＧＵＤ丸ゴシック体W4" panose="020F0400000000000000" pitchFamily="34" charset="-128"/>
              </a:rPr>
              <a:t>: </a:t>
            </a:r>
            <a:r>
              <a:rPr lang="ja-JP" altLang="en-US" sz="1200" dirty="0">
                <a:latin typeface="ＤＦＧＵＤ丸ゴシック体W4" panose="020F0400000000000000" pitchFamily="34" charset="-128"/>
                <a:ea typeface="ＤＦＧＵＤ丸ゴシック体W4" panose="020F0400000000000000" pitchFamily="34" charset="-128"/>
              </a:rPr>
              <a:t>役満．</a:t>
            </a:r>
            <a:endParaRPr lang="en-US" altLang="ja-JP" sz="12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ドラは役ではなく</a:t>
            </a:r>
            <a:r>
              <a:rPr lang="ja-JP" altLang="en-US" sz="1400" dirty="0">
                <a:latin typeface="ＤＦＧＵＤ丸ゴシック体W4" panose="020F0400000000000000" pitchFamily="34" charset="-128"/>
                <a:ea typeface="ＤＦＧＵＤ丸ゴシック体W4" panose="020F0400000000000000" pitchFamily="34" charset="-128"/>
              </a:rPr>
              <a:t>，</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枚につき場に</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です．ただし，</a:t>
            </a:r>
            <a:r>
              <a:rPr lang="ja-JP" altLang="en-US" sz="1400" b="1" dirty="0">
                <a:latin typeface="ＤＦＧＵＤ丸ゴシック体W4" panose="020F0400000000000000" pitchFamily="34" charset="-128"/>
                <a:ea typeface="ＤＦＧＵＤ丸ゴシック体W4" panose="020F0400000000000000" pitchFamily="34" charset="-128"/>
              </a:rPr>
              <a:t>役なしの上がりには積符は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加算されず</a:t>
            </a:r>
            <a:r>
              <a:rPr lang="ja-JP" altLang="en-US" sz="1400" dirty="0">
                <a:latin typeface="ＤＦＧＵＤ丸ゴシック体W4" panose="020F0400000000000000" pitchFamily="34" charset="-128"/>
                <a:ea typeface="ＤＦＧＵＤ丸ゴシック体W4" panose="020F0400000000000000" pitchFamily="34" charset="-128"/>
              </a:rPr>
              <a:t>，流局時と同様に次局の積符が増えます．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役満は無条件にゲーム終了となり，達成者のダブルマル</a:t>
            </a:r>
            <a:r>
              <a:rPr lang="en-US" altLang="ja-JP" sz="1400" dirty="0">
                <a:latin typeface="ＤＦＧＵＤ丸ゴシック体W4" panose="020F0400000000000000" pitchFamily="34" charset="-128"/>
                <a:ea typeface="ＤＦＧＵＤ丸ゴシック体W4" panose="020F0400000000000000" pitchFamily="34" charset="-128"/>
              </a:rPr>
              <a:t>A</a:t>
            </a:r>
            <a:r>
              <a:rPr lang="ja-JP" altLang="en-US" sz="1400" dirty="0">
                <a:latin typeface="ＤＦＧＵＤ丸ゴシック体W4" panose="020F0400000000000000" pitchFamily="34" charset="-128"/>
                <a:ea typeface="ＤＦＧＵＤ丸ゴシック体W4" panose="020F0400000000000000" pitchFamily="34" charset="-128"/>
              </a:rPr>
              <a:t>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583600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0"/>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ブー麻雀ルール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916869"/>
            <a:ext cx="6246312" cy="8989131"/>
          </a:xfrm>
        </p:spPr>
        <p:txBody>
          <a:bodyPr>
            <a:normAutofit lnSpcReduction="10000"/>
          </a:bodyPr>
          <a:lstStyle/>
          <a:p>
            <a:pPr marL="285750" indent="-285750" algn="l">
              <a:buFont typeface="Arial" panose="020B0604020202020204" pitchFamily="34" charset="0"/>
              <a:buChar char="•"/>
            </a:pPr>
            <a:r>
              <a:rPr lang="ja-JP" altLang="en-US" sz="1400" dirty="0">
                <a:latin typeface="ＤＦＧＵＤ丸ゴシック体W4" panose="020F0400000000000000" pitchFamily="50" charset="-128"/>
                <a:ea typeface="ＤＦＧＵＤ丸ゴシック体W4" panose="020F0400000000000000" pitchFamily="50" charset="-128"/>
              </a:rPr>
              <a:t>通算成績は以下の表に示す</a:t>
            </a:r>
            <a:r>
              <a:rPr lang="ja-JP" altLang="en-US" sz="1400" b="1" dirty="0">
                <a:latin typeface="ＤＦＧＵＤ丸ゴシック体W4" panose="020F0400000000000000" pitchFamily="50" charset="-128"/>
                <a:ea typeface="ＤＦＧＵＤ丸ゴシック体W4" panose="020F0400000000000000" pitchFamily="50" charset="-128"/>
              </a:rPr>
              <a:t>勝利点</a:t>
            </a:r>
            <a:r>
              <a:rPr lang="ja-JP" altLang="en-US" sz="1400" dirty="0">
                <a:latin typeface="ＤＦＧＵＤ丸ゴシック体W4" panose="020F0400000000000000" pitchFamily="50" charset="-128"/>
                <a:ea typeface="ＤＦＧＵＤ丸ゴシック体W4" panose="020F0400000000000000" pitchFamily="50" charset="-128"/>
              </a:rPr>
              <a:t>を合計する方法によります．</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また，トップ者は次のゲームの起家となります．さらに，マル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以上の</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場合は次のゲームでも続けてマル</a:t>
            </a:r>
            <a:r>
              <a:rPr lang="en-US" altLang="ja-JP" sz="1400" dirty="0">
                <a:latin typeface="ＤＦＧＵＤ丸ゴシック体W4" panose="020F0400000000000000" pitchFamily="50" charset="-128"/>
                <a:ea typeface="ＤＦＧＵＤ丸ゴシック体W4" panose="020F0400000000000000" pitchFamily="50" charset="-128"/>
              </a:rPr>
              <a:t>A</a:t>
            </a:r>
            <a:r>
              <a:rPr lang="ja-JP" altLang="en-US" sz="1400" dirty="0">
                <a:latin typeface="ＤＦＧＵＤ丸ゴシック体W4" panose="020F0400000000000000" pitchFamily="50" charset="-128"/>
                <a:ea typeface="ＤＦＧＵＤ丸ゴシック体W4" panose="020F0400000000000000" pitchFamily="50" charset="-128"/>
              </a:rPr>
              <a:t>以上を獲得した際ダブルマル</a:t>
            </a:r>
            <a:r>
              <a:rPr lang="en-US" altLang="ja-JP" sz="1400" dirty="0">
                <a:latin typeface="ＤＦＧＵＤ丸ゴシック体W4" panose="020F0400000000000000" pitchFamily="50" charset="-128"/>
                <a:ea typeface="ＤＦＧＵＤ丸ゴシック体W4" panose="020F0400000000000000" pitchFamily="50" charset="-128"/>
              </a:rPr>
              <a:t>A</a:t>
            </a:r>
            <a:br>
              <a:rPr lang="en-US" altLang="ja-JP" sz="1400" dirty="0">
                <a:latin typeface="ＤＦＧＵＤ丸ゴシック体W4" panose="020F0400000000000000" pitchFamily="50" charset="-128"/>
                <a:ea typeface="ＤＦＧＵＤ丸ゴシック体W4" panose="020F0400000000000000" pitchFamily="50" charset="-128"/>
              </a:rPr>
            </a:br>
            <a:r>
              <a:rPr lang="ja-JP" altLang="en-US" sz="1400" dirty="0">
                <a:latin typeface="ＤＦＧＵＤ丸ゴシック体W4" panose="020F0400000000000000" pitchFamily="50" charset="-128"/>
                <a:ea typeface="ＤＦＧＵＤ丸ゴシック体W4" panose="020F0400000000000000" pitchFamily="50" charset="-128"/>
              </a:rPr>
              <a:t>として計算されます． </a:t>
            </a:r>
            <a:r>
              <a:rPr lang="en-US" altLang="ja-JP" sz="1400" b="1" dirty="0">
                <a:latin typeface="ＤＦＧＵＤ丸ゴシック体W4" panose="020F0400000000000000" pitchFamily="50" charset="-128"/>
                <a:ea typeface="ＤＦＧＵＤ丸ゴシック体W4" panose="020F0400000000000000" pitchFamily="50" charset="-128"/>
              </a:rPr>
              <a:t>(</a:t>
            </a:r>
            <a:r>
              <a:rPr lang="ja-JP" altLang="en-US" sz="1400" b="1" dirty="0">
                <a:latin typeface="ＤＦＧＵＤ丸ゴシック体W4" panose="020F0400000000000000" pitchFamily="50" charset="-128"/>
                <a:ea typeface="ＤＦＧＵＤ丸ゴシック体W4" panose="020F0400000000000000" pitchFamily="50" charset="-128"/>
              </a:rPr>
              <a:t>ダブ権</a:t>
            </a:r>
            <a:r>
              <a:rPr lang="en-US" altLang="ja-JP" sz="1400" b="1" dirty="0">
                <a:latin typeface="ＤＦＧＵＤ丸ゴシック体W4" panose="020F0400000000000000" pitchFamily="50" charset="-128"/>
                <a:ea typeface="ＤＦＧＵＤ丸ゴシック体W4" panose="020F0400000000000000" pitchFamily="50" charset="-128"/>
              </a:rPr>
              <a:t>)</a:t>
            </a: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br>
              <a:rPr lang="en-US" altLang="ja-JP" sz="1400" b="1" dirty="0">
                <a:latin typeface="ＤＦＧＵＤ丸ゴシック体W4" panose="020F0400000000000000" pitchFamily="50" charset="-128"/>
                <a:ea typeface="ＤＦＧＵＤ丸ゴシック体W4" panose="020F0400000000000000" pitchFamily="50" charset="-128"/>
              </a:rPr>
            </a:b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4" panose="020F0400000000000000"/>
              </a:rPr>
              <a:t>包則が適用された場合，ツモ上がりの場合は包責者がトップの収入分の</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全額を支払うものとします．ロン上がりの場合</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勝利点を包責者の支払い</a:t>
            </a:r>
            <a:br>
              <a:rPr lang="en-US" altLang="ja-JP" sz="1400" dirty="0">
                <a:latin typeface="ＤＦＧＵＤ丸ゴシック体W6" panose="020F0600000000000000" pitchFamily="34" charset="-128"/>
                <a:ea typeface="ＤＦＧＵＤ丸ゴシック体W4" panose="020F0400000000000000"/>
              </a:rPr>
            </a:br>
            <a:r>
              <a:rPr lang="ja-JP" altLang="en-US" sz="1400" dirty="0">
                <a:latin typeface="ＤＦＧＵＤ丸ゴシック体W6" panose="020F0600000000000000" pitchFamily="34" charset="-128"/>
                <a:ea typeface="ＤＦＧＵＤ丸ゴシック体W4" panose="020F0400000000000000"/>
              </a:rPr>
              <a:t>とし，</a:t>
            </a:r>
            <a:r>
              <a:rPr lang="en-US" altLang="ja-JP" sz="1400" dirty="0">
                <a:latin typeface="ＤＦＧＵＤ丸ゴシック体W6" panose="020F0600000000000000" pitchFamily="34" charset="-128"/>
                <a:ea typeface="ＤＦＧＵＤ丸ゴシック体W4" panose="020F0400000000000000"/>
              </a:rPr>
              <a:t>9</a:t>
            </a:r>
            <a:r>
              <a:rPr lang="ja-JP" altLang="en-US" sz="1400" dirty="0">
                <a:latin typeface="ＤＦＧＵＤ丸ゴシック体W6" panose="020F0600000000000000" pitchFamily="34" charset="-128"/>
                <a:ea typeface="ＤＦＧＵＤ丸ゴシック体W4" panose="020F0400000000000000"/>
              </a:rPr>
              <a:t>勝利点を放銃者の支払いとします．</a:t>
            </a:r>
            <a:endParaRPr lang="en-US" altLang="ja-JP" sz="1400" dirty="0">
              <a:latin typeface="ＤＦＧＵＤ丸ゴシック体W6" panose="020F0600000000000000" pitchFamily="34" charset="-128"/>
              <a:ea typeface="ＤＦＧＵＤ丸ゴシック体W4" panose="020F0400000000000000"/>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チョンボは通算成績を計算する場合は他家に</a:t>
            </a:r>
            <a:r>
              <a:rPr lang="ja-JP" altLang="en-US" sz="1400" b="1" dirty="0">
                <a:latin typeface="ＤＦＧＵＤ丸ゴシック体W4" panose="020F0400000000000000" pitchFamily="34" charset="-128"/>
                <a:ea typeface="ＤＦＧＵＤ丸ゴシック体W4" panose="020F0400000000000000" pitchFamily="34" charset="-128"/>
              </a:rPr>
              <a:t>各</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勝利点の支払い</a:t>
            </a:r>
            <a:r>
              <a:rPr lang="ja-JP" altLang="en-US" sz="1400" dirty="0">
                <a:latin typeface="ＤＦＧＵＤ丸ゴシック体W4" panose="020F0400000000000000" pitchFamily="34" charset="-128"/>
                <a:ea typeface="ＤＦＧＵＤ丸ゴシック体W4" panose="020F0400000000000000" pitchFamily="34" charset="-128"/>
              </a:rPr>
              <a:t>，それ以外の場合は親，子にかかわらず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1500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オールの支払いとします．ただし，同卓者全員の合意のもとこれを免除し，もしくは和了放棄に変更できます．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自身の点数状況によって以下の上がりを行った場合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沈みの場合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沈みを確定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971550" lvl="2"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上がる直前に</a:t>
            </a:r>
            <a:r>
              <a:rPr lang="ja-JP" altLang="en-US" sz="1400" b="1" dirty="0">
                <a:latin typeface="ＤＦＧＵＤ丸ゴシック体W4" panose="020F0400000000000000" pitchFamily="34" charset="-128"/>
                <a:ea typeface="ＤＦＧＵＤ丸ゴシック体W4" panose="020F0400000000000000" pitchFamily="34" charset="-128"/>
              </a:rPr>
              <a:t>浮きの場合</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自分がトップになれず</a:t>
            </a:r>
            <a:r>
              <a:rPr lang="ja-JP" altLang="en-US" sz="1400" dirty="0">
                <a:latin typeface="ＤＦＧＵＤ丸ゴシック体W4" panose="020F0400000000000000" pitchFamily="34" charset="-128"/>
                <a:ea typeface="ＤＦＧＵＤ丸ゴシック体W4" panose="020F0400000000000000" pitchFamily="34" charset="-128"/>
              </a:rPr>
              <a:t>ゲーム終了となる上がり</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1314450" lvl="3"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自分の</a:t>
            </a:r>
            <a:r>
              <a:rPr lang="ja-JP" altLang="en-US" sz="1400" b="1" dirty="0">
                <a:latin typeface="ＤＦＧＵＤ丸ゴシック体W4" panose="020F0400000000000000" pitchFamily="34" charset="-128"/>
                <a:ea typeface="ＤＦＧＵＤ丸ゴシック体W4" panose="020F0400000000000000" pitchFamily="34" charset="-128"/>
              </a:rPr>
              <a:t>マル</a:t>
            </a:r>
            <a:r>
              <a:rPr lang="en-US" altLang="ja-JP" sz="1400" b="1" dirty="0">
                <a:latin typeface="ＤＦＧＵＤ丸ゴシック体W4" panose="020F0400000000000000" pitchFamily="34" charset="-128"/>
                <a:ea typeface="ＤＦＧＵＤ丸ゴシック体W4" panose="020F0400000000000000" pitchFamily="34" charset="-128"/>
              </a:rPr>
              <a:t>C</a:t>
            </a:r>
            <a:r>
              <a:rPr lang="ja-JP" altLang="en-US" sz="1400" b="1" dirty="0">
                <a:latin typeface="ＤＦＧＵＤ丸ゴシック体W4" panose="020F0400000000000000" pitchFamily="34" charset="-128"/>
                <a:ea typeface="ＤＦＧＵＤ丸ゴシック体W4" panose="020F0400000000000000" pitchFamily="34" charset="-128"/>
              </a:rPr>
              <a:t>を確定</a:t>
            </a:r>
            <a:r>
              <a:rPr lang="ja-JP" altLang="en-US" sz="1400" dirty="0">
                <a:latin typeface="ＤＦＧＵＤ丸ゴシック体W4" panose="020F0400000000000000" pitchFamily="34" charset="-128"/>
                <a:ea typeface="ＤＦＧＵＤ丸ゴシック体W4" panose="020F0400000000000000" pitchFamily="34" charset="-128"/>
              </a:rPr>
              <a:t>させてゲーム終了となる上がり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例外として，オーラスのみ反則となりません．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和了放棄の際はロン，ツモ，ポン，チー，カン，立直ができません．ただし，同卓者全員の合意のもとこれを免除できます．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ポン，チー，カンができない状態でこれらの発声を行ったり，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発声を取り消した場合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4272953867"/>
              </p:ext>
            </p:extLst>
          </p:nvPr>
        </p:nvGraphicFramePr>
        <p:xfrm>
          <a:off x="1576013" y="1749791"/>
          <a:ext cx="3703885" cy="1371600"/>
        </p:xfrm>
        <a:graphic>
          <a:graphicData uri="http://schemas.openxmlformats.org/drawingml/2006/table">
            <a:tbl>
              <a:tblPr firstRow="1" bandRow="1">
                <a:tableStyleId>{F5AB1C69-6EDB-4FF4-983F-18BD219EF322}</a:tableStyleId>
              </a:tblPr>
              <a:tblGrid>
                <a:gridCol w="1219885">
                  <a:extLst>
                    <a:ext uri="{9D8B030D-6E8A-4147-A177-3AD203B41FA5}">
                      <a16:colId xmlns:a16="http://schemas.microsoft.com/office/drawing/2014/main" val="1838173408"/>
                    </a:ext>
                  </a:extLst>
                </a:gridCol>
                <a:gridCol w="828000">
                  <a:extLst>
                    <a:ext uri="{9D8B030D-6E8A-4147-A177-3AD203B41FA5}">
                      <a16:colId xmlns:a16="http://schemas.microsoft.com/office/drawing/2014/main" val="38150703"/>
                    </a:ext>
                  </a:extLst>
                </a:gridCol>
                <a:gridCol w="828000">
                  <a:extLst>
                    <a:ext uri="{9D8B030D-6E8A-4147-A177-3AD203B41FA5}">
                      <a16:colId xmlns:a16="http://schemas.microsoft.com/office/drawing/2014/main" val="1696318341"/>
                    </a:ext>
                  </a:extLst>
                </a:gridCol>
                <a:gridCol w="828000">
                  <a:extLst>
                    <a:ext uri="{9D8B030D-6E8A-4147-A177-3AD203B41FA5}">
                      <a16:colId xmlns:a16="http://schemas.microsoft.com/office/drawing/2014/main" val="1138203388"/>
                    </a:ext>
                  </a:extLst>
                </a:gridCol>
              </a:tblGrid>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ゲーム結果</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トップ</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浮き</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沈み</a:t>
                      </a:r>
                    </a:p>
                  </a:txBody>
                  <a:tcP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+18</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-6</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A</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B</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5260707"/>
                  </a:ext>
                </a:extLst>
              </a:tr>
              <a:tr h="261510">
                <a:tc>
                  <a:txBody>
                    <a:bodyPr/>
                    <a:lstStyle/>
                    <a:p>
                      <a:pPr algn="ctr"/>
                      <a:r>
                        <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rPr>
                        <a:t>マル</a:t>
                      </a: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C</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12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8437549"/>
                  </a:ext>
                </a:extLst>
              </a:tr>
            </a:tbl>
          </a:graphicData>
        </a:graphic>
      </p:graphicFrame>
    </p:spTree>
    <p:extLst>
      <p:ext uri="{BB962C8B-B14F-4D97-AF65-F5344CB8AC3E}">
        <p14:creationId xmlns:p14="http://schemas.microsoft.com/office/powerpoint/2010/main" val="5268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子の場合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2553883650"/>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a:t>
                      </a:r>
                    </a:p>
                    <a:p>
                      <a:r>
                        <a:rPr kumimoji="1" lang="en-US" altLang="ja-JP" sz="900" dirty="0">
                          <a:latin typeface="ＤＦＧ中丸ゴシック体" panose="020F0500000000000000" pitchFamily="50" charset="-128"/>
                          <a:ea typeface="ＤＦＧ中丸ゴシック体" panose="020F0500000000000000" pitchFamily="50" charset="-128"/>
                        </a:rPr>
                        <a:t>100-200</a:t>
                      </a: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25</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612015062"/>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30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500</a:t>
                      </a:r>
                    </a:p>
                    <a:p>
                      <a:r>
                        <a:rPr kumimoji="1" lang="en-US" altLang="ja-JP" sz="900" dirty="0">
                          <a:latin typeface="ＤＦＧ中丸ゴシック体" panose="020F0500000000000000" pitchFamily="50" charset="-128"/>
                          <a:ea typeface="ＤＦＧ中丸ゴシック体" panose="020F0500000000000000" pitchFamily="50" charset="-128"/>
                        </a:rPr>
                        <a:t>200-300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 </a:t>
                      </a:r>
                      <a:r>
                        <a:rPr kumimoji="1" lang="en-US" altLang="ja-JP" sz="900" b="1" dirty="0">
                          <a:latin typeface="ＤＦＧ中丸ゴシック体" panose="020F0500000000000000" pitchFamily="50" charset="-128"/>
                          <a:ea typeface="ＤＦＧ中丸ゴシック体" panose="020F0500000000000000" pitchFamily="50" charset="-128"/>
                        </a:rPr>
                        <a:t>[*2]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50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a:t>
                      </a:r>
                    </a:p>
                    <a:p>
                      <a:r>
                        <a:rPr kumimoji="1" lang="en-US" altLang="ja-JP" sz="900" dirty="0">
                          <a:latin typeface="ＤＦＧ中丸ゴシック体" panose="020F0500000000000000" pitchFamily="50" charset="-128"/>
                          <a:ea typeface="ＤＦＧ中丸ゴシック体" panose="020F0500000000000000" pitchFamily="50" charset="-128"/>
                        </a:rPr>
                        <a:t>200-400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300-500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3900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7700</a:t>
                      </a:r>
                      <a:r>
                        <a:rPr kumimoji="1" lang="en-US" altLang="ja-JP" sz="900" b="1" dirty="0">
                          <a:latin typeface="ＤＦＧ中丸ゴシック体" panose="020F0500000000000000" pitchFamily="50" charset="-128"/>
                          <a:ea typeface="ＤＦＧ中丸ゴシック体" panose="020F0500000000000000" pitchFamily="50" charset="-128"/>
                        </a:rPr>
                        <a:t> [*2]</a:t>
                      </a:r>
                    </a:p>
                    <a:p>
                      <a:r>
                        <a:rPr kumimoji="1" lang="en-US" altLang="ja-JP" sz="900" dirty="0">
                          <a:latin typeface="ＤＦＧ中丸ゴシック体" panose="020F0500000000000000" pitchFamily="50" charset="-128"/>
                          <a:ea typeface="ＤＦＧ中丸ゴシック体" panose="020F0500000000000000" pitchFamily="50" charset="-128"/>
                        </a:rPr>
                        <a:t>2000-3900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70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a:t>
                      </a:r>
                    </a:p>
                    <a:p>
                      <a:r>
                        <a:rPr kumimoji="1" lang="en-US" altLang="ja-JP" sz="900" dirty="0">
                          <a:latin typeface="ＤＦＧ中丸ゴシック体" panose="020F0500000000000000" pitchFamily="50" charset="-128"/>
                          <a:ea typeface="ＤＦＧ中丸ゴシック体" panose="020F0500000000000000" pitchFamily="50" charset="-128"/>
                        </a:rPr>
                        <a:t>300-600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2300</a:t>
                      </a:r>
                    </a:p>
                    <a:p>
                      <a:r>
                        <a:rPr kumimoji="1" lang="en-US" altLang="ja-JP" sz="900" dirty="0">
                          <a:latin typeface="ＤＦＧ中丸ゴシック体" panose="020F0500000000000000" pitchFamily="50" charset="-128"/>
                          <a:ea typeface="ＤＦＧ中丸ゴシック体" panose="020F0500000000000000" pitchFamily="50" charset="-128"/>
                        </a:rPr>
                        <a:t>600-1200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4500</a:t>
                      </a:r>
                    </a:p>
                    <a:p>
                      <a:r>
                        <a:rPr kumimoji="1" lang="en-US" altLang="ja-JP" sz="900" dirty="0">
                          <a:latin typeface="ＤＦＧ中丸ゴシック体" panose="020F0500000000000000" pitchFamily="50" charset="-128"/>
                          <a:ea typeface="ＤＦＧ中丸ゴシック体" panose="020F0500000000000000" pitchFamily="50" charset="-128"/>
                        </a:rPr>
                        <a:t>1200-2300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80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1300</a:t>
                      </a:r>
                    </a:p>
                    <a:p>
                      <a:r>
                        <a:rPr kumimoji="1" lang="en-US" altLang="ja-JP" sz="900" dirty="0">
                          <a:latin typeface="ＤＦＧ中丸ゴシック体" panose="020F0500000000000000" pitchFamily="50" charset="-128"/>
                          <a:ea typeface="ＤＦＧ中丸ゴシック体" panose="020F0500000000000000" pitchFamily="50" charset="-128"/>
                        </a:rPr>
                        <a:t>400-700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2600</a:t>
                      </a:r>
                    </a:p>
                    <a:p>
                      <a:r>
                        <a:rPr kumimoji="1" lang="en-US" altLang="ja-JP" sz="900" dirty="0">
                          <a:latin typeface="ＤＦＧ中丸ゴシック体" panose="020F0500000000000000" pitchFamily="50" charset="-128"/>
                          <a:ea typeface="ＤＦＧ中丸ゴシック体" panose="020F0500000000000000" pitchFamily="50" charset="-128"/>
                        </a:rPr>
                        <a:t>700-1300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5200</a:t>
                      </a:r>
                    </a:p>
                    <a:p>
                      <a:r>
                        <a:rPr kumimoji="1" lang="en-US" altLang="ja-JP" sz="900" dirty="0">
                          <a:latin typeface="ＤＦＧ中丸ゴシック体" panose="020F0500000000000000" pitchFamily="50" charset="-128"/>
                          <a:ea typeface="ＤＦＧ中丸ゴシック体" panose="020F0500000000000000" pitchFamily="50" charset="-128"/>
                        </a:rPr>
                        <a:t>1300-2600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90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2900</a:t>
                      </a:r>
                    </a:p>
                    <a:p>
                      <a:r>
                        <a:rPr kumimoji="1" lang="en-US" altLang="ja-JP" sz="900" dirty="0">
                          <a:latin typeface="ＤＦＧ中丸ゴシック体" panose="020F0500000000000000" pitchFamily="50" charset="-128"/>
                          <a:ea typeface="ＤＦＧ中丸ゴシック体" panose="020F0500000000000000" pitchFamily="50" charset="-128"/>
                        </a:rPr>
                        <a:t>800-1500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5800</a:t>
                      </a:r>
                    </a:p>
                    <a:p>
                      <a:r>
                        <a:rPr kumimoji="1" lang="en-US" altLang="ja-JP" sz="900" dirty="0">
                          <a:latin typeface="ＤＦＧ中丸ゴシック体" panose="020F0500000000000000" pitchFamily="50" charset="-128"/>
                          <a:ea typeface="ＤＦＧ中丸ゴシック体" panose="020F0500000000000000" pitchFamily="50" charset="-128"/>
                        </a:rPr>
                        <a:t>1500-2900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100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a:t>
                      </a:r>
                    </a:p>
                    <a:p>
                      <a:r>
                        <a:rPr kumimoji="1" lang="en-US" altLang="ja-JP" sz="900" dirty="0">
                          <a:latin typeface="ＤＦＧ中丸ゴシック体" panose="020F0500000000000000" pitchFamily="50" charset="-128"/>
                          <a:ea typeface="ＤＦＧ中丸ゴシック体" panose="020F0500000000000000" pitchFamily="50" charset="-128"/>
                        </a:rPr>
                        <a:t>400-800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a:t>
                      </a:r>
                    </a:p>
                    <a:p>
                      <a:r>
                        <a:rPr kumimoji="1" lang="en-US" altLang="ja-JP" sz="900" dirty="0">
                          <a:latin typeface="ＤＦＧ中丸ゴシック体" panose="020F0500000000000000" pitchFamily="50" charset="-128"/>
                          <a:ea typeface="ＤＦＧ中丸ゴシック体" panose="020F0500000000000000" pitchFamily="50" charset="-128"/>
                        </a:rPr>
                        <a:t>800-1600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6400</a:t>
                      </a:r>
                    </a:p>
                    <a:p>
                      <a:r>
                        <a:rPr kumimoji="1" lang="en-US" altLang="ja-JP" sz="900" dirty="0">
                          <a:latin typeface="ＤＦＧ中丸ゴシック体" panose="020F0500000000000000" pitchFamily="50" charset="-128"/>
                          <a:ea typeface="ＤＦＧ中丸ゴシック体" panose="020F0500000000000000" pitchFamily="50" charset="-128"/>
                        </a:rPr>
                        <a:t>1600-3200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110</a:t>
                      </a:r>
                      <a:r>
                        <a:rPr kumimoji="1" lang="ja-JP" altLang="en-US" sz="1100" b="1" dirty="0">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a:t>
                      </a:r>
                    </a:p>
                    <a:p>
                      <a:r>
                        <a:rPr kumimoji="1" lang="en-US" altLang="ja-JP" sz="900" dirty="0">
                          <a:latin typeface="ＤＦＧ中丸ゴシック体" panose="020F0500000000000000" pitchFamily="50" charset="-128"/>
                          <a:ea typeface="ＤＦＧ中丸ゴシック体" panose="020F0500000000000000" pitchFamily="50" charset="-128"/>
                        </a:rPr>
                        <a:t>500-900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a:t>
                      </a:r>
                    </a:p>
                    <a:p>
                      <a:r>
                        <a:rPr kumimoji="1" lang="en-US" altLang="ja-JP" sz="900" dirty="0">
                          <a:latin typeface="ＤＦＧ中丸ゴシック体" panose="020F0500000000000000" pitchFamily="50" charset="-128"/>
                          <a:ea typeface="ＤＦＧ中丸ゴシック体" panose="020F0500000000000000" pitchFamily="50" charset="-128"/>
                        </a:rPr>
                        <a:t>900-1800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7100</a:t>
                      </a:r>
                    </a:p>
                    <a:p>
                      <a:r>
                        <a:rPr kumimoji="1" lang="en-US" altLang="ja-JP" sz="900" dirty="0">
                          <a:latin typeface="ＤＦＧ中丸ゴシック体" panose="020F0500000000000000" pitchFamily="50" charset="-128"/>
                          <a:ea typeface="ＤＦＧ中丸ゴシック体" panose="020F0500000000000000" pitchFamily="50" charset="-128"/>
                        </a:rPr>
                        <a:t>1800-3600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 (</a:t>
                      </a:r>
                      <a:r>
                        <a:rPr kumimoji="1" lang="ja-JP" altLang="en-US" sz="900" dirty="0">
                          <a:latin typeface="ＤＦＧ中丸ゴシック体" panose="020F0500000000000000" pitchFamily="50" charset="-128"/>
                          <a:ea typeface="ＤＦＧ中丸ゴシック体" panose="020F0500000000000000" pitchFamily="50" charset="-128"/>
                        </a:rPr>
                        <a:t>満貫</a:t>
                      </a:r>
                      <a:r>
                        <a:rPr kumimoji="1" lang="en-US" altLang="ja-JP" sz="900" dirty="0">
                          <a:latin typeface="ＤＦＧ中丸ゴシック体" panose="020F0500000000000000" pitchFamily="50" charset="-128"/>
                          <a:ea typeface="ＤＦＧ中丸ゴシック体" panose="020F0500000000000000" pitchFamily="50" charset="-128"/>
                        </a:rPr>
                        <a:t>)</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4"/>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191009795"/>
              </p:ext>
            </p:extLst>
          </p:nvPr>
        </p:nvGraphicFramePr>
        <p:xfrm>
          <a:off x="1035324" y="5685197"/>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2061641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符計算あり</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親の場合</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graphicFrame>
        <p:nvGraphicFramePr>
          <p:cNvPr id="4" name="表 3">
            <a:extLst>
              <a:ext uri="{FF2B5EF4-FFF2-40B4-BE49-F238E27FC236}">
                <a16:creationId xmlns:a16="http://schemas.microsoft.com/office/drawing/2014/main" id="{984F3719-7978-30D7-8412-C8E9DF4B8B00}"/>
              </a:ext>
            </a:extLst>
          </p:cNvPr>
          <p:cNvGraphicFramePr>
            <a:graphicFrameLocks noGrp="1"/>
          </p:cNvGraphicFramePr>
          <p:nvPr>
            <p:extLst>
              <p:ext uri="{D42A27DB-BD31-4B8C-83A1-F6EECF244321}">
                <p14:modId xmlns:p14="http://schemas.microsoft.com/office/powerpoint/2010/main" val="804805838"/>
              </p:ext>
            </p:extLst>
          </p:nvPr>
        </p:nvGraphicFramePr>
        <p:xfrm>
          <a:off x="739099" y="1030196"/>
          <a:ext cx="5379800" cy="4347862"/>
        </p:xfrm>
        <a:graphic>
          <a:graphicData uri="http://schemas.openxmlformats.org/drawingml/2006/table">
            <a:tbl>
              <a:tblPr firstRow="1" bandRow="1">
                <a:tableStyleId>{5C22544A-7EE6-4342-B048-85BDC9FD1C3A}</a:tableStyleId>
              </a:tblPr>
              <a:tblGrid>
                <a:gridCol w="592455">
                  <a:extLst>
                    <a:ext uri="{9D8B030D-6E8A-4147-A177-3AD203B41FA5}">
                      <a16:colId xmlns:a16="http://schemas.microsoft.com/office/drawing/2014/main" val="1491633688"/>
                    </a:ext>
                  </a:extLst>
                </a:gridCol>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0</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 [*1]</a:t>
                      </a:r>
                      <a:endPar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3</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400" dirty="0">
                          <a:solidFill>
                            <a:schemeClr val="tx1"/>
                          </a:solidFill>
                          <a:latin typeface="ＤＦＧ中丸ゴシック体" panose="020F0500000000000000" pitchFamily="50" charset="-128"/>
                          <a:ea typeface="ＤＦＧ中丸ゴシック体" panose="020F0500000000000000" pitchFamily="50" charset="-128"/>
                        </a:rPr>
                        <a:t>4</a:t>
                      </a:r>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25</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endPar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21523394"/>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30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extLst>
                  <a:ext uri="{0D108BD9-81ED-4DB2-BD59-A6C34878D82A}">
                    <a16:rowId xmlns:a16="http://schemas.microsoft.com/office/drawing/2014/main" val="341531374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40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7223507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50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854379466"/>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60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11600 </a:t>
                      </a:r>
                      <a:r>
                        <a:rPr kumimoji="1" lang="en-US" altLang="ja-JP" sz="900" b="1" dirty="0">
                          <a:solidFill>
                            <a:schemeClr val="tx1"/>
                          </a:solidFill>
                          <a:latin typeface="ＤＦＧ中丸ゴシック体" panose="020F0500000000000000" pitchFamily="50" charset="-128"/>
                          <a:ea typeface="ＤＦＧ中丸ゴシック体" panose="020F0500000000000000" pitchFamily="50" charset="-128"/>
                        </a:rPr>
                        <a:t>[*2]</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endPar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233505463"/>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70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6800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1091298078"/>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80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2000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3900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1300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7700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312368420"/>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90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2200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1500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112741299"/>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100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2400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4800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3200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214361671"/>
                  </a:ext>
                </a:extLst>
              </a:tr>
              <a:tr h="346728">
                <a:tc>
                  <a:txBody>
                    <a:bodyPr/>
                    <a:lstStyle/>
                    <a:p>
                      <a:r>
                        <a:rPr kumimoji="1" lang="en-US" altLang="ja-JP" sz="1100" b="1" dirty="0">
                          <a:solidFill>
                            <a:schemeClr val="tx1"/>
                          </a:solidFill>
                          <a:latin typeface="ＤＦＧ中丸ゴシック体" panose="020F0500000000000000" pitchFamily="50" charset="-128"/>
                          <a:ea typeface="ＤＦＧ中丸ゴシック体" panose="020F0500000000000000" pitchFamily="50" charset="-128"/>
                        </a:rPr>
                        <a:t>110</a:t>
                      </a:r>
                      <a:r>
                        <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rPr>
                        <a:t>符</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2700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900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T w="12700" cap="flat" cmpd="sng" algn="ctr">
                      <a:solidFill>
                        <a:schemeClr val="bg1">
                          <a:lumMod val="75000"/>
                        </a:schemeClr>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5300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1800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10600</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3600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12000 (</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満貫</a:t>
                      </a:r>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a:t>
                      </a:r>
                    </a:p>
                    <a:p>
                      <a:r>
                        <a:rPr kumimoji="1" lang="en-US" altLang="ja-JP" sz="900" dirty="0">
                          <a:solidFill>
                            <a:schemeClr val="tx1"/>
                          </a:solidFill>
                          <a:latin typeface="ＤＦＧ中丸ゴシック体" panose="020F0500000000000000" pitchFamily="50" charset="-128"/>
                          <a:ea typeface="ＤＦＧ中丸ゴシック体" panose="020F0500000000000000" pitchFamily="50" charset="-128"/>
                        </a:rPr>
                        <a:t>4000</a:t>
                      </a:r>
                      <a:r>
                        <a:rPr kumimoji="1" lang="ja-JP" altLang="en-US" sz="900" dirty="0">
                          <a:solidFill>
                            <a:schemeClr val="tx1"/>
                          </a:solidFill>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
        <p:nvSpPr>
          <p:cNvPr id="8" name="字幕 2">
            <a:extLst>
              <a:ext uri="{FF2B5EF4-FFF2-40B4-BE49-F238E27FC236}">
                <a16:creationId xmlns:a16="http://schemas.microsoft.com/office/drawing/2014/main" id="{061344CA-EFDE-3BC1-7D10-698EB5DA00EE}"/>
              </a:ext>
            </a:extLst>
          </p:cNvPr>
          <p:cNvSpPr txBox="1">
            <a:spLocks/>
          </p:cNvSpPr>
          <p:nvPr/>
        </p:nvSpPr>
        <p:spPr>
          <a:xfrm>
            <a:off x="489229" y="6888802"/>
            <a:ext cx="5879533" cy="115293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1400" dirty="0">
                <a:latin typeface="ＤＦＧ中丸ゴシック体" panose="020F0500000000000000" pitchFamily="50" charset="-128"/>
                <a:ea typeface="ＤＦＧ中丸ゴシック体" panose="020F0500000000000000" pitchFamily="50" charset="-128"/>
              </a:rPr>
              <a:t>[*1] </a:t>
            </a:r>
            <a:r>
              <a:rPr lang="ja-JP" altLang="en-US" sz="1400" dirty="0">
                <a:latin typeface="ＤＦＧ中丸ゴシック体" panose="020F0500000000000000" pitchFamily="50" charset="-128"/>
                <a:ea typeface="ＤＦＧ中丸ゴシック体" panose="020F0500000000000000" pitchFamily="50" charset="-128"/>
              </a:rPr>
              <a:t>当店</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で</a:t>
            </a:r>
            <a:r>
              <a:rPr lang="en-US" altLang="ja-JP" sz="1400" dirty="0">
                <a:latin typeface="ＤＦＧ中丸ゴシック体" panose="020F0500000000000000" pitchFamily="50" charset="-128"/>
                <a:ea typeface="ＤＦＧ中丸ゴシック体" panose="020F0500000000000000" pitchFamily="50" charset="-128"/>
              </a:rPr>
              <a:t>0</a:t>
            </a:r>
            <a:r>
              <a:rPr lang="ja-JP" altLang="en-US" sz="1400" dirty="0">
                <a:latin typeface="ＤＦＧ中丸ゴシック体" panose="020F0500000000000000" pitchFamily="50" charset="-128"/>
                <a:ea typeface="ＤＦＧ中丸ゴシック体" panose="020F0500000000000000" pitchFamily="50" charset="-128"/>
              </a:rPr>
              <a:t>翻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役なし</a:t>
            </a:r>
            <a:r>
              <a:rPr lang="en-US" altLang="ja-JP" sz="1400" dirty="0">
                <a:latin typeface="ＤＦＧ中丸ゴシック体" panose="020F0500000000000000" pitchFamily="50" charset="-128"/>
                <a:ea typeface="ＤＦＧ中丸ゴシック体" panose="020F0500000000000000" pitchFamily="50" charset="-128"/>
              </a:rPr>
              <a:t>) </a:t>
            </a:r>
            <a:r>
              <a:rPr lang="ja-JP" altLang="en-US" sz="1400" dirty="0">
                <a:latin typeface="ＤＦＧ中丸ゴシック体" panose="020F0500000000000000" pitchFamily="50" charset="-128"/>
                <a:ea typeface="ＤＦＧ中丸ゴシック体" panose="020F0500000000000000" pitchFamily="50" charset="-128"/>
              </a:rPr>
              <a:t>の上がりができるのはブー麻雀ルールのみです．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 </a:t>
            </a:r>
            <a:r>
              <a:rPr lang="ja-JP" altLang="en-US" sz="1400" dirty="0">
                <a:latin typeface="ＤＦＧ中丸ゴシック体" panose="020F0500000000000000" pitchFamily="50" charset="-128"/>
                <a:ea typeface="ＤＦＧ中丸ゴシック体" panose="020F0500000000000000" pitchFamily="50" charset="-128"/>
              </a:rPr>
              <a:t>切り上げ満貫を採用するルールでは満貫として扱います．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9" name="表 8">
            <a:extLst>
              <a:ext uri="{FF2B5EF4-FFF2-40B4-BE49-F238E27FC236}">
                <a16:creationId xmlns:a16="http://schemas.microsoft.com/office/drawing/2014/main" id="{FC300E10-1461-FAD4-4012-CF65F5D3ED89}"/>
              </a:ext>
            </a:extLst>
          </p:cNvPr>
          <p:cNvGraphicFramePr>
            <a:graphicFrameLocks noGrp="1"/>
          </p:cNvGraphicFramePr>
          <p:nvPr>
            <p:extLst>
              <p:ext uri="{D42A27DB-BD31-4B8C-83A1-F6EECF244321}">
                <p14:modId xmlns:p14="http://schemas.microsoft.com/office/powerpoint/2010/main" val="572703255"/>
              </p:ext>
            </p:extLst>
          </p:nvPr>
        </p:nvGraphicFramePr>
        <p:xfrm>
          <a:off x="1035324" y="5686682"/>
          <a:ext cx="4787345" cy="1014764"/>
        </p:xfrm>
        <a:graphic>
          <a:graphicData uri="http://schemas.openxmlformats.org/drawingml/2006/table">
            <a:tbl>
              <a:tblPr firstRow="1" bandRow="1">
                <a:tableStyleId>{5C22544A-7EE6-4342-B048-85BDC9FD1C3A}</a:tableStyleId>
              </a:tblPr>
              <a:tblGrid>
                <a:gridCol w="957469">
                  <a:extLst>
                    <a:ext uri="{9D8B030D-6E8A-4147-A177-3AD203B41FA5}">
                      <a16:colId xmlns:a16="http://schemas.microsoft.com/office/drawing/2014/main" val="1814030494"/>
                    </a:ext>
                  </a:extLst>
                </a:gridCol>
                <a:gridCol w="957469">
                  <a:extLst>
                    <a:ext uri="{9D8B030D-6E8A-4147-A177-3AD203B41FA5}">
                      <a16:colId xmlns:a16="http://schemas.microsoft.com/office/drawing/2014/main" val="2001837855"/>
                    </a:ext>
                  </a:extLst>
                </a:gridCol>
                <a:gridCol w="957469">
                  <a:extLst>
                    <a:ext uri="{9D8B030D-6E8A-4147-A177-3AD203B41FA5}">
                      <a16:colId xmlns:a16="http://schemas.microsoft.com/office/drawing/2014/main" val="3784111666"/>
                    </a:ext>
                  </a:extLst>
                </a:gridCol>
                <a:gridCol w="957469">
                  <a:extLst>
                    <a:ext uri="{9D8B030D-6E8A-4147-A177-3AD203B41FA5}">
                      <a16:colId xmlns:a16="http://schemas.microsoft.com/office/drawing/2014/main" val="2163656049"/>
                    </a:ext>
                  </a:extLst>
                </a:gridCol>
                <a:gridCol w="957469">
                  <a:extLst>
                    <a:ext uri="{9D8B030D-6E8A-4147-A177-3AD203B41FA5}">
                      <a16:colId xmlns:a16="http://schemas.microsoft.com/office/drawing/2014/main" val="3761965584"/>
                    </a:ext>
                  </a:extLst>
                </a:gridCol>
              </a:tblGrid>
              <a:tr h="324502">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満貫</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跳満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三倍満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役満</a:t>
                      </a:r>
                    </a:p>
                  </a:txBody>
                  <a:tcPr>
                    <a:lnT w="28575"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noFill/>
                  </a:tcPr>
                </a:tc>
                <a:extLst>
                  <a:ext uri="{0D108BD9-81ED-4DB2-BD59-A6C34878D82A}">
                    <a16:rowId xmlns:a16="http://schemas.microsoft.com/office/drawing/2014/main" val="1902538155"/>
                  </a:ext>
                </a:extLst>
              </a:tr>
              <a:tr h="324502">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5</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6-7</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8-10</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11-12</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200" dirty="0">
                          <a:solidFill>
                            <a:schemeClr val="tx1"/>
                          </a:solidFill>
                          <a:latin typeface="ＤＦＧ中丸ゴシック体" panose="020F0500000000000000" pitchFamily="50" charset="-128"/>
                          <a:ea typeface="ＤＦＧ中丸ゴシック体" panose="020F0500000000000000" pitchFamily="50" charset="-128"/>
                        </a:rPr>
                        <a:t>13</a:t>
                      </a:r>
                      <a:r>
                        <a:rPr kumimoji="1" lang="ja-JP" altLang="en-US" sz="1200" dirty="0">
                          <a:solidFill>
                            <a:schemeClr val="tx1"/>
                          </a:solidFill>
                          <a:latin typeface="ＤＦＧ中丸ゴシック体" panose="020F0500000000000000" pitchFamily="50" charset="-128"/>
                          <a:ea typeface="ＤＦＧ中丸ゴシック体" panose="020F0500000000000000" pitchFamily="50" charset="-128"/>
                        </a:rPr>
                        <a:t>翻以上</a:t>
                      </a:r>
                    </a:p>
                  </a:txBody>
                  <a:tcP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134927"/>
                  </a:ext>
                </a:extLst>
              </a:tr>
              <a:tr h="346728">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1277459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符計算ガイド</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1005858"/>
            <a:ext cx="5879533" cy="87731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符計算は以下の</a:t>
            </a:r>
            <a:r>
              <a:rPr lang="en-US" altLang="ja-JP" sz="1400" dirty="0">
                <a:latin typeface="ＤＦＧ中丸ゴシック体" panose="020F0500000000000000" pitchFamily="50" charset="-128"/>
                <a:ea typeface="ＤＦＧ中丸ゴシック体" panose="020F0500000000000000" pitchFamily="50" charset="-128"/>
              </a:rPr>
              <a:t>5</a:t>
            </a:r>
            <a:r>
              <a:rPr lang="ja-JP" altLang="en-US" sz="1400" dirty="0">
                <a:latin typeface="ＤＦＧ中丸ゴシック体" panose="020F0500000000000000" pitchFamily="50" charset="-128"/>
                <a:ea typeface="ＤＦＧ中丸ゴシック体" panose="020F0500000000000000" pitchFamily="50" charset="-128"/>
              </a:rPr>
              <a:t>個の要素の加算により計算されます．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副底</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符です．</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面子構成 </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下表にあてはまる面子があれば</a:t>
            </a:r>
            <a:r>
              <a:rPr lang="ja-JP" altLang="en-US" sz="1400" b="1" dirty="0">
                <a:latin typeface="ＤＦＧ中丸ゴシック体" panose="020F0500000000000000" pitchFamily="50" charset="-128"/>
                <a:ea typeface="ＤＦＧ中丸ゴシック体" panose="020F0500000000000000" pitchFamily="50" charset="-128"/>
              </a:rPr>
              <a:t>面子</a:t>
            </a:r>
            <a:r>
              <a:rPr lang="en-US" altLang="ja-JP" sz="1400" b="1" dirty="0">
                <a:latin typeface="ＤＦＧ中丸ゴシック体" panose="020F0500000000000000" pitchFamily="50" charset="-128"/>
                <a:ea typeface="ＤＦＧ中丸ゴシック体" panose="020F0500000000000000" pitchFamily="50" charset="-128"/>
              </a:rPr>
              <a:t>1</a:t>
            </a:r>
            <a:r>
              <a:rPr lang="ja-JP" altLang="en-US" sz="1400" b="1" dirty="0">
                <a:latin typeface="ＤＦＧ中丸ゴシック体" panose="020F0500000000000000" pitchFamily="50" charset="-128"/>
                <a:ea typeface="ＤＦＧ中丸ゴシック体" panose="020F0500000000000000" pitchFamily="50" charset="-128"/>
              </a:rPr>
              <a:t>組ごとに</a:t>
            </a:r>
            <a:r>
              <a:rPr lang="ja-JP" altLang="en-US" sz="1400" dirty="0">
                <a:latin typeface="ＤＦＧ中丸ゴシック体" panose="020F0500000000000000" pitchFamily="50" charset="-128"/>
                <a:ea typeface="ＤＦＧ中丸ゴシック体" panose="020F0500000000000000" pitchFamily="50" charset="-128"/>
              </a:rPr>
              <a:t>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雀頭</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連風牌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4</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，それ以外の</a:t>
            </a:r>
            <a:r>
              <a:rPr lang="ja-JP" altLang="en-US" sz="1400" b="1" dirty="0">
                <a:latin typeface="ＤＦＧ中丸ゴシック体" panose="020F0500000000000000" pitchFamily="50" charset="-128"/>
                <a:ea typeface="ＤＦＧ中丸ゴシック体" panose="020F0500000000000000" pitchFamily="50" charset="-128"/>
              </a:rPr>
              <a:t>役牌</a:t>
            </a:r>
            <a:r>
              <a:rPr lang="ja-JP" altLang="en-US" sz="1400" dirty="0">
                <a:latin typeface="ＤＦＧ中丸ゴシック体" panose="020F0500000000000000" pitchFamily="50" charset="-128"/>
                <a:ea typeface="ＤＦＧ中丸ゴシック体" panose="020F0500000000000000" pitchFamily="50" charset="-128"/>
              </a:rPr>
              <a:t>の場合</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役牌ではない場合は加算はありません．</a:t>
            </a: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ロン和了，ツモ和了の別</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下表の符が加算されます．</a:t>
            </a: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br>
              <a:rPr lang="en-US" altLang="ja-JP" sz="1400" dirty="0">
                <a:latin typeface="ＤＦＧ中丸ゴシック体" panose="020F0500000000000000" pitchFamily="50" charset="-128"/>
                <a:ea typeface="ＤＦＧ中丸ゴシック体" panose="020F0500000000000000" pitchFamily="50" charset="-128"/>
              </a:rPr>
            </a:br>
            <a:endParaRPr lang="en-US" altLang="ja-JP" sz="1400" dirty="0">
              <a:latin typeface="ＤＦＧ中丸ゴシック体" panose="020F0500000000000000" pitchFamily="50" charset="-128"/>
              <a:ea typeface="ＤＦＧ中丸ゴシック体" panose="020F0500000000000000" pitchFamily="50" charset="-128"/>
            </a:endParaRPr>
          </a:p>
          <a:p>
            <a:pPr marL="342900" indent="-342900">
              <a:buFont typeface="+mj-lt"/>
              <a:buAutoNum type="arabicPeriod"/>
            </a:pPr>
            <a:r>
              <a:rPr lang="ja-JP" altLang="en-US" sz="1400" dirty="0">
                <a:latin typeface="ＤＦＧ中丸ゴシック体" panose="020F0500000000000000" pitchFamily="50" charset="-128"/>
                <a:ea typeface="ＤＦＧ中丸ゴシック体" panose="020F0500000000000000" pitchFamily="50" charset="-128"/>
              </a:rPr>
              <a:t>待ちの形</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b="1" dirty="0">
                <a:latin typeface="ＤＦＧ中丸ゴシック体" panose="020F0500000000000000" pitchFamily="50" charset="-128"/>
                <a:ea typeface="ＤＦＧ中丸ゴシック体" panose="020F0500000000000000" pitchFamily="50" charset="-128"/>
              </a:rPr>
              <a:t>嵌張待ち，辺張待ち，単騎待ち</a:t>
            </a:r>
            <a:r>
              <a:rPr lang="ja-JP" altLang="en-US" sz="1400" dirty="0">
                <a:latin typeface="ＤＦＧ中丸ゴシック体" panose="020F0500000000000000" pitchFamily="50" charset="-128"/>
                <a:ea typeface="ＤＦＧ中丸ゴシック体" panose="020F0500000000000000" pitchFamily="50" charset="-128"/>
              </a:rPr>
              <a:t>のいずれかであれば</a:t>
            </a:r>
            <a:r>
              <a:rPr lang="en-US" altLang="ja-JP" sz="1400" b="1" dirty="0">
                <a:latin typeface="ＤＦＧ中丸ゴシック体" panose="020F0500000000000000" pitchFamily="50" charset="-128"/>
                <a:ea typeface="ＤＦＧ中丸ゴシック体" panose="020F0500000000000000" pitchFamily="50" charset="-128"/>
              </a:rPr>
              <a:t>2</a:t>
            </a:r>
            <a:r>
              <a:rPr lang="ja-JP" altLang="en-US" sz="1400" b="1" dirty="0">
                <a:latin typeface="ＤＦＧ中丸ゴシック体" panose="020F0500000000000000" pitchFamily="50" charset="-128"/>
                <a:ea typeface="ＤＦＧ中丸ゴシック体" panose="020F0500000000000000" pitchFamily="50" charset="-128"/>
              </a:rPr>
              <a:t>符</a:t>
            </a:r>
            <a:r>
              <a:rPr lang="ja-JP" altLang="en-US" sz="1400" dirty="0">
                <a:latin typeface="ＤＦＧ中丸ゴシック体" panose="020F0500000000000000" pitchFamily="50" charset="-128"/>
                <a:ea typeface="ＤＦＧ中丸ゴシック体" panose="020F0500000000000000" pitchFamily="50" charset="-128"/>
              </a:rPr>
              <a:t>が加算されます．</a:t>
            </a:r>
            <a:endParaRPr lang="en-US" altLang="ja-JP" sz="1400" dirty="0">
              <a:latin typeface="ＤＦＧ中丸ゴシック体" panose="020F0500000000000000" pitchFamily="50" charset="-128"/>
              <a:ea typeface="ＤＦＧ中丸ゴシック体" panose="020F0500000000000000" pitchFamily="50" charset="-128"/>
            </a:endParaRPr>
          </a:p>
          <a:p>
            <a:pPr marL="0" indent="0">
              <a:buNone/>
            </a:pP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符計算には以下の特例があります．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平和とメンゼンツモが複合した場合は上記の計算によらず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符とします．</a:t>
            </a:r>
            <a:br>
              <a:rPr lang="en-US" altLang="ja-JP" sz="1400" dirty="0">
                <a:latin typeface="ＤＦＧ中丸ゴシック体" panose="020F0500000000000000" pitchFamily="50" charset="-128"/>
                <a:ea typeface="ＤＦＧ中丸ゴシック体" panose="020F0500000000000000" pitchFamily="50" charset="-128"/>
              </a:rPr>
            </a:b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平和ツモありのルールのみ</a:t>
            </a:r>
            <a:r>
              <a:rPr lang="en-US" altLang="ja-JP" sz="1400" dirty="0">
                <a:latin typeface="ＤＦＧ中丸ゴシック体" panose="020F0500000000000000" pitchFamily="50" charset="-128"/>
                <a:ea typeface="ＤＦＧ中丸ゴシック体" panose="020F0500000000000000" pitchFamily="50" charset="-128"/>
              </a:rPr>
              <a:t>)</a:t>
            </a:r>
          </a:p>
          <a:p>
            <a:r>
              <a:rPr lang="ja-JP" altLang="en-US" sz="1400" dirty="0">
                <a:latin typeface="ＤＦＧ中丸ゴシック体" panose="020F0500000000000000" pitchFamily="50" charset="-128"/>
                <a:ea typeface="ＤＦＧ中丸ゴシック体" panose="020F0500000000000000" pitchFamily="50" charset="-128"/>
              </a:rPr>
              <a:t>七対子は上記の計算によらず</a:t>
            </a:r>
            <a:r>
              <a:rPr lang="en-US" altLang="ja-JP" sz="1400" dirty="0">
                <a:latin typeface="ＤＦＧ中丸ゴシック体" panose="020F0500000000000000" pitchFamily="50" charset="-128"/>
                <a:ea typeface="ＤＦＧ中丸ゴシック体" panose="020F0500000000000000" pitchFamily="50" charset="-128"/>
              </a:rPr>
              <a:t>25</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鳴いての上がりで，上記の計算の結果</a:t>
            </a:r>
            <a:r>
              <a:rPr lang="en-US" altLang="ja-JP" sz="1400" dirty="0">
                <a:latin typeface="ＤＦＧ中丸ゴシック体" panose="020F0500000000000000" pitchFamily="50" charset="-128"/>
                <a:ea typeface="ＤＦＧ中丸ゴシック体" panose="020F0500000000000000" pitchFamily="50" charset="-128"/>
              </a:rPr>
              <a:t>20</a:t>
            </a:r>
            <a:r>
              <a:rPr lang="ja-JP" altLang="en-US" sz="1400" dirty="0">
                <a:latin typeface="ＤＦＧ中丸ゴシック体" panose="020F0500000000000000" pitchFamily="50" charset="-128"/>
                <a:ea typeface="ＤＦＧ中丸ゴシック体" panose="020F0500000000000000" pitchFamily="50" charset="-128"/>
              </a:rPr>
              <a:t>符となった場合 </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喰い平和形</a:t>
            </a:r>
            <a:r>
              <a:rPr lang="en-US" altLang="ja-JP" sz="1400" dirty="0">
                <a:latin typeface="ＤＦＧ中丸ゴシック体" panose="020F0500000000000000" pitchFamily="50" charset="-128"/>
                <a:ea typeface="ＤＦＧ中丸ゴシック体" panose="020F0500000000000000" pitchFamily="50" charset="-128"/>
              </a:rPr>
              <a:t>)</a:t>
            </a:r>
            <a:r>
              <a:rPr lang="ja-JP" altLang="en-US" sz="1400" dirty="0">
                <a:latin typeface="ＤＦＧ中丸ゴシック体" panose="020F0500000000000000" pitchFamily="50" charset="-128"/>
                <a:ea typeface="ＤＦＧ中丸ゴシック体" panose="020F0500000000000000" pitchFamily="50" charset="-128"/>
              </a:rPr>
              <a:t> は，</a:t>
            </a:r>
            <a:br>
              <a:rPr lang="en-US" altLang="ja-JP" sz="1400" dirty="0">
                <a:latin typeface="ＤＦＧ中丸ゴシック体" panose="020F0500000000000000" pitchFamily="50" charset="-128"/>
                <a:ea typeface="ＤＦＧ中丸ゴシック体" panose="020F0500000000000000" pitchFamily="50" charset="-128"/>
              </a:rPr>
            </a:br>
            <a:r>
              <a:rPr lang="ja-JP" altLang="en-US" sz="1400" dirty="0">
                <a:latin typeface="ＤＦＧ中丸ゴシック体" panose="020F0500000000000000" pitchFamily="50" charset="-128"/>
                <a:ea typeface="ＤＦＧ中丸ゴシック体" panose="020F0500000000000000" pitchFamily="50" charset="-128"/>
              </a:rPr>
              <a:t>代わりに</a:t>
            </a:r>
            <a:r>
              <a:rPr lang="en-US" altLang="ja-JP" sz="1400" dirty="0">
                <a:latin typeface="ＤＦＧ中丸ゴシック体" panose="020F0500000000000000" pitchFamily="50" charset="-128"/>
                <a:ea typeface="ＤＦＧ中丸ゴシック体" panose="020F0500000000000000" pitchFamily="50" charset="-128"/>
              </a:rPr>
              <a:t>30</a:t>
            </a:r>
            <a:r>
              <a:rPr lang="ja-JP" altLang="en-US" sz="1400" dirty="0">
                <a:latin typeface="ＤＦＧ中丸ゴシック体" panose="020F0500000000000000" pitchFamily="50" charset="-128"/>
                <a:ea typeface="ＤＦＧ中丸ゴシック体" panose="020F0500000000000000" pitchFamily="50" charset="-128"/>
              </a:rPr>
              <a:t>符とします．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連風牌の雀頭を</a:t>
            </a:r>
            <a:r>
              <a:rPr lang="en-US" altLang="ja-JP" sz="1400" dirty="0">
                <a:latin typeface="ＤＦＧ中丸ゴシック体" panose="020F0500000000000000" pitchFamily="50" charset="-128"/>
                <a:ea typeface="ＤＦＧ中丸ゴシック体" panose="020F0500000000000000" pitchFamily="50" charset="-128"/>
              </a:rPr>
              <a:t>2</a:t>
            </a:r>
            <a:r>
              <a:rPr lang="ja-JP" altLang="en-US" sz="1400" dirty="0">
                <a:latin typeface="ＤＦＧ中丸ゴシック体" panose="020F0500000000000000" pitchFamily="50" charset="-128"/>
                <a:ea typeface="ＤＦＧ中丸ゴシック体" panose="020F0500000000000000" pitchFamily="50" charset="-128"/>
              </a:rPr>
              <a:t>符とするルールもあります．</a:t>
            </a:r>
            <a:endParaRPr lang="en-US" altLang="ja-JP" sz="1400" dirty="0">
              <a:latin typeface="ＤＦＧ中丸ゴシック体" panose="020F0500000000000000" pitchFamily="50" charset="-128"/>
              <a:ea typeface="ＤＦＧ中丸ゴシック体" panose="020F0500000000000000" pitchFamily="50" charset="-128"/>
            </a:endParaRPr>
          </a:p>
          <a:p>
            <a:r>
              <a:rPr lang="ja-JP" altLang="en-US" sz="1400" dirty="0">
                <a:latin typeface="ＤＦＧ中丸ゴシック体" panose="020F0500000000000000" pitchFamily="50" charset="-128"/>
                <a:ea typeface="ＤＦＧ中丸ゴシック体" panose="020F0500000000000000" pitchFamily="50" charset="-128"/>
              </a:rPr>
              <a:t>このほか，ルールによって符計算の方法が異なるケースがあります．</a:t>
            </a:r>
            <a:endParaRPr lang="en-US" altLang="ja-JP" sz="1400" dirty="0">
              <a:latin typeface="ＤＦＧ中丸ゴシック体" panose="020F0500000000000000" pitchFamily="50" charset="-128"/>
              <a:ea typeface="ＤＦＧ中丸ゴシック体" panose="020F0500000000000000" pitchFamily="50" charset="-128"/>
            </a:endParaRPr>
          </a:p>
          <a:p>
            <a:endParaRPr lang="en-US" altLang="ja-JP" sz="1400" dirty="0">
              <a:latin typeface="ＤＦＧ中丸ゴシック体" panose="020F0500000000000000" pitchFamily="50" charset="-128"/>
              <a:ea typeface="ＤＦＧ中丸ゴシック体" panose="020F0500000000000000" pitchFamily="50" charset="-128"/>
            </a:endParaRPr>
          </a:p>
        </p:txBody>
      </p:sp>
      <p:graphicFrame>
        <p:nvGraphicFramePr>
          <p:cNvPr id="8" name="表 7">
            <a:extLst>
              <a:ext uri="{FF2B5EF4-FFF2-40B4-BE49-F238E27FC236}">
                <a16:creationId xmlns:a16="http://schemas.microsoft.com/office/drawing/2014/main" id="{A8BE224B-4BA7-25F6-3DFE-DB5225A81F1B}"/>
              </a:ext>
            </a:extLst>
          </p:cNvPr>
          <p:cNvGraphicFramePr>
            <a:graphicFrameLocks noGrp="1"/>
          </p:cNvGraphicFramePr>
          <p:nvPr>
            <p:extLst>
              <p:ext uri="{D42A27DB-BD31-4B8C-83A1-F6EECF244321}">
                <p14:modId xmlns:p14="http://schemas.microsoft.com/office/powerpoint/2010/main" val="2599591403"/>
              </p:ext>
            </p:extLst>
          </p:nvPr>
        </p:nvGraphicFramePr>
        <p:xfrm>
          <a:off x="908051" y="2309503"/>
          <a:ext cx="4775198" cy="1965960"/>
        </p:xfrm>
        <a:graphic>
          <a:graphicData uri="http://schemas.openxmlformats.org/drawingml/2006/table">
            <a:tbl>
              <a:tblPr firstRow="1" bandRow="1">
                <a:tableStyleId>{5C22544A-7EE6-4342-B048-85BDC9FD1C3A}</a:tableStyleId>
              </a:tblPr>
              <a:tblGrid>
                <a:gridCol w="1250968">
                  <a:extLst>
                    <a:ext uri="{9D8B030D-6E8A-4147-A177-3AD203B41FA5}">
                      <a16:colId xmlns:a16="http://schemas.microsoft.com/office/drawing/2014/main" val="1491633688"/>
                    </a:ext>
                  </a:extLst>
                </a:gridCol>
                <a:gridCol w="1700781">
                  <a:extLst>
                    <a:ext uri="{9D8B030D-6E8A-4147-A177-3AD203B41FA5}">
                      <a16:colId xmlns:a16="http://schemas.microsoft.com/office/drawing/2014/main" val="1814030494"/>
                    </a:ext>
                  </a:extLst>
                </a:gridCol>
                <a:gridCol w="1823449">
                  <a:extLst>
                    <a:ext uri="{9D8B030D-6E8A-4147-A177-3AD203B41FA5}">
                      <a16:colId xmlns:a16="http://schemas.microsoft.com/office/drawing/2014/main" val="2001837855"/>
                    </a:ext>
                  </a:extLst>
                </a:gridCol>
              </a:tblGrid>
              <a:tr h="381000">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1</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9</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・字牌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2</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a:t>
                      </a:r>
                      <a:r>
                        <a:rPr kumimoji="1" lang="en-US" altLang="ja-JP" sz="1100" dirty="0">
                          <a:solidFill>
                            <a:schemeClr val="tx1"/>
                          </a:solidFill>
                          <a:latin typeface="ＤＦＧ中丸ゴシック体" panose="020F0500000000000000" pitchFamily="50" charset="-128"/>
                          <a:ea typeface="ＤＦＧ中丸ゴシック体" panose="020F0500000000000000" pitchFamily="50" charset="-128"/>
                        </a:rPr>
                        <a:t>8</a:t>
                      </a:r>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牌</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暗槓</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9229 </a:t>
                      </a:r>
                      <a:r>
                        <a:rPr kumimoji="1" lang="en-US" altLang="ja-JP" sz="1100" dirty="0">
                          <a:latin typeface="ＤＦＧ中丸ゴシック体" panose="020F0500000000000000" pitchFamily="50" charset="-128"/>
                          <a:ea typeface="ＤＦＧ中丸ゴシック体" panose="020F0500000000000000" pitchFamily="50" charset="-128"/>
                        </a:rPr>
                        <a:t>32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2000" dirty="0">
                          <a:latin typeface="Mahjong" pitchFamily="2" charset="0"/>
                          <a:ea typeface="ＤＦＧ中丸ゴシック体" panose="020F0500000000000000" pitchFamily="50" charset="-128"/>
                        </a:rPr>
                        <a:t>9cc9 </a:t>
                      </a:r>
                      <a:r>
                        <a:rPr kumimoji="1" lang="en-US" altLang="ja-JP" sz="1100" dirty="0">
                          <a:latin typeface="ＤＦＧ中丸ゴシック体" panose="020F0500000000000000" pitchFamily="50" charset="-128"/>
                          <a:ea typeface="ＤＦＧ中丸ゴシック体" panose="020F0500000000000000" pitchFamily="50" charset="-128"/>
                        </a:rPr>
                        <a:t>16</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明槓</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16</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cccC</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643156670"/>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暗刻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800" b="1" dirty="0">
                          <a:latin typeface="ＤＦＧ中丸ゴシック体" panose="020F0500000000000000" pitchFamily="50" charset="-128"/>
                          <a:ea typeface="ＤＦＧ中丸ゴシック体" panose="020F0500000000000000" pitchFamily="50" charset="-128"/>
                        </a:rPr>
                        <a:t>(</a:t>
                      </a:r>
                      <a:r>
                        <a:rPr kumimoji="1" lang="ja-JP" altLang="en-US" sz="800" b="1" dirty="0">
                          <a:latin typeface="ＤＦＧ中丸ゴシック体" panose="020F0500000000000000" pitchFamily="50" charset="-128"/>
                          <a:ea typeface="ＤＦＧ中丸ゴシック体" panose="020F0500000000000000" pitchFamily="50" charset="-128"/>
                        </a:rPr>
                        <a:t>ツモ和了での完成含む</a:t>
                      </a:r>
                      <a:r>
                        <a:rPr kumimoji="1" lang="en-US" altLang="ja-JP" sz="800" b="1" dirty="0">
                          <a:latin typeface="ＤＦＧ中丸ゴシック体" panose="020F0500000000000000" pitchFamily="50" charset="-128"/>
                          <a:ea typeface="ＤＦＧ中丸ゴシック体" panose="020F0500000000000000" pitchFamily="50" charset="-128"/>
                        </a:rPr>
                        <a:t>)</a:t>
                      </a: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8</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xxx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noFill/>
                  </a:tcPr>
                </a:tc>
                <a:extLst>
                  <a:ext uri="{0D108BD9-81ED-4DB2-BD59-A6C34878D82A}">
                    <a16:rowId xmlns:a16="http://schemas.microsoft.com/office/drawing/2014/main" val="1779069984"/>
                  </a:ext>
                </a:extLst>
              </a:tr>
              <a:tr h="381000">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明刻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r>
                        <a:rPr kumimoji="1" lang="ja-JP" altLang="en-US"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ロン和了での完成含む</a:t>
                      </a:r>
                      <a:r>
                        <a:rPr kumimoji="1" lang="en-US" altLang="ja-JP" sz="800" b="1"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22"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4</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err="1">
                          <a:ln>
                            <a:noFill/>
                          </a:ln>
                          <a:solidFill>
                            <a:prstClr val="black"/>
                          </a:solidFill>
                          <a:effectLst/>
                          <a:uLnTx/>
                          <a:uFillTx/>
                          <a:latin typeface="Mahjong" pitchFamily="2" charset="0"/>
                          <a:ea typeface="ＤＦＧ中丸ゴシック体" panose="020F0500000000000000" pitchFamily="50" charset="-128"/>
                          <a:cs typeface="+mn-cs"/>
                        </a:rPr>
                        <a:t>xxX</a:t>
                      </a:r>
                      <a:r>
                        <a:rPr kumimoji="1" lang="en-US" altLang="ja-JP" sz="2000" b="0" i="0" u="none" strike="noStrike" kern="1200" cap="none" spc="0" normalizeH="0" baseline="0" noProof="0" dirty="0">
                          <a:ln>
                            <a:noFill/>
                          </a:ln>
                          <a:solidFill>
                            <a:prstClr val="black"/>
                          </a:solidFill>
                          <a:effectLst/>
                          <a:uLnTx/>
                          <a:uFillTx/>
                          <a:latin typeface="Mahjong" pitchFamily="2" charset="0"/>
                          <a:ea typeface="ＤＦＧ中丸ゴシック体" panose="020F0500000000000000" pitchFamily="50" charset="-128"/>
                          <a:cs typeface="+mn-cs"/>
                        </a:rPr>
                        <a:t> </a:t>
                      </a: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graphicFrame>
        <p:nvGraphicFramePr>
          <p:cNvPr id="11" name="表 10">
            <a:extLst>
              <a:ext uri="{FF2B5EF4-FFF2-40B4-BE49-F238E27FC236}">
                <a16:creationId xmlns:a16="http://schemas.microsoft.com/office/drawing/2014/main" id="{F5972AF2-36BB-C943-987A-5CB799087B44}"/>
              </a:ext>
            </a:extLst>
          </p:cNvPr>
          <p:cNvGraphicFramePr>
            <a:graphicFrameLocks noGrp="1"/>
          </p:cNvGraphicFramePr>
          <p:nvPr>
            <p:extLst>
              <p:ext uri="{D42A27DB-BD31-4B8C-83A1-F6EECF244321}">
                <p14:modId xmlns:p14="http://schemas.microsoft.com/office/powerpoint/2010/main" val="156857475"/>
              </p:ext>
            </p:extLst>
          </p:nvPr>
        </p:nvGraphicFramePr>
        <p:xfrm>
          <a:off x="914398" y="5579108"/>
          <a:ext cx="2381252" cy="822998"/>
        </p:xfrm>
        <a:graphic>
          <a:graphicData uri="http://schemas.openxmlformats.org/drawingml/2006/table">
            <a:tbl>
              <a:tblPr firstRow="1" bandRow="1">
                <a:tableStyleId>{5C22544A-7EE6-4342-B048-85BDC9FD1C3A}</a:tableStyleId>
              </a:tblPr>
              <a:tblGrid>
                <a:gridCol w="623821">
                  <a:extLst>
                    <a:ext uri="{9D8B030D-6E8A-4147-A177-3AD203B41FA5}">
                      <a16:colId xmlns:a16="http://schemas.microsoft.com/office/drawing/2014/main" val="1491633688"/>
                    </a:ext>
                  </a:extLst>
                </a:gridCol>
                <a:gridCol w="848130">
                  <a:extLst>
                    <a:ext uri="{9D8B030D-6E8A-4147-A177-3AD203B41FA5}">
                      <a16:colId xmlns:a16="http://schemas.microsoft.com/office/drawing/2014/main" val="1814030494"/>
                    </a:ext>
                  </a:extLst>
                </a:gridCol>
                <a:gridCol w="909301">
                  <a:extLst>
                    <a:ext uri="{9D8B030D-6E8A-4147-A177-3AD203B41FA5}">
                      <a16:colId xmlns:a16="http://schemas.microsoft.com/office/drawing/2014/main" val="2001837855"/>
                    </a:ext>
                  </a:extLst>
                </a:gridCol>
              </a:tblGrid>
              <a:tr h="191732">
                <a:tc>
                  <a:txBody>
                    <a:bodyPr/>
                    <a:lstStyle/>
                    <a:p>
                      <a:endParaRPr kumimoji="1" lang="ja-JP" altLang="en-US" sz="1100" b="1" dirty="0">
                        <a:solidFill>
                          <a:schemeClr val="tx1"/>
                        </a:solidFill>
                        <a:latin typeface="ＤＦＧ中丸ゴシック体" panose="020F0500000000000000" pitchFamily="50" charset="-128"/>
                        <a:ea typeface="ＤＦＧ中丸ゴシック体" panose="020F0500000000000000" pitchFamily="50" charset="-128"/>
                      </a:endParaRP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ロン</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100" dirty="0">
                          <a:solidFill>
                            <a:schemeClr val="tx1"/>
                          </a:solidFill>
                          <a:latin typeface="ＤＦＧ中丸ゴシック体" panose="020F0500000000000000" pitchFamily="50" charset="-128"/>
                          <a:ea typeface="ＤＦＧ中丸ゴシック体" panose="020F0500000000000000" pitchFamily="50" charset="-128"/>
                        </a:rPr>
                        <a:t>ツモ</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門前</a:t>
                      </a: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10</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tc>
                  <a:txBody>
                    <a:bodyPr/>
                    <a:lstStyle/>
                    <a:p>
                      <a:r>
                        <a:rPr kumimoji="1" lang="en-US" altLang="ja-JP" sz="1100" dirty="0">
                          <a:latin typeface="ＤＦＧ中丸ゴシック体" panose="020F0500000000000000" pitchFamily="50" charset="-128"/>
                          <a:ea typeface="ＤＦＧ中丸ゴシック体" panose="020F0500000000000000" pitchFamily="50" charset="-128"/>
                        </a:rPr>
                        <a:t>2</a:t>
                      </a:r>
                      <a:r>
                        <a:rPr kumimoji="1" lang="ja-JP" altLang="en-US" sz="1100" dirty="0">
                          <a:latin typeface="ＤＦＧ中丸ゴシック体" panose="020F0500000000000000" pitchFamily="50" charset="-128"/>
                          <a:ea typeface="ＤＦＧ中丸ゴシック体" panose="020F0500000000000000" pitchFamily="50" charset="-128"/>
                        </a:rPr>
                        <a:t>符</a:t>
                      </a:r>
                      <a:endParaRPr kumimoji="1" lang="en-US" altLang="ja-JP" sz="1100" dirty="0">
                        <a:latin typeface="ＤＦＧ中丸ゴシック体" panose="020F0500000000000000" pitchFamily="50" charset="-128"/>
                        <a:ea typeface="ＤＦＧ中丸ゴシック体" panose="020F0500000000000000" pitchFamily="50" charset="-128"/>
                      </a:endParaRPr>
                    </a:p>
                  </a:txBody>
                  <a:tcPr anchor="ct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751532203"/>
                  </a:ext>
                </a:extLst>
              </a:tr>
              <a:tr h="281959">
                <a:tc>
                  <a:txBody>
                    <a:bodyPr/>
                    <a:lstStyle/>
                    <a:p>
                      <a:r>
                        <a:rPr kumimoji="1" lang="ja-JP" altLang="en-US" sz="1100" b="1" dirty="0">
                          <a:latin typeface="ＤＦＧ中丸ゴシック体" panose="020F0500000000000000" pitchFamily="50" charset="-128"/>
                          <a:ea typeface="ＤＦＧ中丸ゴシック体" panose="020F0500000000000000" pitchFamily="50" charset="-128"/>
                        </a:rPr>
                        <a:t>鳴き</a:t>
                      </a: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0</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2</a:t>
                      </a:r>
                      <a:r>
                        <a:rPr kumimoji="1" lang="ja-JP" altLang="en-US"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rPr>
                        <a:t>符</a:t>
                      </a:r>
                      <a:endParaRPr kumimoji="1" lang="en-US" altLang="ja-JP" sz="1100" b="0" i="0" u="none" strike="noStrike" kern="1200" cap="none" spc="0" normalizeH="0" baseline="0" noProof="0" dirty="0">
                        <a:ln>
                          <a:noFill/>
                        </a:ln>
                        <a:solidFill>
                          <a:prstClr val="black"/>
                        </a:solidFill>
                        <a:effectLst/>
                        <a:uLnTx/>
                        <a:uFillTx/>
                        <a:latin typeface="ＤＦＧ中丸ゴシック体" panose="020F0500000000000000" pitchFamily="50" charset="-128"/>
                        <a:ea typeface="ＤＦＧ中丸ゴシック体" panose="020F0500000000000000" pitchFamily="50" charset="-128"/>
                        <a:cs typeface="+mn-cs"/>
                      </a:endParaRPr>
                    </a:p>
                  </a:txBody>
                  <a:tcPr anchor="ct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8158333"/>
                  </a:ext>
                </a:extLst>
              </a:tr>
            </a:tbl>
          </a:graphicData>
        </a:graphic>
      </p:graphicFrame>
    </p:spTree>
    <p:extLst>
      <p:ext uri="{BB962C8B-B14F-4D97-AF65-F5344CB8AC3E}">
        <p14:creationId xmlns:p14="http://schemas.microsoft.com/office/powerpoint/2010/main" val="306106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765B09-3485-7214-20F2-86A9A0C26466}"/>
              </a:ext>
            </a:extLst>
          </p:cNvPr>
          <p:cNvSpPr>
            <a:spLocks noGrp="1"/>
          </p:cNvSpPr>
          <p:nvPr>
            <p:ph type="title"/>
          </p:nvPr>
        </p:nvSpPr>
        <p:spPr>
          <a:xfrm>
            <a:off x="0" y="450957"/>
            <a:ext cx="6858000" cy="440602"/>
          </a:xfrm>
        </p:spPr>
        <p:txBody>
          <a:bodyPr>
            <a:normAutofit/>
          </a:bodyPr>
          <a:lstStyle/>
          <a:p>
            <a:pPr algn="ctr"/>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点数表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符計算なしルール</a:t>
            </a:r>
            <a:r>
              <a:rPr lang="en-US" altLang="ja-JP" sz="2400" dirty="0">
                <a:latin typeface="ＤＦＧPOP1体" panose="040B0700000000000000" pitchFamily="82" charset="-128"/>
                <a:ea typeface="ＤＦＧPOP1体" panose="040B0700000000000000" pitchFamily="82" charset="-128"/>
              </a:rPr>
              <a:t>)</a:t>
            </a:r>
            <a:endParaRPr kumimoji="1" lang="ja-JP" altLang="en-US" sz="2400" dirty="0"/>
          </a:p>
        </p:txBody>
      </p:sp>
      <p:sp>
        <p:nvSpPr>
          <p:cNvPr id="5" name="字幕 2">
            <a:extLst>
              <a:ext uri="{FF2B5EF4-FFF2-40B4-BE49-F238E27FC236}">
                <a16:creationId xmlns:a16="http://schemas.microsoft.com/office/drawing/2014/main" id="{E2864181-36D7-CB7D-8D55-31E314635F43}"/>
              </a:ext>
            </a:extLst>
          </p:cNvPr>
          <p:cNvSpPr txBox="1">
            <a:spLocks/>
          </p:cNvSpPr>
          <p:nvPr/>
        </p:nvSpPr>
        <p:spPr>
          <a:xfrm>
            <a:off x="489233" y="7131230"/>
            <a:ext cx="5879533" cy="68467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1400" dirty="0">
                <a:latin typeface="ＤＦＧ中丸ゴシック体" panose="020F0500000000000000" pitchFamily="50" charset="-128"/>
                <a:ea typeface="ＤＦＧ中丸ゴシック体" panose="020F0500000000000000" pitchFamily="50" charset="-128"/>
              </a:rPr>
              <a:t>各項目の上段はロン上がり，下段はツモ上がり時の点数を表します．</a:t>
            </a:r>
            <a:endParaRPr lang="en-US" altLang="ja-JP" sz="1400" dirty="0">
              <a:latin typeface="ＤＦＧ中丸ゴシック体" panose="020F0500000000000000" pitchFamily="50" charset="-128"/>
              <a:ea typeface="ＤＦＧ中丸ゴシック体" panose="020F0500000000000000" pitchFamily="50" charset="-128"/>
            </a:endParaRPr>
          </a:p>
        </p:txBody>
      </p:sp>
      <p:sp>
        <p:nvSpPr>
          <p:cNvPr id="9" name="タイトル 1">
            <a:extLst>
              <a:ext uri="{FF2B5EF4-FFF2-40B4-BE49-F238E27FC236}">
                <a16:creationId xmlns:a16="http://schemas.microsoft.com/office/drawing/2014/main" id="{DF8959E6-E7FF-3F7C-71D9-FB7C1EBA66CE}"/>
              </a:ext>
            </a:extLst>
          </p:cNvPr>
          <p:cNvSpPr txBox="1">
            <a:spLocks/>
          </p:cNvSpPr>
          <p:nvPr/>
        </p:nvSpPr>
        <p:spPr>
          <a:xfrm>
            <a:off x="0" y="981390"/>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四人打ち</a:t>
            </a:r>
            <a:endParaRPr lang="ja-JP" altLang="en-US" sz="2400" dirty="0"/>
          </a:p>
        </p:txBody>
      </p:sp>
      <p:sp>
        <p:nvSpPr>
          <p:cNvPr id="10" name="タイトル 1">
            <a:extLst>
              <a:ext uri="{FF2B5EF4-FFF2-40B4-BE49-F238E27FC236}">
                <a16:creationId xmlns:a16="http://schemas.microsoft.com/office/drawing/2014/main" id="{DD37DACD-2262-9248-998A-EBE69105D73C}"/>
              </a:ext>
            </a:extLst>
          </p:cNvPr>
          <p:cNvSpPr txBox="1">
            <a:spLocks/>
          </p:cNvSpPr>
          <p:nvPr/>
        </p:nvSpPr>
        <p:spPr>
          <a:xfrm>
            <a:off x="0" y="4227478"/>
            <a:ext cx="6858000" cy="440602"/>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a:lstStyle>
          <a:p>
            <a:pPr algn="ctr"/>
            <a:r>
              <a:rPr lang="ja-JP" altLang="en-US" sz="2400" dirty="0">
                <a:latin typeface="ＤＦＧPOP1体" panose="040B0700000000000000" pitchFamily="82" charset="-128"/>
                <a:ea typeface="ＤＦＧPOP1体" panose="040B0700000000000000" pitchFamily="82" charset="-128"/>
              </a:rPr>
              <a:t>三人打ち</a:t>
            </a:r>
            <a:endParaRPr lang="ja-JP" altLang="en-US" sz="2400" dirty="0"/>
          </a:p>
        </p:txBody>
      </p:sp>
      <p:graphicFrame>
        <p:nvGraphicFramePr>
          <p:cNvPr id="8" name="表 7">
            <a:extLst>
              <a:ext uri="{FF2B5EF4-FFF2-40B4-BE49-F238E27FC236}">
                <a16:creationId xmlns:a16="http://schemas.microsoft.com/office/drawing/2014/main" id="{2F5AB00D-A0AA-65A9-904C-0D4A1FBF0410}"/>
              </a:ext>
            </a:extLst>
          </p:cNvPr>
          <p:cNvGraphicFramePr>
            <a:graphicFrameLocks noGrp="1"/>
          </p:cNvGraphicFramePr>
          <p:nvPr>
            <p:extLst>
              <p:ext uri="{D42A27DB-BD31-4B8C-83A1-F6EECF244321}">
                <p14:modId xmlns:p14="http://schemas.microsoft.com/office/powerpoint/2010/main" val="3803407979"/>
              </p:ext>
            </p:extLst>
          </p:nvPr>
        </p:nvGraphicFramePr>
        <p:xfrm>
          <a:off x="3534209"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3000-6000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6000-12000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16000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1" name="表 10">
            <a:extLst>
              <a:ext uri="{FF2B5EF4-FFF2-40B4-BE49-F238E27FC236}">
                <a16:creationId xmlns:a16="http://schemas.microsoft.com/office/drawing/2014/main" id="{227EF5F4-A5B5-D72F-83FB-CD8F9BE73FC0}"/>
              </a:ext>
            </a:extLst>
          </p:cNvPr>
          <p:cNvGraphicFramePr>
            <a:graphicFrameLocks noGrp="1"/>
          </p:cNvGraphicFramePr>
          <p:nvPr>
            <p:extLst>
              <p:ext uri="{D42A27DB-BD31-4B8C-83A1-F6EECF244321}">
                <p14:modId xmlns:p14="http://schemas.microsoft.com/office/powerpoint/2010/main" val="2923381516"/>
              </p:ext>
            </p:extLst>
          </p:nvPr>
        </p:nvGraphicFramePr>
        <p:xfrm>
          <a:off x="529783" y="1512912"/>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1500</a:t>
                      </a:r>
                    </a:p>
                    <a:p>
                      <a:r>
                        <a:rPr kumimoji="1" lang="en-US" altLang="ja-JP" sz="900" dirty="0">
                          <a:latin typeface="ＤＦＧ中丸ゴシック体" panose="020F0500000000000000" pitchFamily="50" charset="-128"/>
                          <a:ea typeface="ＤＦＧ中丸ゴシック体" panose="020F0500000000000000" pitchFamily="50" charset="-128"/>
                        </a:rPr>
                        <a:t>500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500-1000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1000-2000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2000-4000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2" name="表 11">
            <a:extLst>
              <a:ext uri="{FF2B5EF4-FFF2-40B4-BE49-F238E27FC236}">
                <a16:creationId xmlns:a16="http://schemas.microsoft.com/office/drawing/2014/main" id="{92FA479D-F61D-37B4-9FC9-7DA92223BF7E}"/>
              </a:ext>
            </a:extLst>
          </p:cNvPr>
          <p:cNvGraphicFramePr>
            <a:graphicFrameLocks noGrp="1"/>
          </p:cNvGraphicFramePr>
          <p:nvPr>
            <p:extLst>
              <p:ext uri="{D42A27DB-BD31-4B8C-83A1-F6EECF244321}">
                <p14:modId xmlns:p14="http://schemas.microsoft.com/office/powerpoint/2010/main" val="304332562"/>
              </p:ext>
            </p:extLst>
          </p:nvPr>
        </p:nvGraphicFramePr>
        <p:xfrm>
          <a:off x="3534209"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901267">
                  <a:extLst>
                    <a:ext uri="{9D8B030D-6E8A-4147-A177-3AD203B41FA5}">
                      <a16:colId xmlns:a16="http://schemas.microsoft.com/office/drawing/2014/main" val="1814030494"/>
                    </a:ext>
                  </a:extLst>
                </a:gridCol>
                <a:gridCol w="892619">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6-7</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跳満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4000-8000</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18000</a:t>
                      </a:r>
                    </a:p>
                    <a:p>
                      <a:r>
                        <a:rPr kumimoji="1" lang="en-US" altLang="ja-JP" sz="900" dirty="0">
                          <a:latin typeface="ＤＦＧ中丸ゴシック体" panose="020F0500000000000000" pitchFamily="50" charset="-128"/>
                          <a:ea typeface="ＤＦＧ中丸ゴシック体" panose="020F0500000000000000" pitchFamily="50" charset="-128"/>
                        </a:rPr>
                        <a:t>9000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8-10</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16000</a:t>
                      </a:r>
                    </a:p>
                    <a:p>
                      <a:r>
                        <a:rPr kumimoji="1" lang="en-US" altLang="ja-JP" sz="900" dirty="0">
                          <a:latin typeface="ＤＦＧ中丸ゴシック体" panose="020F0500000000000000" pitchFamily="50" charset="-128"/>
                          <a:ea typeface="ＤＦＧ中丸ゴシック体" panose="020F0500000000000000" pitchFamily="50" charset="-128"/>
                        </a:rPr>
                        <a:t>6000-10000</a:t>
                      </a: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12000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11-12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三倍満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24000</a:t>
                      </a:r>
                    </a:p>
                    <a:p>
                      <a:r>
                        <a:rPr kumimoji="1" lang="en-US" altLang="ja-JP" sz="900" dirty="0">
                          <a:latin typeface="ＤＦＧ中丸ゴシック体" panose="020F0500000000000000" pitchFamily="50" charset="-128"/>
                          <a:ea typeface="ＤＦＧ中丸ゴシック体" panose="020F0500000000000000" pitchFamily="50" charset="-128"/>
                        </a:rPr>
                        <a:t>8000-16000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36000</a:t>
                      </a:r>
                    </a:p>
                    <a:p>
                      <a:r>
                        <a:rPr kumimoji="1" lang="en-US" altLang="ja-JP" sz="900" dirty="0">
                          <a:latin typeface="ＤＦＧ中丸ゴシック体" panose="020F0500000000000000" pitchFamily="50" charset="-128"/>
                          <a:ea typeface="ＤＦＧ中丸ゴシック体" panose="020F0500000000000000" pitchFamily="50" charset="-128"/>
                        </a:rPr>
                        <a:t>18000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13</a:t>
                      </a:r>
                      <a:r>
                        <a:rPr kumimoji="1" lang="ja-JP" altLang="en-US" sz="1100" b="1" dirty="0">
                          <a:latin typeface="ＤＦＧ中丸ゴシック体" panose="020F0500000000000000" pitchFamily="50" charset="-128"/>
                          <a:ea typeface="ＤＦＧ中丸ゴシック体" panose="020F0500000000000000" pitchFamily="50" charset="-128"/>
                        </a:rPr>
                        <a:t>翻以上</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役満</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32000</a:t>
                      </a:r>
                    </a:p>
                    <a:p>
                      <a:r>
                        <a:rPr kumimoji="1" lang="en-US" altLang="ja-JP" sz="900" dirty="0">
                          <a:latin typeface="ＤＦＧ中丸ゴシック体" panose="020F0500000000000000" pitchFamily="50" charset="-128"/>
                          <a:ea typeface="ＤＦＧ中丸ゴシック体" panose="020F0500000000000000" pitchFamily="50" charset="-128"/>
                        </a:rPr>
                        <a:t>12000-20000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48000</a:t>
                      </a:r>
                    </a:p>
                    <a:p>
                      <a:r>
                        <a:rPr kumimoji="1" lang="en-US" altLang="ja-JP" sz="900" dirty="0">
                          <a:latin typeface="ＤＦＧ中丸ゴシック体" panose="020F0500000000000000" pitchFamily="50" charset="-128"/>
                          <a:ea typeface="ＤＦＧ中丸ゴシック体" panose="020F0500000000000000" pitchFamily="50" charset="-128"/>
                        </a:rPr>
                        <a:t>24000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graphicFrame>
        <p:nvGraphicFramePr>
          <p:cNvPr id="13" name="表 12">
            <a:extLst>
              <a:ext uri="{FF2B5EF4-FFF2-40B4-BE49-F238E27FC236}">
                <a16:creationId xmlns:a16="http://schemas.microsoft.com/office/drawing/2014/main" id="{D71FEF56-C373-C556-61C0-E2ABABD5B175}"/>
              </a:ext>
            </a:extLst>
          </p:cNvPr>
          <p:cNvGraphicFramePr>
            <a:graphicFrameLocks noGrp="1"/>
          </p:cNvGraphicFramePr>
          <p:nvPr>
            <p:extLst>
              <p:ext uri="{D42A27DB-BD31-4B8C-83A1-F6EECF244321}">
                <p14:modId xmlns:p14="http://schemas.microsoft.com/office/powerpoint/2010/main" val="2384774550"/>
              </p:ext>
            </p:extLst>
          </p:nvPr>
        </p:nvGraphicFramePr>
        <p:xfrm>
          <a:off x="529783" y="4748661"/>
          <a:ext cx="2794010" cy="2164544"/>
        </p:xfrm>
        <a:graphic>
          <a:graphicData uri="http://schemas.openxmlformats.org/drawingml/2006/table">
            <a:tbl>
              <a:tblPr firstRow="1" bandRow="1">
                <a:tableStyleId>{5C22544A-7EE6-4342-B048-85BDC9FD1C3A}</a:tableStyleId>
              </a:tblPr>
              <a:tblGrid>
                <a:gridCol w="1000124">
                  <a:extLst>
                    <a:ext uri="{9D8B030D-6E8A-4147-A177-3AD203B41FA5}">
                      <a16:colId xmlns:a16="http://schemas.microsoft.com/office/drawing/2014/main" val="1491633688"/>
                    </a:ext>
                  </a:extLst>
                </a:gridCol>
                <a:gridCol w="838200">
                  <a:extLst>
                    <a:ext uri="{9D8B030D-6E8A-4147-A177-3AD203B41FA5}">
                      <a16:colId xmlns:a16="http://schemas.microsoft.com/office/drawing/2014/main" val="1814030494"/>
                    </a:ext>
                  </a:extLst>
                </a:gridCol>
                <a:gridCol w="955686">
                  <a:extLst>
                    <a:ext uri="{9D8B030D-6E8A-4147-A177-3AD203B41FA5}">
                      <a16:colId xmlns:a16="http://schemas.microsoft.com/office/drawing/2014/main" val="2001837855"/>
                    </a:ext>
                  </a:extLst>
                </a:gridCol>
              </a:tblGrid>
              <a:tr h="392940">
                <a:tc>
                  <a:txBody>
                    <a:bodyPr/>
                    <a:lstStyle/>
                    <a:p>
                      <a:r>
                        <a:rPr kumimoji="1" lang="ja-JP" altLang="en-US" sz="1400" b="1" dirty="0">
                          <a:solidFill>
                            <a:schemeClr val="tx1"/>
                          </a:solidFill>
                          <a:latin typeface="ＤＦＧ中丸ゴシック体" panose="020F0500000000000000" pitchFamily="50" charset="-128"/>
                          <a:ea typeface="ＤＦＧ中丸ゴシック体" panose="020F0500000000000000" pitchFamily="50" charset="-128"/>
                        </a:rPr>
                        <a:t>翻数</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子</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tc>
                  <a:txBody>
                    <a:bodyPr/>
                    <a:lstStyle/>
                    <a:p>
                      <a:r>
                        <a:rPr kumimoji="1" lang="ja-JP" altLang="en-US" sz="1400" dirty="0">
                          <a:solidFill>
                            <a:schemeClr val="tx1"/>
                          </a:solidFill>
                          <a:latin typeface="ＤＦＧ中丸ゴシック体" panose="020F0500000000000000" pitchFamily="50" charset="-128"/>
                          <a:ea typeface="ＤＦＧ中丸ゴシック体" panose="020F0500000000000000" pitchFamily="50" charset="-128"/>
                        </a:rPr>
                        <a:t>親</a:t>
                      </a:r>
                    </a:p>
                  </a:txBody>
                  <a:tcP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2538155"/>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1</a:t>
                      </a:r>
                      <a:r>
                        <a:rPr kumimoji="1" lang="ja-JP" altLang="en-US" sz="1100" b="1" dirty="0">
                          <a:latin typeface="ＤＦＧ中丸ゴシック体" panose="020F0500000000000000" pitchFamily="50" charset="-128"/>
                          <a:ea typeface="ＤＦＧ中丸ゴシック体" panose="020F0500000000000000" pitchFamily="50" charset="-128"/>
                        </a:rPr>
                        <a:t>翻</a:t>
                      </a: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lnT w="1905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230337931"/>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2</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2000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endParaRPr kumimoji="1" lang="en-US" altLang="ja-JP"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3000</a:t>
                      </a:r>
                    </a:p>
                    <a:p>
                      <a:r>
                        <a:rPr kumimoji="1" lang="en-US" altLang="ja-JP" sz="900" dirty="0">
                          <a:latin typeface="ＤＦＧ中丸ゴシック体" panose="020F0500000000000000" pitchFamily="50" charset="-128"/>
                          <a:ea typeface="ＤＦＧ中丸ゴシック体" panose="020F0500000000000000" pitchFamily="50" charset="-128"/>
                        </a:rPr>
                        <a:t>1000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612015062"/>
                  </a:ext>
                </a:extLst>
              </a:tr>
              <a:tr h="44290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1100" b="1" dirty="0">
                          <a:latin typeface="ＤＦＧ中丸ゴシック体" panose="020F0500000000000000" pitchFamily="50" charset="-128"/>
                          <a:ea typeface="ＤＦＧ中丸ゴシック体" panose="020F0500000000000000" pitchFamily="50" charset="-128"/>
                        </a:rPr>
                        <a:t>3</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pPr marL="0" marR="0" lvl="0" indent="0" algn="l" defTabSz="685800" rtl="0" eaLnBrk="1" fontAlgn="auto" latinLnBrk="0" hangingPunct="1">
                        <a:lnSpc>
                          <a:spcPct val="100000"/>
                        </a:lnSpc>
                        <a:spcBef>
                          <a:spcPts val="0"/>
                        </a:spcBef>
                        <a:spcAft>
                          <a:spcPts val="0"/>
                        </a:spcAft>
                        <a:buClrTx/>
                        <a:buSzTx/>
                        <a:buFontTx/>
                        <a:buNone/>
                        <a:tabLst/>
                        <a:defRPr/>
                      </a:pP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4000</a:t>
                      </a:r>
                    </a:p>
                    <a:p>
                      <a:r>
                        <a:rPr kumimoji="1" lang="en-US" altLang="ja-JP" sz="900" dirty="0">
                          <a:latin typeface="ＤＦＧ中丸ゴシック体" panose="020F0500000000000000" pitchFamily="50" charset="-128"/>
                          <a:ea typeface="ＤＦＧ中丸ゴシック体" panose="020F0500000000000000" pitchFamily="50" charset="-128"/>
                        </a:rPr>
                        <a:t>1000-3000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6000</a:t>
                      </a:r>
                    </a:p>
                    <a:p>
                      <a:r>
                        <a:rPr kumimoji="1" lang="en-US" altLang="ja-JP" sz="900" dirty="0">
                          <a:latin typeface="ＤＦＧ中丸ゴシック体" panose="020F0500000000000000" pitchFamily="50" charset="-128"/>
                          <a:ea typeface="ＤＦＧ中丸ゴシック体" panose="020F0500000000000000" pitchFamily="50" charset="-128"/>
                        </a:rPr>
                        <a:t>3000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noFill/>
                  </a:tcPr>
                </a:tc>
                <a:extLst>
                  <a:ext uri="{0D108BD9-81ED-4DB2-BD59-A6C34878D82A}">
                    <a16:rowId xmlns:a16="http://schemas.microsoft.com/office/drawing/2014/main" val="3415313740"/>
                  </a:ext>
                </a:extLst>
              </a:tr>
              <a:tr h="442901">
                <a:tc>
                  <a:txBody>
                    <a:bodyPr/>
                    <a:lstStyle/>
                    <a:p>
                      <a:r>
                        <a:rPr kumimoji="1" lang="en-US" altLang="ja-JP" sz="1100" b="1" dirty="0">
                          <a:latin typeface="ＤＦＧ中丸ゴシック体" panose="020F0500000000000000" pitchFamily="50" charset="-128"/>
                          <a:ea typeface="ＤＦＧ中丸ゴシック体" panose="020F0500000000000000" pitchFamily="50" charset="-128"/>
                        </a:rPr>
                        <a:t>4-5</a:t>
                      </a:r>
                      <a:r>
                        <a:rPr kumimoji="1" lang="ja-JP" altLang="en-US" sz="1100" b="1" dirty="0">
                          <a:latin typeface="ＤＦＧ中丸ゴシック体" panose="020F0500000000000000" pitchFamily="50" charset="-128"/>
                          <a:ea typeface="ＤＦＧ中丸ゴシック体" panose="020F0500000000000000" pitchFamily="50" charset="-128"/>
                        </a:rPr>
                        <a:t>翻</a:t>
                      </a:r>
                      <a:endParaRPr kumimoji="1" lang="en-US" altLang="ja-JP" sz="1100" b="1" dirty="0">
                        <a:latin typeface="ＤＦＧ中丸ゴシック体" panose="020F0500000000000000" pitchFamily="50" charset="-128"/>
                        <a:ea typeface="ＤＦＧ中丸ゴシック体" panose="020F0500000000000000" pitchFamily="50" charset="-128"/>
                      </a:endParaRPr>
                    </a:p>
                    <a:p>
                      <a:r>
                        <a:rPr kumimoji="1" lang="en-US" altLang="ja-JP" sz="1100" b="1" dirty="0">
                          <a:latin typeface="ＤＦＧ中丸ゴシック体" panose="020F0500000000000000" pitchFamily="50" charset="-128"/>
                          <a:ea typeface="ＤＦＧ中丸ゴシック体" panose="020F0500000000000000" pitchFamily="50" charset="-128"/>
                        </a:rPr>
                        <a:t>(</a:t>
                      </a:r>
                      <a:r>
                        <a:rPr kumimoji="1" lang="ja-JP" altLang="en-US" sz="1100" b="1" dirty="0">
                          <a:latin typeface="ＤＦＧ中丸ゴシック体" panose="020F0500000000000000" pitchFamily="50" charset="-128"/>
                          <a:ea typeface="ＤＦＧ中丸ゴシック体" panose="020F0500000000000000" pitchFamily="50" charset="-128"/>
                        </a:rPr>
                        <a:t>満貫</a:t>
                      </a:r>
                      <a:r>
                        <a:rPr kumimoji="1" lang="en-US" altLang="ja-JP" sz="1100" b="1" dirty="0">
                          <a:latin typeface="ＤＦＧ中丸ゴシック体" panose="020F0500000000000000" pitchFamily="50" charset="-128"/>
                          <a:ea typeface="ＤＦＧ中丸ゴシック体" panose="020F0500000000000000" pitchFamily="50" charset="-128"/>
                        </a:rPr>
                        <a:t>)</a:t>
                      </a:r>
                      <a:endParaRPr kumimoji="1" lang="ja-JP" altLang="en-US" sz="1100" b="1"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8000</a:t>
                      </a:r>
                    </a:p>
                    <a:p>
                      <a:r>
                        <a:rPr kumimoji="1" lang="en-US" altLang="ja-JP" sz="900" dirty="0">
                          <a:latin typeface="ＤＦＧ中丸ゴシック体" panose="020F0500000000000000" pitchFamily="50" charset="-128"/>
                          <a:ea typeface="ＤＦＧ中丸ゴシック体" panose="020F0500000000000000" pitchFamily="50" charset="-128"/>
                        </a:rPr>
                        <a:t>3000-5000</a:t>
                      </a:r>
                      <a:endParaRPr kumimoji="1" lang="ja-JP" altLang="en-US" sz="900" dirty="0">
                        <a:latin typeface="ＤＦＧ中丸ゴシック体" panose="020F0500000000000000" pitchFamily="50" charset="-128"/>
                        <a:ea typeface="ＤＦＧ中丸ゴシック体" panose="020F0500000000000000" pitchFamily="50" charset="-128"/>
                      </a:endParaRPr>
                    </a:p>
                  </a:txBody>
                  <a:tcPr>
                    <a:lnB w="28575" cap="flat" cmpd="sng" algn="ctr">
                      <a:solidFill>
                        <a:schemeClr val="tx1"/>
                      </a:solidFill>
                      <a:prstDash val="solid"/>
                      <a:round/>
                      <a:headEnd type="none" w="med" len="med"/>
                      <a:tailEnd type="none" w="med" len="med"/>
                    </a:lnB>
                    <a:noFill/>
                  </a:tcPr>
                </a:tc>
                <a:tc>
                  <a:txBody>
                    <a:bodyPr/>
                    <a:lstStyle/>
                    <a:p>
                      <a:r>
                        <a:rPr kumimoji="1" lang="en-US" altLang="ja-JP" sz="900" dirty="0">
                          <a:latin typeface="ＤＦＧ中丸ゴシック体" panose="020F0500000000000000" pitchFamily="50" charset="-128"/>
                          <a:ea typeface="ＤＦＧ中丸ゴシック体" panose="020F0500000000000000" pitchFamily="50" charset="-128"/>
                        </a:rPr>
                        <a:t>12000</a:t>
                      </a:r>
                    </a:p>
                    <a:p>
                      <a:r>
                        <a:rPr kumimoji="1" lang="en-US" altLang="ja-JP" sz="900" dirty="0">
                          <a:latin typeface="ＤＦＧ中丸ゴシック体" panose="020F0500000000000000" pitchFamily="50" charset="-128"/>
                          <a:ea typeface="ＤＦＧ中丸ゴシック体" panose="020F0500000000000000" pitchFamily="50" charset="-128"/>
                        </a:rPr>
                        <a:t>6000</a:t>
                      </a:r>
                      <a:r>
                        <a:rPr kumimoji="1" lang="ja-JP" altLang="en-US" sz="900" dirty="0">
                          <a:latin typeface="ＤＦＧ中丸ゴシック体" panose="020F0500000000000000" pitchFamily="50" charset="-128"/>
                          <a:ea typeface="ＤＦＧ中丸ゴシック体" panose="020F0500000000000000" pitchFamily="50" charset="-128"/>
                        </a:rPr>
                        <a:t>オール</a:t>
                      </a:r>
                    </a:p>
                  </a:txBody>
                  <a:tcPr>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0659366"/>
                  </a:ext>
                </a:extLst>
              </a:tr>
            </a:tbl>
          </a:graphicData>
        </a:graphic>
      </p:graphicFrame>
    </p:spTree>
    <p:extLst>
      <p:ext uri="{BB962C8B-B14F-4D97-AF65-F5344CB8AC3E}">
        <p14:creationId xmlns:p14="http://schemas.microsoft.com/office/powerpoint/2010/main" val="96635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46100"/>
          </a:xfrm>
        </p:spPr>
        <p:txBody>
          <a:bodyPr>
            <a:normAutofit/>
          </a:bodyPr>
          <a:lstStyle/>
          <a:p>
            <a:r>
              <a:rPr lang="ja-JP" altLang="en-US" sz="24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麻雀役一覧</a:t>
            </a:r>
          </a:p>
        </p:txBody>
      </p:sp>
      <p:graphicFrame>
        <p:nvGraphicFramePr>
          <p:cNvPr id="4" name="表 3">
            <a:extLst>
              <a:ext uri="{FF2B5EF4-FFF2-40B4-BE49-F238E27FC236}">
                <a16:creationId xmlns:a16="http://schemas.microsoft.com/office/drawing/2014/main" id="{000D3A34-4DA9-86BB-517B-AEF31CDD94CC}"/>
              </a:ext>
            </a:extLst>
          </p:cNvPr>
          <p:cNvGraphicFramePr>
            <a:graphicFrameLocks noGrp="1"/>
          </p:cNvGraphicFramePr>
          <p:nvPr>
            <p:extLst>
              <p:ext uri="{D42A27DB-BD31-4B8C-83A1-F6EECF244321}">
                <p14:modId xmlns:p14="http://schemas.microsoft.com/office/powerpoint/2010/main" val="1395394665"/>
              </p:ext>
            </p:extLst>
          </p:nvPr>
        </p:nvGraphicFramePr>
        <p:xfrm>
          <a:off x="324538" y="680720"/>
          <a:ext cx="6208923" cy="891540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231147">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門前で聴牌し，立直を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宣言する．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一発</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イッパツ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立直後に鳴き・暗槓を</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はさまず</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巡以内に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門前清自摸和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メンゼンツモ</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門前でのツモ和了．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断么九</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タンヤオ</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[*1]</a:t>
                      </a:r>
                      <a:endParaRPr kumimoji="1" lang="ja-JP" altLang="en-US" sz="800" b="1"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ert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nm, ,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数牌の</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8</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平和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ピンフ</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jkl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zxc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vbn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i</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面子がすべて順子で，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雀頭が役牌以外で，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両面待ちであること．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イーペーコー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iii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ghj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11 bm =n</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同スートかつ同ランクの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順子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ヤクハイ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aa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kkk</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PCvb</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場風牌，自風牌，三元牌の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いずれかの刻子．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嶺上開花</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リンシャン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嶺上牌でのツモ和了．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海底摸月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ハイテイ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海底牌でのツモ和了．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河底撈魚</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ホウテイ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河底牌でのロン和了．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搶槓</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他家の加槓した牌が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自分の和了牌であること．</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ダブル立直</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ダブルリーチ</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鳴き・暗槓がない状態で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巡目に立直する．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七対子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チートイツ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vv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ss dd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4 =4</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7</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組の対子． </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三色同順</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ドウジュン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について同ランクの順子</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一気通貫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イッキ</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ツーカン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uio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pcCc</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1 =1</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123, 456, 789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組の順子．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チャンタ</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2/1</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qwe zzz 33 77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・９・字牌．</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対々和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トイトイ</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pLll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;9449 [z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刻子，槓子を合わせて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0819224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yyy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PBvn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5072553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rty</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55 77 p6&amp;6 [7</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941187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zzz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pooO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p#33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6069092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三色同刻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サンショク</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ドウコー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ii ;9zz9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[q</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つのスートすべて</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について同ランクの</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刻子か槓子各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560034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三槓子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サンカンツ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;Xxxx;9rr9;9229 [s  </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組の槓子．</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Tree>
    <p:extLst>
      <p:ext uri="{BB962C8B-B14F-4D97-AF65-F5344CB8AC3E}">
        <p14:creationId xmlns:p14="http://schemas.microsoft.com/office/powerpoint/2010/main" val="171089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1044" y="1"/>
            <a:ext cx="6858000" cy="527050"/>
          </a:xfrm>
        </p:spPr>
        <p:txBody>
          <a:bodyPr>
            <a:normAutofit/>
          </a:bodyPr>
          <a:lstStyle/>
          <a:p>
            <a:r>
              <a:rPr lang="ja-JP" altLang="en-US" sz="1800" dirty="0">
                <a:latin typeface="ＤＦＧPOP1体" panose="040B0700000000000000" pitchFamily="82" charset="-128"/>
                <a:ea typeface="ＤＦＧPOP1体" panose="040B0700000000000000" pitchFamily="82" charset="-128"/>
              </a:rPr>
              <a:t>麻雀役一覧 </a:t>
            </a:r>
            <a:r>
              <a:rPr lang="en-US" altLang="ja-JP" sz="1800" dirty="0">
                <a:latin typeface="ＤＦＧPOP1体" panose="040B0700000000000000" pitchFamily="82" charset="-128"/>
                <a:ea typeface="ＤＦＧPOP1体" panose="040B0700000000000000" pitchFamily="82" charset="-128"/>
              </a:rPr>
              <a:t>(</a:t>
            </a:r>
            <a:r>
              <a:rPr lang="ja-JP" altLang="en-US" sz="1800" dirty="0">
                <a:latin typeface="ＤＦＧPOP1体" panose="040B0700000000000000" pitchFamily="82" charset="-128"/>
                <a:ea typeface="ＤＦＧPOP1体" panose="040B0700000000000000" pitchFamily="82" charset="-128"/>
              </a:rPr>
              <a:t>続き</a:t>
            </a:r>
            <a:r>
              <a:rPr lang="en-US" altLang="ja-JP" sz="1800" dirty="0">
                <a:latin typeface="ＤＦＧPOP1体" panose="040B0700000000000000" pitchFamily="82" charset="-128"/>
                <a:ea typeface="ＤＦＧPOP1体" panose="040B0700000000000000" pitchFamily="82" charset="-128"/>
              </a:rPr>
              <a:t>)</a:t>
            </a:r>
            <a:endParaRPr lang="ja-JP" altLang="en-US" sz="1800" dirty="0">
              <a:latin typeface="ＤＦＧPOP1体" panose="040B0700000000000000" pitchFamily="82" charset="-128"/>
              <a:ea typeface="ＤＦＧPOP1体" panose="040B0700000000000000" pitchFamily="82" charset="-128"/>
            </a:endParaRPr>
          </a:p>
        </p:txBody>
      </p:sp>
      <p:graphicFrame>
        <p:nvGraphicFramePr>
          <p:cNvPr id="3" name="表 2">
            <a:extLst>
              <a:ext uri="{FF2B5EF4-FFF2-40B4-BE49-F238E27FC236}">
                <a16:creationId xmlns:a16="http://schemas.microsoft.com/office/drawing/2014/main" id="{61BFE526-109C-754F-D766-1C68499B99CA}"/>
              </a:ext>
            </a:extLst>
          </p:cNvPr>
          <p:cNvGraphicFramePr>
            <a:graphicFrameLocks noGrp="1"/>
          </p:cNvGraphicFramePr>
          <p:nvPr>
            <p:extLst>
              <p:ext uri="{D42A27DB-BD31-4B8C-83A1-F6EECF244321}">
                <p14:modId xmlns:p14="http://schemas.microsoft.com/office/powerpoint/2010/main" val="326732301"/>
              </p:ext>
            </p:extLst>
          </p:nvPr>
        </p:nvGraphicFramePr>
        <p:xfrm>
          <a:off x="323494" y="681997"/>
          <a:ext cx="6208923" cy="7665720"/>
        </p:xfrm>
        <a:graphic>
          <a:graphicData uri="http://schemas.openxmlformats.org/drawingml/2006/table">
            <a:tbl>
              <a:tblPr firstRow="1" bandRow="1">
                <a:tableStyleId>{F5AB1C69-6EDB-4FF4-983F-18BD219EF322}</a:tableStyleId>
              </a:tblPr>
              <a:tblGrid>
                <a:gridCol w="927100">
                  <a:extLst>
                    <a:ext uri="{9D8B030D-6E8A-4147-A177-3AD203B41FA5}">
                      <a16:colId xmlns:a16="http://schemas.microsoft.com/office/drawing/2014/main" val="1838173408"/>
                    </a:ext>
                  </a:extLst>
                </a:gridCol>
                <a:gridCol w="655576">
                  <a:extLst>
                    <a:ext uri="{9D8B030D-6E8A-4147-A177-3AD203B41FA5}">
                      <a16:colId xmlns:a16="http://schemas.microsoft.com/office/drawing/2014/main" val="38150703"/>
                    </a:ext>
                  </a:extLst>
                </a:gridCol>
                <a:gridCol w="3269478">
                  <a:extLst>
                    <a:ext uri="{9D8B030D-6E8A-4147-A177-3AD203B41FA5}">
                      <a16:colId xmlns:a16="http://schemas.microsoft.com/office/drawing/2014/main" val="2705546609"/>
                    </a:ext>
                  </a:extLst>
                </a:gridCol>
                <a:gridCol w="1356769">
                  <a:extLst>
                    <a:ext uri="{9D8B030D-6E8A-4147-A177-3AD203B41FA5}">
                      <a16:colId xmlns:a16="http://schemas.microsoft.com/office/drawing/2014/main" val="1138203388"/>
                    </a:ext>
                  </a:extLst>
                </a:gridCol>
              </a:tblGrid>
              <a:tr h="0">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役名</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翻数 </a:t>
                      </a:r>
                      <a:br>
                        <a:rPr kumimoji="1" lang="en-US" altLang="ja-JP" sz="10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門前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700" dirty="0">
                          <a:solidFill>
                            <a:sysClr val="windowText" lastClr="000000"/>
                          </a:solidFill>
                          <a:latin typeface="ＤＦＧＵＤゴシック体W4" panose="020B0400000000000000" pitchFamily="50" charset="-128"/>
                          <a:ea typeface="ＤＦＧＵＤゴシック体W4" panose="020B0400000000000000" pitchFamily="50" charset="-128"/>
                        </a:rPr>
                        <a:t>鳴き</a:t>
                      </a:r>
                      <a:r>
                        <a:rPr kumimoji="1" lang="en-US" altLang="ja-JP" sz="7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牌姿の例</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000" dirty="0">
                          <a:solidFill>
                            <a:sysClr val="windowText" lastClr="000000"/>
                          </a:solidFill>
                          <a:latin typeface="ＤＦＧＵＤゴシック体W4" panose="020B0400000000000000" pitchFamily="50" charset="-128"/>
                          <a:ea typeface="ＤＦＧＵＤゴシック体W4" panose="020B0400000000000000" pitchFamily="50" charset="-128"/>
                        </a:rPr>
                        <a:t>条件</a:t>
                      </a:r>
                    </a:p>
                  </a:txBody>
                  <a:tcPr anchor="ctr">
                    <a:lnL w="12700" cmpd="sng">
                      <a:noFill/>
                    </a:lnL>
                    <a:lnR w="12700" cmpd="sng">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15633711"/>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混一色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ホンイツ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sdf</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dfg</a:t>
                      </a:r>
                      <a:r>
                        <a:rPr kumimoji="1" lang="en-US" altLang="ja-JP" sz="1400" dirty="0">
                          <a:solidFill>
                            <a:sysClr val="windowText" lastClr="000000"/>
                          </a:solidFill>
                          <a:latin typeface="Mahjong" pitchFamily="2" charset="0"/>
                          <a:ea typeface="ＤＦＧＵＤゴシック体W4" panose="020B0400000000000000" pitchFamily="50" charset="-128"/>
                        </a:rPr>
                        <a:t> 33 44 </a:t>
                      </a:r>
                      <a:r>
                        <a:rPr kumimoji="1" lang="en-US" altLang="ja-JP" sz="1400" dirty="0" err="1">
                          <a:solidFill>
                            <a:sysClr val="windowText" lastClr="000000"/>
                          </a:solidFill>
                          <a:latin typeface="Mahjong" pitchFamily="2" charset="0"/>
                          <a:ea typeface="ＤＦＧＵＤゴシック体W4" panose="020B0400000000000000" pitchFamily="50" charset="-128"/>
                        </a:rPr>
                        <a:t>pLll</a:t>
                      </a:r>
                      <a:r>
                        <a:rPr kumimoji="1" lang="en-US" altLang="ja-JP" sz="1400" dirty="0">
                          <a:solidFill>
                            <a:sysClr val="windowText" lastClr="000000"/>
                          </a:solidFill>
                          <a:latin typeface="Mahjong" pitchFamily="2" charset="0"/>
                          <a:ea typeface="ＤＦＧＵＤゴシック体W4" panose="020B0400000000000000" pitchFamily="50" charset="-128"/>
                        </a:rPr>
                        <a:t> =3</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種類のスートの数牌と</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字牌で手牌を構成する．</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15902356"/>
                  </a:ext>
                </a:extLst>
              </a:tr>
              <a:tr h="261510">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純全帯么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ジュンチャン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3/2</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1400" dirty="0" err="1">
                          <a:solidFill>
                            <a:sysClr val="windowText" lastClr="000000"/>
                          </a:solidFill>
                          <a:latin typeface="Mahjong" pitchFamily="2" charset="0"/>
                          <a:ea typeface="ＤＦＧＵＤゴシック体W4" panose="020B0400000000000000" pitchFamily="50" charset="-128"/>
                        </a:rPr>
                        <a:t>aaa</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jkl</a:t>
                      </a:r>
                      <a:r>
                        <a:rPr kumimoji="1" lang="en-US" altLang="ja-JP" sz="1400" dirty="0">
                          <a:solidFill>
                            <a:sysClr val="windowText" lastClr="000000"/>
                          </a:solidFill>
                          <a:latin typeface="Mahjong" pitchFamily="2" charset="0"/>
                          <a:ea typeface="ＤＦＧＵＤゴシック体W4" panose="020B0400000000000000" pitchFamily="50" charset="-128"/>
                        </a:rPr>
                        <a:t> zzz </a:t>
                      </a:r>
                      <a:r>
                        <a:rPr kumimoji="1" lang="en-US" altLang="ja-JP" sz="1400" dirty="0" err="1">
                          <a:solidFill>
                            <a:sysClr val="windowText" lastClr="000000"/>
                          </a:solidFill>
                          <a:latin typeface="Mahjong" pitchFamily="2" charset="0"/>
                          <a:ea typeface="ＤＦＧＵＤゴシック体W4" panose="020B0400000000000000" pitchFamily="50" charset="-128"/>
                        </a:rPr>
                        <a:t>qe</a:t>
                      </a:r>
                      <a:r>
                        <a:rPr kumimoji="1" lang="en-US" altLang="ja-JP" sz="1400" dirty="0">
                          <a:solidFill>
                            <a:sysClr val="windowText" lastClr="000000"/>
                          </a:solidFill>
                          <a:latin typeface="Mahjong" pitchFamily="2" charset="0"/>
                          <a:ea typeface="ＤＦＧＵＤゴシック体W4" panose="020B0400000000000000" pitchFamily="50" charset="-128"/>
                        </a:rPr>
                        <a:t> </a:t>
                      </a:r>
                      <a:r>
                        <a:rPr kumimoji="1" lang="en-US" altLang="ja-JP" sz="1400" dirty="0" err="1">
                          <a:solidFill>
                            <a:sysClr val="windowText" lastClr="000000"/>
                          </a:solidFill>
                          <a:latin typeface="Mahjong" pitchFamily="2" charset="0"/>
                          <a:ea typeface="ＤＦＧＵＤゴシック体W4" panose="020B0400000000000000" pitchFamily="50" charset="-128"/>
                        </a:rPr>
                        <a:t>POui</a:t>
                      </a:r>
                      <a:r>
                        <a:rPr kumimoji="1" lang="en-US" altLang="ja-JP" sz="1400" dirty="0">
                          <a:solidFill>
                            <a:sysClr val="windowText" lastClr="000000"/>
                          </a:solidFill>
                          <a:latin typeface="Mahjong" pitchFamily="2" charset="0"/>
                          <a:ea typeface="ＤＦＧＵＤゴシック体W4" panose="020B0400000000000000" pitchFamily="50" charset="-128"/>
                        </a:rPr>
                        <a:t> [w </a:t>
                      </a:r>
                      <a:endParaRPr kumimoji="1" lang="ja-JP" altLang="en-US" sz="1400" dirty="0">
                        <a:solidFill>
                          <a:sysClr val="windowText" lastClr="000000"/>
                        </a:solidFill>
                        <a:latin typeface="Mahjong" pitchFamily="2" charset="0"/>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すべての面子と雀頭に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それぞれ</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枚以上の</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・９牌．</a:t>
                      </a: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6246342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二盃口</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リャンペーコー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bnm</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sf [d</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2</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組の一盃口．</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5685889"/>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チンイツ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6/5</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kk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pggG</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[l</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のみで手牌を構成する．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517708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天和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テンホー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親の配牌での和了．</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45298083"/>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地和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チーホー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116993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人和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レンホー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鳴き・暗槓をはさまず</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第一ツモより前に</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6921100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四暗刻</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スーアンコー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fff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jjj</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77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暗刻，暗槓を合わせて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ロン和了の際に完成し</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た刻子は含まない．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1579123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国士無双</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コクシムソウ</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al z. 1224 567 [3</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面子</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雀頭の原則にあてはまらない特例の役．</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・字牌計</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枚集め，このうち</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いずれか</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種をさらに</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枚集める．</a:t>
                      </a:r>
                      <a:r>
                        <a:rPr kumimoji="1" lang="en-US" altLang="ja-JP" sz="800" b="1" dirty="0">
                          <a:solidFill>
                            <a:sysClr val="windowText" lastClr="000000"/>
                          </a:solidFill>
                          <a:latin typeface="ＤＦＧＵＤゴシック体W4" panose="020B0400000000000000" pitchFamily="50" charset="-128"/>
                          <a:ea typeface="ＤＦＧＵＤゴシック体W4" panose="020B0400000000000000" pitchFamily="50" charset="-128"/>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2019122"/>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大三元</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ダイサンゲン</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asd</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ff 55 777 p66&amp; [5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白，発，中を用いた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 </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5429527"/>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小四喜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ショウスーシー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sdf</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22 33 p#33 p4$4 =2</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3</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組の面子と雀頭．</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5352882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大四喜</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ダイスーシー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cc 111 333 44 p22" [4</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東，南，西，北を用いた</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4</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組の面子．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72917790"/>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ツーイーソー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111 333 5 p2"2 p66&amp; =5</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字牌のみで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7901014"/>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清老頭</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チンロートー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ll</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pzzZ</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paaA</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9</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4149858"/>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緑一色</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リューイーソー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 6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PXcv</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pnnN</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p&lt;,, =6</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緑色の牌のみで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手牌を構成する．</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xcvn,6</a:t>
                      </a:r>
                      <a:r>
                        <a:rPr kumimoji="1" lang="en-US" altLang="ja-JP" sz="14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14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8559845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四槓子</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スーカンツ</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p>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z ;9dd9;9339;Aaaa;jJjj =z</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４組の槓子．</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436385"/>
                  </a:ext>
                </a:extLst>
              </a:tr>
              <a:tr h="261510">
                <a:tc>
                  <a:txBody>
                    <a:bodyPr/>
                    <a:lstStyle/>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九連宝燈</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チューレン</a:t>
                      </a:r>
                      <a:endPar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p>
                      <a:pPr algn="ct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ポートー</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役満</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/0</a:t>
                      </a:r>
                      <a:endPar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qqq</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wer</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tt</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yui</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a:t>
                      </a:r>
                      <a:r>
                        <a:rPr kumimoji="1" lang="en-US" altLang="ja-JP" sz="1400" b="0" i="0" u="none" strike="noStrike" kern="1200" cap="none" spc="0" normalizeH="0" baseline="0" noProof="0" dirty="0" err="1">
                          <a:ln>
                            <a:noFill/>
                          </a:ln>
                          <a:solidFill>
                            <a:sysClr val="windowText" lastClr="000000"/>
                          </a:solidFill>
                          <a:effectLst/>
                          <a:uLnTx/>
                          <a:uFillTx/>
                          <a:latin typeface="Mahjong" pitchFamily="2" charset="0"/>
                          <a:ea typeface="ＤＦＧＵＤゴシック体W4" panose="020B0400000000000000" pitchFamily="50" charset="-128"/>
                          <a:cs typeface="+mn-cs"/>
                        </a:rPr>
                        <a:t>oo</a:t>
                      </a:r>
                      <a:r>
                        <a:rPr kumimoji="1" lang="en-US" altLang="ja-JP"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rPr>
                        <a:t> =o</a:t>
                      </a:r>
                      <a:endParaRPr kumimoji="1" lang="ja-JP" altLang="en-US" sz="1400" b="0" i="0" u="none" strike="noStrike" kern="1200" cap="none" spc="0" normalizeH="0" baseline="0" noProof="0" dirty="0">
                        <a:ln>
                          <a:noFill/>
                        </a:ln>
                        <a:solidFill>
                          <a:sysClr val="windowText" lastClr="000000"/>
                        </a:solidFill>
                        <a:effectLst/>
                        <a:uLnTx/>
                        <a:uFillTx/>
                        <a:latin typeface="Mahjong" pitchFamily="2" charset="0"/>
                        <a:ea typeface="ＤＦＧＵＤゴシック体W4" panose="020B0400000000000000" pitchFamily="50" charset="-128"/>
                        <a:cs typeface="+mn-cs"/>
                      </a:endParaRP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種類のスートの数牌で</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1112345678999</a:t>
                      </a:r>
                      <a:b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b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 x</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a:t>
                      </a:r>
                      <a:r>
                        <a:rPr kumimoji="1" lang="en-US" altLang="ja-JP" sz="800" dirty="0">
                          <a:solidFill>
                            <a:sysClr val="windowText" lastClr="000000"/>
                          </a:solidFill>
                          <a:latin typeface="ＤＦＧＵＤゴシック体W4" panose="020B0400000000000000" pitchFamily="50" charset="-128"/>
                          <a:ea typeface="ＤＦＧＵＤゴシック体W4" panose="020B0400000000000000" pitchFamily="50" charset="-128"/>
                        </a:rPr>
                        <a:t> </a:t>
                      </a:r>
                      <a:r>
                        <a:rPr kumimoji="1" lang="ja-JP" altLang="en-US" sz="800" dirty="0">
                          <a:solidFill>
                            <a:sysClr val="windowText" lastClr="000000"/>
                          </a:solidFill>
                          <a:latin typeface="ＤＦＧＵＤゴシック体W4" panose="020B0400000000000000" pitchFamily="50" charset="-128"/>
                          <a:ea typeface="ＤＦＧＵＤゴシック体W4" panose="020B0400000000000000" pitchFamily="50" charset="-128"/>
                        </a:rPr>
                        <a:t>の形．暗槓不可．</a:t>
                      </a:r>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94857184"/>
                  </a:ext>
                </a:extLst>
              </a:tr>
            </a:tbl>
          </a:graphicData>
        </a:graphic>
      </p:graphicFrame>
      <p:sp>
        <p:nvSpPr>
          <p:cNvPr id="5" name="字幕 2">
            <a:extLst>
              <a:ext uri="{FF2B5EF4-FFF2-40B4-BE49-F238E27FC236}">
                <a16:creationId xmlns:a16="http://schemas.microsoft.com/office/drawing/2014/main" id="{0A9D3C1C-D9A3-BC83-AE33-D2E7B8498C23}"/>
              </a:ext>
            </a:extLst>
          </p:cNvPr>
          <p:cNvSpPr txBox="1">
            <a:spLocks/>
          </p:cNvSpPr>
          <p:nvPr/>
        </p:nvSpPr>
        <p:spPr>
          <a:xfrm>
            <a:off x="323494" y="8502662"/>
            <a:ext cx="6208923" cy="104138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buNone/>
            </a:pPr>
            <a:r>
              <a:rPr lang="ja-JP" altLang="en-US" sz="900" dirty="0">
                <a:latin typeface="ＤＦＧ中丸ゴシック体" panose="020F0500000000000000" pitchFamily="50" charset="-128"/>
                <a:ea typeface="ＤＦＧ中丸ゴシック体" panose="020F0500000000000000" pitchFamily="50" charset="-128"/>
              </a:rPr>
              <a:t>本表に掲載されている役や条件は多くの場所で一般的と思われるものを採用し掲載しています．</a:t>
            </a:r>
            <a:br>
              <a:rPr lang="en-US" altLang="ja-JP" sz="900" dirty="0">
                <a:latin typeface="ＤＦＧ中丸ゴシック体" panose="020F0500000000000000" pitchFamily="50" charset="-128"/>
                <a:ea typeface="ＤＦＧ中丸ゴシック体" panose="020F0500000000000000" pitchFamily="50" charset="-128"/>
              </a:rPr>
            </a:br>
            <a:r>
              <a:rPr lang="ja-JP" altLang="en-US" sz="900" dirty="0">
                <a:latin typeface="ＤＦＧ中丸ゴシック体" panose="020F0500000000000000" pitchFamily="50" charset="-128"/>
                <a:ea typeface="ＤＦＧ中丸ゴシック体" panose="020F0500000000000000" pitchFamily="50" charset="-128"/>
              </a:rPr>
              <a:t>個別に採用されているルール等により役の扱いが本表と異なる場合がございます．</a:t>
            </a:r>
            <a:endParaRPr lang="en-US" altLang="ja-JP" sz="900" dirty="0">
              <a:latin typeface="ＤＦＧ中丸ゴシック体" panose="020F0500000000000000" pitchFamily="50" charset="-128"/>
              <a:ea typeface="ＤＦＧ中丸ゴシック体" panose="020F0500000000000000" pitchFamily="50" charset="-128"/>
            </a:endParaRPr>
          </a:p>
          <a:p>
            <a:pPr marL="0" indent="0">
              <a:buNone/>
            </a:pPr>
            <a:r>
              <a:rPr lang="en-US" altLang="ja-JP" sz="900" dirty="0">
                <a:latin typeface="ＤＦＧ中丸ゴシック体" panose="020F0500000000000000" pitchFamily="50" charset="-128"/>
                <a:ea typeface="ＤＦＧ中丸ゴシック体" panose="020F0500000000000000" pitchFamily="50" charset="-128"/>
              </a:rPr>
              <a:t>[*1] </a:t>
            </a:r>
            <a:r>
              <a:rPr lang="ja-JP" altLang="en-US" sz="900" dirty="0">
                <a:latin typeface="ＤＦＧ中丸ゴシック体" panose="020F0500000000000000" pitchFamily="50" charset="-128"/>
                <a:ea typeface="ＤＦＧ中丸ゴシック体" panose="020F0500000000000000" pitchFamily="50" charset="-128"/>
              </a:rPr>
              <a:t>鳴いてのタンヤオを不可とするルールもあります．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[*2] </a:t>
            </a:r>
            <a:r>
              <a:rPr lang="ja-JP" altLang="en-US" sz="900" dirty="0">
                <a:latin typeface="ＤＦＧ中丸ゴシック体" panose="020F0500000000000000" pitchFamily="50" charset="-128"/>
                <a:ea typeface="ＤＦＧ中丸ゴシック体" panose="020F0500000000000000" pitchFamily="50" charset="-128"/>
              </a:rPr>
              <a:t>同一牌</a:t>
            </a:r>
            <a:r>
              <a:rPr lang="en-US" altLang="ja-JP" sz="900" dirty="0">
                <a:latin typeface="ＤＦＧ中丸ゴシック体" panose="020F0500000000000000" pitchFamily="50" charset="-128"/>
                <a:ea typeface="ＤＦＧ中丸ゴシック体" panose="020F0500000000000000" pitchFamily="50" charset="-128"/>
              </a:rPr>
              <a:t>4</a:t>
            </a:r>
            <a:r>
              <a:rPr lang="ja-JP" altLang="en-US" sz="900" dirty="0">
                <a:latin typeface="ＤＦＧ中丸ゴシック体" panose="020F0500000000000000" pitchFamily="50" charset="-128"/>
                <a:ea typeface="ＤＦＧ中丸ゴシック体" panose="020F0500000000000000" pitchFamily="50" charset="-128"/>
              </a:rPr>
              <a:t>枚を</a:t>
            </a:r>
            <a:r>
              <a:rPr lang="en-US" altLang="ja-JP" sz="900" dirty="0">
                <a:latin typeface="ＤＦＧ中丸ゴシック体" panose="020F0500000000000000" pitchFamily="50" charset="-128"/>
                <a:ea typeface="ＤＦＧ中丸ゴシック体" panose="020F0500000000000000" pitchFamily="50" charset="-128"/>
              </a:rPr>
              <a:t>2</a:t>
            </a:r>
            <a:r>
              <a:rPr lang="ja-JP" altLang="en-US" sz="900" dirty="0">
                <a:latin typeface="ＤＦＧ中丸ゴシック体" panose="020F0500000000000000" pitchFamily="50" charset="-128"/>
                <a:ea typeface="ＤＦＧ中丸ゴシック体" panose="020F0500000000000000" pitchFamily="50" charset="-128"/>
              </a:rPr>
              <a:t>組の対子として解釈することは不可とすることが多いですが，可能なルールもあります．</a:t>
            </a:r>
            <a:br>
              <a:rPr lang="en-US" altLang="ja-JP" sz="900" dirty="0">
                <a:latin typeface="ＤＦＧ中丸ゴシック体" panose="020F0500000000000000" pitchFamily="50" charset="-128"/>
                <a:ea typeface="ＤＦＧ中丸ゴシック体" panose="020F0500000000000000" pitchFamily="50" charset="-128"/>
              </a:rPr>
            </a:br>
            <a:r>
              <a:rPr lang="en-US" altLang="ja-JP" sz="900" dirty="0">
                <a:latin typeface="ＤＦＧ中丸ゴシック体" panose="020F0500000000000000" pitchFamily="50" charset="-128"/>
                <a:ea typeface="ＤＦＧ中丸ゴシック体" panose="020F0500000000000000" pitchFamily="50" charset="-128"/>
              </a:rPr>
              <a:t>[*3] </a:t>
            </a:r>
            <a:r>
              <a:rPr lang="ja-JP" altLang="en-US" sz="900" dirty="0">
                <a:latin typeface="ＤＦＧ中丸ゴシック体" panose="020F0500000000000000" pitchFamily="50" charset="-128"/>
                <a:ea typeface="ＤＦＧ中丸ゴシック体" panose="020F0500000000000000" pitchFamily="50" charset="-128"/>
              </a:rPr>
              <a:t>国士無双のみ，他家の暗槓に対し搶槓が可能なルールもあります．</a:t>
            </a:r>
          </a:p>
        </p:txBody>
      </p:sp>
    </p:spTree>
    <p:extLst>
      <p:ext uri="{BB962C8B-B14F-4D97-AF65-F5344CB8AC3E}">
        <p14:creationId xmlns:p14="http://schemas.microsoft.com/office/powerpoint/2010/main" val="1408655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点，積符は</a:t>
            </a:r>
            <a:r>
              <a:rPr lang="en-US" altLang="ja-JP" sz="1400" dirty="0">
                <a:latin typeface="ＤＦＧＵＤ丸ゴシック体W4" panose="020F0400000000000000" pitchFamily="34" charset="-128"/>
                <a:ea typeface="ＤＦＧＵＤ丸ゴシック体W4" panose="020F0400000000000000" pitchFamily="34" charset="-128"/>
              </a:rPr>
              <a:t>300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207467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手牌がすべて喰い替えの対象牌である</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場合を含む</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1409309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25000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万点返しの四人打ち半荘戦です．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10-30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b="1" dirty="0">
                <a:latin typeface="ＤＦＧＵＤ丸ゴシック体W4" panose="020F0400000000000000" pitchFamily="34" charset="-128"/>
                <a:ea typeface="ＤＦＧＵＤ丸ゴシック体W4" panose="020F0400000000000000" pitchFamily="34" charset="-128"/>
              </a:rPr>
              <a:t>0</a:t>
            </a:r>
            <a:r>
              <a:rPr lang="ja-JP" altLang="en-US" sz="1400" b="1" dirty="0">
                <a:latin typeface="ＤＦＧＵＤ丸ゴシック体W4" panose="020F0400000000000000" pitchFamily="34" charset="-128"/>
                <a:ea typeface="ＤＦＧＵＤ丸ゴシック体W4" panose="020F0400000000000000" pitchFamily="34" charset="-128"/>
              </a:rPr>
              <a:t>点未満または</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万点以上</a:t>
            </a:r>
            <a:r>
              <a:rPr lang="ja-JP" altLang="en-US" sz="1400" dirty="0">
                <a:latin typeface="ＤＦＧＵＤ丸ゴシック体W4" panose="020F0400000000000000" pitchFamily="34" charset="-128"/>
                <a:ea typeface="ＤＦＧＵＤ丸ゴシック体W4" panose="020F0400000000000000" pitchFamily="34" charset="-128"/>
              </a:rPr>
              <a:t>となった場合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あり．赤伍萬，赤伍筒，赤伍索は各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3000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積符は場に</a:t>
            </a:r>
            <a:r>
              <a:rPr lang="en-US" altLang="ja-JP" sz="1400" b="1" dirty="0">
                <a:latin typeface="ＤＦＧＵＤ丸ゴシック体W4" panose="020F0400000000000000" pitchFamily="34" charset="-128"/>
                <a:ea typeface="ＤＦＧＵＤ丸ゴシック体W4" panose="020F0400000000000000" pitchFamily="34" charset="-128"/>
              </a:rPr>
              <a:t>1500</a:t>
            </a:r>
            <a:r>
              <a:rPr lang="ja-JP" altLang="en-US" sz="1400" b="1" dirty="0">
                <a:latin typeface="ＤＦＧＵＤ丸ゴシック体W4" panose="020F0400000000000000" pitchFamily="34" charset="-128"/>
                <a:ea typeface="ＤＦＧＵＤ丸ゴシック体W4" panose="020F0400000000000000" pitchFamily="34" charset="-128"/>
              </a:rPr>
              <a:t>点です</a:t>
            </a:r>
            <a:r>
              <a:rPr lang="ja-JP" altLang="en-US" sz="14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四人打ち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773865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四人打ち半荘戦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4000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和了放棄の際はロン，ツモ，ポン，チー，カン，立直，流局時の聴牌宣言ができません．ただし，同卓者全員の合意のもとこれを免除し，もしくは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910522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690209"/>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749410"/>
            <a:ext cx="6246312" cy="9098070"/>
          </a:xfrm>
        </p:spPr>
        <p:txBody>
          <a:bodyPr>
            <a:normAutofit/>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万点返しの三人打ち半荘戦です．馬は</a:t>
            </a:r>
            <a:r>
              <a:rPr lang="en-US" altLang="ja-JP" sz="1400" dirty="0">
                <a:latin typeface="ＤＦＧＵＤ丸ゴシック体W4" panose="020F0400000000000000" pitchFamily="34" charset="-128"/>
                <a:ea typeface="ＤＦＧＵＤ丸ゴシック体W4" panose="020F0400000000000000" pitchFamily="34" charset="-128"/>
              </a:rPr>
              <a:t>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南</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局終了時全員が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万点未満のとき西入し，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人以上が</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万点以上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となるか西</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局が終了した時点でゲーム終了となります．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あり．赤伍筒，赤伍索は各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枚です</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．二萬～八萬，花牌は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使用しません．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北は抜きドラです．手牌でも使えます．河に切ることもできます．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抜かれた北に対してロンは可能ですが，ポンはできません．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北を抜いてもフリテンにはなりません．北を抜くと一発，天和，地和，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人和の権利は消滅します．北を抜いて補充した嶺上牌によるツモ上がり</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の場合，嶺上開花が成立します．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王牌は</a:t>
            </a:r>
            <a:r>
              <a:rPr lang="en-US" altLang="ja-JP" sz="1400" dirty="0">
                <a:latin typeface="ＤＦＧＵＤ丸ゴシック体W4" panose="020F0400000000000000" pitchFamily="34" charset="-128"/>
                <a:ea typeface="ＤＦＧＵＤ丸ゴシック体W4" panose="020F0400000000000000" pitchFamily="34" charset="-128"/>
              </a:rPr>
              <a:t>18</a:t>
            </a:r>
            <a:r>
              <a:rPr lang="ja-JP" altLang="en-US" sz="1400" dirty="0">
                <a:latin typeface="ＤＦＧＵＤ丸ゴシック体W4" panose="020F0400000000000000" pitchFamily="34" charset="-128"/>
                <a:ea typeface="ＤＦＧＵＤ丸ゴシック体W4" panose="020F0400000000000000" pitchFamily="34" charset="-128"/>
              </a:rPr>
              <a:t>枚残しです．嶺上牌は</a:t>
            </a:r>
            <a:r>
              <a:rPr lang="en-US" altLang="ja-JP" sz="1400" dirty="0">
                <a:latin typeface="ＤＦＧＵＤ丸ゴシック体W4" panose="020F0400000000000000" pitchFamily="34" charset="-128"/>
                <a:ea typeface="ＤＦＧＵＤ丸ゴシック体W4" panose="020F0400000000000000" pitchFamily="34" charset="-128"/>
              </a:rPr>
              <a:t>8</a:t>
            </a:r>
            <a:r>
              <a:rPr lang="ja-JP" altLang="en-US" sz="1400" dirty="0">
                <a:latin typeface="ＤＦＧＵＤ丸ゴシック体W4" panose="020F0400000000000000" pitchFamily="34" charset="-128"/>
                <a:ea typeface="ＤＦＧＵＤ丸ゴシック体W4" panose="020F0400000000000000" pitchFamily="34" charset="-128"/>
              </a:rPr>
              <a:t>枚です．親の配牌は並び取りです．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新ドラは暗槓の場合即めくり，明槓の場合後めくりです．明槓での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嶺上開花の場合や明槓直後の捨牌で放銃した場合は新ドラは無効です．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点，積符は場に</a:t>
            </a:r>
            <a:r>
              <a:rPr lang="en-US" altLang="ja-JP" sz="1400" dirty="0">
                <a:latin typeface="ＤＦＧＵＤ丸ゴシック体W4" panose="020F0400000000000000" pitchFamily="34" charset="-128"/>
                <a:ea typeface="ＤＦＧＵＤ丸ゴシック体W4" panose="020F0400000000000000" pitchFamily="34" charset="-128"/>
              </a:rPr>
              <a:t>200</a:t>
            </a:r>
            <a:r>
              <a:rPr lang="ja-JP" altLang="en-US" sz="1400" dirty="0">
                <a:latin typeface="ＤＦＧＵＤ丸ゴシック体W4" panose="020F0400000000000000" pitchFamily="34" charset="-128"/>
                <a:ea typeface="ＤＦＧＵＤ丸ゴシック体W4" panose="020F0400000000000000" pitchFamily="34" charset="-128"/>
              </a:rPr>
              <a:t>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符計算あり，ツモ損あり． </a:t>
            </a:r>
            <a:r>
              <a:rPr lang="en-US" altLang="ja-JP" sz="1400" b="1" dirty="0">
                <a:latin typeface="ＤＦＧＵＤ丸ゴシック体W4" panose="020F0400000000000000" pitchFamily="34" charset="-128"/>
                <a:ea typeface="ＤＦＧＵＤ丸ゴシック体W4" panose="020F0400000000000000" pitchFamily="34" charset="-128"/>
              </a:rPr>
              <a:t>30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60</a:t>
            </a:r>
            <a:r>
              <a:rPr lang="ja-JP" altLang="en-US" sz="1400" b="1" dirty="0">
                <a:latin typeface="ＤＦＧＵＤ丸ゴシック体W4" panose="020F0400000000000000" pitchFamily="34" charset="-128"/>
                <a:ea typeface="ＤＦＧＵＤ丸ゴシック体W4" panose="020F0400000000000000" pitchFamily="34" charset="-128"/>
              </a:rPr>
              <a:t>符</a:t>
            </a:r>
            <a:r>
              <a:rPr lang="en-US" altLang="ja-JP" sz="1400" b="1" dirty="0">
                <a:latin typeface="ＤＦＧＵＤ丸ゴシック体W4" panose="020F0400000000000000" pitchFamily="34" charset="-128"/>
                <a:ea typeface="ＤＦＧＵＤ丸ゴシック体W4" panose="020F0400000000000000" pitchFamily="34" charset="-128"/>
              </a:rPr>
              <a:t>3</a:t>
            </a:r>
            <a:r>
              <a:rPr lang="ja-JP" altLang="en-US" sz="1400" b="1" dirty="0">
                <a:latin typeface="ＤＦＧＵＤ丸ゴシック体W4" panose="020F0400000000000000" pitchFamily="34" charset="-128"/>
                <a:ea typeface="ＤＦＧＵＤ丸ゴシック体W4" panose="020F0400000000000000" pitchFamily="34" charset="-128"/>
              </a:rPr>
              <a:t>翻は満貫として計算します．</a:t>
            </a:r>
            <a:r>
              <a:rPr lang="ja-JP" altLang="en-US" sz="1400" dirty="0">
                <a:latin typeface="ＤＦＧＵＤ丸ゴシック体W4" panose="020F0400000000000000" pitchFamily="34" charset="-128"/>
                <a:ea typeface="ＤＦＧＵＤ丸ゴシック体W4" panose="020F0400000000000000" pitchFamily="34" charset="-128"/>
              </a:rPr>
              <a:t>連風牌の雀頭は</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符として計算します．嶺上開花の場合はツモの</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符を加えて計算します．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途中流局は九種九牌，四風連打，四槓散了，四家立直に適用します．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流し満貫あり．鳴いても可ですが，自身の捨牌を鳴かれた場合は不可です．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 </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七対子の</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枚使いはできません．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1233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A</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喰い替えを行った場合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409362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0"/>
            <a:ext cx="6858000" cy="539553"/>
          </a:xfrm>
        </p:spPr>
        <p:txBody>
          <a:bodyPr>
            <a:normAutofit/>
          </a:bodyPr>
          <a:lstStyle/>
          <a:p>
            <a:r>
              <a:rPr lang="ja-JP" altLang="en-US" sz="2600" dirty="0">
                <a:ln w="12700" cap="sq">
                  <a:solidFill>
                    <a:schemeClr val="tx1"/>
                  </a:solidFill>
                  <a:miter lim="800000"/>
                </a:ln>
                <a:noFill/>
                <a:latin typeface="はらませにゃんこ まるみ" panose="02000609000000000000" pitchFamily="49" charset="-128"/>
                <a:ea typeface="はらませにゃんこ まるみ" panose="02000609000000000000" pitchFamily="49" charset="-128"/>
              </a:rPr>
              <a:t>ねこはうす </a:t>
            </a:r>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a:t>
            </a: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5844" y="685817"/>
            <a:ext cx="6246312" cy="9493964"/>
          </a:xfrm>
        </p:spPr>
        <p:txBody>
          <a:bodyPr>
            <a:normAutofit lnSpcReduction="10000"/>
          </a:bodyPr>
          <a:lstStyle/>
          <a:p>
            <a:pPr marL="285750" indent="-285750" algn="l">
              <a:buFont typeface="Arial" panose="020B0604020202020204" pitchFamily="34" charset="0"/>
              <a:buChar char="•"/>
            </a:pPr>
            <a:r>
              <a:rPr lang="en-US" altLang="ja-JP" sz="1400" dirty="0">
                <a:latin typeface="ＤＦＧＵＤ丸ゴシック体W4" panose="020F0400000000000000" pitchFamily="34" charset="-128"/>
                <a:ea typeface="ＤＦＧＵＤ丸ゴシック体W4" panose="020F0400000000000000" pitchFamily="34" charset="-128"/>
              </a:rPr>
              <a:t>35000</a:t>
            </a:r>
            <a:r>
              <a:rPr lang="ja-JP" altLang="en-US" sz="1400" dirty="0">
                <a:latin typeface="ＤＦＧＵＤ丸ゴシック体W4" panose="020F0400000000000000" pitchFamily="34" charset="-128"/>
                <a:ea typeface="ＤＦＧＵＤ丸ゴシック体W4" panose="020F0400000000000000" pitchFamily="34" charset="-128"/>
              </a:rPr>
              <a:t>点持ち</a:t>
            </a:r>
            <a:r>
              <a:rPr lang="en-US" altLang="ja-JP" sz="1400" dirty="0">
                <a:latin typeface="ＤＦＧＵＤ丸ゴシック体W4" panose="020F0400000000000000" pitchFamily="34" charset="-128"/>
                <a:ea typeface="ＤＦＧＵＤ丸ゴシック体W4" panose="020F0400000000000000" pitchFamily="34" charset="-128"/>
              </a:rPr>
              <a:t>4</a:t>
            </a:r>
            <a:r>
              <a:rPr lang="ja-JP" altLang="en-US" sz="1400" dirty="0">
                <a:latin typeface="ＤＦＧＵＤ丸ゴシック体W4" panose="020F0400000000000000" pitchFamily="34" charset="-128"/>
                <a:ea typeface="ＤＦＧＵＤ丸ゴシック体W4" panose="020F0400000000000000" pitchFamily="34" charset="-128"/>
              </a:rPr>
              <a:t>万点返しの三人打ち半荘戦です．</a:t>
            </a:r>
            <a:r>
              <a:rPr lang="ja-JP" altLang="en-US" sz="1400" b="1" dirty="0">
                <a:latin typeface="ＤＦＧＵＤ丸ゴシック体W4" panose="020F0400000000000000" pitchFamily="34" charset="-128"/>
                <a:ea typeface="ＤＦＧＵＤ丸ゴシック体W4" panose="020F0400000000000000" pitchFamily="34" charset="-128"/>
              </a:rPr>
              <a:t>西入はありません．</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馬は</a:t>
            </a:r>
            <a:r>
              <a:rPr lang="en-US" altLang="ja-JP" sz="1400" dirty="0">
                <a:latin typeface="ＤＦＧＵＤ丸ゴシック体W4" panose="020F0400000000000000" pitchFamily="34" charset="-128"/>
                <a:ea typeface="ＤＦＧＵＤ丸ゴシック体W4" panose="020F0400000000000000" pitchFamily="34" charset="-128"/>
              </a:rPr>
              <a:t>0-20</a:t>
            </a:r>
            <a:r>
              <a:rPr lang="ja-JP" altLang="en-US" sz="1400" dirty="0">
                <a:latin typeface="ＤＦＧＵＤ丸ゴシック体W4" panose="020F0400000000000000" pitchFamily="34" charset="-128"/>
                <a:ea typeface="ＤＦＧＵＤ丸ゴシック体W4" panose="020F0400000000000000" pitchFamily="34" charset="-128"/>
              </a:rPr>
              <a:t>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途中で</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人以上の持ち点が</a:t>
            </a:r>
            <a:r>
              <a:rPr lang="en-US" altLang="ja-JP" sz="1400" dirty="0">
                <a:latin typeface="ＤＦＧＵＤ丸ゴシック体W4" panose="020F0400000000000000" pitchFamily="34" charset="-128"/>
                <a:ea typeface="ＤＦＧＵＤ丸ゴシック体W4" panose="020F0400000000000000" pitchFamily="34" charset="-128"/>
              </a:rPr>
              <a:t>0</a:t>
            </a:r>
            <a:r>
              <a:rPr lang="ja-JP" altLang="en-US" sz="1400" dirty="0">
                <a:latin typeface="ＤＦＧＵＤ丸ゴシック体W4" panose="020F0400000000000000" pitchFamily="34" charset="-128"/>
                <a:ea typeface="ＤＦＧＵＤ丸ゴシック体W4" panose="020F0400000000000000" pitchFamily="34" charset="-128"/>
              </a:rPr>
              <a:t>点未満となった場合ゲーム終了です．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聴牌連荘です．形式聴牌も有効です．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オーラスの親がトップの場合，和了やめおよび聴牌やめは強制です．</a:t>
            </a:r>
            <a:r>
              <a:rPr lang="en-US" altLang="ja-JP" sz="1400" dirty="0">
                <a:latin typeface="ＤＦＧＵＤ丸ゴシック体W4" panose="020F0400000000000000" pitchFamily="34" charset="-128"/>
                <a:ea typeface="ＤＦＧＵＤ丸ゴシック体W4" panose="020F0400000000000000" pitchFamily="34" charset="-128"/>
              </a:rPr>
              <a:t>2</a:t>
            </a:r>
            <a:r>
              <a:rPr lang="ja-JP" altLang="en-US" sz="1400" dirty="0">
                <a:latin typeface="ＤＦＧＵＤ丸ゴシック体W4" panose="020F0400000000000000" pitchFamily="34" charset="-128"/>
                <a:ea typeface="ＤＦＧＵＤ丸ゴシック体W4" panose="020F0400000000000000" pitchFamily="34" charset="-128"/>
              </a:rPr>
              <a:t>着以下の場合はできません．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ゲーム終了時同点の場合は起家優先とします．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喰いタン，後付け．平和ツモ有りです．</a:t>
            </a:r>
            <a:r>
              <a:rPr lang="ja-JP" altLang="en-US" sz="1400" b="1" dirty="0">
                <a:latin typeface="ＤＦＧＵＤ丸ゴシック体W4" panose="020F0400000000000000" pitchFamily="34" charset="-128"/>
                <a:ea typeface="ＤＦＧＵＤ丸ゴシック体W4" panose="020F0400000000000000" pitchFamily="34" charset="-128"/>
              </a:rPr>
              <a:t>ツモ損，符計算はありません．</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チーはできません．ポンの場合</a:t>
            </a:r>
            <a:r>
              <a:rPr lang="ja-JP" altLang="en-US" sz="1400" b="1" dirty="0">
                <a:latin typeface="ＤＦＧＵＤ丸ゴシック体W4" panose="020F0400000000000000" pitchFamily="34" charset="-128"/>
                <a:ea typeface="ＤＦＧＵＤ丸ゴシック体W4" panose="020F0400000000000000" pitchFamily="34" charset="-128"/>
              </a:rPr>
              <a:t>喰い替えが可能です．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一発</a:t>
            </a:r>
            <a:r>
              <a:rPr lang="ja-JP" altLang="en-US" sz="1400" baseline="300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，裏ドラ</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あり．</a:t>
            </a:r>
            <a:r>
              <a:rPr lang="ja-JP" altLang="en-US" sz="1400" b="1" dirty="0">
                <a:latin typeface="ＤＦＧＵＤ丸ゴシック体W4" panose="020F0400000000000000" pitchFamily="34" charset="-128"/>
                <a:ea typeface="ＤＦＧＵＤ丸ゴシック体W4" panose="020F0400000000000000" pitchFamily="34" charset="-128"/>
              </a:rPr>
              <a:t>赤伍筒，赤伍索は各</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枚です．</a:t>
            </a:r>
            <a:r>
              <a:rPr lang="ja-JP" altLang="en-US" sz="1400" dirty="0">
                <a:latin typeface="ＤＦＧＵＤ丸ゴシック体W4" panose="020F0400000000000000" pitchFamily="34" charset="-128"/>
                <a:ea typeface="ＤＦＧＵＤ丸ゴシック体W4" panose="020F0400000000000000" pitchFamily="34" charset="-128"/>
              </a:rPr>
              <a:t>二萬～八萬は使用</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しません．</a:t>
            </a:r>
            <a:r>
              <a:rPr lang="ja-JP" altLang="en-US" sz="1400" b="1" dirty="0">
                <a:latin typeface="ＤＦＧＵＤ丸ゴシック体W4" panose="020F0400000000000000" pitchFamily="34" charset="-128"/>
                <a:ea typeface="ＤＦＧＵＤ丸ゴシック体W4" panose="020F0400000000000000" pitchFamily="34" charset="-128"/>
              </a:rPr>
              <a:t>花牌</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春夏秋冬</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と白ポッチ</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枚を使用します．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花牌は抜きドラです．</a:t>
            </a:r>
            <a:r>
              <a:rPr lang="ja-JP" altLang="en-US" sz="1400" dirty="0">
                <a:latin typeface="ＤＦＧＵＤ丸ゴシック体W4" panose="020F0400000000000000" pitchFamily="34" charset="-128"/>
                <a:ea typeface="ＤＦＧＵＤ丸ゴシック体W4" panose="020F0400000000000000" pitchFamily="34" charset="-128"/>
              </a:rPr>
              <a:t>河に切ったり手牌で使うことはできません．</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花牌を抜いても一発，天和，地和，人和，嶺上開花，海底摸月，九種九牌の</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権利は維持されます．補充牌でのツモ上がりの場合，新たに嶺上開花は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つきません．</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空気扱い</a:t>
            </a:r>
            <a:r>
              <a:rPr lang="en-US" altLang="ja-JP" sz="1400" b="1"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北は常時役牌です．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白ポッチあり．立直後にツモった場合</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のみオールマイティとなります．</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この場合，誤って河に切った場合も強制的に上がりとなります．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王牌はツモり切りです．嶺上牌は用意せず，嶺上牌を取るべき場面では</a:t>
            </a:r>
            <a:br>
              <a:rPr lang="en-US" altLang="ja-JP" sz="1400" b="1"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代わりに山牌を</a:t>
            </a:r>
            <a:r>
              <a:rPr lang="en-US" altLang="ja-JP" sz="1400" b="1" dirty="0">
                <a:latin typeface="ＤＦＧＵＤ丸ゴシック体W4" panose="020F0400000000000000" pitchFamily="34" charset="-128"/>
                <a:ea typeface="ＤＦＧＵＤ丸ゴシック体W4" panose="020F0400000000000000" pitchFamily="34" charset="-128"/>
              </a:rPr>
              <a:t>1</a:t>
            </a:r>
            <a:r>
              <a:rPr lang="ja-JP" altLang="en-US" sz="1400" b="1" dirty="0">
                <a:latin typeface="ＤＦＧＵＤ丸ゴシック体W4" panose="020F0400000000000000" pitchFamily="34" charset="-128"/>
                <a:ea typeface="ＤＦＧＵＤ丸ゴシック体W4" panose="020F0400000000000000" pitchFamily="34" charset="-128"/>
              </a:rPr>
              <a:t>枚取ってください． </a:t>
            </a:r>
            <a:r>
              <a:rPr lang="ja-JP" altLang="en-US" sz="1400" dirty="0">
                <a:latin typeface="ＤＦＧＵＤ丸ゴシック体W4" panose="020F0400000000000000" pitchFamily="34" charset="-128"/>
                <a:ea typeface="ＤＦＧＵＤ丸ゴシック体W4" panose="020F0400000000000000" pitchFamily="34" charset="-128"/>
              </a:rPr>
              <a:t>山牌が</a:t>
            </a:r>
            <a:r>
              <a:rPr lang="en-US" altLang="ja-JP" sz="1400" dirty="0">
                <a:latin typeface="ＤＦＧＵＤ丸ゴシック体W4" panose="020F0400000000000000" pitchFamily="34" charset="-128"/>
                <a:ea typeface="ＤＦＧＵＤ丸ゴシック体W4" panose="020F0400000000000000" pitchFamily="34" charset="-128"/>
              </a:rPr>
              <a:t>3</a:t>
            </a:r>
            <a:r>
              <a:rPr lang="ja-JP" altLang="en-US" sz="1400" dirty="0">
                <a:latin typeface="ＤＦＧＵＤ丸ゴシック体W4" panose="020F0400000000000000" pitchFamily="34" charset="-128"/>
                <a:ea typeface="ＤＦＧＵＤ丸ゴシック体W4" panose="020F0400000000000000" pitchFamily="34" charset="-128"/>
              </a:rPr>
              <a:t>枚以下の状態ではカンが</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できず，山牌がない状態では花牌の公開ができません．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親の配牌は並び取りです．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新ドラは常に即めくりです．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聴牌料は場に</a:t>
            </a:r>
            <a:r>
              <a:rPr lang="en-US" altLang="ja-JP" sz="1400" dirty="0">
                <a:latin typeface="ＤＦＧＵＤ丸ゴシック体W4" panose="020F0400000000000000" pitchFamily="34" charset="-128"/>
                <a:ea typeface="ＤＦＧＵＤ丸ゴシック体W4" panose="020F0400000000000000" pitchFamily="34" charset="-128"/>
              </a:rPr>
              <a:t>2000</a:t>
            </a:r>
            <a:r>
              <a:rPr lang="ja-JP" altLang="en-US" sz="1400" dirty="0">
                <a:latin typeface="ＤＦＧＵＤ丸ゴシック体W4" panose="020F0400000000000000" pitchFamily="34" charset="-128"/>
                <a:ea typeface="ＤＦＧＵＤ丸ゴシック体W4" panose="020F0400000000000000" pitchFamily="34" charset="-128"/>
              </a:rPr>
              <a:t>点，</a:t>
            </a:r>
            <a:r>
              <a:rPr lang="ja-JP" altLang="en-US" sz="1400" b="1" dirty="0">
                <a:latin typeface="ＤＦＧＵＤ丸ゴシック体W4" panose="020F0400000000000000" pitchFamily="34" charset="-128"/>
                <a:ea typeface="ＤＦＧＵＤ丸ゴシック体W4" panose="020F0400000000000000" pitchFamily="34" charset="-128"/>
              </a:rPr>
              <a:t>積符はロン</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点，ツモ</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オールです．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オープン立直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あり．</a:t>
            </a:r>
            <a:r>
              <a:rPr lang="ja-JP" altLang="en-US" sz="1400" dirty="0">
                <a:latin typeface="ＤＦＧＵＤ丸ゴシック体W4" panose="020F0400000000000000" pitchFamily="34" charset="-128"/>
                <a:ea typeface="ＤＦＧＵＤ丸ゴシック体W4" panose="020F0400000000000000" pitchFamily="34" charset="-128"/>
              </a:rPr>
              <a:t>「オープン立直」と発声して</a:t>
            </a:r>
            <a:r>
              <a:rPr lang="en-US" altLang="ja-JP" sz="1400" b="1" dirty="0">
                <a:latin typeface="ＤＦＧＵＤ丸ゴシック体W4" panose="020F0400000000000000" pitchFamily="34" charset="-128"/>
                <a:ea typeface="ＤＦＧＵＤ丸ゴシック体W4" panose="020F0400000000000000" pitchFamily="34" charset="-128"/>
              </a:rPr>
              <a:t>1000</a:t>
            </a:r>
            <a:r>
              <a:rPr lang="ja-JP" altLang="en-US" sz="1400" b="1" dirty="0">
                <a:latin typeface="ＤＦＧＵＤ丸ゴシック体W4" panose="020F0400000000000000" pitchFamily="34" charset="-128"/>
                <a:ea typeface="ＤＦＧＵＤ丸ゴシック体W4" panose="020F0400000000000000" pitchFamily="34" charset="-128"/>
              </a:rPr>
              <a:t>点</a:t>
            </a:r>
            <a:r>
              <a:rPr lang="ja-JP" altLang="en-US" sz="1400" dirty="0">
                <a:latin typeface="ＤＦＧＵＤ丸ゴシック体W4" panose="020F0400000000000000" pitchFamily="34" charset="-128"/>
                <a:ea typeface="ＤＦＧＵＤ丸ゴシック体W4" panose="020F0400000000000000" pitchFamily="34" charset="-128"/>
              </a:rPr>
              <a:t>を供託し，</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b="1" dirty="0">
                <a:latin typeface="ＤＦＧＵＤ丸ゴシック体W4" panose="020F0400000000000000" pitchFamily="34" charset="-128"/>
                <a:ea typeface="ＤＦＧＵＤ丸ゴシック体W4" panose="020F0400000000000000" pitchFamily="34" charset="-128"/>
              </a:rPr>
              <a:t>手牌をすべて公開</a:t>
            </a:r>
            <a:r>
              <a:rPr lang="ja-JP" altLang="en-US" sz="1400" dirty="0">
                <a:latin typeface="ＤＦＧＵＤ丸ゴシック体W4" panose="020F0400000000000000" pitchFamily="34" charset="-128"/>
                <a:ea typeface="ＤＦＧＵＤ丸ゴシック体W4" panose="020F0400000000000000" pitchFamily="34" charset="-128"/>
              </a:rPr>
              <a:t>してください．他家はオープン立直に放銃しても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ペナルティはありません．</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持ち点が</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点未満の場合，持ち点をすべて供託して立直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または</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オープン立直</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が可能です．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立直後の暗槓は送りカン，聴牌が崩れるカン以外はすべて可です．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ダブロン，トリロンあり．親権，積符，供託点は頭ハネです．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途中流局は</a:t>
            </a:r>
            <a:r>
              <a:rPr lang="ja-JP" altLang="en-US" sz="1400" b="1" dirty="0">
                <a:latin typeface="ＤＦＧＵＤ丸ゴシック体W4" panose="020F0400000000000000" pitchFamily="34" charset="-128"/>
                <a:ea typeface="ＤＦＧＵＤ丸ゴシック体W4" panose="020F0400000000000000" pitchFamily="34" charset="-128"/>
              </a:rPr>
              <a:t>九種九牌のみ</a:t>
            </a:r>
            <a:r>
              <a:rPr lang="ja-JP" altLang="en-US" sz="1400" dirty="0">
                <a:latin typeface="ＤＦＧＵＤ丸ゴシック体W4" panose="020F0400000000000000" pitchFamily="34" charset="-128"/>
                <a:ea typeface="ＤＦＧＵＤ丸ゴシック体W4" panose="020F0400000000000000" pitchFamily="34" charset="-128"/>
              </a:rPr>
              <a:t>に適用します．無条件に連荘となります．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ダブル役満なし．複数の役満が複合してもシングル役満です．</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baseline="30000" dirty="0">
                <a:latin typeface="ＤＦＧＵＤ丸ゴシック体W4" panose="020F0400000000000000" pitchFamily="34" charset="-128"/>
                <a:ea typeface="ＤＦＧＵＤ丸ゴシック体W4" panose="020F0400000000000000" pitchFamily="34" charset="-128"/>
              </a:rPr>
              <a:t>(</a:t>
            </a:r>
            <a:r>
              <a:rPr lang="ja-JP" altLang="en-US" sz="1400" baseline="30000" dirty="0">
                <a:latin typeface="ＤＦＧＵＤ丸ゴシック体W4" panose="020F0400000000000000" pitchFamily="34" charset="-128"/>
                <a:ea typeface="ＤＦＧＵＤ丸ゴシック体W4" panose="020F0400000000000000" pitchFamily="34" charset="-128"/>
              </a:rPr>
              <a:t>本役満★</a:t>
            </a:r>
            <a:r>
              <a:rPr lang="en-US" altLang="ja-JP" sz="1400" baseline="30000" dirty="0">
                <a:latin typeface="ＤＦＧＵＤ丸ゴシック体W4" panose="020F0400000000000000" pitchFamily="34" charset="-128"/>
                <a:ea typeface="ＤＦＧＵＤ丸ゴシック体W4" panose="020F0400000000000000" pitchFamily="34" charset="-128"/>
              </a:rPr>
              <a:t>10or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5</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オール，数え役満★</a:t>
            </a:r>
            <a:r>
              <a:rPr lang="en-US" altLang="ja-JP" sz="1400" baseline="30000" dirty="0">
                <a:latin typeface="ＤＦＧＵＤ丸ゴシック体W4" panose="020F0400000000000000" pitchFamily="34" charset="-128"/>
                <a:ea typeface="ＤＦＧＵＤ丸ゴシック体W4" panose="020F0400000000000000" pitchFamily="34" charset="-128"/>
              </a:rPr>
              <a:t>6or</a:t>
            </a:r>
            <a:r>
              <a:rPr lang="ja-JP" altLang="en-US" sz="1400" baseline="30000" dirty="0">
                <a:latin typeface="ＤＦＧＵＤ丸ゴシック体W4" panose="020F0400000000000000" pitchFamily="34" charset="-128"/>
                <a:ea typeface="ＤＦＧＵＤ丸ゴシック体W4" panose="020F0400000000000000" pitchFamily="34" charset="-128"/>
              </a:rPr>
              <a:t>★</a:t>
            </a:r>
            <a:r>
              <a:rPr lang="en-US" altLang="ja-JP" sz="1400" baseline="30000" dirty="0">
                <a:latin typeface="ＤＦＧＵＤ丸ゴシック体W4" panose="020F0400000000000000" pitchFamily="34" charset="-128"/>
                <a:ea typeface="ＤＦＧＵＤ丸ゴシック体W4" panose="020F0400000000000000" pitchFamily="34" charset="-128"/>
              </a:rPr>
              <a:t>3</a:t>
            </a:r>
            <a:r>
              <a:rPr lang="ja-JP" altLang="en-US" sz="1400" baseline="30000" dirty="0">
                <a:latin typeface="ＤＦＧＵＤ丸ゴシック体W4" panose="020F0400000000000000" pitchFamily="34" charset="-128"/>
                <a:ea typeface="ＤＦＧＵＤ丸ゴシック体W4" panose="020F0400000000000000" pitchFamily="34" charset="-128"/>
              </a:rPr>
              <a:t>オール</a:t>
            </a:r>
            <a:r>
              <a:rPr lang="en-US" altLang="ja-JP" sz="1400" baseline="30000" dirty="0">
                <a:latin typeface="ＤＦＧＵＤ丸ゴシック体W4" panose="020F0400000000000000" pitchFamily="34" charset="-128"/>
                <a:ea typeface="ＤＦＧＵＤ丸ゴシック体W4" panose="020F0400000000000000" pitchFamily="34" charset="-128"/>
              </a:rPr>
              <a:t>)</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包則は大三元，大四喜，四槓子のうち最初に成立したものに適用します．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点数計算については，</a:t>
            </a:r>
            <a:r>
              <a:rPr lang="ja-JP" altLang="en-US" sz="1400" b="1" dirty="0">
                <a:latin typeface="ＤＦＧＵＤ丸ゴシック体W4" panose="020F0400000000000000" pitchFamily="34" charset="-128"/>
                <a:ea typeface="ＤＦＧＵＤ丸ゴシック体W4" panose="020F0400000000000000" pitchFamily="34" charset="-128"/>
              </a:rPr>
              <a:t>点数表 </a:t>
            </a:r>
            <a:r>
              <a:rPr lang="en-US" altLang="ja-JP" sz="1400" b="1" dirty="0">
                <a:latin typeface="ＤＦＧＵＤ丸ゴシック体W4" panose="020F0400000000000000" pitchFamily="34" charset="-128"/>
                <a:ea typeface="ＤＦＧＵＤ丸ゴシック体W4" panose="020F0400000000000000" pitchFamily="34" charset="-128"/>
              </a:rPr>
              <a:t>(</a:t>
            </a:r>
            <a:r>
              <a:rPr lang="ja-JP" altLang="en-US" sz="1400" b="1" dirty="0">
                <a:latin typeface="ＤＦＧＵＤ丸ゴシック体W4" panose="020F0400000000000000" pitchFamily="34" charset="-128"/>
                <a:ea typeface="ＤＦＧＵＤ丸ゴシック体W4" panose="020F0400000000000000" pitchFamily="34" charset="-128"/>
              </a:rPr>
              <a:t>符計算なしルール</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三人打ち</a:t>
            </a:r>
            <a:r>
              <a:rPr lang="ja-JP" altLang="en-US" sz="1400" dirty="0">
                <a:latin typeface="ＤＦＧＵＤ丸ゴシック体W4" panose="020F0400000000000000" pitchFamily="34" charset="-128"/>
                <a:ea typeface="ＤＦＧＵＤ丸ゴシック体W4" panose="020F0400000000000000" pitchFamily="34" charset="-128"/>
              </a:rPr>
              <a:t>を参照</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してください．</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人和は役満とします．国士無双の暗槓ロンは可能です．</a:t>
            </a:r>
            <a:endParaRPr lang="en-US" altLang="ja-JP" sz="14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571448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75BA87-BE31-0FF6-ACD1-57ED5B5515C6}"/>
              </a:ext>
            </a:extLst>
          </p:cNvPr>
          <p:cNvSpPr>
            <a:spLocks noGrp="1"/>
          </p:cNvSpPr>
          <p:nvPr>
            <p:ph type="ctrTitle"/>
          </p:nvPr>
        </p:nvSpPr>
        <p:spPr>
          <a:xfrm>
            <a:off x="0" y="240631"/>
            <a:ext cx="6858000" cy="690209"/>
          </a:xfrm>
        </p:spPr>
        <p:txBody>
          <a:bodyPr>
            <a:normAutofit/>
          </a:bodyPr>
          <a:lstStyle/>
          <a:p>
            <a:r>
              <a:rPr lang="ja-JP" altLang="en-US" sz="2400" dirty="0">
                <a:latin typeface="ＤＦＧPOP1体" panose="040B0700000000000000" pitchFamily="82" charset="-128"/>
                <a:ea typeface="ＤＦＧPOP1体" panose="040B0700000000000000" pitchFamily="82" charset="-128"/>
              </a:rPr>
              <a:t>三人打ち半荘戦</a:t>
            </a:r>
            <a:r>
              <a:rPr lang="en-US" altLang="ja-JP" sz="2400" dirty="0">
                <a:latin typeface="ＤＦＧPOP1体" panose="040B0700000000000000" pitchFamily="82" charset="-128"/>
                <a:ea typeface="ＤＦＧPOP1体" panose="040B0700000000000000" pitchFamily="82" charset="-128"/>
              </a:rPr>
              <a:t>B</a:t>
            </a:r>
            <a:r>
              <a:rPr lang="ja-JP" altLang="en-US" sz="2400" dirty="0">
                <a:latin typeface="ＤＦＧPOP1体" panose="040B0700000000000000" pitchFamily="82" charset="-128"/>
                <a:ea typeface="ＤＦＧPOP1体" panose="040B0700000000000000" pitchFamily="82" charset="-128"/>
              </a:rPr>
              <a:t>ルール </a:t>
            </a:r>
            <a:r>
              <a:rPr lang="en-US" altLang="ja-JP" sz="2400" dirty="0">
                <a:latin typeface="ＤＦＧPOP1体" panose="040B0700000000000000" pitchFamily="82" charset="-128"/>
                <a:ea typeface="ＤＦＧPOP1体" panose="040B0700000000000000" pitchFamily="82" charset="-128"/>
              </a:rPr>
              <a:t>(</a:t>
            </a:r>
            <a:r>
              <a:rPr lang="ja-JP" altLang="en-US" sz="2400" dirty="0">
                <a:latin typeface="ＤＦＧPOP1体" panose="040B0700000000000000" pitchFamily="82" charset="-128"/>
                <a:ea typeface="ＤＦＧPOP1体" panose="040B0700000000000000" pitchFamily="82" charset="-128"/>
              </a:rPr>
              <a:t>続き</a:t>
            </a:r>
            <a:r>
              <a:rPr lang="en-US" altLang="ja-JP" sz="2400" dirty="0">
                <a:latin typeface="ＤＦＧPOP1体" panose="040B0700000000000000" pitchFamily="82" charset="-128"/>
                <a:ea typeface="ＤＦＧPOP1体" panose="040B0700000000000000" pitchFamily="82" charset="-128"/>
              </a:rPr>
              <a:t>)</a:t>
            </a:r>
            <a:endParaRPr lang="ja-JP" altLang="en-US" sz="2400" dirty="0">
              <a:latin typeface="ＤＦＧPOP1体" panose="040B0700000000000000" pitchFamily="82" charset="-128"/>
              <a:ea typeface="ＤＦＧPOP1体" panose="040B0700000000000000" pitchFamily="82" charset="-128"/>
            </a:endParaRPr>
          </a:p>
        </p:txBody>
      </p:sp>
      <p:sp>
        <p:nvSpPr>
          <p:cNvPr id="3" name="字幕 2">
            <a:extLst>
              <a:ext uri="{FF2B5EF4-FFF2-40B4-BE49-F238E27FC236}">
                <a16:creationId xmlns:a16="http://schemas.microsoft.com/office/drawing/2014/main" id="{80D58B25-FE53-6841-CAE1-6D994EBFFB58}"/>
              </a:ext>
            </a:extLst>
          </p:cNvPr>
          <p:cNvSpPr>
            <a:spLocks noGrp="1"/>
          </p:cNvSpPr>
          <p:nvPr>
            <p:ph type="subTitle" idx="1"/>
          </p:nvPr>
        </p:nvSpPr>
        <p:spPr>
          <a:xfrm>
            <a:off x="304800" y="1096164"/>
            <a:ext cx="6246312" cy="8809835"/>
          </a:xfrm>
        </p:spPr>
        <p:txBody>
          <a:bodyPr>
            <a:normAutofit/>
          </a:bodyPr>
          <a:lstStyle/>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七対子の</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枚使いが可能です．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流しは役満</a:t>
            </a:r>
            <a:r>
              <a:rPr lang="ja-JP" altLang="en-US" sz="1400" dirty="0">
                <a:latin typeface="ＤＦＧＵＤ丸ゴシック体W4" panose="020F0400000000000000" pitchFamily="34" charset="-128"/>
                <a:ea typeface="ＤＦＧＵＤ丸ゴシック体W4" panose="020F0400000000000000" pitchFamily="34" charset="-128"/>
              </a:rPr>
              <a:t>とします．鳴いても可ですが，自身の捨牌を鳴かれた</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場合は不可です．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b="1" dirty="0">
                <a:latin typeface="ＤＦＧＵＤ丸ゴシック体W4" panose="020F0400000000000000" pitchFamily="34" charset="-128"/>
                <a:ea typeface="ＤＦＧＵＤ丸ゴシック体W4" panose="020F0400000000000000" pitchFamily="34" charset="-128"/>
              </a:rPr>
              <a:t>チャンタ，混老頭は門前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2</a:t>
            </a:r>
            <a:r>
              <a:rPr lang="ja-JP" altLang="en-US" sz="1400" b="1" dirty="0">
                <a:latin typeface="ＤＦＧＵＤ丸ゴシック体W4" panose="020F0400000000000000" pitchFamily="34" charset="-128"/>
                <a:ea typeface="ＤＦＧＵＤ丸ゴシック体W4" panose="020F0400000000000000" pitchFamily="34" charset="-128"/>
              </a:rPr>
              <a:t>翻，純チャンは門前 </a:t>
            </a:r>
            <a:r>
              <a:rPr lang="en-US" altLang="ja-JP" sz="1400" b="1" dirty="0">
                <a:latin typeface="ＤＦＧＵＤ丸ゴシック体W4" panose="020F0400000000000000" pitchFamily="34" charset="-128"/>
                <a:ea typeface="ＤＦＧＵＤ丸ゴシック体W4" panose="020F0400000000000000" pitchFamily="34" charset="-128"/>
              </a:rPr>
              <a:t>6</a:t>
            </a:r>
            <a:r>
              <a:rPr lang="ja-JP" altLang="en-US" sz="1400" b="1" dirty="0">
                <a:latin typeface="ＤＦＧＵＤ丸ゴシック体W4" panose="020F0400000000000000" pitchFamily="34" charset="-128"/>
                <a:ea typeface="ＤＦＧＵＤ丸ゴシック体W4" panose="020F0400000000000000" pitchFamily="34" charset="-128"/>
              </a:rPr>
              <a:t>翻 </a:t>
            </a:r>
            <a:r>
              <a:rPr lang="en-US" altLang="ja-JP" sz="1400" b="1" dirty="0">
                <a:latin typeface="ＤＦＧＵＤ丸ゴシック体W4" panose="020F0400000000000000" pitchFamily="34" charset="-128"/>
                <a:ea typeface="ＤＦＧＵＤ丸ゴシック体W4" panose="020F0400000000000000" pitchFamily="34" charset="-128"/>
              </a:rPr>
              <a:t>/ </a:t>
            </a:r>
            <a:r>
              <a:rPr lang="ja-JP" altLang="en-US" sz="1400" b="1" dirty="0">
                <a:latin typeface="ＤＦＧＵＤ丸ゴシック体W4" panose="020F0400000000000000" pitchFamily="34" charset="-128"/>
                <a:ea typeface="ＤＦＧＵＤ丸ゴシック体W4" panose="020F0400000000000000" pitchFamily="34" charset="-128"/>
              </a:rPr>
              <a:t>鳴き </a:t>
            </a:r>
            <a:r>
              <a:rPr lang="en-US" altLang="ja-JP" sz="1400" b="1" dirty="0">
                <a:latin typeface="ＤＦＧＵＤ丸ゴシック体W4" panose="020F0400000000000000" pitchFamily="34" charset="-128"/>
                <a:ea typeface="ＤＦＧＵＤ丸ゴシック体W4" panose="020F0400000000000000" pitchFamily="34" charset="-128"/>
              </a:rPr>
              <a:t>4</a:t>
            </a:r>
            <a:r>
              <a:rPr lang="ja-JP" altLang="en-US" sz="1400" b="1" dirty="0">
                <a:latin typeface="ＤＦＧＵＤ丸ゴシック体W4" panose="020F0400000000000000" pitchFamily="34" charset="-128"/>
                <a:ea typeface="ＤＦＧＵＤ丸ゴシック体W4" panose="020F0400000000000000" pitchFamily="34" charset="-128"/>
              </a:rPr>
              <a:t>翻とします．</a:t>
            </a:r>
            <a:endParaRPr lang="en-US" altLang="ja-JP" sz="1400" b="1"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以下の行為はチョンボとなります．</a:t>
            </a:r>
            <a:r>
              <a:rPr lang="ja-JP" altLang="en-US" sz="1400" dirty="0">
                <a:latin typeface="ＤＦＧＵＤ丸ゴシック体W4" panose="020F0400000000000000" pitchFamily="34" charset="-128"/>
                <a:ea typeface="ＤＦＧＵＤ丸ゴシック体W4" panose="020F0400000000000000" pitchFamily="34" charset="-128"/>
              </a:rPr>
              <a:t>チョンボは親，子にかかわらず</a:t>
            </a:r>
            <a:r>
              <a:rPr lang="en-US" altLang="ja-JP" sz="1400" dirty="0">
                <a:latin typeface="ＤＦＧＵＤ丸ゴシック体W4" panose="020F0400000000000000" pitchFamily="34" charset="-128"/>
                <a:ea typeface="ＤＦＧＵＤ丸ゴシック体W4" panose="020F0400000000000000" pitchFamily="34" charset="-128"/>
              </a:rPr>
              <a:t>6000</a:t>
            </a:r>
            <a:r>
              <a:rPr lang="ja-JP" altLang="en-US" sz="1400" dirty="0">
                <a:latin typeface="ＤＦＧＵＤ丸ゴシック体W4" panose="020F0400000000000000" pitchFamily="34" charset="-128"/>
                <a:ea typeface="ＤＦＧＵＤ丸ゴシック体W4" panose="020F0400000000000000" pitchFamily="34" charset="-128"/>
              </a:rPr>
              <a:t>オールの支払いとします．ただし，同卓者全員の合意のもとこれを免除し，もしくは流局時チョンボ，和了放棄，</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点供託のいずれかに変更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牌でも倒牌した場合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立直を宣言し，流局時にノーテンであった場合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送りカンをした場合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山を崩す，全自動卓の誤操作などの結果，ゲームの続行が不可能となった場合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以下の行為は和了放棄となります．</a:t>
            </a:r>
            <a:r>
              <a:rPr lang="ja-JP" altLang="en-US" sz="1400" dirty="0">
                <a:latin typeface="ＤＦＧＵＤ丸ゴシック体W4" panose="020F0400000000000000" pitchFamily="34" charset="-128"/>
                <a:ea typeface="ＤＦＧＵＤ丸ゴシック体W4" panose="020F0400000000000000" pitchFamily="34" charset="-128"/>
              </a:rPr>
              <a:t>和了放棄の際はロン，ツモ，ポン，カン，立直，流局時の聴牌宣言ができません． </a:t>
            </a: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花牌の公開は可能です．</a:t>
            </a:r>
            <a:r>
              <a:rPr lang="en-US" altLang="ja-JP" sz="1400" dirty="0">
                <a:latin typeface="ＤＦＧＵＤ丸ゴシック体W4" panose="020F0400000000000000" pitchFamily="34" charset="-128"/>
                <a:ea typeface="ＤＦＧＵＤ丸ゴシック体W4" panose="020F0400000000000000" pitchFamily="34" charset="-128"/>
              </a:rPr>
              <a:t>) </a:t>
            </a: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ただし，同卓者全員の合意のもとこれを免除し，もしくは</a:t>
            </a: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点供託に変更</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できます．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和了できない状態で和了を宣言したが倒牌しなかった場合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ポン，カンができない状態でこれらの発声を行い，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チーの発声を行い，</a:t>
            </a:r>
            <a:r>
              <a:rPr lang="en-US" altLang="ja-JP" sz="1400" dirty="0">
                <a:latin typeface="ＤＦＧＵＤ丸ゴシック体W4" panose="020F0400000000000000" pitchFamily="34" charset="-128"/>
                <a:ea typeface="ＤＦＧＵＤ丸ゴシック体W4" panose="020F0400000000000000" pitchFamily="34" charset="-128"/>
              </a:rPr>
              <a:t>1</a:t>
            </a:r>
            <a:r>
              <a:rPr lang="ja-JP" altLang="en-US" sz="1400" dirty="0">
                <a:latin typeface="ＤＦＧＵＤ丸ゴシック体W4" panose="020F0400000000000000" pitchFamily="34" charset="-128"/>
                <a:ea typeface="ＤＦＧＵＤ丸ゴシック体W4" panose="020F0400000000000000" pitchFamily="34" charset="-128"/>
              </a:rPr>
              <a:t>牌でも手牌を公開した場合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多牌，少牌の場合</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r>
              <a:rPr lang="ja-JP" altLang="en-US" sz="1400" dirty="0">
                <a:latin typeface="ＤＦＧＵＤ丸ゴシック体W6" panose="020F0600000000000000" pitchFamily="34" charset="-128"/>
                <a:ea typeface="ＤＦＧＵＤ丸ゴシック体W6" panose="020F0600000000000000" pitchFamily="34" charset="-128"/>
              </a:rPr>
              <a:t>以下の行為は</a:t>
            </a:r>
            <a:r>
              <a:rPr lang="en-US" altLang="ja-JP" sz="1400" dirty="0">
                <a:latin typeface="ＤＦＧＵＤ丸ゴシック体W6" panose="020F0600000000000000" pitchFamily="34" charset="-128"/>
                <a:ea typeface="ＤＦＧＵＤ丸ゴシック体W6" panose="020F0600000000000000" pitchFamily="34" charset="-128"/>
              </a:rPr>
              <a:t>1000</a:t>
            </a:r>
            <a:r>
              <a:rPr lang="ja-JP" altLang="en-US" sz="1400" dirty="0">
                <a:latin typeface="ＤＦＧＵＤ丸ゴシック体W6" panose="020F0600000000000000" pitchFamily="34" charset="-128"/>
                <a:ea typeface="ＤＦＧＵＤ丸ゴシック体W6" panose="020F0600000000000000" pitchFamily="34" charset="-128"/>
              </a:rPr>
              <a:t>点供託となります．</a:t>
            </a:r>
            <a:r>
              <a:rPr lang="ja-JP" altLang="en-US" sz="1400" dirty="0">
                <a:latin typeface="ＤＦＧＵＤ丸ゴシック体W4" panose="020F0400000000000000" pitchFamily="34" charset="-128"/>
                <a:ea typeface="ＤＦＧＵＤ丸ゴシック体W4" panose="020F0400000000000000" pitchFamily="34" charset="-128"/>
              </a:rPr>
              <a:t>発覚した時点で持ち点が</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1000</a:t>
            </a:r>
            <a:r>
              <a:rPr lang="ja-JP" altLang="en-US" sz="1400" dirty="0">
                <a:latin typeface="ＤＦＧＵＤ丸ゴシック体W4" panose="020F0400000000000000" pitchFamily="34" charset="-128"/>
                <a:ea typeface="ＤＦＧＵＤ丸ゴシック体W4" panose="020F0400000000000000" pitchFamily="34" charset="-128"/>
              </a:rPr>
              <a:t>点未満の場合は持ち点すべての供託となります．</a:t>
            </a:r>
            <a:br>
              <a:rPr lang="en-US" altLang="ja-JP"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ただし，同卓者全員の合意のもとこれを免除できます．</a:t>
            </a:r>
            <a:endParaRPr lang="en-US" altLang="ja-JP" sz="2000" dirty="0">
              <a:latin typeface="ＤＦＧＵＤ丸ゴシック体W4" panose="020F0400000000000000" pitchFamily="34" charset="-128"/>
              <a:ea typeface="ＤＦＧＵＤ丸ゴシック体W4" panose="020F0400000000000000" pitchFamily="34" charset="-128"/>
            </a:endParaRPr>
          </a:p>
          <a:p>
            <a:pPr marL="628650" lvl="1"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ポン，チー，カンの発声を行ったが手牌を公開せず取り消した場合</a:t>
            </a:r>
            <a:br>
              <a:rPr lang="en-US" altLang="ja-JP" sz="1400" dirty="0">
                <a:latin typeface="ＤＦＧＵＤ丸ゴシック体W4" panose="020F0400000000000000" pitchFamily="34" charset="-128"/>
                <a:ea typeface="ＤＦＧＵＤ丸ゴシック体W4" panose="020F0400000000000000" pitchFamily="34" charset="-128"/>
              </a:rPr>
            </a:br>
            <a:r>
              <a:rPr lang="en-US" altLang="ja-JP" sz="1400" dirty="0">
                <a:latin typeface="ＤＦＧＵＤ丸ゴシック体W4" panose="020F0400000000000000" pitchFamily="34" charset="-128"/>
                <a:ea typeface="ＤＦＧＵＤ丸ゴシック体W4" panose="020F0400000000000000" pitchFamily="34" charset="-128"/>
              </a:rPr>
              <a:t>(</a:t>
            </a:r>
            <a:r>
              <a:rPr lang="ja-JP" altLang="en-US" sz="1400" dirty="0">
                <a:latin typeface="ＤＦＧＵＤ丸ゴシック体W4" panose="020F0400000000000000" pitchFamily="34" charset="-128"/>
                <a:ea typeface="ＤＦＧＵＤ丸ゴシック体W4" panose="020F0400000000000000" pitchFamily="34" charset="-128"/>
              </a:rPr>
              <a:t>立直の取り消しはできません．</a:t>
            </a:r>
            <a:r>
              <a:rPr lang="en-US" altLang="ja-JP" sz="1400" dirty="0">
                <a:latin typeface="ＤＦＧＵＤ丸ゴシック体W4" panose="020F0400000000000000" pitchFamily="34" charset="-128"/>
                <a:ea typeface="ＤＦＧＵＤ丸ゴシック体W4" panose="020F0400000000000000" pitchFamily="34" charset="-128"/>
              </a:rPr>
              <a:t>)</a:t>
            </a:r>
          </a:p>
          <a:p>
            <a:pPr marL="285750" indent="-285750" algn="l">
              <a:buFont typeface="Arial" panose="020B0604020202020204" pitchFamily="34" charset="0"/>
              <a:buChar char="•"/>
            </a:pPr>
            <a:r>
              <a:rPr lang="ja-JP" altLang="en-US" sz="1400" dirty="0">
                <a:latin typeface="ＤＦＧＵＤ丸ゴシック体W4" panose="020F0400000000000000" pitchFamily="34" charset="-128"/>
                <a:ea typeface="ＤＦＧＵＤ丸ゴシック体W4" panose="020F0400000000000000" pitchFamily="34" charset="-128"/>
              </a:rPr>
              <a:t>以上に明記されている以外の反則，繰り返しのマナー違反については</a:t>
            </a:r>
            <a:br>
              <a:rPr lang="ja-JP" altLang="en-US" sz="1400" dirty="0">
                <a:latin typeface="ＤＦＧＵＤ丸ゴシック体W4" panose="020F0400000000000000" pitchFamily="34" charset="-128"/>
                <a:ea typeface="ＤＦＧＵＤ丸ゴシック体W4" panose="020F0400000000000000" pitchFamily="34" charset="-128"/>
              </a:rPr>
            </a:br>
            <a:r>
              <a:rPr lang="ja-JP" altLang="en-US" sz="1400" dirty="0">
                <a:latin typeface="ＤＦＧＵＤ丸ゴシック体W4" panose="020F0400000000000000" pitchFamily="34" charset="-128"/>
                <a:ea typeface="ＤＦＧＵＤ丸ゴシック体W4" panose="020F0400000000000000" pitchFamily="34" charset="-128"/>
              </a:rPr>
              <a:t>同卓者を中心として都度裁定することとします．</a:t>
            </a:r>
            <a:endParaRPr lang="en-US" altLang="ja-JP" sz="1400" dirty="0">
              <a:latin typeface="ＤＦＧＵＤ丸ゴシック体W4" panose="020F0400000000000000" pitchFamily="34" charset="-128"/>
              <a:ea typeface="ＤＦＧＵＤ丸ゴシック体W4" panose="020F0400000000000000" pitchFamily="34" charset="-128"/>
            </a:endParaRPr>
          </a:p>
          <a:p>
            <a:pPr marL="285750" indent="-285750" algn="l">
              <a:buFont typeface="Arial" panose="020B0604020202020204" pitchFamily="34" charset="0"/>
              <a:buChar char="•"/>
            </a:pPr>
            <a:endParaRPr lang="en-US" altLang="ja-JP" sz="1700" dirty="0">
              <a:latin typeface="ＤＦＧＵＤ丸ゴシック体W4" panose="020F0400000000000000" pitchFamily="34" charset="-128"/>
              <a:ea typeface="ＤＦＧＵＤ丸ゴシック体W4" panose="020F0400000000000000" pitchFamily="34" charset="-128"/>
            </a:endParaRPr>
          </a:p>
        </p:txBody>
      </p:sp>
    </p:spTree>
    <p:extLst>
      <p:ext uri="{BB962C8B-B14F-4D97-AF65-F5344CB8AC3E}">
        <p14:creationId xmlns:p14="http://schemas.microsoft.com/office/powerpoint/2010/main" val="3110395403"/>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1533</TotalTime>
  <Words>6995</Words>
  <Application>Microsoft Office PowerPoint</Application>
  <PresentationFormat>A4 210 x 297 mm</PresentationFormat>
  <Paragraphs>908</Paragraphs>
  <Slides>17</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17</vt:i4>
      </vt:variant>
    </vt:vector>
  </HeadingPairs>
  <TitlesOfParts>
    <vt:vector size="28" baseType="lpstr">
      <vt:lpstr>ＤＦＧPOP1体</vt:lpstr>
      <vt:lpstr>ＤＦＧＵＤゴシック体W4</vt:lpstr>
      <vt:lpstr>ＤＦＧＵＤ丸ゴシック体W4</vt:lpstr>
      <vt:lpstr>ＤＦＧＵＤ丸ゴシック体W6</vt:lpstr>
      <vt:lpstr>ＤＦＧ中丸ゴシック体</vt:lpstr>
      <vt:lpstr>はらませにゃんこ まるみ</vt:lpstr>
      <vt:lpstr>Arial</vt:lpstr>
      <vt:lpstr>Calibri</vt:lpstr>
      <vt:lpstr>Calibri Light</vt:lpstr>
      <vt:lpstr>Mahjong</vt:lpstr>
      <vt:lpstr>Office テーマ</vt:lpstr>
      <vt:lpstr>マナー，禁止事項について</vt:lpstr>
      <vt:lpstr>ねこはうす 四人打ち半荘戦Aルール</vt:lpstr>
      <vt:lpstr>四人打ち半荘戦Aルール (続き)</vt:lpstr>
      <vt:lpstr>ねこはうす 四人打ち半荘戦Bルール</vt:lpstr>
      <vt:lpstr>四人打ち半荘戦Bルール (続き)</vt:lpstr>
      <vt:lpstr>ねこはうす 三人打ち半荘戦Aルール</vt:lpstr>
      <vt:lpstr>三人打ち半荘戦Aルール (続き)</vt:lpstr>
      <vt:lpstr>ねこはうす 三人打ち半荘戦Bルール</vt:lpstr>
      <vt:lpstr>三人打ち半荘戦Bルール (続き)</vt:lpstr>
      <vt:lpstr>ねこはうす ブー麻雀ルール</vt:lpstr>
      <vt:lpstr>ブー麻雀ルール (続き)</vt:lpstr>
      <vt:lpstr>ねこはうす 点数表 (符計算あり/子の場合)</vt:lpstr>
      <vt:lpstr>ねこはうす 点数表 (符計算あり/親の場合)</vt:lpstr>
      <vt:lpstr>ねこはうす 符計算ガイド</vt:lpstr>
      <vt:lpstr>ねこはうす 点数表 (符計算なしルール)</vt:lpstr>
      <vt:lpstr>ねこはうす 麻雀役一覧</vt:lpstr>
      <vt:lpstr>麻雀役一覧 (続き)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ねこはうす 4人打ちルール表</dc:title>
  <dc:creator>h2120037</dc:creator>
  <cp:lastModifiedBy>h2120037</cp:lastModifiedBy>
  <cp:revision>81</cp:revision>
  <cp:lastPrinted>2025-02-27T14:20:12Z</cp:lastPrinted>
  <dcterms:created xsi:type="dcterms:W3CDTF">2024-01-04T13:32:20Z</dcterms:created>
  <dcterms:modified xsi:type="dcterms:W3CDTF">2025-02-27T14:20:24Z</dcterms:modified>
</cp:coreProperties>
</file>