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51" d="100"/>
          <a:sy n="51" d="100"/>
        </p:scale>
        <p:origin x="20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2025/2/28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流局時に手牌を公開する義務はあり</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ません．ノーテンでも立直が可能です．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a:t>
            </a:r>
            <a:r>
              <a:rPr lang="en-US" altLang="ja-JP" sz="1400" b="1" dirty="0">
                <a:latin typeface="ＤＦＧＵＤ丸ゴシック体W4" panose="020F0400000000000000" pitchFamily="34" charset="-128"/>
                <a:ea typeface="ＤＦＧＵＤ丸ゴシック体W4" panose="020F0400000000000000" pitchFamily="34" charset="-128"/>
              </a:rPr>
              <a:t>100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点の場合，供託なしで立直が可能です．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赤牌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ドラではなく</a:t>
            </a:r>
            <a:r>
              <a:rPr lang="en-US" altLang="ja-JP" sz="1200" b="1" dirty="0">
                <a:latin typeface="ＤＦＧＵＤ丸ゴシック体W4" panose="020F0400000000000000" pitchFamily="34" charset="-128"/>
                <a:ea typeface="ＤＦＧＵＤ丸ゴシック体W4" panose="020F0400000000000000" pitchFamily="34" charset="-128"/>
              </a:rPr>
              <a:t>1</a:t>
            </a:r>
            <a:r>
              <a:rPr lang="ja-JP" altLang="en-US" sz="1200" b="1" dirty="0">
                <a:latin typeface="ＤＦＧＵＤ丸ゴシック体W4" panose="020F0400000000000000" pitchFamily="34" charset="-128"/>
                <a:ea typeface="ＤＦＧＵＤ丸ゴシック体W4" panose="020F0400000000000000" pitchFamily="34" charset="-128"/>
              </a:rPr>
              <a:t>翻役</a:t>
            </a:r>
            <a:r>
              <a:rPr lang="ja-JP" altLang="en-US" sz="1200" dirty="0">
                <a:latin typeface="ＤＦＧＵＤ丸ゴシック体W4" panose="020F0400000000000000" pitchFamily="34" charset="-128"/>
                <a:ea typeface="ＤＦＧＵＤ丸ゴシック体W4" panose="020F0400000000000000" pitchFamily="34" charset="-128"/>
              </a:rPr>
              <a:t>として扱います．赤伍筒</a:t>
            </a:r>
            <a:r>
              <a:rPr lang="en-US" altLang="ja-JP" sz="1200" dirty="0">
                <a:latin typeface="ＤＦＧＵＤ丸ゴシック体W4" panose="020F0400000000000000" pitchFamily="34" charset="-128"/>
                <a:ea typeface="ＤＦＧＵＤ丸ゴシック体W4" panose="020F0400000000000000" pitchFamily="34" charset="-128"/>
              </a:rPr>
              <a:t>1</a:t>
            </a:r>
            <a:r>
              <a:rPr lang="ja-JP" altLang="en-US" sz="1200" dirty="0">
                <a:latin typeface="ＤＦＧＵＤ丸ゴシック体W4" panose="020F0400000000000000" pitchFamily="34" charset="-128"/>
                <a:ea typeface="ＤＦＧＵＤ丸ゴシック体W4" panose="020F0400000000000000" pitchFamily="34" charset="-128"/>
              </a:rPr>
              <a:t>枚のみです．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ドラは役ではなく</a:t>
            </a:r>
            <a:r>
              <a:rPr lang="ja-JP" altLang="en-US" sz="1400" dirty="0">
                <a:latin typeface="ＤＦＧＵＤ丸ゴシック体W4" panose="020F0400000000000000" pitchFamily="34" charset="-128"/>
                <a:ea typeface="ＤＦＧＵＤ丸ゴシック体W4" panose="020F0400000000000000" pitchFamily="34" charset="-128"/>
              </a:rPr>
              <a:t>，</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枚につき場に</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ja-JP" altLang="en-US" sz="1400" b="1" dirty="0">
                <a:latin typeface="ＤＦＧＵＤ丸ゴシック体W4" panose="020F0400000000000000" pitchFamily="34" charset="-128"/>
                <a:ea typeface="ＤＦＧＵＤ丸ゴシック体W4" panose="020F0400000000000000" pitchFamily="34" charset="-128"/>
              </a:rPr>
              <a:t>役なしの上がりには積符は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加算されず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通算成績は以下の表に示す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を合計する方法によります．</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また，トップ者は次のゲームの起家となります．さらに，マル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以上の</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場合は次のゲームでも続けてマル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以上を獲得した際ダブルマル</a:t>
            </a:r>
            <a:r>
              <a:rPr lang="en-US" altLang="ja-JP" sz="1400" dirty="0">
                <a:latin typeface="ＤＦＧＵＤ丸ゴシック体W4" panose="020F0400000000000000" pitchFamily="50" charset="-128"/>
                <a:ea typeface="ＤＦＧＵＤ丸ゴシック体W4" panose="020F0400000000000000" pitchFamily="50" charset="-128"/>
              </a:rPr>
              <a:t>A</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として計算されます． </a:t>
            </a:r>
            <a:r>
              <a:rPr lang="en-US" altLang="ja-JP" sz="1400" b="1" dirty="0">
                <a:latin typeface="ＤＦＧＵＤ丸ゴシック体W4" panose="020F0400000000000000" pitchFamily="50" charset="-128"/>
                <a:ea typeface="ＤＦＧＵＤ丸ゴシック体W4" panose="020F0400000000000000" pitchFamily="50" charset="-128"/>
              </a:rPr>
              <a:t>(</a:t>
            </a:r>
            <a:r>
              <a:rPr lang="ja-JP" altLang="en-US" sz="1400" b="1" dirty="0">
                <a:latin typeface="ＤＦＧＵＤ丸ゴシック体W4" panose="020F0400000000000000" pitchFamily="50" charset="-128"/>
                <a:ea typeface="ＤＦＧＵＤ丸ゴシック体W4" panose="020F0400000000000000" pitchFamily="50" charset="-128"/>
              </a:rPr>
              <a:t>ダブ権</a:t>
            </a:r>
            <a:r>
              <a:rPr lang="en-US" altLang="ja-JP" sz="1400" b="1" dirty="0">
                <a:latin typeface="ＤＦＧＵＤ丸ゴシック体W4" panose="020F0400000000000000" pitchFamily="50" charset="-128"/>
                <a:ea typeface="ＤＦＧＵＤ丸ゴシック体W4" panose="020F0400000000000000" pitchFamily="50" charset="-128"/>
              </a:rPr>
              <a:t>)</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勝利点を包責者の支払い</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とし，</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4272953867"/>
              </p:ext>
            </p:extLst>
          </p:nvPr>
        </p:nvGraphicFramePr>
        <p:xfrm>
          <a:off x="1576013" y="1749791"/>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55388365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804805838"/>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符計算なしルール</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7131230"/>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4227478"/>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graphicFrame>
        <p:nvGraphicFramePr>
          <p:cNvPr id="8" name="表 7">
            <a:extLst>
              <a:ext uri="{FF2B5EF4-FFF2-40B4-BE49-F238E27FC236}">
                <a16:creationId xmlns:a16="http://schemas.microsoft.com/office/drawing/2014/main" id="{2F5AB00D-A0AA-65A9-904C-0D4A1FBF0410}"/>
              </a:ext>
            </a:extLst>
          </p:cNvPr>
          <p:cNvGraphicFramePr>
            <a:graphicFrameLocks noGrp="1"/>
          </p:cNvGraphicFramePr>
          <p:nvPr>
            <p:extLst>
              <p:ext uri="{D42A27DB-BD31-4B8C-83A1-F6EECF244321}">
                <p14:modId xmlns:p14="http://schemas.microsoft.com/office/powerpoint/2010/main" val="3803407979"/>
              </p:ext>
            </p:extLst>
          </p:nvPr>
        </p:nvGraphicFramePr>
        <p:xfrm>
          <a:off x="3534209"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1" name="表 10">
            <a:extLst>
              <a:ext uri="{FF2B5EF4-FFF2-40B4-BE49-F238E27FC236}">
                <a16:creationId xmlns:a16="http://schemas.microsoft.com/office/drawing/2014/main" id="{227EF5F4-A5B5-D72F-83FB-CD8F9BE73FC0}"/>
              </a:ext>
            </a:extLst>
          </p:cNvPr>
          <p:cNvGraphicFramePr>
            <a:graphicFrameLocks noGrp="1"/>
          </p:cNvGraphicFramePr>
          <p:nvPr>
            <p:extLst>
              <p:ext uri="{D42A27DB-BD31-4B8C-83A1-F6EECF244321}">
                <p14:modId xmlns:p14="http://schemas.microsoft.com/office/powerpoint/2010/main" val="2923381516"/>
              </p:ext>
            </p:extLst>
          </p:nvPr>
        </p:nvGraphicFramePr>
        <p:xfrm>
          <a:off x="529783"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2" name="表 11">
            <a:extLst>
              <a:ext uri="{FF2B5EF4-FFF2-40B4-BE49-F238E27FC236}">
                <a16:creationId xmlns:a16="http://schemas.microsoft.com/office/drawing/2014/main" id="{92FA479D-F61D-37B4-9FC9-7DA92223BF7E}"/>
              </a:ext>
            </a:extLst>
          </p:cNvPr>
          <p:cNvGraphicFramePr>
            <a:graphicFrameLocks noGrp="1"/>
          </p:cNvGraphicFramePr>
          <p:nvPr>
            <p:extLst>
              <p:ext uri="{D42A27DB-BD31-4B8C-83A1-F6EECF244321}">
                <p14:modId xmlns:p14="http://schemas.microsoft.com/office/powerpoint/2010/main" val="304332562"/>
              </p:ext>
            </p:extLst>
          </p:nvPr>
        </p:nvGraphicFramePr>
        <p:xfrm>
          <a:off x="3534209"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901267">
                  <a:extLst>
                    <a:ext uri="{9D8B030D-6E8A-4147-A177-3AD203B41FA5}">
                      <a16:colId xmlns:a16="http://schemas.microsoft.com/office/drawing/2014/main" val="1814030494"/>
                    </a:ext>
                  </a:extLst>
                </a:gridCol>
                <a:gridCol w="892619">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6000-10000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12000-20000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24000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3" name="表 12">
            <a:extLst>
              <a:ext uri="{FF2B5EF4-FFF2-40B4-BE49-F238E27FC236}">
                <a16:creationId xmlns:a16="http://schemas.microsoft.com/office/drawing/2014/main" id="{D71FEF56-C373-C556-61C0-E2ABABD5B175}"/>
              </a:ext>
            </a:extLst>
          </p:cNvPr>
          <p:cNvGraphicFramePr>
            <a:graphicFrameLocks noGrp="1"/>
          </p:cNvGraphicFramePr>
          <p:nvPr>
            <p:extLst>
              <p:ext uri="{D42A27DB-BD31-4B8C-83A1-F6EECF244321}">
                <p14:modId xmlns:p14="http://schemas.microsoft.com/office/powerpoint/2010/main" val="220459283"/>
              </p:ext>
            </p:extLst>
          </p:nvPr>
        </p:nvGraphicFramePr>
        <p:xfrm>
          <a:off x="529783"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2</a:t>
                      </a:r>
                      <a:r>
                        <a:rPr kumimoji="1" lang="en-US" altLang="ja-JP" sz="900">
                          <a:latin typeface="ＤＦＧ中丸ゴシック体" panose="020F0500000000000000" pitchFamily="50" charset="-128"/>
                          <a:ea typeface="ＤＦＧ中丸ゴシック体" panose="020F0500000000000000" pitchFamily="50" charset="-128"/>
                        </a:rPr>
                        <a:t>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3000-5000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1395394665"/>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;9zz9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刻子か槓子各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267323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四人打ち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749410"/>
            <a:ext cx="6246312" cy="9098070"/>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新ドラは暗槓の場合即めくり，明槓の場合後めくりです．明槓での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符計算あり，ツモ損あり． </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685817"/>
            <a:ext cx="6246312" cy="9493964"/>
          </a:xfrm>
        </p:spPr>
        <p:txBody>
          <a:bodyPr>
            <a:normAutofit lnSpcReduction="10000"/>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花牌を抜いても一発，天和，地和，人和，嶺上開花，海底摸月，九種九牌の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権利は維持されます．補充牌でのツモ上がりの場合，新たに嶺上開花は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つきません．</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空気扱い</a:t>
            </a:r>
            <a:r>
              <a:rPr lang="en-US" altLang="ja-JP" sz="1400" b="1"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王牌はツモり切りです．嶺上牌は用意せず，嶺上牌を取るべき場面では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代わりに山牌を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枚取ってください． </a:t>
            </a:r>
            <a:r>
              <a:rPr lang="ja-JP" altLang="en-US" sz="1400" dirty="0">
                <a:latin typeface="ＤＦＧＵＤ丸ゴシック体W4" panose="020F0400000000000000" pitchFamily="34" charset="-128"/>
                <a:ea typeface="ＤＦＧＵＤ丸ゴシック体W4" panose="020F0400000000000000" pitchFamily="34" charset="-128"/>
              </a:rPr>
              <a:t>山牌が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枚以下の状態ではカンが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できず，山牌がない状態では花牌の公開ができません．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積符はロン</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オープン立直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あり．</a:t>
            </a:r>
            <a:r>
              <a:rPr lang="ja-JP" altLang="en-US" sz="1400" dirty="0">
                <a:latin typeface="ＤＦＧＵＤ丸ゴシック体W4" panose="020F0400000000000000" pitchFamily="34" charset="-128"/>
                <a:ea typeface="ＤＦＧＵＤ丸ゴシック体W4" panose="020F0400000000000000" pitchFamily="34" charset="-128"/>
              </a:rPr>
              <a:t>「オープン立直」と発声して</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を供託し，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手牌をすべて公開</a:t>
            </a:r>
            <a:r>
              <a:rPr lang="ja-JP" altLang="en-US" sz="1400" dirty="0">
                <a:latin typeface="ＤＦＧＵＤ丸ゴシック体W4" panose="020F0400000000000000" pitchFamily="34" charset="-128"/>
                <a:ea typeface="ＤＦＧＵＤ丸ゴシック体W4" panose="020F0400000000000000" pitchFamily="34" charset="-128"/>
              </a:rPr>
              <a:t>してください．他家はオープン立直に放銃しても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ペナルティはありません．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または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オープン立直</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三人打ち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流しは役満</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チャンタ，混老頭は門前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翻，純チャンは門前 </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花牌の公開は可能です．</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1565</TotalTime>
  <Words>7027</Words>
  <Application>Microsoft Office PowerPoint</Application>
  <PresentationFormat>A4 210 x 297 mm</PresentationFormat>
  <Paragraphs>909</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(符計算なしルール)</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86</cp:revision>
  <cp:lastPrinted>2025-02-27T17:04:45Z</cp:lastPrinted>
  <dcterms:created xsi:type="dcterms:W3CDTF">2024-01-04T13:32:20Z</dcterms:created>
  <dcterms:modified xsi:type="dcterms:W3CDTF">2025-02-27T17:05:08Z</dcterms:modified>
</cp:coreProperties>
</file>