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1" d="100"/>
          <a:sy n="61" d="100"/>
        </p:scale>
        <p:origin x="1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2025/3/6</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立直料は不要です．</a:t>
            </a: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点でも立直が可能です．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ドラや赤牌</a:t>
            </a:r>
            <a:r>
              <a:rPr lang="ja-JP" altLang="en-US" sz="1400" dirty="0">
                <a:latin typeface="ＤＦＧＵＤ丸ゴシック体W4" panose="020F0400000000000000" pitchFamily="34" charset="-128"/>
                <a:ea typeface="ＤＦＧＵＤ丸ゴシック体W4" panose="020F0400000000000000" pitchFamily="34" charset="-128"/>
              </a:rPr>
              <a:t>は役ではなく，</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枚につき場に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赤牌</a:t>
            </a:r>
            <a:r>
              <a:rPr lang="ja-JP" altLang="en-US" sz="1400" dirty="0">
                <a:latin typeface="ＤＦＧＵＤ丸ゴシック体W4" panose="020F0400000000000000" pitchFamily="34" charset="-128"/>
                <a:ea typeface="ＤＦＧＵＤ丸ゴシック体W4" panose="020F0400000000000000" pitchFamily="34" charset="-128"/>
              </a:rPr>
              <a:t>は</a:t>
            </a:r>
            <a:r>
              <a:rPr lang="ja-JP" altLang="en-US" sz="1400" b="1" dirty="0">
                <a:latin typeface="ＤＦＧＵＤ丸ゴシック体W4" panose="020F0400000000000000" pitchFamily="34" charset="-128"/>
                <a:ea typeface="ＤＦＧＵＤ丸ゴシック体W4" panose="020F0400000000000000" pitchFamily="34" charset="-128"/>
              </a:rPr>
              <a:t>赤伍筒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枚のみです．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加点されず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879348972"/>
              </p:ext>
            </p:extLst>
          </p:nvPr>
        </p:nvGraphicFramePr>
        <p:xfrm>
          <a:off x="1576013" y="1562098"/>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20459283"/>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2</a:t>
                      </a:r>
                      <a:r>
                        <a:rPr kumimoji="1" lang="en-US" altLang="ja-JP" sz="900">
                          <a:latin typeface="ＤＦＧ中丸ゴシック体" panose="020F0500000000000000" pitchFamily="50" charset="-128"/>
                          <a:ea typeface="ＤＦＧ中丸ゴシック体" panose="020F0500000000000000" pitchFamily="50" charset="-128"/>
                        </a:rPr>
                        <a:t>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裏ドラが確定した後に高目取りで点数を計算します．赤牌には取れ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68014"/>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1033211"/>
            <a:ext cx="6246312" cy="860477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1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花牌を抜いても一発，天和，地和，人和，嶺上開花，海底摸月，九種九牌の権利は</a:t>
            </a:r>
            <a:br>
              <a:rPr lang="en-US" altLang="ja-JP" sz="1100" dirty="0">
                <a:latin typeface="ＤＦＧＵＤ丸ゴシック体W4" panose="020F0400000000000000" pitchFamily="34" charset="-128"/>
                <a:ea typeface="ＤＦＧＵＤ丸ゴシック体W4" panose="020F0400000000000000" pitchFamily="34" charset="-128"/>
              </a:rPr>
            </a:br>
            <a:r>
              <a:rPr lang="ja-JP" altLang="en-US" sz="1100" dirty="0">
                <a:latin typeface="ＤＦＧＵＤ丸ゴシック体W4" panose="020F0400000000000000" pitchFamily="34" charset="-128"/>
                <a:ea typeface="ＤＦＧＵＤ丸ゴシック体W4" panose="020F0400000000000000" pitchFamily="34" charset="-128"/>
              </a:rPr>
              <a:t>維持されます．補充牌でのツモ上がりの場合，新たに嶺上開花はつきません．</a:t>
            </a:r>
            <a:r>
              <a:rPr lang="en-US" altLang="ja-JP" sz="1100" b="1" dirty="0">
                <a:latin typeface="ＤＦＧＵＤ丸ゴシック体W4" panose="020F0400000000000000" pitchFamily="34" charset="-128"/>
                <a:ea typeface="ＤＦＧＵＤ丸ゴシック体W4" panose="020F0400000000000000" pitchFamily="34" charset="-128"/>
              </a:rPr>
              <a:t>(</a:t>
            </a:r>
            <a:r>
              <a:rPr lang="ja-JP" altLang="en-US" sz="1100" b="1" dirty="0">
                <a:latin typeface="ＤＦＧＵＤ丸ゴシック体W4" panose="020F0400000000000000" pitchFamily="34" charset="-128"/>
                <a:ea typeface="ＤＦＧＵＤ丸ゴシック体W4" panose="020F0400000000000000" pitchFamily="34" charset="-128"/>
              </a:rPr>
              <a:t>空気扱い</a:t>
            </a:r>
            <a:r>
              <a:rPr lang="en-US" altLang="ja-JP" sz="1100" b="1"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100" dirty="0">
                <a:latin typeface="ＤＦＧＵＤ丸ゴシック体W4" panose="020F0400000000000000" pitchFamily="34" charset="-128"/>
                <a:ea typeface="ＤＦＧＵＤ丸ゴシック体W4" panose="020F0400000000000000" pitchFamily="34" charset="-128"/>
              </a:rPr>
              <a:t>花牌を複数枚同時に抜くことで，同数の牌を同時に補充できます．補充牌でツモ上がり</a:t>
            </a:r>
            <a:br>
              <a:rPr lang="en-US" altLang="ja-JP" sz="1100" dirty="0">
                <a:latin typeface="ＤＦＧＵＤ丸ゴシック体W4" panose="020F0400000000000000" pitchFamily="34" charset="-128"/>
                <a:ea typeface="ＤＦＧＵＤ丸ゴシック体W4" panose="020F0400000000000000" pitchFamily="34" charset="-128"/>
              </a:rPr>
            </a:br>
            <a:r>
              <a:rPr lang="ja-JP" altLang="en-US" sz="1100" dirty="0">
                <a:latin typeface="ＤＦＧＵＤ丸ゴシック体W4" panose="020F0400000000000000" pitchFamily="34" charset="-128"/>
                <a:ea typeface="ＤＦＧＵＤ丸ゴシック体W4" panose="020F0400000000000000" pitchFamily="34" charset="-128"/>
              </a:rPr>
              <a:t>となる場合，補充牌を区別できる形で倒牌することで，和了牌の高め取りを認めます．</a:t>
            </a:r>
            <a:endParaRPr lang="en-US" altLang="ja-JP" sz="11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100" dirty="0">
                <a:latin typeface="ＤＦＧＵＤ丸ゴシック体W4" panose="020F0400000000000000" pitchFamily="34" charset="-128"/>
                <a:ea typeface="ＤＦＧＵＤ丸ゴシック体W4" panose="020F0400000000000000" pitchFamily="34" charset="-128"/>
              </a:rPr>
              <a:t>花牌がドラ表示牌の場合，花牌すべてがドラとなり，抜きドラの枚数と重複して</a:t>
            </a:r>
            <a:br>
              <a:rPr lang="en-US" altLang="ja-JP" sz="1100" dirty="0">
                <a:latin typeface="ＤＦＧＵＤ丸ゴシック体W4" panose="020F0400000000000000" pitchFamily="34" charset="-128"/>
                <a:ea typeface="ＤＦＧＵＤ丸ゴシック体W4" panose="020F0400000000000000" pitchFamily="34" charset="-128"/>
              </a:rPr>
            </a:br>
            <a:r>
              <a:rPr lang="ja-JP" altLang="en-US" sz="1100" dirty="0">
                <a:latin typeface="ＤＦＧＵＤ丸ゴシック体W4" panose="020F0400000000000000" pitchFamily="34" charset="-128"/>
                <a:ea typeface="ＤＦＧＵＤ丸ゴシック体W4" panose="020F0400000000000000" pitchFamily="34" charset="-128"/>
              </a:rPr>
              <a:t>計算されます．</a:t>
            </a:r>
            <a:endParaRPr lang="en-US" altLang="ja-JP" sz="11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王牌はツモり切りです．嶺上牌は８枚です．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カンができません．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100" dirty="0">
                <a:latin typeface="ＤＦＧＵＤ丸ゴシック体W4" panose="020F0400000000000000" pitchFamily="34" charset="-128"/>
                <a:ea typeface="ＤＦＧＵＤ丸ゴシック体W4" panose="020F0400000000000000" pitchFamily="34" charset="-128"/>
              </a:rPr>
              <a:t>誤って河に切った場合も強制的に上がりとなります．</a:t>
            </a:r>
            <a:endParaRPr lang="en-US" altLang="ja-JP" sz="11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1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a:t>
            </a:r>
            <a:endParaRPr lang="en-US" altLang="ja-JP" sz="11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100" b="1" dirty="0">
                <a:latin typeface="ＤＦＧＵＤ丸ゴシック体W4" panose="020F0400000000000000" pitchFamily="34" charset="-128"/>
                <a:ea typeface="ＤＦＧＵＤ丸ゴシック体W4" panose="020F0400000000000000" pitchFamily="34" charset="-128"/>
              </a:rPr>
              <a:t>伍筒または伍索に取る場合は赤牌として扱います．</a:t>
            </a:r>
            <a:endParaRPr lang="en-US" altLang="ja-JP" sz="11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2000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54426"/>
            <a:ext cx="6246312" cy="8809835"/>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1636</TotalTime>
  <Words>7024</Words>
  <Application>Microsoft Office PowerPoint</Application>
  <PresentationFormat>A4 210 x 297 mm</PresentationFormat>
  <Paragraphs>913</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94</cp:revision>
  <cp:lastPrinted>2025-03-05T21:09:24Z</cp:lastPrinted>
  <dcterms:created xsi:type="dcterms:W3CDTF">2024-01-04T13:32:20Z</dcterms:created>
  <dcterms:modified xsi:type="dcterms:W3CDTF">2025-03-05T21:09:26Z</dcterms:modified>
</cp:coreProperties>
</file>