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62" r:id="rId6"/>
    <p:sldId id="277" r:id="rId7"/>
    <p:sldId id="278" r:id="rId8"/>
    <p:sldId id="283" r:id="rId9"/>
    <p:sldId id="279" r:id="rId10"/>
    <p:sldId id="280" r:id="rId11"/>
    <p:sldId id="281" r:id="rId12"/>
    <p:sldId id="282" r:id="rId13"/>
    <p:sldId id="270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9" r:id="rId22"/>
    <p:sldId id="292" r:id="rId23"/>
    <p:sldId id="293" r:id="rId24"/>
    <p:sldId id="294" r:id="rId25"/>
    <p:sldId id="295" r:id="rId26"/>
    <p:sldId id="296" r:id="rId27"/>
    <p:sldId id="29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7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20BD3-0A8C-4C9E-AA3D-137F419378A7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</a:rPr>
              <a:t>南开大学智能信息处理实验室</a:t>
            </a: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itchFamily="2" charset="-122"/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6CC66F-6082-4FFE-AAB3-EA7E9668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73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4A6A9-AF82-4515-AA3F-85B47D8F8B1F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54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4A9E88-0E26-458D-B82B-63119E544426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64103-CE03-44B8-85BA-03858CF6C01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913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0F6B6-292D-400E-AE5A-D536F105BF4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26BFC9-A5BD-4372-B9BF-D6CF0FFE4F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80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C9359D-075A-4D81-B684-F3072A09DA1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37158-0DCF-47A3-A2C0-50F1EEE0CB4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581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06B76E-EB2E-4D49-A09C-770F3E243399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9D72EF-5D00-4A79-9028-3CA79E7E06E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081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40CB3-2FD3-4317-B154-DEDF7AD69D96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A4D6A-FAE1-4747-AE5F-21D01C3E132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80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A1088-0707-4E64-9A01-E0A9D4A6F3E2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EB7D-2B01-492B-98A8-7C0AE0353A0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28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22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AE21F-7DB3-4255-B4E4-9F9E6E7673FA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6BB0F-5AB1-4F58-90D9-3B61F22360B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519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F3B97-4629-45EC-9495-0110C21C536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34DD-56D5-4AAF-BFE7-C2C825FD9AE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0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2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7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7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2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3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47B4-92A9-463C-B4F6-235DF1AF26EC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5765-0104-4006-97C4-76BC8661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3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498D4-4DDF-425E-BD15-88C82CD5472F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791CB-FFF9-48C9-94A5-75932BE3C8B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05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200" dirty="0" smtClean="0"/>
              <a:t>Paper Reading</a:t>
            </a:r>
            <a:endParaRPr lang="zh-CN" altLang="en-US" sz="3200" dirty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B5CFA5-21E1-4C05-8AE3-02F932B07AF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文本框 5"/>
          <p:cNvSpPr txBox="1">
            <a:spLocks noChangeArrowheads="1"/>
          </p:cNvSpPr>
          <p:nvPr/>
        </p:nvSpPr>
        <p:spPr bwMode="auto">
          <a:xfrm>
            <a:off x="5400714" y="4119113"/>
            <a:ext cx="3733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主讲人：刘嘉晖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     2018.5.18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3"/>
          <p:cNvSpPr>
            <a:spLocks noGrp="1"/>
          </p:cNvSpPr>
          <p:nvPr/>
        </p:nvSpPr>
        <p:spPr bwMode="auto">
          <a:xfrm>
            <a:off x="645532" y="612202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2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RelativeBestPair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Experiment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75" y="1417638"/>
            <a:ext cx="94964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RelativeBestPair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Summary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Different from other approaches that calculate the similarity from the query set to a certain disease based on term-term comparison, we </a:t>
            </a:r>
            <a:r>
              <a:rPr lang="en-US" altLang="zh-CN" sz="1800" dirty="0" smtClean="0">
                <a:solidFill>
                  <a:srgbClr val="FF0000"/>
                </a:solidFill>
              </a:rPr>
              <a:t>directly define the contribution of one phenotype term to the certain disease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Simulate Patients can be learned.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We can use this method to define disease and phenotype’s relation.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7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An improved approach to infer protein-protein interaction </a:t>
            </a:r>
            <a:br>
              <a:rPr lang="en-US" altLang="zh-CN" sz="2000" dirty="0" smtClean="0"/>
            </a:br>
            <a:r>
              <a:rPr lang="en-US" altLang="zh-CN" sz="2000" dirty="0" smtClean="0"/>
              <a:t>based on a hierarchical vector space model</a:t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>
                <a:solidFill>
                  <a:srgbClr val="FF0000"/>
                </a:solidFill>
              </a:rPr>
              <a:t>Ying Qian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Abstract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Comparing and classifying functions of </a:t>
            </a:r>
            <a:r>
              <a:rPr lang="en-US" altLang="zh-CN" sz="1800" dirty="0" smtClean="0">
                <a:solidFill>
                  <a:srgbClr val="FF0000"/>
                </a:solidFill>
              </a:rPr>
              <a:t>gene products </a:t>
            </a:r>
            <a:r>
              <a:rPr lang="en-US" altLang="zh-CN" sz="1800" dirty="0" smtClean="0">
                <a:solidFill>
                  <a:schemeClr val="tx1"/>
                </a:solidFill>
              </a:rPr>
              <a:t>are important in today’s biomedical research.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The </a:t>
            </a:r>
            <a:r>
              <a:rPr lang="en-US" altLang="zh-CN" sz="1800" dirty="0" smtClean="0">
                <a:solidFill>
                  <a:srgbClr val="FF0000"/>
                </a:solidFill>
              </a:rPr>
              <a:t>semantic similarity </a:t>
            </a:r>
            <a:r>
              <a:rPr lang="en-US" altLang="zh-CN" sz="1800" dirty="0" smtClean="0">
                <a:solidFill>
                  <a:schemeClr val="tx1"/>
                </a:solidFill>
              </a:rPr>
              <a:t>derived from the </a:t>
            </a:r>
            <a:r>
              <a:rPr lang="en-US" altLang="zh-CN" sz="1800" dirty="0" smtClean="0">
                <a:solidFill>
                  <a:srgbClr val="FF0000"/>
                </a:solidFill>
              </a:rPr>
              <a:t>Gene Ontology </a:t>
            </a:r>
            <a:r>
              <a:rPr lang="en-US" altLang="zh-CN" sz="1800" dirty="0" smtClean="0">
                <a:solidFill>
                  <a:schemeClr val="tx1"/>
                </a:solidFill>
              </a:rPr>
              <a:t>annotation is the most widely used indicators for protein </a:t>
            </a:r>
            <a:r>
              <a:rPr lang="en-US" altLang="zh-CN" sz="1800" dirty="0" smtClean="0">
                <a:solidFill>
                  <a:schemeClr val="tx1"/>
                </a:solidFill>
              </a:rPr>
              <a:t>interactions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Propose a Hierarchical Vector Space Model(HVSM) for computing semantic similarity between different genes, take GO term’s </a:t>
            </a:r>
            <a:r>
              <a:rPr lang="en-US" altLang="zh-CN" sz="1800" dirty="0" smtClean="0">
                <a:solidFill>
                  <a:srgbClr val="FF0000"/>
                </a:solidFill>
              </a:rPr>
              <a:t>ancestors and descendants </a:t>
            </a:r>
            <a:r>
              <a:rPr lang="en-US" altLang="zh-CN" sz="1800" dirty="0" smtClean="0">
                <a:solidFill>
                  <a:schemeClr val="tx1"/>
                </a:solidFill>
              </a:rPr>
              <a:t>related by “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is_a</a:t>
            </a:r>
            <a:r>
              <a:rPr lang="en-US" altLang="zh-CN" sz="1800" dirty="0" smtClean="0">
                <a:solidFill>
                  <a:schemeClr val="tx1"/>
                </a:solidFill>
              </a:rPr>
              <a:t>” and “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part_of</a:t>
            </a:r>
            <a:r>
              <a:rPr lang="en-US" altLang="zh-CN" sz="1800" dirty="0" smtClean="0">
                <a:solidFill>
                  <a:schemeClr val="tx1"/>
                </a:solidFill>
              </a:rPr>
              <a:t>” relations into account.                                                                     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5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Related Work (3</a:t>
            </a:r>
            <a:r>
              <a:rPr lang="zh-CN" altLang="en-US" sz="2400" dirty="0" smtClean="0"/>
              <a:t>页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Vector-based : transform a gene product into a vector, then use vectors measure </a:t>
            </a:r>
            <a:r>
              <a:rPr lang="en-US" altLang="zh-CN" sz="1800" dirty="0" smtClean="0">
                <a:solidFill>
                  <a:schemeClr val="tx1"/>
                </a:solidFill>
              </a:rPr>
              <a:t>similarity.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Term-based : calculate semantic similarities from term similarities using various combination strategies.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Set-based : view the set of terms as bags of words, then judge if there is a large overlap between two terms.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Graph-based : use graph matching techniques to compute the similarity.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5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Vector-based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Transform a gene term to all GO denoted vector.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Suppose G1 and G2 are annotated by two sets of GO terms.[1]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344487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[1]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Intelligo</a:t>
            </a:r>
            <a:r>
              <a:rPr lang="en-US" altLang="zh-CN" sz="1800" dirty="0" smtClean="0">
                <a:solidFill>
                  <a:schemeClr val="tx1"/>
                </a:solidFill>
              </a:rPr>
              <a:t> : a new vector-based semantic similarity measure including annotation origin.</a:t>
            </a:r>
          </a:p>
          <a:p>
            <a:pPr marL="344487" lvl="1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57" y="2276707"/>
            <a:ext cx="344805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31" y="3436550"/>
            <a:ext cx="4133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Term-based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Path-based :    shortest path  |  average path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IC-based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Hybrid :  maximum (MAX)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average(AVG)</a:t>
            </a:r>
            <a:br>
              <a:rPr lang="en-US" altLang="zh-CN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                      best-match average(BMA)</a:t>
            </a:r>
          </a:p>
          <a:p>
            <a:pPr marL="344487" lvl="1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2794775"/>
            <a:ext cx="33623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Set-based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Use the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Tversky</a:t>
            </a:r>
            <a:r>
              <a:rPr lang="en-US" altLang="zh-CN" sz="1800" dirty="0" smtClean="0">
                <a:solidFill>
                  <a:schemeClr val="tx1"/>
                </a:solidFill>
              </a:rPr>
              <a:t> ratio model of similarity to calculate the similarity between gene products.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46" y="3004905"/>
            <a:ext cx="4438650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46" y="4020905"/>
            <a:ext cx="3362325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62" y="4244742"/>
            <a:ext cx="1590675" cy="257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746" y="4798741"/>
            <a:ext cx="3476625" cy="809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462" y="5055256"/>
            <a:ext cx="15335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Graph-based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The similarity is calculated by quantifying the difference between two sub-graphs.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Three disadvantages :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tx1"/>
                </a:solidFill>
              </a:rPr>
              <a:t>1. a few measures only takes into account the shared terms in the sub-graphs, ignoring the edge type.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2. graph matching have a weak correlation with similarity between terms.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tx1"/>
                </a:solidFill>
              </a:rPr>
              <a:t>3. graph matching is an NP-complete problem.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0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Hybrid approaches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Machine Learning : </a:t>
            </a:r>
            <a:r>
              <a:rPr lang="en-US" altLang="zh-CN" sz="2400" dirty="0" smtClean="0">
                <a:solidFill>
                  <a:schemeClr val="tx1"/>
                </a:solidFill>
              </a:rPr>
              <a:t>SVM </a:t>
            </a:r>
            <a:r>
              <a:rPr lang="zh-CN" altLang="en-US" sz="2400" dirty="0" smtClean="0">
                <a:solidFill>
                  <a:schemeClr val="tx1"/>
                </a:solidFill>
              </a:rPr>
              <a:t>、 </a:t>
            </a:r>
            <a:r>
              <a:rPr lang="en-US" altLang="zh-CN" sz="2400" dirty="0" smtClean="0">
                <a:solidFill>
                  <a:schemeClr val="tx1"/>
                </a:solidFill>
              </a:rPr>
              <a:t>random forest </a:t>
            </a:r>
            <a:r>
              <a:rPr lang="zh-CN" altLang="en-US" sz="2400" dirty="0" smtClean="0">
                <a:solidFill>
                  <a:schemeClr val="tx1"/>
                </a:solidFill>
              </a:rPr>
              <a:t>、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Adaboost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Natural Language Processing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6" y="2245092"/>
            <a:ext cx="5846147" cy="37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A new method to measure the semantic similarity from query phenotypic </a:t>
            </a:r>
            <a:br>
              <a:rPr lang="en-US" altLang="zh-CN" sz="2400" dirty="0" smtClean="0"/>
            </a:br>
            <a:r>
              <a:rPr lang="en-US" altLang="zh-CN" sz="2400" dirty="0" smtClean="0"/>
              <a:t>abnormalities to diseases based on the human phenotype ontology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solidFill>
                  <a:srgbClr val="FF0000"/>
                </a:solidFill>
              </a:rPr>
              <a:t>Hui Lu(SJTU-Yale Joint Center)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Abstract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With the establishment of </a:t>
            </a:r>
            <a:r>
              <a:rPr lang="en-US" altLang="zh-CN" sz="1800" dirty="0" smtClean="0">
                <a:solidFill>
                  <a:srgbClr val="FF0000"/>
                </a:solidFill>
              </a:rPr>
              <a:t>HPO</a:t>
            </a:r>
            <a:r>
              <a:rPr lang="en-US" altLang="zh-CN" sz="1800" dirty="0" smtClean="0">
                <a:solidFill>
                  <a:schemeClr val="tx1"/>
                </a:solidFill>
              </a:rPr>
              <a:t> and the enrichment </a:t>
            </a:r>
            <a:r>
              <a:rPr lang="en-US" altLang="zh-CN" sz="1800" dirty="0" smtClean="0">
                <a:solidFill>
                  <a:srgbClr val="FF0000"/>
                </a:solidFill>
              </a:rPr>
              <a:t>of phenotype-disease</a:t>
            </a:r>
            <a:r>
              <a:rPr lang="en-US" altLang="zh-CN" sz="1800" dirty="0" smtClean="0">
                <a:solidFill>
                  <a:schemeClr val="tx1"/>
                </a:solidFill>
              </a:rPr>
              <a:t> annotations, we pay more attention to the improvement of phenotype-based diagnosis.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Proposed a </a:t>
            </a:r>
            <a:r>
              <a:rPr lang="en-US" altLang="zh-CN" sz="1800" dirty="0" smtClean="0">
                <a:solidFill>
                  <a:srgbClr val="FF0000"/>
                </a:solidFill>
              </a:rPr>
              <a:t>novel</a:t>
            </a:r>
            <a:r>
              <a:rPr lang="en-US" altLang="zh-CN" sz="1800" dirty="0" smtClean="0">
                <a:solidFill>
                  <a:schemeClr val="tx1"/>
                </a:solidFill>
              </a:rPr>
              <a:t> method to measure </a:t>
            </a:r>
            <a:r>
              <a:rPr lang="en-US" altLang="zh-CN" sz="1800" dirty="0" smtClean="0">
                <a:solidFill>
                  <a:srgbClr val="FF0000"/>
                </a:solidFill>
              </a:rPr>
              <a:t>similarity</a:t>
            </a:r>
            <a:r>
              <a:rPr lang="en-US" altLang="zh-CN" sz="1800" dirty="0" smtClean="0">
                <a:solidFill>
                  <a:schemeClr val="tx1"/>
                </a:solidFill>
              </a:rPr>
              <a:t> from the query terms  to hereditary disease based on HPO and then </a:t>
            </a:r>
            <a:r>
              <a:rPr lang="en-US" altLang="zh-CN" sz="1800" dirty="0" smtClean="0">
                <a:solidFill>
                  <a:srgbClr val="FF0000"/>
                </a:solidFill>
              </a:rPr>
              <a:t>rank</a:t>
            </a:r>
            <a:r>
              <a:rPr lang="en-US" altLang="zh-CN" sz="1800" dirty="0" smtClean="0">
                <a:solidFill>
                  <a:schemeClr val="tx1"/>
                </a:solidFill>
              </a:rPr>
              <a:t> the candidate diseases.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To evaluate the performance, </a:t>
            </a:r>
            <a:r>
              <a:rPr lang="en-US" altLang="zh-CN" sz="1800" dirty="0" smtClean="0">
                <a:solidFill>
                  <a:srgbClr val="FF0000"/>
                </a:solidFill>
              </a:rPr>
              <a:t>simulated</a:t>
            </a:r>
            <a:r>
              <a:rPr lang="en-US" altLang="zh-CN" sz="1800" dirty="0" smtClean="0">
                <a:solidFill>
                  <a:schemeClr val="tx1"/>
                </a:solidFill>
              </a:rPr>
              <a:t> a set of patients based on 44 complex diseases.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93" y="0"/>
            <a:ext cx="81343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87" y="2534347"/>
            <a:ext cx="2390775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172619"/>
            <a:ext cx="5057775" cy="752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4226719"/>
            <a:ext cx="2867025" cy="409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5" y="4937919"/>
            <a:ext cx="5372100" cy="800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405" y="2553397"/>
            <a:ext cx="2286000" cy="342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0350" y="3096418"/>
            <a:ext cx="5400675" cy="904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6405" y="4302918"/>
            <a:ext cx="2800350" cy="361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0350" y="4887050"/>
            <a:ext cx="5429250" cy="838200"/>
          </a:xfrm>
          <a:prstGeom prst="rect">
            <a:avLst/>
          </a:prstGeom>
        </p:spPr>
      </p:pic>
      <p:sp>
        <p:nvSpPr>
          <p:cNvPr id="16" name="灯片编号占位符 4"/>
          <p:cNvSpPr txBox="1">
            <a:spLocks/>
          </p:cNvSpPr>
          <p:nvPr/>
        </p:nvSpPr>
        <p:spPr bwMode="auto">
          <a:xfrm>
            <a:off x="8890000" y="640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00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94E2663-7418-4A99-B68B-E22BFFE23E97}" type="slidenum"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Certainty Factor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Note: remove all the common zero dimensions of two vectors.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4"/>
          <p:cNvSpPr txBox="1">
            <a:spLocks/>
          </p:cNvSpPr>
          <p:nvPr/>
        </p:nvSpPr>
        <p:spPr bwMode="auto">
          <a:xfrm>
            <a:off x="8890000" y="640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00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94E2663-7418-4A99-B68B-E22BFFE23E97}" type="slidenum"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49" y="2133483"/>
            <a:ext cx="3867150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010" y="3124994"/>
            <a:ext cx="4095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Experiment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Datasets: Homo sapiens </a:t>
            </a:r>
            <a:r>
              <a:rPr lang="zh-CN" altLang="en-US" sz="1800" dirty="0" smtClean="0">
                <a:solidFill>
                  <a:schemeClr val="tx1"/>
                </a:solidFill>
              </a:rPr>
              <a:t>、 </a:t>
            </a:r>
            <a:r>
              <a:rPr lang="en-US" altLang="zh-CN" sz="1800" dirty="0" smtClean="0">
                <a:solidFill>
                  <a:schemeClr val="tx1"/>
                </a:solidFill>
              </a:rPr>
              <a:t>Saccharomyces cerevisiae PPI datasets and GO annotation file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Measures : ROC, AUC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4"/>
          <p:cNvSpPr txBox="1">
            <a:spLocks/>
          </p:cNvSpPr>
          <p:nvPr/>
        </p:nvSpPr>
        <p:spPr bwMode="auto">
          <a:xfrm>
            <a:off x="8890000" y="640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00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94E2663-7418-4A99-B68B-E22BFFE23E97}" type="slidenum"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7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PPI tests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4"/>
          <p:cNvSpPr txBox="1">
            <a:spLocks/>
          </p:cNvSpPr>
          <p:nvPr/>
        </p:nvSpPr>
        <p:spPr bwMode="auto">
          <a:xfrm>
            <a:off x="8890000" y="640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00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94E2663-7418-4A99-B68B-E22BFFE23E97}" type="slidenum"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0925"/>
            <a:ext cx="10782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PPI tests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4"/>
          <p:cNvSpPr txBox="1">
            <a:spLocks/>
          </p:cNvSpPr>
          <p:nvPr/>
        </p:nvSpPr>
        <p:spPr bwMode="auto">
          <a:xfrm>
            <a:off x="8890000" y="640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00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94E2663-7418-4A99-B68B-E22BFFE23E97}" type="slidenum"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29663"/>
            <a:ext cx="11010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HVSM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Summary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Related work is specific, but not necessary.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Picture’s location </a:t>
            </a:r>
            <a:r>
              <a:rPr lang="en-US" altLang="zh-CN" sz="1800" dirty="0" smtClean="0">
                <a:solidFill>
                  <a:schemeClr val="tx1"/>
                </a:solidFill>
              </a:rPr>
              <a:t>bad.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Method : consider the children, and the rate, and in the vector way, we </a:t>
            </a:r>
            <a:r>
              <a:rPr lang="en-US" altLang="zh-CN" sz="1800" smtClean="0">
                <a:solidFill>
                  <a:schemeClr val="tx1"/>
                </a:solidFill>
              </a:rPr>
              <a:t>can </a:t>
            </a:r>
            <a:r>
              <a:rPr lang="en-US" altLang="zh-CN" sz="1800" smtClean="0">
                <a:solidFill>
                  <a:schemeClr val="tx1"/>
                </a:solidFill>
              </a:rPr>
              <a:t>easily accept </a:t>
            </a:r>
            <a:r>
              <a:rPr lang="en-US" altLang="zh-CN" sz="1800" dirty="0" smtClean="0">
                <a:solidFill>
                  <a:schemeClr val="tx1"/>
                </a:solidFill>
              </a:rPr>
              <a:t>it.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6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RelativeBestPair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Methods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Human phenotype ontology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err="1" smtClean="0">
                <a:solidFill>
                  <a:schemeClr val="tx1"/>
                </a:solidFill>
              </a:rPr>
              <a:t>RelativeBestPair</a:t>
            </a:r>
            <a:r>
              <a:rPr lang="en-US" altLang="zh-CN" sz="1800" dirty="0" smtClean="0">
                <a:solidFill>
                  <a:schemeClr val="tx1"/>
                </a:solidFill>
              </a:rPr>
              <a:t>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Other semantic similarity 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Performance evaluation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RelativeBestPair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Human phenotype ontology (HPO)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Information content (IC) in HPO :</a:t>
            </a:r>
          </a:p>
          <a:p>
            <a:pPr marL="344487" lvl="1" indent="0">
              <a:lnSpc>
                <a:spcPct val="150000"/>
              </a:lnSpc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344487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Note </a:t>
            </a:r>
            <a:r>
              <a:rPr lang="en-US" altLang="zh-CN" sz="1800" dirty="0" smtClean="0">
                <a:solidFill>
                  <a:schemeClr val="tx1"/>
                </a:solidFill>
              </a:rPr>
              <a:t>: when comparing two sets of phenotypes similarity, </a:t>
            </a:r>
            <a:r>
              <a:rPr lang="en-US" altLang="zh-CN" sz="1800" dirty="0" smtClean="0">
                <a:solidFill>
                  <a:srgbClr val="FF0000"/>
                </a:solidFill>
              </a:rPr>
              <a:t>other methods just counts </a:t>
            </a:r>
            <a:r>
              <a:rPr lang="en-US" altLang="zh-CN" sz="1800" dirty="0" smtClean="0">
                <a:solidFill>
                  <a:schemeClr val="tx1"/>
                </a:solidFill>
              </a:rPr>
              <a:t>the number of same terms, dose not take the semantic </a:t>
            </a:r>
            <a:r>
              <a:rPr lang="en-US" altLang="zh-CN" sz="1800" dirty="0" smtClean="0">
                <a:solidFill>
                  <a:srgbClr val="FF0000"/>
                </a:solidFill>
              </a:rPr>
              <a:t>inheritance structure </a:t>
            </a:r>
            <a:r>
              <a:rPr lang="en-US" altLang="zh-CN" sz="1800" dirty="0" smtClean="0">
                <a:solidFill>
                  <a:schemeClr val="tx1"/>
                </a:solidFill>
              </a:rPr>
              <a:t>of HPO and the different </a:t>
            </a:r>
            <a:r>
              <a:rPr lang="en-US" altLang="zh-CN" sz="1800" dirty="0" smtClean="0">
                <a:solidFill>
                  <a:srgbClr val="FF0000"/>
                </a:solidFill>
              </a:rPr>
              <a:t>importance</a:t>
            </a:r>
            <a:r>
              <a:rPr lang="en-US" altLang="zh-CN" sz="1800" dirty="0" smtClean="0">
                <a:solidFill>
                  <a:schemeClr val="tx1"/>
                </a:solidFill>
              </a:rPr>
              <a:t> of the terms.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06" y="3105266"/>
            <a:ext cx="1914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RelativeBestPair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0" y="1719263"/>
            <a:ext cx="447675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5" y="2938463"/>
            <a:ext cx="4514850" cy="2714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4501" y="2347913"/>
            <a:ext cx="70294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RelativeBestPair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Baselines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40" y="2797446"/>
            <a:ext cx="4486275" cy="3248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52" y="2439522"/>
            <a:ext cx="4514850" cy="447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360" y="2206896"/>
            <a:ext cx="4391025" cy="1181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685" y="3294333"/>
            <a:ext cx="4457700" cy="790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360" y="4475433"/>
            <a:ext cx="44196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RelativeBestPair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Baselines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34" y="1522413"/>
            <a:ext cx="95535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RelativeBestPair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Simulate Experiment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First, we assign a disease to each patient.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Second, for each phenotype associated with the assigned disease, a random integer between 0 and 100 was generated to judge if use.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For each of the 44 diseases, we generated 25 patients with at least there phenotypes.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Four datasets(standard, noise, imprecision, noise and imprecision)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RelativeBestPair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Experiment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0"/>
            <a:ext cx="4991100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792</Words>
  <Application>Microsoft Office PowerPoint</Application>
  <PresentationFormat>宽屏</PresentationFormat>
  <Paragraphs>167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MS PGothic</vt:lpstr>
      <vt:lpstr>MS PGothic</vt:lpstr>
      <vt:lpstr>等线</vt:lpstr>
      <vt:lpstr>等线 Light</vt:lpstr>
      <vt:lpstr>黑体</vt:lpstr>
      <vt:lpstr>宋体</vt:lpstr>
      <vt:lpstr>Arial</vt:lpstr>
      <vt:lpstr>Times New Roman</vt:lpstr>
      <vt:lpstr>Wingdings</vt:lpstr>
      <vt:lpstr>Office 主题​​</vt:lpstr>
      <vt:lpstr>Network</vt:lpstr>
      <vt:lpstr>Paper Reading</vt:lpstr>
      <vt:lpstr>A new method to measure the semantic similarity from query phenotypic  abnormalities to diseases based on the human phenotype ontology Hui Lu(SJTU-Yale Joint Center)</vt:lpstr>
      <vt:lpstr>RelativeBestPair</vt:lpstr>
      <vt:lpstr>RelativeBestPair</vt:lpstr>
      <vt:lpstr>RelativeBestPair</vt:lpstr>
      <vt:lpstr>RelativeBestPair</vt:lpstr>
      <vt:lpstr>RelativeBestPair</vt:lpstr>
      <vt:lpstr>RelativeBestPair</vt:lpstr>
      <vt:lpstr>RelativeBestPair</vt:lpstr>
      <vt:lpstr>RelativeBestPair</vt:lpstr>
      <vt:lpstr>RelativeBestPair</vt:lpstr>
      <vt:lpstr>An improved approach to infer protein-protein interaction  based on a hierarchical vector space model  Ying Qian</vt:lpstr>
      <vt:lpstr>HVSM</vt:lpstr>
      <vt:lpstr>HVSM</vt:lpstr>
      <vt:lpstr>HVSM</vt:lpstr>
      <vt:lpstr>HVSM</vt:lpstr>
      <vt:lpstr>HVSM</vt:lpstr>
      <vt:lpstr>HVSM</vt:lpstr>
      <vt:lpstr>HVSM</vt:lpstr>
      <vt:lpstr>HVSM</vt:lpstr>
      <vt:lpstr>HVSM</vt:lpstr>
      <vt:lpstr>HVSM</vt:lpstr>
      <vt:lpstr>HVSM</vt:lpstr>
      <vt:lpstr>HVSM</vt:lpstr>
      <vt:lpstr>HVSM</vt:lpstr>
      <vt:lpstr>HVSM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>Admin</dc:creator>
  <cp:lastModifiedBy>Admin</cp:lastModifiedBy>
  <cp:revision>104</cp:revision>
  <dcterms:created xsi:type="dcterms:W3CDTF">2018-04-18T13:28:24Z</dcterms:created>
  <dcterms:modified xsi:type="dcterms:W3CDTF">2018-05-18T00:48:15Z</dcterms:modified>
</cp:coreProperties>
</file>