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58" r:id="rId3"/>
    <p:sldId id="259" r:id="rId4"/>
    <p:sldId id="280" r:id="rId5"/>
    <p:sldId id="281" r:id="rId6"/>
    <p:sldId id="282" r:id="rId7"/>
    <p:sldId id="285" r:id="rId8"/>
    <p:sldId id="284" r:id="rId9"/>
    <p:sldId id="283" r:id="rId10"/>
    <p:sldId id="27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99FF"/>
    <a:srgbClr val="6E5736"/>
    <a:srgbClr val="3300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5834F-D731-43E3-BCEB-759DFAD42932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62F7A8-0338-4DDC-97A9-C67F424FE6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410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97536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9990667" y="2992438"/>
            <a:ext cx="1784351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406400" y="2819400"/>
            <a:ext cx="109728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21217" y="466725"/>
            <a:ext cx="90424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>
                <a:latin typeface="+mj-l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20BD3-0A8C-4C9E-AA3D-137F419378A7}" type="datetime1">
              <a:rPr lang="en-US" altLang="zh-CN"/>
              <a:pPr>
                <a:defRPr/>
              </a:pPr>
              <a:t>5/18/2018</a:t>
            </a:fld>
            <a:endParaRPr lang="en-US" altLang="zh-CN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 sz="1000" dirty="0" smtClean="0">
                <a:latin typeface="+mn-lt"/>
                <a:ea typeface="宋体" pitchFamily="2" charset="-122"/>
                <a:cs typeface="宋体" charset="0"/>
              </a:defRPr>
            </a:lvl1pPr>
          </a:lstStyle>
          <a:p>
            <a:pPr>
              <a:defRPr/>
            </a:pPr>
            <a:r>
              <a:rPr lang="zh-CN" altLang="en-US"/>
              <a:t>南开大学智能信息处理实验室</a:t>
            </a:r>
            <a:endParaRPr lang="zh-CN" altLang="zh-CN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E6CC66F-6082-4FFE-AAB3-EA7E966888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4215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EF3B97-4629-45EC-9495-0110C21C5360}" type="datetime1">
              <a:rPr lang="en-US" altLang="zh-CN"/>
              <a:pPr>
                <a:defRPr/>
              </a:pPr>
              <a:t>5/18/2018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南开大学智能信息处理实验室</a:t>
            </a: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134DD-56D5-4AAF-BFE7-C2C825FD9A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3262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 bwMode="auto">
          <a:xfrm>
            <a:off x="10363200" y="1524000"/>
            <a:ext cx="152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直接连接符 4"/>
          <p:cNvCxnSpPr/>
          <p:nvPr userDrawn="1"/>
        </p:nvCxnSpPr>
        <p:spPr bwMode="auto">
          <a:xfrm>
            <a:off x="609600" y="4800600"/>
            <a:ext cx="0" cy="152400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 bwMode="auto">
          <a:xfrm>
            <a:off x="304800" y="6130925"/>
            <a:ext cx="2032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b="1">
                <a:solidFill>
                  <a:srgbClr val="0000FF"/>
                </a:solidFill>
                <a:latin typeface="+mj-lt"/>
              </a:defRPr>
            </a:lvl1pPr>
            <a:lvl2pPr>
              <a:defRPr sz="2600">
                <a:solidFill>
                  <a:schemeClr val="bg1">
                    <a:lumMod val="50000"/>
                  </a:schemeClr>
                </a:solidFill>
                <a:latin typeface="+mj-lt"/>
              </a:defRPr>
            </a:lvl2pPr>
            <a:lvl3pPr>
              <a:defRPr sz="2400" b="1">
                <a:latin typeface="+mj-lt"/>
              </a:defRPr>
            </a:lvl3pPr>
            <a:lvl4pPr>
              <a:defRPr sz="2200" b="1">
                <a:latin typeface="+mj-lt"/>
              </a:defRPr>
            </a:lvl4pPr>
            <a:lvl5pPr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84A6A9-AF82-4515-AA3F-85B47D8F8B1F}" type="datetime1">
              <a:rPr lang="en-US" altLang="zh-CN"/>
              <a:pPr>
                <a:defRPr/>
              </a:pPr>
              <a:t>5/18/2018</a:t>
            </a:fld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zh-CN" altLang="en-US"/>
              <a:t>南开大学智能信息处理实验室</a:t>
            </a: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94E2663-7418-4A99-B68B-E22BFFE23E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6608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4A9E88-0E26-458D-B82B-63119E544426}" type="datetime1">
              <a:rPr lang="en-US" altLang="zh-CN"/>
              <a:pPr>
                <a:defRPr/>
              </a:pPr>
              <a:t>5/18/2018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zh-CN" altLang="en-US"/>
              <a:t>南开大学智能信息处理实验室</a:t>
            </a:r>
            <a:endParaRPr lang="en-US" altLang="zh-CN"/>
          </a:p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364103-CE03-44B8-85BA-03858CF6C0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1706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 bwMode="auto">
          <a:xfrm>
            <a:off x="609600" y="4800600"/>
            <a:ext cx="0" cy="152400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 bwMode="auto">
          <a:xfrm>
            <a:off x="304800" y="6130925"/>
            <a:ext cx="2032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>
            <a:lvl1pPr>
              <a:defRPr sz="3200" b="1">
                <a:solidFill>
                  <a:srgbClr val="0000FF"/>
                </a:solidFill>
                <a:latin typeface="+mj-lt"/>
              </a:defRPr>
            </a:lvl1pPr>
            <a:lvl2pPr>
              <a:defRPr sz="2600" b="1">
                <a:solidFill>
                  <a:schemeClr val="bg1">
                    <a:lumMod val="50000"/>
                  </a:schemeClr>
                </a:solidFill>
                <a:latin typeface="+mj-lt"/>
              </a:defRPr>
            </a:lvl2pPr>
            <a:lvl3pPr>
              <a:defRPr sz="2400" b="1">
                <a:latin typeface="+mj-lt"/>
              </a:defRPr>
            </a:lvl3pPr>
            <a:lvl4pPr>
              <a:defRPr sz="2200" b="1">
                <a:latin typeface="+mj-lt"/>
              </a:defRPr>
            </a:lvl4pPr>
            <a:lvl5pPr>
              <a:defRPr sz="2000" b="1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>
            <a:lvl1pPr>
              <a:defRPr lang="en-US" sz="3200" b="1" dirty="0" smtClean="0">
                <a:solidFill>
                  <a:srgbClr val="0000FF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1pPr>
            <a:lvl2pPr>
              <a:defRPr lang="en-US" sz="26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2pPr>
            <a:lvl3pPr>
              <a:defRPr lang="en-US" sz="2400" b="1" dirty="0" smtClean="0">
                <a:solidFill>
                  <a:schemeClr val="tx1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3pPr>
            <a:lvl4pPr>
              <a:defRPr lang="en-US" sz="2200" b="1" dirty="0" smtClean="0">
                <a:solidFill>
                  <a:schemeClr val="tx1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4pPr>
            <a:lvl5pPr>
              <a:defRPr lang="en-US" sz="2000" b="1" dirty="0">
                <a:solidFill>
                  <a:schemeClr val="tx1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30F6B6-292D-400E-AE5A-D536F105BF40}" type="datetime1">
              <a:rPr lang="en-US" altLang="zh-CN"/>
              <a:pPr>
                <a:defRPr/>
              </a:pPr>
              <a:t>5/18/2018</a:t>
            </a:fld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zh-CN" altLang="en-US"/>
              <a:t>南开大学智能信息处理实验室</a:t>
            </a: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B26BFC9-A5BD-4372-B9BF-D6CF0FFE4F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4041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 bwMode="auto">
          <a:xfrm>
            <a:off x="609600" y="4800600"/>
            <a:ext cx="0" cy="152400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 bwMode="auto">
          <a:xfrm>
            <a:off x="304800" y="6130925"/>
            <a:ext cx="2032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3352800" cy="4411662"/>
          </a:xfrm>
        </p:spPr>
        <p:txBody>
          <a:bodyPr/>
          <a:lstStyle>
            <a:lvl1pPr>
              <a:defRPr lang="en-US" sz="3200" b="1" dirty="0" smtClean="0">
                <a:solidFill>
                  <a:srgbClr val="0000FF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1pPr>
            <a:lvl2pPr>
              <a:defRPr lang="en-US" sz="26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2pPr>
            <a:lvl3pPr>
              <a:defRPr lang="en-US" sz="2400" b="1" dirty="0" smtClean="0">
                <a:solidFill>
                  <a:schemeClr val="tx1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3pPr>
            <a:lvl4pPr>
              <a:defRPr lang="en-US" sz="2200" b="1" dirty="0" smtClean="0">
                <a:solidFill>
                  <a:schemeClr val="tx1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4pPr>
            <a:lvl5pPr>
              <a:defRPr lang="en-US" sz="2000" b="1" dirty="0">
                <a:solidFill>
                  <a:schemeClr val="tx1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719263"/>
            <a:ext cx="7315200" cy="4411662"/>
          </a:xfrm>
        </p:spPr>
        <p:txBody>
          <a:bodyPr/>
          <a:lstStyle>
            <a:lvl1pPr>
              <a:defRPr lang="en-US" sz="3200" b="1" dirty="0" smtClean="0">
                <a:solidFill>
                  <a:srgbClr val="0000FF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1pPr>
            <a:lvl2pPr>
              <a:defRPr lang="en-US" sz="26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2pPr>
            <a:lvl3pPr>
              <a:defRPr sz="2400" b="1">
                <a:latin typeface="+mj-lt"/>
              </a:defRPr>
            </a:lvl3pPr>
            <a:lvl4pPr>
              <a:defRPr sz="2200" b="1">
                <a:latin typeface="+mj-lt"/>
              </a:defRPr>
            </a:lvl4pPr>
            <a:lvl5pPr>
              <a:defRPr sz="2000" b="1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C9359D-075A-4D81-B684-F3072A09DA10}" type="datetime1">
              <a:rPr lang="en-US" altLang="zh-CN"/>
              <a:pPr>
                <a:defRPr/>
              </a:pPr>
              <a:t>5/18/2018</a:t>
            </a:fld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zh-CN" altLang="en-US"/>
              <a:t>南开大学智能信息处理实验室</a:t>
            </a: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5637158-0DCF-47A3-A2C0-50F1EEE0CB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9503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6B76E-EB2E-4D49-A09C-770F3E243399}" type="datetime1">
              <a:rPr lang="en-US" altLang="zh-CN"/>
              <a:pPr>
                <a:defRPr/>
              </a:pPr>
              <a:t>5/18/2018</a:t>
            </a:fld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南开大学智能信息处理实验室</a:t>
            </a: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9D72EF-5D00-4A79-9028-3CA79E7E06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8916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 bwMode="auto">
          <a:xfrm>
            <a:off x="609600" y="4800600"/>
            <a:ext cx="0" cy="152400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 bwMode="auto">
          <a:xfrm>
            <a:off x="304800" y="6130925"/>
            <a:ext cx="2032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440CB3-2FD3-4317-B154-DEDF7AD69D96}" type="datetime1">
              <a:rPr lang="en-US" altLang="zh-CN"/>
              <a:pPr>
                <a:defRPr/>
              </a:pPr>
              <a:t>5/18/2018</a:t>
            </a:fld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zh-CN" altLang="en-US"/>
              <a:t>南开大学智能信息处理实验室</a:t>
            </a: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DCA4D6A-FAE1-4747-AE5F-21D01C3E13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9741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 bwMode="auto">
          <a:xfrm>
            <a:off x="609600" y="4800600"/>
            <a:ext cx="0" cy="152400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 bwMode="auto">
          <a:xfrm>
            <a:off x="304800" y="6130925"/>
            <a:ext cx="2032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5A1088-0707-4E64-9A01-E0A9D4A6F3E2}" type="datetime1">
              <a:rPr lang="en-US" altLang="zh-CN"/>
              <a:pPr>
                <a:defRPr/>
              </a:pPr>
              <a:t>5/18/2018</a:t>
            </a:fld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zh-CN" altLang="en-US"/>
              <a:t>南开大学智能信息处理实验室</a:t>
            </a: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D8EB7D-2B01-492B-98A8-7C0AE0353A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7284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DAE21F-7DB3-4255-B4E4-9F9E6E7673FA}" type="datetime1">
              <a:rPr lang="en-US" altLang="zh-CN"/>
              <a:pPr>
                <a:defRPr/>
              </a:pPr>
              <a:t>5/18/2018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南开大学智能信息处理实验室</a:t>
            </a: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6BB0F-5AB1-4F58-90D9-3B61F22360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6701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106172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i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021498D4-4DDF-425E-BD15-88C82CD5472F}" type="datetime1">
              <a:rPr lang="en-US" altLang="zh-CN"/>
              <a:pPr>
                <a:defRPr/>
              </a:pPr>
              <a:t>5/18/2018</a:t>
            </a:fld>
            <a:endParaRPr lang="en-US" altLang="zh-CN"/>
          </a:p>
        </p:txBody>
      </p:sp>
      <p:sp>
        <p:nvSpPr>
          <p:cNvPr id="76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248400"/>
            <a:ext cx="10566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i="0" dirty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南开大学智能信息处理实验室</a:t>
            </a:r>
            <a:endParaRPr lang="en-US" altLang="zh-CN"/>
          </a:p>
        </p:txBody>
      </p:sp>
      <p:sp>
        <p:nvSpPr>
          <p:cNvPr id="76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i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B8791CB-FFF9-48C9-94A5-75932BE3C8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</p:grpSp>
    </p:spTree>
    <p:extLst>
      <p:ext uri="{BB962C8B-B14F-4D97-AF65-F5344CB8AC3E}">
        <p14:creationId xmlns:p14="http://schemas.microsoft.com/office/powerpoint/2010/main" val="143844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9" r:id="rId7"/>
    <p:sldLayoutId id="2147483670" r:id="rId8"/>
    <p:sldLayoutId id="2147483671" r:id="rId9"/>
    <p:sldLayoutId id="2147483672" r:id="rId10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MS PGothic" pitchFamily="34" charset="-128"/>
          <a:cs typeface="MS PGothic" panose="020B0600070205080204" pitchFamily="34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anose="02020603050405020304" pitchFamily="18" charset="0"/>
          <a:ea typeface="MS PGothic" pitchFamily="34" charset="-128"/>
          <a:cs typeface="MS PGothic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anose="02020603050405020304" pitchFamily="18" charset="0"/>
          <a:ea typeface="MS PGothic" pitchFamily="34" charset="-128"/>
          <a:cs typeface="MS PGothic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anose="02020603050405020304" pitchFamily="18" charset="0"/>
          <a:ea typeface="MS PGothic" pitchFamily="34" charset="-128"/>
          <a:cs typeface="MS PGothic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anose="02020603050405020304" pitchFamily="18" charset="0"/>
          <a:ea typeface="MS PGothic" pitchFamily="34" charset="-128"/>
          <a:cs typeface="MS PGothic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600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CN" sz="3200" dirty="0" smtClean="0"/>
              <a:t>Paper Reading (AAAI writing format)</a:t>
            </a:r>
            <a:endParaRPr lang="zh-CN" altLang="en-US" sz="32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南开大学智能信息处理实验室</a:t>
            </a:r>
            <a:endParaRPr lang="zh-CN" altLang="zh-CN" dirty="0"/>
          </a:p>
        </p:txBody>
      </p:sp>
      <p:sp>
        <p:nvSpPr>
          <p:cNvPr id="11268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1B5CFA5-21E1-4C05-8AE3-02F932B07AFC}" type="slidenum">
              <a:rPr lang="en-US" altLang="zh-CN" sz="1000" i="0">
                <a:latin typeface="Arial" panose="020B0604020202020204" pitchFamily="34" charset="0"/>
              </a:rPr>
              <a:pPr/>
              <a:t>1</a:t>
            </a:fld>
            <a:endParaRPr lang="en-US" altLang="zh-CN" sz="1000" i="0" dirty="0">
              <a:latin typeface="Arial" panose="020B0604020202020204" pitchFamily="34" charset="0"/>
            </a:endParaRPr>
          </a:p>
        </p:txBody>
      </p:sp>
      <p:sp>
        <p:nvSpPr>
          <p:cNvPr id="11269" name="文本框 5"/>
          <p:cNvSpPr txBox="1">
            <a:spLocks noChangeArrowheads="1"/>
          </p:cNvSpPr>
          <p:nvPr/>
        </p:nvSpPr>
        <p:spPr bwMode="auto">
          <a:xfrm>
            <a:off x="4742792" y="3996449"/>
            <a:ext cx="37338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Presented </a:t>
            </a:r>
            <a:r>
              <a:rPr lang="en-US" altLang="zh-CN" dirty="0" smtClean="0"/>
              <a:t>by: Fan Xin</a:t>
            </a:r>
            <a:endParaRPr lang="en-US" altLang="zh-CN" dirty="0"/>
          </a:p>
          <a:p>
            <a:endParaRPr lang="en-US" altLang="zh-CN" dirty="0"/>
          </a:p>
          <a:p>
            <a:pPr algn="ctr"/>
            <a:r>
              <a:rPr lang="en-US" altLang="zh-CN"/>
              <a:t> </a:t>
            </a:r>
            <a:r>
              <a:rPr lang="en-US" altLang="zh-CN" smtClean="0"/>
              <a:t>Time:2018-5-18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563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南开大学智能信息处理实验室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E2663-7418-4A99-B68B-E22BFFE23E97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4868741" y="2967335"/>
            <a:ext cx="24545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Thanks</a:t>
            </a:r>
            <a:endParaRPr lang="zh-CN" alt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913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Papers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Convex Co-Embedding for </a:t>
            </a:r>
            <a:r>
              <a:rPr lang="en-US" altLang="zh-CN" dirty="0" smtClean="0"/>
              <a:t>Matrix Completion </a:t>
            </a:r>
            <a:r>
              <a:rPr lang="en-US" altLang="zh-CN" dirty="0"/>
              <a:t>with Predictive Side Information-AAAI-2017</a:t>
            </a:r>
            <a:endParaRPr lang="en-US" altLang="zh-CN" dirty="0" smtClean="0"/>
          </a:p>
          <a:p>
            <a:pPr lvl="1"/>
            <a:r>
              <a:rPr lang="en-US" altLang="zh-CN" dirty="0" err="1"/>
              <a:t>Yuhong</a:t>
            </a:r>
            <a:r>
              <a:rPr lang="en-US" altLang="zh-CN" dirty="0"/>
              <a:t> </a:t>
            </a:r>
            <a:r>
              <a:rPr lang="en-US" altLang="zh-CN" dirty="0" err="1"/>
              <a:t>Guo</a:t>
            </a:r>
            <a:r>
              <a:rPr lang="zh-CN" altLang="en-US" dirty="0" smtClean="0"/>
              <a:t>（</a:t>
            </a:r>
            <a:r>
              <a:rPr lang="en-US" altLang="zh-CN" dirty="0"/>
              <a:t>Carleton University, Ottawa, Canada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南开大学智能信息处理实验室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E2663-7418-4A99-B68B-E22BFFE23E97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6406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27188"/>
            <a:ext cx="10972800" cy="4411662"/>
          </a:xfrm>
        </p:spPr>
        <p:txBody>
          <a:bodyPr/>
          <a:lstStyle/>
          <a:p>
            <a:r>
              <a:rPr lang="zh-CN" altLang="en-US" dirty="0" smtClean="0">
                <a:latin typeface="+mj-ea"/>
                <a:ea typeface="+mj-ea"/>
              </a:rPr>
              <a:t>引出问题</a:t>
            </a:r>
            <a:r>
              <a:rPr lang="en-US" altLang="zh-CN" dirty="0" smtClean="0">
                <a:latin typeface="+mj-ea"/>
                <a:ea typeface="+mj-ea"/>
              </a:rPr>
              <a:t>(1</a:t>
            </a:r>
            <a:r>
              <a:rPr lang="zh-CN" altLang="en-US" dirty="0" smtClean="0">
                <a:latin typeface="+mj-ea"/>
                <a:ea typeface="+mj-ea"/>
              </a:rPr>
              <a:t>句话</a:t>
            </a:r>
            <a:r>
              <a:rPr lang="en-US" altLang="zh-CN" dirty="0" smtClean="0">
                <a:latin typeface="+mj-ea"/>
                <a:ea typeface="+mj-ea"/>
              </a:rPr>
              <a:t>)</a:t>
            </a:r>
            <a:endParaRPr lang="en-US" altLang="zh-CN" dirty="0"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1800" dirty="0">
                <a:solidFill>
                  <a:schemeClr val="tx1"/>
                </a:solidFill>
                <a:latin typeface="+mj-ea"/>
                <a:ea typeface="+mj-ea"/>
              </a:rPr>
              <a:t>In many data analysis problems, the relevant </a:t>
            </a:r>
            <a:r>
              <a:rPr lang="en-US" altLang="zh-CN" sz="1800" dirty="0" smtClean="0">
                <a:solidFill>
                  <a:schemeClr val="tx1"/>
                </a:solidFill>
                <a:latin typeface="+mj-ea"/>
                <a:ea typeface="+mj-ea"/>
              </a:rPr>
              <a:t>information often </a:t>
            </a:r>
            <a:r>
              <a:rPr lang="en-US" altLang="zh-CN" sz="1800" dirty="0">
                <a:solidFill>
                  <a:srgbClr val="FF0000"/>
                </a:solidFill>
                <a:latin typeface="+mj-ea"/>
                <a:ea typeface="+mj-ea"/>
              </a:rPr>
              <a:t>lies in </a:t>
            </a:r>
            <a:r>
              <a:rPr lang="en-US" altLang="zh-CN" sz="1800" dirty="0">
                <a:solidFill>
                  <a:schemeClr val="tx1"/>
                </a:solidFill>
                <a:latin typeface="+mj-ea"/>
                <a:ea typeface="+mj-ea"/>
              </a:rPr>
              <a:t>a low-dimensional subspace of the </a:t>
            </a:r>
            <a:r>
              <a:rPr lang="en-US" altLang="zh-CN" sz="1800" dirty="0" smtClean="0">
                <a:solidFill>
                  <a:schemeClr val="tx1"/>
                </a:solidFill>
                <a:latin typeface="+mj-ea"/>
                <a:ea typeface="+mj-ea"/>
              </a:rPr>
              <a:t>ambient space </a:t>
            </a:r>
            <a:r>
              <a:rPr lang="en-US" altLang="zh-CN" sz="1800" dirty="0">
                <a:solidFill>
                  <a:schemeClr val="tx1"/>
                </a:solidFill>
                <a:latin typeface="+mj-ea"/>
                <a:ea typeface="+mj-ea"/>
              </a:rPr>
              <a:t>and the data matrix exhibits low-rank properties. </a:t>
            </a:r>
            <a:endParaRPr lang="en-US" altLang="zh-CN" sz="18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just"/>
            <a:r>
              <a:rPr lang="zh-CN" altLang="en-US" dirty="0" smtClean="0">
                <a:latin typeface="+mj-ea"/>
                <a:ea typeface="+mj-ea"/>
              </a:rPr>
              <a:t>介绍本文核心</a:t>
            </a:r>
            <a:r>
              <a:rPr lang="en-US" altLang="zh-CN" dirty="0" smtClean="0">
                <a:latin typeface="+mj-ea"/>
                <a:ea typeface="+mj-ea"/>
              </a:rPr>
              <a:t>(2-3</a:t>
            </a:r>
            <a:r>
              <a:rPr lang="zh-CN" altLang="en-US" dirty="0" smtClean="0">
                <a:latin typeface="+mj-ea"/>
                <a:ea typeface="+mj-ea"/>
              </a:rPr>
              <a:t>句话</a:t>
            </a:r>
            <a:r>
              <a:rPr lang="en-US" altLang="zh-CN" dirty="0" smtClean="0">
                <a:latin typeface="+mj-ea"/>
                <a:ea typeface="+mj-ea"/>
              </a:rPr>
              <a:t>)</a:t>
            </a:r>
            <a:endParaRPr lang="en-US" altLang="zh-CN" dirty="0"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1800" dirty="0" smtClean="0">
                <a:solidFill>
                  <a:srgbClr val="FF0000"/>
                </a:solidFill>
                <a:latin typeface="+mj-ea"/>
                <a:ea typeface="+mj-ea"/>
              </a:rPr>
              <a:t>Matrix </a:t>
            </a:r>
            <a:r>
              <a:rPr lang="en-US" altLang="zh-CN" sz="1800" dirty="0">
                <a:solidFill>
                  <a:srgbClr val="FF0000"/>
                </a:solidFill>
                <a:latin typeface="+mj-ea"/>
                <a:ea typeface="+mj-ea"/>
              </a:rPr>
              <a:t>completion </a:t>
            </a:r>
            <a:r>
              <a:rPr lang="en-US" altLang="zh-CN" sz="1800" dirty="0">
                <a:solidFill>
                  <a:schemeClr val="tx1"/>
                </a:solidFill>
                <a:latin typeface="+mj-ea"/>
                <a:ea typeface="+mj-ea"/>
              </a:rPr>
              <a:t>exploits this observation to recover a </a:t>
            </a:r>
            <a:r>
              <a:rPr lang="en-US" altLang="zh-CN" sz="1800" dirty="0" smtClean="0">
                <a:solidFill>
                  <a:schemeClr val="tx1"/>
                </a:solidFill>
                <a:latin typeface="+mj-ea"/>
                <a:ea typeface="+mj-ea"/>
              </a:rPr>
              <a:t>low-rank </a:t>
            </a:r>
            <a:r>
              <a:rPr lang="en-US" altLang="zh-CN" sz="1800" dirty="0">
                <a:solidFill>
                  <a:schemeClr val="tx1"/>
                </a:solidFill>
                <a:latin typeface="+mj-ea"/>
                <a:ea typeface="+mj-ea"/>
              </a:rPr>
              <a:t>matrix from sparsely observed </a:t>
            </a:r>
            <a:r>
              <a:rPr lang="en-US" altLang="zh-CN" sz="1800" dirty="0" smtClean="0">
                <a:solidFill>
                  <a:schemeClr val="tx1"/>
                </a:solidFill>
                <a:latin typeface="+mj-ea"/>
                <a:ea typeface="+mj-ea"/>
              </a:rPr>
              <a:t>entries,...</a:t>
            </a:r>
          </a:p>
          <a:p>
            <a:r>
              <a:rPr lang="zh-CN" altLang="en-US" dirty="0" smtClean="0">
                <a:latin typeface="+mj-ea"/>
                <a:ea typeface="+mj-ea"/>
              </a:rPr>
              <a:t>相关工作简介</a:t>
            </a:r>
            <a:r>
              <a:rPr lang="en-US" altLang="zh-CN" dirty="0" smtClean="0">
                <a:latin typeface="+mj-ea"/>
                <a:ea typeface="+mj-ea"/>
              </a:rPr>
              <a:t>(1</a:t>
            </a:r>
            <a:r>
              <a:rPr lang="zh-CN" altLang="en-US" dirty="0" smtClean="0">
                <a:latin typeface="+mj-ea"/>
                <a:ea typeface="+mj-ea"/>
              </a:rPr>
              <a:t>段话，从</a:t>
            </a:r>
            <a:r>
              <a:rPr lang="en-US" altLang="zh-CN" dirty="0" smtClean="0">
                <a:latin typeface="+mj-ea"/>
                <a:ea typeface="+mj-ea"/>
              </a:rPr>
              <a:t>2-3</a:t>
            </a:r>
            <a:r>
              <a:rPr lang="zh-CN" altLang="en-US" dirty="0" smtClean="0">
                <a:latin typeface="+mj-ea"/>
                <a:ea typeface="+mj-ea"/>
              </a:rPr>
              <a:t>方面切入</a:t>
            </a:r>
            <a:r>
              <a:rPr lang="en-US" altLang="zh-CN" dirty="0" smtClean="0">
                <a:latin typeface="+mj-ea"/>
                <a:ea typeface="+mj-ea"/>
              </a:rPr>
              <a:t>)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1800" dirty="0" smtClean="0">
                <a:solidFill>
                  <a:schemeClr val="tx1"/>
                </a:solidFill>
                <a:latin typeface="+mj-ea"/>
                <a:ea typeface="+mj-ea"/>
              </a:rPr>
              <a:t>Matrix completion has broad applications including </a:t>
            </a:r>
            <a:r>
              <a:rPr lang="en-US" altLang="zh-CN" sz="1800" dirty="0" smtClean="0">
                <a:solidFill>
                  <a:srgbClr val="FF0000"/>
                </a:solidFill>
                <a:latin typeface="+mj-ea"/>
                <a:ea typeface="+mj-ea"/>
              </a:rPr>
              <a:t>collaborative filtering </a:t>
            </a:r>
            <a:r>
              <a:rPr lang="en-US" altLang="zh-CN" sz="1800" dirty="0" smtClean="0">
                <a:solidFill>
                  <a:schemeClr val="tx1"/>
                </a:solidFill>
                <a:latin typeface="+mj-ea"/>
                <a:ea typeface="+mj-ea"/>
              </a:rPr>
              <a:t>(Abernethy et al. 2009; Hu, </a:t>
            </a:r>
            <a:r>
              <a:rPr lang="en-US" altLang="zh-CN" sz="1800" dirty="0" err="1" smtClean="0">
                <a:solidFill>
                  <a:schemeClr val="tx1"/>
                </a:solidFill>
                <a:latin typeface="+mj-ea"/>
                <a:ea typeface="+mj-ea"/>
              </a:rPr>
              <a:t>Koren</a:t>
            </a:r>
            <a:r>
              <a:rPr lang="en-US" altLang="zh-CN" sz="1800" dirty="0" smtClean="0">
                <a:solidFill>
                  <a:schemeClr val="tx1"/>
                </a:solidFill>
                <a:latin typeface="+mj-ea"/>
                <a:ea typeface="+mj-ea"/>
              </a:rPr>
              <a:t>, and </a:t>
            </a:r>
            <a:r>
              <a:rPr lang="en-US" altLang="zh-CN" sz="1800" dirty="0" err="1" smtClean="0">
                <a:solidFill>
                  <a:schemeClr val="tx1"/>
                </a:solidFill>
                <a:latin typeface="+mj-ea"/>
                <a:ea typeface="+mj-ea"/>
              </a:rPr>
              <a:t>Volinsky</a:t>
            </a:r>
            <a:r>
              <a:rPr lang="en-US" altLang="zh-CN" sz="1800" dirty="0" smtClean="0">
                <a:solidFill>
                  <a:schemeClr val="tx1"/>
                </a:solidFill>
                <a:latin typeface="+mj-ea"/>
                <a:ea typeface="+mj-ea"/>
              </a:rPr>
              <a:t> 2008), </a:t>
            </a:r>
            <a:r>
              <a:rPr lang="en-US" altLang="zh-CN" sz="1800" dirty="0" smtClean="0">
                <a:solidFill>
                  <a:srgbClr val="FF0000"/>
                </a:solidFill>
                <a:latin typeface="+mj-ea"/>
                <a:ea typeface="+mj-ea"/>
              </a:rPr>
              <a:t>clustering</a:t>
            </a:r>
            <a:r>
              <a:rPr lang="en-US" altLang="zh-CN" sz="1800" dirty="0" smtClean="0">
                <a:solidFill>
                  <a:schemeClr val="tx1"/>
                </a:solidFill>
                <a:latin typeface="+mj-ea"/>
                <a:ea typeface="+mj-ea"/>
              </a:rPr>
              <a:t> (Yi et al. 2012), and </a:t>
            </a:r>
            <a:r>
              <a:rPr lang="en-US" altLang="zh-CN" sz="1800" dirty="0" smtClean="0">
                <a:solidFill>
                  <a:srgbClr val="FF0000"/>
                </a:solidFill>
                <a:latin typeface="+mj-ea"/>
                <a:ea typeface="+mj-ea"/>
              </a:rPr>
              <a:t>feature </a:t>
            </a:r>
            <a:r>
              <a:rPr lang="en-US" altLang="zh-CN" sz="1800" dirty="0" err="1" smtClean="0">
                <a:solidFill>
                  <a:srgbClr val="FF0000"/>
                </a:solidFill>
                <a:latin typeface="+mj-ea"/>
                <a:ea typeface="+mj-ea"/>
              </a:rPr>
              <a:t>learing</a:t>
            </a:r>
            <a:r>
              <a:rPr lang="en-US" altLang="zh-CN" sz="1800" dirty="0" smtClean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en-US" altLang="zh-CN" sz="1800" dirty="0" err="1" smtClean="0">
                <a:solidFill>
                  <a:schemeClr val="tx1"/>
                </a:solidFill>
                <a:latin typeface="+mj-ea"/>
                <a:ea typeface="+mj-ea"/>
              </a:rPr>
              <a:t>Argyriou,Evgeniou,and</a:t>
            </a:r>
            <a:r>
              <a:rPr lang="en-US" altLang="zh-CN" sz="18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  <a:latin typeface="+mj-ea"/>
                <a:ea typeface="+mj-ea"/>
              </a:rPr>
              <a:t>Pontil</a:t>
            </a:r>
            <a:r>
              <a:rPr lang="en-US" altLang="zh-CN" sz="1800" dirty="0" smtClean="0">
                <a:solidFill>
                  <a:schemeClr val="tx1"/>
                </a:solidFill>
                <a:latin typeface="+mj-ea"/>
                <a:ea typeface="+mj-ea"/>
              </a:rPr>
              <a:t> 2008).</a:t>
            </a:r>
          </a:p>
          <a:p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609600" y="6258910"/>
            <a:ext cx="10566400" cy="4572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南开大学智能信息处理实验室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E2663-7418-4A99-B68B-E22BFFE23E97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5015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27188"/>
            <a:ext cx="10972800" cy="4411662"/>
          </a:xfrm>
        </p:spPr>
        <p:txBody>
          <a:bodyPr/>
          <a:lstStyle/>
          <a:p>
            <a:r>
              <a:rPr lang="zh-CN" altLang="en-US" dirty="0" smtClean="0">
                <a:latin typeface="+mj-ea"/>
                <a:ea typeface="+mj-ea"/>
              </a:rPr>
              <a:t>概括本文算法</a:t>
            </a:r>
            <a:r>
              <a:rPr lang="en-US" altLang="zh-CN" dirty="0" smtClean="0">
                <a:latin typeface="+mj-ea"/>
                <a:ea typeface="+mj-ea"/>
              </a:rPr>
              <a:t>(2-3</a:t>
            </a:r>
            <a:r>
              <a:rPr lang="zh-CN" altLang="en-US" dirty="0" smtClean="0">
                <a:latin typeface="+mj-ea"/>
                <a:ea typeface="+mj-ea"/>
              </a:rPr>
              <a:t>句话</a:t>
            </a:r>
            <a:r>
              <a:rPr lang="en-US" altLang="zh-CN" dirty="0" smtClean="0">
                <a:latin typeface="+mj-ea"/>
                <a:ea typeface="+mj-ea"/>
              </a:rPr>
              <a:t>)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1800" dirty="0">
                <a:solidFill>
                  <a:schemeClr val="tx1"/>
                </a:solidFill>
                <a:latin typeface="+mj-ea"/>
                <a:ea typeface="+mj-ea"/>
              </a:rPr>
              <a:t>In this paper, we propose a novel matrix completion </a:t>
            </a:r>
            <a:r>
              <a:rPr lang="en-US" altLang="zh-CN" sz="1800" dirty="0" smtClean="0">
                <a:solidFill>
                  <a:schemeClr val="tx1"/>
                </a:solidFill>
                <a:latin typeface="+mj-ea"/>
                <a:ea typeface="+mj-ea"/>
              </a:rPr>
              <a:t>approach </a:t>
            </a:r>
            <a:r>
              <a:rPr lang="en-US" altLang="zh-CN" sz="1800" dirty="0">
                <a:solidFill>
                  <a:schemeClr val="tx1"/>
                </a:solidFill>
                <a:latin typeface="+mj-ea"/>
                <a:ea typeface="+mj-ea"/>
              </a:rPr>
              <a:t>to exploit side information within a </a:t>
            </a:r>
            <a:r>
              <a:rPr lang="en-US" altLang="zh-CN" sz="1800" dirty="0" smtClean="0">
                <a:solidFill>
                  <a:srgbClr val="FF0000"/>
                </a:solidFill>
                <a:latin typeface="+mj-ea"/>
                <a:ea typeface="+mj-ea"/>
              </a:rPr>
              <a:t>principled co-embedding framework</a:t>
            </a:r>
            <a:r>
              <a:rPr lang="en-US" altLang="zh-CN" sz="1800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1800" dirty="0">
                <a:solidFill>
                  <a:schemeClr val="tx1"/>
                </a:solidFill>
                <a:latin typeface="+mj-ea"/>
                <a:ea typeface="+mj-ea"/>
              </a:rPr>
              <a:t>The proposed framework </a:t>
            </a:r>
            <a:r>
              <a:rPr lang="en-US" altLang="zh-CN" sz="1800" dirty="0" smtClean="0">
                <a:solidFill>
                  <a:srgbClr val="FF0000"/>
                </a:solidFill>
                <a:latin typeface="+mj-ea"/>
                <a:ea typeface="+mj-ea"/>
              </a:rPr>
              <a:t>not only...</a:t>
            </a:r>
            <a:r>
              <a:rPr lang="zh-CN" altLang="en-US" sz="1800" dirty="0" smtClean="0">
                <a:solidFill>
                  <a:srgbClr val="FF0000"/>
                </a:solidFill>
                <a:latin typeface="+mj-ea"/>
                <a:ea typeface="+mj-ea"/>
              </a:rPr>
              <a:t>，</a:t>
            </a:r>
            <a:r>
              <a:rPr lang="en-US" altLang="zh-CN" sz="1800" dirty="0" smtClean="0">
                <a:solidFill>
                  <a:srgbClr val="FF0000"/>
                </a:solidFill>
                <a:latin typeface="+mj-ea"/>
                <a:ea typeface="+mj-ea"/>
              </a:rPr>
              <a:t>but also</a:t>
            </a:r>
            <a:r>
              <a:rPr lang="zh-CN" altLang="en-US" sz="1800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  <a:latin typeface="+mj-ea"/>
                <a:ea typeface="+mj-ea"/>
              </a:rPr>
              <a:t>...</a:t>
            </a:r>
            <a:endParaRPr lang="en-US" altLang="zh-CN" sz="18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本文创新点</a:t>
            </a:r>
            <a:r>
              <a:rPr lang="en-US" altLang="zh-CN" dirty="0" smtClean="0">
                <a:latin typeface="+mj-ea"/>
                <a:ea typeface="+mj-ea"/>
              </a:rPr>
              <a:t>,</a:t>
            </a:r>
            <a:r>
              <a:rPr lang="zh-CN" altLang="en-US" dirty="0">
                <a:latin typeface="+mj-ea"/>
                <a:ea typeface="+mj-ea"/>
              </a:rPr>
              <a:t>贡献</a:t>
            </a:r>
            <a:r>
              <a:rPr lang="en-US" altLang="zh-CN" dirty="0" smtClean="0">
                <a:latin typeface="+mj-ea"/>
                <a:ea typeface="+mj-ea"/>
              </a:rPr>
              <a:t>(2-3</a:t>
            </a:r>
            <a:r>
              <a:rPr lang="zh-CN" altLang="en-US" dirty="0" smtClean="0">
                <a:latin typeface="+mj-ea"/>
                <a:ea typeface="+mj-ea"/>
              </a:rPr>
              <a:t>句话</a:t>
            </a:r>
            <a:r>
              <a:rPr lang="en-US" altLang="zh-CN" dirty="0" smtClean="0">
                <a:latin typeface="+mj-ea"/>
                <a:ea typeface="+mj-ea"/>
              </a:rPr>
              <a:t>)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1800" dirty="0">
                <a:solidFill>
                  <a:schemeClr val="tx1"/>
                </a:solidFill>
                <a:latin typeface="+mj-ea"/>
                <a:ea typeface="+mj-ea"/>
              </a:rPr>
              <a:t>The idea of our co-embedding </a:t>
            </a:r>
            <a:r>
              <a:rPr lang="en-US" altLang="zh-CN" sz="1800" dirty="0" smtClean="0">
                <a:solidFill>
                  <a:schemeClr val="tx1"/>
                </a:solidFill>
                <a:latin typeface="+mj-ea"/>
                <a:ea typeface="+mj-ea"/>
              </a:rPr>
              <a:t>framework </a:t>
            </a:r>
            <a:r>
              <a:rPr lang="en-US" altLang="zh-CN" sz="1800" dirty="0">
                <a:solidFill>
                  <a:schemeClr val="tx1"/>
                </a:solidFill>
                <a:latin typeface="+mj-ea"/>
                <a:ea typeface="+mj-ea"/>
              </a:rPr>
              <a:t>is to </a:t>
            </a:r>
            <a:r>
              <a:rPr lang="en-US" altLang="zh-CN" sz="1800" dirty="0">
                <a:solidFill>
                  <a:srgbClr val="FF0000"/>
                </a:solidFill>
                <a:latin typeface="+mj-ea"/>
                <a:ea typeface="+mj-ea"/>
              </a:rPr>
              <a:t>enforce the consistency </a:t>
            </a:r>
            <a:r>
              <a:rPr lang="en-US" altLang="zh-CN" sz="1800" dirty="0">
                <a:solidFill>
                  <a:schemeClr val="tx1"/>
                </a:solidFill>
                <a:latin typeface="+mj-ea"/>
                <a:ea typeface="+mj-ea"/>
              </a:rPr>
              <a:t>of the label </a:t>
            </a:r>
            <a:r>
              <a:rPr lang="en-US" altLang="zh-CN" sz="1800" dirty="0" err="1" smtClean="0">
                <a:solidFill>
                  <a:schemeClr val="tx1"/>
                </a:solidFill>
                <a:latin typeface="+mj-ea"/>
                <a:ea typeface="+mj-ea"/>
              </a:rPr>
              <a:t>embeddings</a:t>
            </a:r>
            <a:r>
              <a:rPr lang="en-US" altLang="zh-CN" sz="1800" dirty="0" smtClean="0">
                <a:solidFill>
                  <a:schemeClr val="tx1"/>
                </a:solidFill>
                <a:latin typeface="+mj-ea"/>
                <a:ea typeface="+mj-ea"/>
              </a:rPr>
              <a:t> induced </a:t>
            </a:r>
            <a:r>
              <a:rPr lang="en-US" altLang="zh-CN" sz="1800" dirty="0">
                <a:solidFill>
                  <a:schemeClr val="tx1"/>
                </a:solidFill>
                <a:latin typeface="+mj-ea"/>
                <a:ea typeface="+mj-ea"/>
              </a:rPr>
              <a:t>from the prediction model and that induced </a:t>
            </a:r>
            <a:r>
              <a:rPr lang="en-US" altLang="zh-CN" sz="1800" dirty="0" smtClean="0">
                <a:solidFill>
                  <a:schemeClr val="tx1"/>
                </a:solidFill>
                <a:latin typeface="+mj-ea"/>
                <a:ea typeface="+mj-ea"/>
              </a:rPr>
              <a:t>from the low-rank target.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1800" dirty="0" smtClean="0">
                <a:solidFill>
                  <a:schemeClr val="tx1"/>
                </a:solidFill>
                <a:latin typeface="+mj-ea"/>
                <a:ea typeface="+mj-ea"/>
              </a:rPr>
              <a:t>We </a:t>
            </a:r>
            <a:r>
              <a:rPr lang="en-US" altLang="zh-CN" sz="1800" dirty="0" smtClean="0">
                <a:solidFill>
                  <a:srgbClr val="FF0000"/>
                </a:solidFill>
                <a:latin typeface="+mj-ea"/>
                <a:ea typeface="+mj-ea"/>
              </a:rPr>
              <a:t>formulate</a:t>
            </a:r>
            <a:r>
              <a:rPr lang="en-US" altLang="zh-CN" sz="1800" dirty="0" smtClean="0">
                <a:solidFill>
                  <a:schemeClr val="tx1"/>
                </a:solidFill>
                <a:latin typeface="+mj-ea"/>
                <a:ea typeface="+mj-ea"/>
              </a:rPr>
              <a:t> this framework as..., </a:t>
            </a:r>
            <a:r>
              <a:rPr lang="en-US" altLang="zh-CN" sz="1800" dirty="0" smtClean="0">
                <a:solidFill>
                  <a:srgbClr val="FF0000"/>
                </a:solidFill>
                <a:latin typeface="+mj-ea"/>
                <a:ea typeface="+mj-ea"/>
              </a:rPr>
              <a:t>provide</a:t>
            </a:r>
            <a:r>
              <a:rPr lang="en-US" altLang="zh-CN" sz="1800" dirty="0" smtClean="0">
                <a:solidFill>
                  <a:schemeClr val="tx1"/>
                </a:solidFill>
                <a:latin typeface="+mj-ea"/>
                <a:ea typeface="+mj-ea"/>
              </a:rPr>
              <a:t> ..., </a:t>
            </a:r>
            <a:r>
              <a:rPr lang="en-US" altLang="zh-CN" sz="1800" dirty="0" smtClean="0">
                <a:solidFill>
                  <a:srgbClr val="FF0000"/>
                </a:solidFill>
                <a:latin typeface="+mj-ea"/>
                <a:ea typeface="+mj-ea"/>
              </a:rPr>
              <a:t>develop</a:t>
            </a:r>
            <a:r>
              <a:rPr lang="en-US" altLang="zh-CN" sz="1800" dirty="0" smtClean="0">
                <a:solidFill>
                  <a:schemeClr val="tx1"/>
                </a:solidFill>
                <a:latin typeface="+mj-ea"/>
                <a:ea typeface="+mj-ea"/>
              </a:rPr>
              <a:t> a ... algorithm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1800" dirty="0">
                <a:solidFill>
                  <a:schemeClr val="tx1"/>
                </a:solidFill>
                <a:latin typeface="+mj-ea"/>
                <a:ea typeface="+mj-ea"/>
              </a:rPr>
              <a:t>We </a:t>
            </a:r>
            <a:r>
              <a:rPr lang="en-US" altLang="zh-CN" sz="1800" dirty="0">
                <a:solidFill>
                  <a:srgbClr val="FF0000"/>
                </a:solidFill>
                <a:latin typeface="+mj-ea"/>
                <a:ea typeface="+mj-ea"/>
              </a:rPr>
              <a:t>conduct experiments </a:t>
            </a:r>
            <a:r>
              <a:rPr lang="en-US" altLang="zh-CN" sz="1800" dirty="0">
                <a:solidFill>
                  <a:schemeClr val="tx1"/>
                </a:solidFill>
                <a:latin typeface="+mj-ea"/>
                <a:ea typeface="+mj-ea"/>
              </a:rPr>
              <a:t>on two types of applications, </a:t>
            </a:r>
            <a:r>
              <a:rPr lang="en-US" altLang="zh-CN" sz="1800" dirty="0" err="1" smtClean="0">
                <a:solidFill>
                  <a:schemeClr val="tx1"/>
                </a:solidFill>
                <a:latin typeface="+mj-ea"/>
                <a:ea typeface="+mj-ea"/>
              </a:rPr>
              <a:t>transductive</a:t>
            </a:r>
            <a:r>
              <a:rPr lang="en-US" altLang="zh-CN" sz="18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+mj-ea"/>
                <a:ea typeface="+mj-ea"/>
              </a:rPr>
              <a:t>incomplete multi-label learning and matrix </a:t>
            </a:r>
            <a:r>
              <a:rPr lang="en-US" altLang="zh-CN" sz="1800" dirty="0" smtClean="0">
                <a:solidFill>
                  <a:schemeClr val="tx1"/>
                </a:solidFill>
                <a:latin typeface="+mj-ea"/>
                <a:ea typeface="+mj-ea"/>
              </a:rPr>
              <a:t>completion </a:t>
            </a:r>
            <a:r>
              <a:rPr lang="en-US" altLang="zh-CN" sz="1800" dirty="0">
                <a:solidFill>
                  <a:schemeClr val="tx1"/>
                </a:solidFill>
                <a:latin typeface="+mj-ea"/>
                <a:ea typeface="+mj-ea"/>
              </a:rPr>
              <a:t>for recommendation systems.</a:t>
            </a:r>
            <a:endParaRPr lang="en-US" altLang="zh-CN" sz="18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609600" y="6258910"/>
            <a:ext cx="10566400" cy="4572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南开大学智能信息处理实验室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E2663-7418-4A99-B68B-E22BFFE23E97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7486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 Work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南开大学智能信息处理实验室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E2663-7418-4A99-B68B-E22BFFE23E97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609600" y="1627188"/>
            <a:ext cx="109728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 b="1">
                <a:solidFill>
                  <a:srgbClr val="0000FF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600">
                <a:solidFill>
                  <a:schemeClr val="bg1">
                    <a:lumMod val="50000"/>
                  </a:schemeClr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200" b="1">
                <a:solidFill>
                  <a:schemeClr val="tx1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800" kern="0" dirty="0">
                <a:latin typeface="+mj-ea"/>
                <a:ea typeface="+mj-ea"/>
              </a:rPr>
              <a:t>多角度展开（</a:t>
            </a:r>
            <a:r>
              <a:rPr lang="en-US" altLang="zh-CN" sz="2800" kern="0" dirty="0">
                <a:latin typeface="+mj-ea"/>
                <a:ea typeface="+mj-ea"/>
              </a:rPr>
              <a:t>Matrix Completion</a:t>
            </a:r>
            <a:r>
              <a:rPr lang="zh-CN" altLang="en-US" sz="2800" kern="0" dirty="0">
                <a:latin typeface="+mj-ea"/>
                <a:ea typeface="+mj-ea"/>
              </a:rPr>
              <a:t>，</a:t>
            </a:r>
            <a:r>
              <a:rPr lang="en-US" altLang="zh-CN" sz="2800" kern="0" dirty="0">
                <a:latin typeface="+mj-ea"/>
                <a:ea typeface="+mj-ea"/>
              </a:rPr>
              <a:t>Label Embedding</a:t>
            </a:r>
            <a:r>
              <a:rPr lang="zh-CN" altLang="en-US" sz="2800" kern="0" dirty="0">
                <a:latin typeface="+mj-ea"/>
                <a:ea typeface="+mj-ea"/>
              </a:rPr>
              <a:t>）</a:t>
            </a:r>
            <a:endParaRPr lang="en-US" altLang="zh-CN" sz="2800" kern="0" dirty="0">
              <a:latin typeface="+mj-ea"/>
              <a:ea typeface="+mj-ea"/>
            </a:endParaRPr>
          </a:p>
          <a:p>
            <a:r>
              <a:rPr lang="zh-CN" altLang="en-US" sz="2800" kern="0" dirty="0">
                <a:latin typeface="+mj-ea"/>
                <a:ea typeface="+mj-ea"/>
              </a:rPr>
              <a:t>首先用</a:t>
            </a:r>
            <a:r>
              <a:rPr lang="en-US" altLang="zh-CN" sz="2800" kern="0" dirty="0">
                <a:latin typeface="+mj-ea"/>
                <a:ea typeface="+mj-ea"/>
              </a:rPr>
              <a:t>1-2</a:t>
            </a:r>
            <a:r>
              <a:rPr lang="zh-CN" altLang="en-US" sz="2800" kern="0" dirty="0">
                <a:latin typeface="+mj-ea"/>
                <a:ea typeface="+mj-ea"/>
              </a:rPr>
              <a:t>句话对一类相关工作进行描述，接着列举前人论文</a:t>
            </a:r>
            <a:r>
              <a:rPr lang="zh-CN" altLang="en-US" sz="2800" kern="0" dirty="0" smtClean="0">
                <a:latin typeface="+mj-ea"/>
                <a:ea typeface="+mj-ea"/>
              </a:rPr>
              <a:t>工作</a:t>
            </a:r>
            <a:endParaRPr lang="en-US" altLang="zh-CN" sz="2800" kern="0" dirty="0"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1800" kern="0" dirty="0" smtClean="0">
                <a:solidFill>
                  <a:schemeClr val="tx1"/>
                </a:solidFill>
                <a:latin typeface="+mj-ea"/>
                <a:ea typeface="+mj-ea"/>
              </a:rPr>
              <a:t>The </a:t>
            </a:r>
            <a:r>
              <a:rPr lang="en-US" altLang="zh-CN" sz="1800" kern="0" dirty="0" smtClean="0">
                <a:solidFill>
                  <a:srgbClr val="FF0000"/>
                </a:solidFill>
                <a:latin typeface="+mj-ea"/>
                <a:ea typeface="+mj-ea"/>
              </a:rPr>
              <a:t>main goal of matrix completion </a:t>
            </a:r>
            <a:r>
              <a:rPr lang="en-US" altLang="zh-CN" sz="1800" kern="0" dirty="0" smtClean="0">
                <a:solidFill>
                  <a:schemeClr val="tx1"/>
                </a:solidFill>
                <a:latin typeface="+mj-ea"/>
                <a:ea typeface="+mj-ea"/>
              </a:rPr>
              <a:t>is to exploit the low-rank structure of a data matrix to fill the missing entries based on the observed ones, addressing applications such as collaborative filtering.</a:t>
            </a:r>
          </a:p>
          <a:p>
            <a:r>
              <a:rPr lang="zh-CN" altLang="en-US" sz="2800" kern="0" dirty="0" smtClean="0">
                <a:latin typeface="+mj-ea"/>
                <a:ea typeface="+mj-ea"/>
              </a:rPr>
              <a:t>分小类递进</a:t>
            </a:r>
            <a:r>
              <a:rPr lang="zh-CN" altLang="en-US" sz="2800" kern="0" dirty="0">
                <a:latin typeface="+mj-ea"/>
                <a:ea typeface="+mj-ea"/>
              </a:rPr>
              <a:t>描述，尽量指出某类算法的缺点，引出本文算法的优势</a:t>
            </a:r>
            <a:endParaRPr lang="en-US" altLang="zh-CN" sz="2800" kern="0" dirty="0"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1800" kern="0" dirty="0" smtClean="0">
                <a:solidFill>
                  <a:schemeClr val="tx1"/>
                </a:solidFill>
                <a:latin typeface="+mj-ea"/>
                <a:ea typeface="+mj-ea"/>
              </a:rPr>
              <a:t>A number of computational algorithms have been developed to solve </a:t>
            </a:r>
            <a:r>
              <a:rPr lang="en-US" altLang="zh-CN" sz="1800" kern="0" dirty="0" smtClean="0">
                <a:solidFill>
                  <a:srgbClr val="FF0000"/>
                </a:solidFill>
                <a:latin typeface="+mj-ea"/>
                <a:ea typeface="+mj-ea"/>
              </a:rPr>
              <a:t>standard matrix completions</a:t>
            </a:r>
            <a:r>
              <a:rPr lang="en-US" altLang="zh-CN" sz="1800" kern="0" dirty="0" smtClean="0">
                <a:solidFill>
                  <a:schemeClr val="tx1"/>
                </a:solidFill>
                <a:latin typeface="+mj-ea"/>
                <a:ea typeface="+mj-ea"/>
              </a:rPr>
              <a:t>,...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1800" kern="0" dirty="0" smtClean="0">
                <a:solidFill>
                  <a:schemeClr val="tx1"/>
                </a:solidFill>
                <a:latin typeface="+mj-ea"/>
                <a:ea typeface="+mj-ea"/>
              </a:rPr>
              <a:t>Recently, several works have taken </a:t>
            </a:r>
            <a:r>
              <a:rPr lang="en-US" altLang="zh-CN" sz="1800" kern="0" dirty="0" smtClean="0">
                <a:solidFill>
                  <a:srgbClr val="FF0000"/>
                </a:solidFill>
                <a:latin typeface="+mj-ea"/>
                <a:ea typeface="+mj-ea"/>
              </a:rPr>
              <a:t>side </a:t>
            </a:r>
            <a:r>
              <a:rPr lang="en-US" altLang="zh-CN" sz="1800" kern="0" dirty="0">
                <a:solidFill>
                  <a:srgbClr val="FF0000"/>
                </a:solidFill>
                <a:latin typeface="+mj-ea"/>
                <a:ea typeface="+mj-ea"/>
              </a:rPr>
              <a:t>information</a:t>
            </a:r>
            <a:r>
              <a:rPr lang="en-US" altLang="zh-CN" sz="1800" kern="0" dirty="0">
                <a:solidFill>
                  <a:schemeClr val="tx1"/>
                </a:solidFill>
                <a:latin typeface="+mj-ea"/>
                <a:ea typeface="+mj-ea"/>
              </a:rPr>
              <a:t> into account to improve matrix </a:t>
            </a:r>
            <a:r>
              <a:rPr lang="en-US" altLang="zh-CN" sz="1800" kern="0" dirty="0" smtClean="0">
                <a:solidFill>
                  <a:schemeClr val="tx1"/>
                </a:solidFill>
                <a:latin typeface="+mj-ea"/>
                <a:ea typeface="+mj-ea"/>
              </a:rPr>
              <a:t>completion</a:t>
            </a:r>
            <a:r>
              <a:rPr lang="en-US" altLang="zh-CN" sz="1800" kern="0" dirty="0">
                <a:solidFill>
                  <a:schemeClr val="tx1"/>
                </a:solidFill>
                <a:latin typeface="+mj-ea"/>
                <a:ea typeface="+mj-ea"/>
              </a:rPr>
              <a:t>, including incorporating side information in </a:t>
            </a:r>
            <a:r>
              <a:rPr lang="en-US" altLang="zh-CN" sz="1800" kern="0" dirty="0" smtClean="0">
                <a:solidFill>
                  <a:srgbClr val="FF0000"/>
                </a:solidFill>
                <a:latin typeface="+mj-ea"/>
                <a:ea typeface="+mj-ea"/>
              </a:rPr>
              <a:t>probabilistic </a:t>
            </a:r>
            <a:r>
              <a:rPr lang="en-US" altLang="zh-CN" sz="1800" kern="0" dirty="0">
                <a:solidFill>
                  <a:srgbClr val="FF0000"/>
                </a:solidFill>
                <a:latin typeface="+mj-ea"/>
                <a:ea typeface="+mj-ea"/>
              </a:rPr>
              <a:t>matrix </a:t>
            </a:r>
            <a:r>
              <a:rPr lang="en-US" altLang="zh-CN" sz="1800" kern="0" dirty="0" smtClean="0">
                <a:solidFill>
                  <a:srgbClr val="FF0000"/>
                </a:solidFill>
                <a:latin typeface="+mj-ea"/>
                <a:ea typeface="+mj-ea"/>
              </a:rPr>
              <a:t>factorization</a:t>
            </a:r>
            <a:endParaRPr lang="en-US" altLang="zh-CN" sz="1800" kern="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1800" kern="0" dirty="0">
                <a:solidFill>
                  <a:srgbClr val="FF0000"/>
                </a:solidFill>
                <a:latin typeface="+mj-ea"/>
                <a:ea typeface="+mj-ea"/>
              </a:rPr>
              <a:t>Convex matrix completion </a:t>
            </a:r>
            <a:r>
              <a:rPr lang="en-US" altLang="zh-CN" sz="1800" kern="0" dirty="0">
                <a:solidFill>
                  <a:schemeClr val="tx1"/>
                </a:solidFill>
                <a:latin typeface="+mj-ea"/>
                <a:ea typeface="+mj-ea"/>
              </a:rPr>
              <a:t>methods have been </a:t>
            </a:r>
            <a:r>
              <a:rPr lang="en-US" altLang="zh-CN" sz="1800" kern="0" dirty="0" smtClean="0">
                <a:solidFill>
                  <a:schemeClr val="tx1"/>
                </a:solidFill>
                <a:latin typeface="+mj-ea"/>
                <a:ea typeface="+mj-ea"/>
              </a:rPr>
              <a:t>explored for </a:t>
            </a:r>
            <a:r>
              <a:rPr lang="en-US" altLang="zh-CN" sz="1800" kern="0" dirty="0" err="1">
                <a:solidFill>
                  <a:schemeClr val="tx1"/>
                </a:solidFill>
                <a:latin typeface="+mj-ea"/>
                <a:ea typeface="+mj-ea"/>
              </a:rPr>
              <a:t>transductive</a:t>
            </a:r>
            <a:r>
              <a:rPr lang="en-US" altLang="zh-CN" sz="1800" kern="0" dirty="0">
                <a:solidFill>
                  <a:schemeClr val="tx1"/>
                </a:solidFill>
                <a:latin typeface="+mj-ea"/>
                <a:ea typeface="+mj-ea"/>
              </a:rPr>
              <a:t> incomplete multi-label learning in a </a:t>
            </a:r>
            <a:r>
              <a:rPr lang="en-US" altLang="zh-CN" sz="1800" kern="0" dirty="0" smtClean="0">
                <a:solidFill>
                  <a:schemeClr val="tx1"/>
                </a:solidFill>
                <a:latin typeface="+mj-ea"/>
                <a:ea typeface="+mj-ea"/>
              </a:rPr>
              <a:t>few recent </a:t>
            </a:r>
            <a:r>
              <a:rPr lang="en-US" altLang="zh-CN" sz="1800" kern="0" dirty="0">
                <a:solidFill>
                  <a:schemeClr val="tx1"/>
                </a:solidFill>
                <a:latin typeface="+mj-ea"/>
                <a:ea typeface="+mj-ea"/>
              </a:rPr>
              <a:t>works</a:t>
            </a:r>
            <a:endParaRPr lang="en-US" altLang="zh-CN" sz="1800" kern="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24302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Method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南开大学智能信息处理实验室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E2663-7418-4A99-B68B-E22BFFE23E97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609600" y="1627188"/>
            <a:ext cx="109728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 b="1">
                <a:solidFill>
                  <a:srgbClr val="0000FF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600">
                <a:solidFill>
                  <a:schemeClr val="bg1">
                    <a:lumMod val="50000"/>
                  </a:schemeClr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200" b="1">
                <a:solidFill>
                  <a:schemeClr val="tx1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800" dirty="0">
                <a:latin typeface="+mj-ea"/>
                <a:ea typeface="+mj-ea"/>
              </a:rPr>
              <a:t>在</a:t>
            </a:r>
            <a:r>
              <a:rPr lang="en-US" altLang="zh-CN" sz="2800" dirty="0">
                <a:latin typeface="+mj-ea"/>
                <a:ea typeface="+mj-ea"/>
              </a:rPr>
              <a:t>Notation</a:t>
            </a:r>
            <a:r>
              <a:rPr lang="zh-CN" altLang="en-US" sz="2800" dirty="0">
                <a:latin typeface="+mj-ea"/>
                <a:ea typeface="+mj-ea"/>
              </a:rPr>
              <a:t>小节内描述文中</a:t>
            </a:r>
            <a:r>
              <a:rPr lang="zh-CN" altLang="en-US" sz="2800" dirty="0" smtClean="0">
                <a:latin typeface="+mj-ea"/>
                <a:ea typeface="+mj-ea"/>
              </a:rPr>
              <a:t>变量</a:t>
            </a:r>
            <a:endParaRPr lang="en-US" altLang="zh-CN" sz="2800" dirty="0" smtClean="0">
              <a:latin typeface="+mj-ea"/>
              <a:ea typeface="+mj-ea"/>
            </a:endParaRPr>
          </a:p>
          <a:p>
            <a:r>
              <a:rPr lang="zh-CN" altLang="en-US" sz="2800" dirty="0">
                <a:latin typeface="+mj-ea"/>
                <a:ea typeface="+mj-ea"/>
              </a:rPr>
              <a:t>递进描述，尽量将方法上升为框架，即适用于一类</a:t>
            </a:r>
            <a:r>
              <a:rPr lang="zh-CN" altLang="en-US" sz="2800" dirty="0" smtClean="0">
                <a:latin typeface="+mj-ea"/>
                <a:ea typeface="+mj-ea"/>
              </a:rPr>
              <a:t>问题</a:t>
            </a:r>
            <a:endParaRPr lang="en-US" altLang="zh-CN" sz="2800" dirty="0" smtClean="0"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1800" kern="0" dirty="0">
                <a:solidFill>
                  <a:schemeClr val="tx1"/>
                </a:solidFill>
                <a:latin typeface="+mj-ea"/>
                <a:ea typeface="+mj-ea"/>
              </a:rPr>
              <a:t>Co-Embedding Perspective of Matrix </a:t>
            </a:r>
            <a:r>
              <a:rPr lang="en-US" altLang="zh-CN" sz="1800" kern="0" dirty="0" smtClean="0">
                <a:solidFill>
                  <a:schemeClr val="tx1"/>
                </a:solidFill>
                <a:latin typeface="+mj-ea"/>
                <a:ea typeface="+mj-ea"/>
              </a:rPr>
              <a:t>Completion</a:t>
            </a:r>
            <a:r>
              <a:rPr lang="zh-CN" altLang="en-US" sz="1800" kern="0" dirty="0" smtClean="0">
                <a:solidFill>
                  <a:schemeClr val="tx1"/>
                </a:solidFill>
                <a:latin typeface="+mj-ea"/>
                <a:ea typeface="+mj-ea"/>
              </a:rPr>
              <a:t>（利用低秩进行补全）</a:t>
            </a:r>
            <a:endParaRPr lang="en-US" altLang="zh-CN" sz="1800" kern="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1800" kern="0" dirty="0">
                <a:solidFill>
                  <a:schemeClr val="tx1"/>
                </a:solidFill>
                <a:latin typeface="+mj-ea"/>
                <a:ea typeface="+mj-ea"/>
              </a:rPr>
              <a:t>Co-Embedding Perspective of Linear </a:t>
            </a:r>
            <a:r>
              <a:rPr lang="en-US" altLang="zh-CN" sz="1800" kern="0" dirty="0" smtClean="0">
                <a:solidFill>
                  <a:schemeClr val="tx1"/>
                </a:solidFill>
                <a:latin typeface="+mj-ea"/>
                <a:ea typeface="+mj-ea"/>
              </a:rPr>
              <a:t>Predictions</a:t>
            </a:r>
            <a:r>
              <a:rPr lang="zh-CN" altLang="en-US" sz="1800" kern="0" dirty="0" smtClean="0">
                <a:solidFill>
                  <a:schemeClr val="tx1"/>
                </a:solidFill>
                <a:latin typeface="+mj-ea"/>
                <a:ea typeface="+mj-ea"/>
              </a:rPr>
              <a:t>（利用辅助信息补全）</a:t>
            </a:r>
            <a:endParaRPr lang="en-US" altLang="zh-CN" sz="1800" kern="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1800" kern="0" dirty="0">
                <a:solidFill>
                  <a:schemeClr val="tx1"/>
                </a:solidFill>
                <a:latin typeface="+mj-ea"/>
                <a:ea typeface="+mj-ea"/>
              </a:rPr>
              <a:t>Convex Co-Embedding </a:t>
            </a:r>
            <a:r>
              <a:rPr lang="en-US" altLang="zh-CN" sz="1800" kern="0" dirty="0" smtClean="0">
                <a:solidFill>
                  <a:schemeClr val="tx1"/>
                </a:solidFill>
                <a:latin typeface="+mj-ea"/>
                <a:ea typeface="+mj-ea"/>
              </a:rPr>
              <a:t>Framework</a:t>
            </a:r>
            <a:r>
              <a:rPr lang="zh-CN" altLang="en-US" sz="1800" kern="0" dirty="0" smtClean="0">
                <a:solidFill>
                  <a:schemeClr val="tx1"/>
                </a:solidFill>
                <a:latin typeface="+mj-ea"/>
                <a:ea typeface="+mj-ea"/>
              </a:rPr>
              <a:t>（完整算法）</a:t>
            </a:r>
            <a:endParaRPr lang="en-US" altLang="zh-CN" sz="1800" kern="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1800" kern="0" dirty="0">
                <a:solidFill>
                  <a:schemeClr val="tx1"/>
                </a:solidFill>
                <a:latin typeface="+mj-ea"/>
                <a:ea typeface="+mj-ea"/>
              </a:rPr>
              <a:t>Optimization </a:t>
            </a:r>
            <a:r>
              <a:rPr lang="en-US" altLang="zh-CN" sz="1800" kern="0" dirty="0" smtClean="0">
                <a:solidFill>
                  <a:schemeClr val="tx1"/>
                </a:solidFill>
                <a:latin typeface="+mj-ea"/>
                <a:ea typeface="+mj-ea"/>
              </a:rPr>
              <a:t>Algorithm</a:t>
            </a:r>
            <a:r>
              <a:rPr lang="zh-CN" altLang="en-US" sz="1800" kern="0" dirty="0" smtClean="0">
                <a:solidFill>
                  <a:schemeClr val="tx1"/>
                </a:solidFill>
                <a:latin typeface="+mj-ea"/>
                <a:ea typeface="+mj-ea"/>
              </a:rPr>
              <a:t>（求解）</a:t>
            </a:r>
            <a:endParaRPr lang="en-US" altLang="zh-CN" sz="1800" kern="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1800" kern="0" dirty="0">
                <a:solidFill>
                  <a:schemeClr val="tx1"/>
                </a:solidFill>
                <a:latin typeface="+mj-ea"/>
                <a:ea typeface="+mj-ea"/>
              </a:rPr>
              <a:t>Theoretical </a:t>
            </a:r>
            <a:r>
              <a:rPr lang="en-US" altLang="zh-CN" sz="1800" kern="0" dirty="0" smtClean="0">
                <a:solidFill>
                  <a:schemeClr val="tx1"/>
                </a:solidFill>
                <a:latin typeface="+mj-ea"/>
                <a:ea typeface="+mj-ea"/>
              </a:rPr>
              <a:t>Analysis</a:t>
            </a:r>
            <a:r>
              <a:rPr lang="zh-CN" altLang="en-US" sz="1800" kern="0" dirty="0" smtClean="0">
                <a:solidFill>
                  <a:schemeClr val="tx1"/>
                </a:solidFill>
                <a:latin typeface="+mj-ea"/>
                <a:ea typeface="+mj-ea"/>
              </a:rPr>
              <a:t>（复杂度以及其他分析）</a:t>
            </a:r>
            <a:endParaRPr lang="en-US" altLang="zh-CN" sz="1800" kern="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17301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南开大学智能信息处理实验室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E2663-7418-4A99-B68B-E22BFFE23E97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609600" y="1627188"/>
            <a:ext cx="109728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 b="1">
                <a:solidFill>
                  <a:srgbClr val="0000FF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600">
                <a:solidFill>
                  <a:schemeClr val="bg1">
                    <a:lumMod val="50000"/>
                  </a:schemeClr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200" b="1">
                <a:solidFill>
                  <a:schemeClr val="tx1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800" dirty="0" smtClean="0">
                <a:latin typeface="+mj-ea"/>
                <a:ea typeface="+mj-ea"/>
              </a:rPr>
              <a:t>构建多类型实验，增强说服力</a:t>
            </a:r>
            <a:endParaRPr lang="en-US" altLang="zh-CN" sz="2800" dirty="0" smtClean="0"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1800" kern="0" dirty="0" err="1" smtClean="0">
                <a:solidFill>
                  <a:schemeClr val="tx1"/>
                </a:solidFill>
                <a:latin typeface="+mj-ea"/>
                <a:ea typeface="+mj-ea"/>
              </a:rPr>
              <a:t>Transductive</a:t>
            </a:r>
            <a:r>
              <a:rPr lang="en-US" altLang="zh-CN" sz="1800" kern="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zh-CN" sz="1800" kern="0" dirty="0">
                <a:solidFill>
                  <a:schemeClr val="tx1"/>
                </a:solidFill>
                <a:latin typeface="+mj-ea"/>
                <a:ea typeface="+mj-ea"/>
              </a:rPr>
              <a:t>Incomplete Multi-label Learning</a:t>
            </a:r>
            <a:endParaRPr lang="en-US" altLang="zh-CN" sz="1800" kern="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1800" kern="0" dirty="0" smtClean="0">
                <a:solidFill>
                  <a:schemeClr val="tx1"/>
                </a:solidFill>
                <a:latin typeface="+mj-ea"/>
                <a:ea typeface="+mj-ea"/>
              </a:rPr>
              <a:t>Recommendation Matrix Completion</a:t>
            </a:r>
          </a:p>
          <a:p>
            <a:r>
              <a:rPr lang="zh-CN" altLang="en-US" sz="2800" dirty="0" smtClean="0">
                <a:latin typeface="+mj-ea"/>
                <a:ea typeface="+mj-ea"/>
              </a:rPr>
              <a:t>对比算法尽量选择</a:t>
            </a:r>
            <a:r>
              <a:rPr lang="zh-CN" altLang="en-US" sz="2800" dirty="0" smtClean="0">
                <a:solidFill>
                  <a:srgbClr val="FF0000"/>
                </a:solidFill>
                <a:latin typeface="+mj-ea"/>
                <a:ea typeface="+mj-ea"/>
              </a:rPr>
              <a:t>近五年</a:t>
            </a:r>
            <a:r>
              <a:rPr lang="zh-CN" altLang="en-US" sz="2800" dirty="0" smtClean="0">
                <a:latin typeface="+mj-ea"/>
                <a:ea typeface="+mj-ea"/>
              </a:rPr>
              <a:t>，且在</a:t>
            </a:r>
            <a:r>
              <a:rPr lang="zh-CN" altLang="en-US" sz="2800" dirty="0" smtClean="0">
                <a:solidFill>
                  <a:srgbClr val="FF0000"/>
                </a:solidFill>
                <a:latin typeface="+mj-ea"/>
                <a:ea typeface="+mj-ea"/>
              </a:rPr>
              <a:t>高水平会议及期刊</a:t>
            </a:r>
            <a:r>
              <a:rPr lang="zh-CN" altLang="en-US" sz="2800" dirty="0" smtClean="0">
                <a:latin typeface="+mj-ea"/>
                <a:ea typeface="+mj-ea"/>
              </a:rPr>
              <a:t>上发表的方法</a:t>
            </a:r>
            <a:endParaRPr lang="en-US" altLang="zh-CN" sz="2800" dirty="0">
              <a:latin typeface="+mj-ea"/>
              <a:ea typeface="+mj-ea"/>
            </a:endParaRPr>
          </a:p>
          <a:p>
            <a:r>
              <a:rPr lang="zh-CN" altLang="en-US" sz="2800" dirty="0">
                <a:latin typeface="+mj-ea"/>
                <a:ea typeface="+mj-ea"/>
              </a:rPr>
              <a:t>对</a:t>
            </a:r>
            <a:r>
              <a:rPr lang="zh-CN" altLang="en-US" sz="2800" dirty="0" smtClean="0">
                <a:latin typeface="+mj-ea"/>
                <a:ea typeface="+mj-ea"/>
              </a:rPr>
              <a:t>本文</a:t>
            </a:r>
            <a:r>
              <a:rPr lang="zh-CN" altLang="en-US" sz="2800" dirty="0">
                <a:latin typeface="+mj-ea"/>
                <a:ea typeface="+mj-ea"/>
              </a:rPr>
              <a:t>参数</a:t>
            </a:r>
            <a:r>
              <a:rPr lang="zh-CN" altLang="en-US" sz="2800" dirty="0" smtClean="0">
                <a:latin typeface="+mj-ea"/>
                <a:ea typeface="+mj-ea"/>
              </a:rPr>
              <a:t>以及其取值做详细的描述</a:t>
            </a:r>
            <a:endParaRPr lang="en-US" altLang="zh-CN" sz="2800" dirty="0" smtClean="0"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1800" kern="0" dirty="0">
                <a:solidFill>
                  <a:schemeClr val="tx1"/>
                </a:solidFill>
                <a:latin typeface="+mj-ea"/>
                <a:ea typeface="+mj-ea"/>
              </a:rPr>
              <a:t>参数</a:t>
            </a:r>
            <a:r>
              <a:rPr lang="zh-CN" altLang="en-US" sz="1800" kern="0" dirty="0" smtClean="0">
                <a:solidFill>
                  <a:schemeClr val="tx1"/>
                </a:solidFill>
                <a:latin typeface="+mj-ea"/>
                <a:ea typeface="+mj-ea"/>
              </a:rPr>
              <a:t>的含义</a:t>
            </a:r>
            <a:endParaRPr lang="en-US" altLang="zh-CN" sz="1800" kern="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1800" kern="0" dirty="0" smtClean="0">
                <a:solidFill>
                  <a:schemeClr val="tx1"/>
                </a:solidFill>
                <a:latin typeface="+mj-ea"/>
                <a:ea typeface="+mj-ea"/>
              </a:rPr>
              <a:t>取值范围以及不同取值的意义</a:t>
            </a:r>
            <a:endParaRPr lang="en-US" altLang="zh-CN" sz="1800" kern="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zh-CN" sz="28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60877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Abstract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南开大学智能信息处理实验室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E2663-7418-4A99-B68B-E22BFFE23E97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609600" y="1427494"/>
            <a:ext cx="109728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 b="1">
                <a:solidFill>
                  <a:srgbClr val="0000FF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600">
                <a:solidFill>
                  <a:schemeClr val="bg1">
                    <a:lumMod val="50000"/>
                  </a:schemeClr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200" b="1">
                <a:solidFill>
                  <a:schemeClr val="tx1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800" dirty="0">
                <a:latin typeface="+mj-ea"/>
                <a:ea typeface="+mj-ea"/>
              </a:rPr>
              <a:t>介绍</a:t>
            </a:r>
            <a:r>
              <a:rPr lang="zh-CN" altLang="en-US" sz="2800" dirty="0" smtClean="0">
                <a:latin typeface="+mj-ea"/>
                <a:ea typeface="+mj-ea"/>
              </a:rPr>
              <a:t>问题（</a:t>
            </a:r>
            <a:r>
              <a:rPr lang="en-US" altLang="zh-CN" sz="2800" dirty="0" smtClean="0">
                <a:latin typeface="+mj-ea"/>
                <a:ea typeface="+mj-ea"/>
              </a:rPr>
              <a:t>1</a:t>
            </a:r>
            <a:r>
              <a:rPr lang="zh-CN" altLang="en-US" sz="2800" dirty="0" smtClean="0">
                <a:latin typeface="+mj-ea"/>
                <a:ea typeface="+mj-ea"/>
              </a:rPr>
              <a:t>句话）</a:t>
            </a:r>
            <a:endParaRPr lang="en-US" altLang="zh-CN" sz="2800" dirty="0" smtClean="0"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1800" kern="0" dirty="0">
                <a:solidFill>
                  <a:srgbClr val="FF0000"/>
                </a:solidFill>
                <a:latin typeface="+mj-ea"/>
                <a:ea typeface="+mj-ea"/>
              </a:rPr>
              <a:t>Matrix completion </a:t>
            </a:r>
            <a:r>
              <a:rPr lang="en-US" altLang="zh-CN" sz="1800" kern="0" dirty="0">
                <a:solidFill>
                  <a:schemeClr val="tx1"/>
                </a:solidFill>
                <a:latin typeface="+mj-ea"/>
                <a:ea typeface="+mj-ea"/>
              </a:rPr>
              <a:t>as a common problem in many </a:t>
            </a:r>
            <a:r>
              <a:rPr lang="en-US" altLang="zh-CN" sz="1800" kern="0" dirty="0" smtClean="0">
                <a:solidFill>
                  <a:schemeClr val="tx1"/>
                </a:solidFill>
                <a:latin typeface="+mj-ea"/>
                <a:ea typeface="+mj-ea"/>
              </a:rPr>
              <a:t>application </a:t>
            </a:r>
            <a:r>
              <a:rPr lang="en-US" altLang="zh-CN" sz="1800" kern="0" dirty="0">
                <a:solidFill>
                  <a:schemeClr val="tx1"/>
                </a:solidFill>
                <a:latin typeface="+mj-ea"/>
                <a:ea typeface="+mj-ea"/>
              </a:rPr>
              <a:t>domains has received increasing attention in the </a:t>
            </a:r>
            <a:r>
              <a:rPr lang="en-US" altLang="zh-CN" sz="1800" kern="0" dirty="0" smtClean="0">
                <a:solidFill>
                  <a:schemeClr val="tx1"/>
                </a:solidFill>
                <a:latin typeface="+mj-ea"/>
                <a:ea typeface="+mj-ea"/>
              </a:rPr>
              <a:t>machine learning community.</a:t>
            </a:r>
          </a:p>
          <a:p>
            <a:r>
              <a:rPr lang="zh-CN" altLang="en-US" sz="2800" dirty="0" smtClean="0">
                <a:latin typeface="+mj-ea"/>
                <a:ea typeface="+mj-ea"/>
              </a:rPr>
              <a:t>指出不足（</a:t>
            </a:r>
            <a:r>
              <a:rPr lang="en-US" altLang="zh-CN" sz="2800" dirty="0" smtClean="0">
                <a:latin typeface="+mj-ea"/>
                <a:ea typeface="+mj-ea"/>
              </a:rPr>
              <a:t>1</a:t>
            </a:r>
            <a:r>
              <a:rPr lang="zh-CN" altLang="en-US" sz="2800" dirty="0" smtClean="0">
                <a:latin typeface="+mj-ea"/>
                <a:ea typeface="+mj-ea"/>
              </a:rPr>
              <a:t>句话）</a:t>
            </a:r>
            <a:endParaRPr lang="en-US" altLang="zh-CN" sz="2800" dirty="0"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1800" kern="0" dirty="0" smtClean="0">
                <a:solidFill>
                  <a:srgbClr val="FF0000"/>
                </a:solidFill>
                <a:latin typeface="+mj-ea"/>
                <a:ea typeface="+mj-ea"/>
              </a:rPr>
              <a:t>Previous matrix completion methods </a:t>
            </a:r>
            <a:r>
              <a:rPr lang="en-US" altLang="zh-CN" sz="1800" kern="0" dirty="0" smtClean="0">
                <a:solidFill>
                  <a:schemeClr val="tx1"/>
                </a:solidFill>
                <a:latin typeface="+mj-ea"/>
                <a:ea typeface="+mj-ea"/>
              </a:rPr>
              <a:t>have mostly focused on exploiting the matrix low-rank property to recover missing entries.</a:t>
            </a:r>
          </a:p>
          <a:p>
            <a:r>
              <a:rPr lang="zh-CN" altLang="en-US" sz="2800" dirty="0" smtClean="0">
                <a:latin typeface="+mj-ea"/>
                <a:ea typeface="+mj-ea"/>
              </a:rPr>
              <a:t>介绍主流方向（</a:t>
            </a:r>
            <a:r>
              <a:rPr lang="en-US" altLang="zh-CN" sz="2800" dirty="0" smtClean="0">
                <a:latin typeface="+mj-ea"/>
                <a:ea typeface="+mj-ea"/>
              </a:rPr>
              <a:t>1</a:t>
            </a:r>
            <a:r>
              <a:rPr lang="zh-CN" altLang="en-US" sz="2800" dirty="0" smtClean="0">
                <a:latin typeface="+mj-ea"/>
                <a:ea typeface="+mj-ea"/>
              </a:rPr>
              <a:t>句话）</a:t>
            </a:r>
            <a:endParaRPr lang="en-US" altLang="zh-CN" sz="2800" dirty="0" smtClean="0"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1800" kern="0" dirty="0" smtClean="0">
                <a:solidFill>
                  <a:schemeClr val="tx1"/>
                </a:solidFill>
                <a:latin typeface="+mj-ea"/>
                <a:ea typeface="+mj-ea"/>
              </a:rPr>
              <a:t>Recently, it has been </a:t>
            </a:r>
            <a:r>
              <a:rPr lang="en-US" altLang="zh-CN" sz="1800" kern="0" dirty="0" smtClean="0">
                <a:solidFill>
                  <a:srgbClr val="FF0000"/>
                </a:solidFill>
                <a:latin typeface="+mj-ea"/>
                <a:ea typeface="+mj-ea"/>
              </a:rPr>
              <a:t>noticed that side information that </a:t>
            </a:r>
            <a:r>
              <a:rPr lang="en-US" altLang="zh-CN" sz="1800" kern="0" dirty="0" smtClean="0">
                <a:solidFill>
                  <a:schemeClr val="tx1"/>
                </a:solidFill>
                <a:latin typeface="+mj-ea"/>
                <a:ea typeface="+mj-ea"/>
              </a:rPr>
              <a:t>describes the matrix items can help to improve the matrix completion performance.</a:t>
            </a:r>
          </a:p>
          <a:p>
            <a:r>
              <a:rPr lang="zh-CN" altLang="en-US" sz="2800" dirty="0" smtClean="0">
                <a:latin typeface="+mj-ea"/>
                <a:ea typeface="+mj-ea"/>
              </a:rPr>
              <a:t>介绍文章内容（三句式）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1800" kern="0" dirty="0" smtClean="0">
                <a:solidFill>
                  <a:schemeClr val="tx1"/>
                </a:solidFill>
                <a:latin typeface="+mj-ea"/>
                <a:ea typeface="+mj-ea"/>
              </a:rPr>
              <a:t>In this paper, </a:t>
            </a:r>
            <a:r>
              <a:rPr lang="en-US" altLang="zh-CN" sz="1800" kern="0" dirty="0" smtClean="0">
                <a:solidFill>
                  <a:srgbClr val="FF0000"/>
                </a:solidFill>
                <a:latin typeface="+mj-ea"/>
                <a:ea typeface="+mj-ea"/>
              </a:rPr>
              <a:t>we propose </a:t>
            </a:r>
            <a:r>
              <a:rPr lang="en-US" altLang="zh-CN" sz="1800" kern="0" dirty="0" smtClean="0">
                <a:solidFill>
                  <a:schemeClr val="tx1"/>
                </a:solidFill>
                <a:latin typeface="+mj-ea"/>
                <a:ea typeface="+mj-ea"/>
              </a:rPr>
              <a:t>a novel matrix completion approach that ...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1800" kern="0" dirty="0">
                <a:solidFill>
                  <a:srgbClr val="FF0000"/>
                </a:solidFill>
                <a:latin typeface="+mj-ea"/>
                <a:ea typeface="+mj-ea"/>
              </a:rPr>
              <a:t>We develop </a:t>
            </a:r>
            <a:r>
              <a:rPr lang="en-US" altLang="zh-CN" sz="1800" kern="0" dirty="0">
                <a:solidFill>
                  <a:schemeClr val="tx1"/>
                </a:solidFill>
                <a:latin typeface="+mj-ea"/>
                <a:ea typeface="+mj-ea"/>
              </a:rPr>
              <a:t>a fast proximal </a:t>
            </a:r>
            <a:r>
              <a:rPr lang="en-US" altLang="zh-CN" sz="1800" kern="0" dirty="0" smtClean="0">
                <a:solidFill>
                  <a:schemeClr val="tx1"/>
                </a:solidFill>
                <a:latin typeface="+mj-ea"/>
                <a:ea typeface="+mj-ea"/>
              </a:rPr>
              <a:t>gradient </a:t>
            </a:r>
            <a:r>
              <a:rPr lang="en-US" altLang="zh-CN" sz="1800" kern="0" dirty="0">
                <a:solidFill>
                  <a:schemeClr val="tx1"/>
                </a:solidFill>
                <a:latin typeface="+mj-ea"/>
                <a:ea typeface="+mj-ea"/>
              </a:rPr>
              <a:t>descent algorithm to </a:t>
            </a:r>
            <a:r>
              <a:rPr lang="en-US" altLang="zh-CN" sz="1800" kern="0" dirty="0" smtClean="0">
                <a:solidFill>
                  <a:schemeClr val="tx1"/>
                </a:solidFill>
                <a:latin typeface="+mj-ea"/>
                <a:ea typeface="+mj-ea"/>
              </a:rPr>
              <a:t>solve ...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1800" kern="0" dirty="0">
                <a:solidFill>
                  <a:srgbClr val="FF0000"/>
                </a:solidFill>
                <a:latin typeface="+mj-ea"/>
                <a:ea typeface="+mj-ea"/>
              </a:rPr>
              <a:t>The effectiveness of</a:t>
            </a:r>
            <a:r>
              <a:rPr lang="en-US" altLang="zh-CN" sz="1800" kern="0" dirty="0">
                <a:solidFill>
                  <a:schemeClr val="tx1"/>
                </a:solidFill>
                <a:latin typeface="+mj-ea"/>
                <a:ea typeface="+mj-ea"/>
              </a:rPr>
              <a:t> the proposed approach is </a:t>
            </a:r>
            <a:r>
              <a:rPr lang="en-US" altLang="zh-CN" sz="1800" kern="0" dirty="0" smtClean="0">
                <a:solidFill>
                  <a:schemeClr val="tx1"/>
                </a:solidFill>
                <a:latin typeface="+mj-ea"/>
                <a:ea typeface="+mj-ea"/>
              </a:rPr>
              <a:t>demonstrated on ...</a:t>
            </a:r>
          </a:p>
        </p:txBody>
      </p:sp>
    </p:spTree>
    <p:extLst>
      <p:ext uri="{BB962C8B-B14F-4D97-AF65-F5344CB8AC3E}">
        <p14:creationId xmlns:p14="http://schemas.microsoft.com/office/powerpoint/2010/main" val="3884105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南开大学智能信息处理实验室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E2663-7418-4A99-B68B-E22BFFE23E97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609600" y="1627188"/>
            <a:ext cx="109728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 b="1">
                <a:solidFill>
                  <a:srgbClr val="0000FF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600">
                <a:solidFill>
                  <a:schemeClr val="bg1">
                    <a:lumMod val="50000"/>
                  </a:schemeClr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200" b="1">
                <a:solidFill>
                  <a:schemeClr val="tx1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800" dirty="0">
                <a:latin typeface="+mj-ea"/>
                <a:ea typeface="+mj-ea"/>
              </a:rPr>
              <a:t>在</a:t>
            </a:r>
            <a:r>
              <a:rPr lang="zh-CN" altLang="en-US" sz="2800" dirty="0" smtClean="0">
                <a:latin typeface="+mj-ea"/>
                <a:ea typeface="+mj-ea"/>
              </a:rPr>
              <a:t>三句式上</a:t>
            </a:r>
            <a:r>
              <a:rPr lang="zh-CN" altLang="en-US" sz="2800" dirty="0">
                <a:latin typeface="+mj-ea"/>
                <a:ea typeface="+mj-ea"/>
              </a:rPr>
              <a:t>扩充</a:t>
            </a:r>
            <a:endParaRPr lang="en-US" altLang="zh-CN" sz="2800" dirty="0" smtClean="0"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1800" kern="0" dirty="0">
                <a:solidFill>
                  <a:schemeClr val="tx1"/>
                </a:solidFill>
                <a:latin typeface="+mj-ea"/>
                <a:ea typeface="+mj-ea"/>
              </a:rPr>
              <a:t>In this paper, we </a:t>
            </a:r>
            <a:r>
              <a:rPr lang="en-US" altLang="zh-CN" sz="1800" kern="0" dirty="0" smtClean="0">
                <a:solidFill>
                  <a:schemeClr val="tx1"/>
                </a:solidFill>
                <a:latin typeface="+mj-ea"/>
                <a:ea typeface="+mj-ea"/>
              </a:rPr>
              <a:t>proposed ..., </a:t>
            </a:r>
            <a:r>
              <a:rPr lang="en-US" altLang="zh-CN" sz="1800" kern="0" dirty="0">
                <a:solidFill>
                  <a:schemeClr val="tx1"/>
                </a:solidFill>
                <a:latin typeface="+mj-ea"/>
                <a:ea typeface="+mj-ea"/>
              </a:rPr>
              <a:t>It </a:t>
            </a:r>
            <a:r>
              <a:rPr lang="en-US" altLang="zh-CN" sz="1800" kern="0" dirty="0">
                <a:solidFill>
                  <a:srgbClr val="FF0000"/>
                </a:solidFill>
                <a:latin typeface="+mj-ea"/>
                <a:ea typeface="+mj-ea"/>
              </a:rPr>
              <a:t>integrates</a:t>
            </a:r>
            <a:r>
              <a:rPr lang="en-US" altLang="zh-CN" sz="1800" kern="0" dirty="0">
                <a:solidFill>
                  <a:schemeClr val="tx1"/>
                </a:solidFill>
                <a:latin typeface="+mj-ea"/>
                <a:ea typeface="+mj-ea"/>
              </a:rPr>
              <a:t> the </a:t>
            </a:r>
            <a:r>
              <a:rPr lang="en-US" altLang="zh-CN" sz="1800" kern="0" dirty="0">
                <a:solidFill>
                  <a:srgbClr val="FF0000"/>
                </a:solidFill>
                <a:latin typeface="+mj-ea"/>
                <a:ea typeface="+mj-ea"/>
              </a:rPr>
              <a:t>standard low-rank matrix completion </a:t>
            </a:r>
            <a:r>
              <a:rPr lang="en-US" altLang="zh-CN" sz="1800" kern="0" dirty="0" smtClean="0">
                <a:solidFill>
                  <a:schemeClr val="tx1"/>
                </a:solidFill>
                <a:latin typeface="+mj-ea"/>
                <a:ea typeface="+mj-ea"/>
              </a:rPr>
              <a:t>model on </a:t>
            </a:r>
            <a:r>
              <a:rPr lang="en-US" altLang="zh-CN" sz="1800" kern="0" dirty="0">
                <a:solidFill>
                  <a:schemeClr val="tx1"/>
                </a:solidFill>
                <a:latin typeface="+mj-ea"/>
                <a:ea typeface="+mj-ea"/>
              </a:rPr>
              <a:t>the target matrix and the </a:t>
            </a:r>
            <a:r>
              <a:rPr lang="en-US" altLang="zh-CN" sz="1800" kern="0" dirty="0">
                <a:solidFill>
                  <a:srgbClr val="FF0000"/>
                </a:solidFill>
                <a:latin typeface="+mj-ea"/>
                <a:ea typeface="+mj-ea"/>
              </a:rPr>
              <a:t>linear prediction model </a:t>
            </a:r>
            <a:r>
              <a:rPr lang="en-US" altLang="zh-CN" sz="1800" kern="0" dirty="0">
                <a:solidFill>
                  <a:schemeClr val="tx1"/>
                </a:solidFill>
                <a:latin typeface="+mj-ea"/>
                <a:ea typeface="+mj-ea"/>
              </a:rPr>
              <a:t>on </a:t>
            </a:r>
            <a:r>
              <a:rPr lang="en-US" altLang="zh-CN" sz="1800" kern="0" dirty="0" smtClean="0">
                <a:solidFill>
                  <a:schemeClr val="tx1"/>
                </a:solidFill>
                <a:latin typeface="+mj-ea"/>
                <a:ea typeface="+mj-ea"/>
              </a:rPr>
              <a:t>the auxiliary </a:t>
            </a:r>
            <a:r>
              <a:rPr lang="en-US" altLang="zh-CN" sz="1800" kern="0" dirty="0">
                <a:solidFill>
                  <a:schemeClr val="tx1"/>
                </a:solidFill>
                <a:latin typeface="+mj-ea"/>
                <a:ea typeface="+mj-ea"/>
              </a:rPr>
              <a:t>side information to </a:t>
            </a:r>
            <a:r>
              <a:rPr lang="en-US" altLang="zh-CN" sz="1800" kern="0" dirty="0">
                <a:solidFill>
                  <a:srgbClr val="FF0000"/>
                </a:solidFill>
                <a:latin typeface="+mj-ea"/>
                <a:ea typeface="+mj-ea"/>
              </a:rPr>
              <a:t>jointly recover </a:t>
            </a:r>
            <a:r>
              <a:rPr lang="en-US" altLang="zh-CN" sz="1800" kern="0" dirty="0">
                <a:solidFill>
                  <a:schemeClr val="tx1"/>
                </a:solidFill>
                <a:latin typeface="+mj-ea"/>
                <a:ea typeface="+mj-ea"/>
              </a:rPr>
              <a:t>the missing </a:t>
            </a:r>
            <a:r>
              <a:rPr lang="en-US" altLang="zh-CN" sz="1800" kern="0" dirty="0" smtClean="0">
                <a:solidFill>
                  <a:schemeClr val="tx1"/>
                </a:solidFill>
                <a:latin typeface="+mj-ea"/>
                <a:ea typeface="+mj-ea"/>
              </a:rPr>
              <a:t>entries </a:t>
            </a:r>
            <a:r>
              <a:rPr lang="en-US" altLang="zh-CN" sz="1800" kern="0" dirty="0">
                <a:solidFill>
                  <a:schemeClr val="tx1"/>
                </a:solidFill>
                <a:latin typeface="+mj-ea"/>
                <a:ea typeface="+mj-ea"/>
              </a:rPr>
              <a:t>of the target matrix within a co-embedding framework. The co-embedding framework can </a:t>
            </a:r>
            <a:r>
              <a:rPr lang="en-US" altLang="zh-CN" sz="1800" kern="0" dirty="0" smtClean="0">
                <a:solidFill>
                  <a:srgbClr val="FF0000"/>
                </a:solidFill>
                <a:latin typeface="+mj-ea"/>
                <a:ea typeface="+mj-ea"/>
              </a:rPr>
              <a:t>enforce</a:t>
            </a:r>
            <a:r>
              <a:rPr lang="en-US" altLang="zh-CN" sz="1800" kern="0" dirty="0" smtClean="0">
                <a:solidFill>
                  <a:schemeClr val="tx1"/>
                </a:solidFill>
                <a:latin typeface="+mj-ea"/>
                <a:ea typeface="+mj-ea"/>
              </a:rPr>
              <a:t> ...</a:t>
            </a:r>
          </a:p>
          <a:p>
            <a:pPr>
              <a:buFont typeface="Wingdings" panose="05000000000000000000" pitchFamily="2" charset="2"/>
              <a:buChar char="p"/>
            </a:pPr>
            <a:endParaRPr lang="en-US" altLang="zh-CN" sz="1800" kern="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1800" kern="0" dirty="0" smtClean="0">
                <a:solidFill>
                  <a:schemeClr val="tx1"/>
                </a:solidFill>
                <a:latin typeface="+mj-ea"/>
                <a:ea typeface="+mj-ea"/>
              </a:rPr>
              <a:t>We </a:t>
            </a:r>
            <a:r>
              <a:rPr lang="en-US" altLang="zh-CN" sz="1800" kern="0" dirty="0" smtClean="0">
                <a:solidFill>
                  <a:srgbClr val="FF0000"/>
                </a:solidFill>
                <a:latin typeface="+mj-ea"/>
                <a:ea typeface="+mj-ea"/>
              </a:rPr>
              <a:t>formulated</a:t>
            </a:r>
            <a:r>
              <a:rPr lang="en-US" altLang="zh-CN" sz="1800" kern="0" dirty="0" smtClean="0">
                <a:solidFill>
                  <a:schemeClr val="tx1"/>
                </a:solidFill>
                <a:latin typeface="+mj-ea"/>
                <a:ea typeface="+mj-ea"/>
              </a:rPr>
              <a:t> this framework as a convex </a:t>
            </a:r>
            <a:r>
              <a:rPr lang="en-US" altLang="zh-CN" sz="1800" kern="0" dirty="0">
                <a:solidFill>
                  <a:schemeClr val="tx1"/>
                </a:solidFill>
                <a:latin typeface="+mj-ea"/>
                <a:ea typeface="+mj-ea"/>
              </a:rPr>
              <a:t>minimization </a:t>
            </a:r>
            <a:r>
              <a:rPr lang="en-US" altLang="zh-CN" sz="1800" kern="0" smtClean="0">
                <a:solidFill>
                  <a:schemeClr val="tx1"/>
                </a:solidFill>
                <a:latin typeface="+mj-ea"/>
                <a:ea typeface="+mj-ea"/>
              </a:rPr>
              <a:t>problem ...</a:t>
            </a:r>
          </a:p>
          <a:p>
            <a:pPr>
              <a:buFont typeface="Wingdings" panose="05000000000000000000" pitchFamily="2" charset="2"/>
              <a:buChar char="p"/>
            </a:pPr>
            <a:endParaRPr lang="en-US" altLang="zh-CN" sz="1800" kern="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1800" kern="0" dirty="0" smtClean="0">
                <a:solidFill>
                  <a:schemeClr val="tx1"/>
                </a:solidFill>
                <a:latin typeface="+mj-ea"/>
                <a:ea typeface="+mj-ea"/>
              </a:rPr>
              <a:t>We </a:t>
            </a:r>
            <a:r>
              <a:rPr lang="en-US" altLang="zh-CN" sz="1800" kern="0" dirty="0" smtClean="0">
                <a:solidFill>
                  <a:srgbClr val="FF0000"/>
                </a:solidFill>
                <a:latin typeface="+mj-ea"/>
                <a:ea typeface="+mj-ea"/>
              </a:rPr>
              <a:t>conducted</a:t>
            </a:r>
            <a:r>
              <a:rPr lang="en-US" altLang="zh-CN" sz="1800" kern="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zh-CN" sz="1800" kern="0" dirty="0">
                <a:solidFill>
                  <a:schemeClr val="tx1"/>
                </a:solidFill>
                <a:latin typeface="+mj-ea"/>
                <a:ea typeface="+mj-ea"/>
              </a:rPr>
              <a:t>experiments on two types of applications, The results </a:t>
            </a:r>
            <a:r>
              <a:rPr lang="en-US" altLang="zh-CN" sz="1800" kern="0" dirty="0" smtClean="0">
                <a:solidFill>
                  <a:schemeClr val="tx1"/>
                </a:solidFill>
                <a:latin typeface="+mj-ea"/>
                <a:ea typeface="+mj-ea"/>
              </a:rPr>
              <a:t>show ...</a:t>
            </a:r>
          </a:p>
          <a:p>
            <a:pPr marL="0" indent="0">
              <a:buNone/>
            </a:pPr>
            <a:endParaRPr lang="en-US" altLang="zh-CN" sz="28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22060128"/>
      </p:ext>
    </p:extLst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14982</TotalTime>
  <Words>765</Words>
  <Application>Microsoft Office PowerPoint</Application>
  <PresentationFormat>宽屏</PresentationFormat>
  <Paragraphs>85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MS PGothic</vt:lpstr>
      <vt:lpstr>MS PGothic</vt:lpstr>
      <vt:lpstr>等线</vt:lpstr>
      <vt:lpstr>黑体</vt:lpstr>
      <vt:lpstr>宋体</vt:lpstr>
      <vt:lpstr>Arial</vt:lpstr>
      <vt:lpstr>Times New Roman</vt:lpstr>
      <vt:lpstr>Wingdings</vt:lpstr>
      <vt:lpstr>Network</vt:lpstr>
      <vt:lpstr>Paper Reading (AAAI writing format)</vt:lpstr>
      <vt:lpstr>Papers</vt:lpstr>
      <vt:lpstr>Introduction</vt:lpstr>
      <vt:lpstr>Introduction</vt:lpstr>
      <vt:lpstr>Related Work</vt:lpstr>
      <vt:lpstr>Method</vt:lpstr>
      <vt:lpstr>Experiments</vt:lpstr>
      <vt:lpstr> Abstract</vt:lpstr>
      <vt:lpstr> Conclusion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zhangyaogong</dc:creator>
  <cp:lastModifiedBy>fanxin</cp:lastModifiedBy>
  <cp:revision>461</cp:revision>
  <dcterms:created xsi:type="dcterms:W3CDTF">2016-03-03T13:22:31Z</dcterms:created>
  <dcterms:modified xsi:type="dcterms:W3CDTF">2018-05-18T00:38:54Z</dcterms:modified>
</cp:coreProperties>
</file>