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1" r:id="rId2"/>
    <p:sldId id="312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9" r:id="rId15"/>
    <p:sldId id="367" r:id="rId16"/>
    <p:sldId id="368" r:id="rId17"/>
    <p:sldId id="370" r:id="rId18"/>
    <p:sldId id="371" r:id="rId19"/>
    <p:sldId id="372" r:id="rId20"/>
    <p:sldId id="373" r:id="rId21"/>
  </p:sldIdLst>
  <p:sldSz cx="12195175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C6B"/>
    <a:srgbClr val="DEDBDE"/>
    <a:srgbClr val="EFEFF7"/>
    <a:srgbClr val="DEDFE7"/>
    <a:srgbClr val="73185A"/>
    <a:srgbClr val="EF7173"/>
    <a:srgbClr val="E7E3E7"/>
    <a:srgbClr val="E7E7EF"/>
    <a:srgbClr val="FFFFFF"/>
    <a:srgbClr val="DE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02" y="108"/>
      </p:cViewPr>
      <p:guideLst>
        <p:guide orient="horz" pos="4319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4FFA8-7E0C-4803-A4C6-3DDD6AB6E33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D64D-B72C-4FF8-85BB-4AA899BC1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96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75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4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2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90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6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02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9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0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0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24BF-67B8-48BD-9ABF-36DACBACC99B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4AD9-C849-45B6-BBCC-5E990A5EE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ustc.edu.cn/CTAN/systems/texlive/Images/" TargetMode="External"/><Relationship Id="rId2" Type="http://schemas.openxmlformats.org/officeDocument/2006/relationships/hyperlink" Target="http://mirrors.ustc.edu.cn/ctex/legacy/2.9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textemplates.com/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://www.latexstudio.net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https://cn.sharelatex.com/" TargetMode="External"/><Relationship Id="rId5" Type="http://schemas.openxmlformats.org/officeDocument/2006/relationships/hyperlink" Target="https://www.overleaf.com/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5049195" y="7739065"/>
            <a:ext cx="4183523" cy="408309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45326" y="3486861"/>
            <a:ext cx="508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智能信息处理实验室</a:t>
            </a:r>
            <a:endParaRPr lang="zh-CN" altLang="en-US" sz="40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33091" y="4814186"/>
            <a:ext cx="9580088" cy="19354"/>
          </a:xfrm>
          <a:prstGeom prst="line">
            <a:avLst/>
          </a:prstGeom>
          <a:ln w="19050">
            <a:solidFill>
              <a:srgbClr val="731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3292" y="4814186"/>
            <a:ext cx="5502103" cy="551867"/>
          </a:xfrm>
          <a:prstGeom prst="rect">
            <a:avLst/>
          </a:prstGeom>
          <a:solidFill>
            <a:srgbClr val="731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rgbClr val="1557A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33291" y="4842833"/>
            <a:ext cx="5502104" cy="523220"/>
          </a:xfrm>
          <a:prstGeom prst="rect">
            <a:avLst/>
          </a:prstGeom>
          <a:solidFill>
            <a:srgbClr val="73185A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刘晓虎              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97174" y="-459432"/>
            <a:ext cx="7796757" cy="5256584"/>
            <a:chOff x="1397174" y="-459432"/>
            <a:chExt cx="7796757" cy="525658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174" y="-459432"/>
              <a:ext cx="4347975" cy="525658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5281" y="1011743"/>
              <a:ext cx="3928650" cy="1697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36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24979" y="112474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135" y="1700808"/>
            <a:ext cx="1050801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是一种高质量的排版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系统，是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科学文献传播和出版的实际标准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，它适用于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生成从简单的信件到完整书籍的所有其他种类的文档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4" y="2703140"/>
            <a:ext cx="3609975" cy="276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95" y="3026990"/>
            <a:ext cx="3619500" cy="243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194" y="2513062"/>
            <a:ext cx="3629025" cy="2105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194" y="4745310"/>
            <a:ext cx="3609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24979" y="108467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151" y="1484784"/>
            <a:ext cx="10508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数学公式自动编号，交叉引用修改更方便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模板切换很方便（尤其是学术论文）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各种各样的第三方宏包，使用方便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LaTex+Git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方便异地多人同时编写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需要编译才能查看生成的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，不适合边写边改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需要一定的学习成本</a:t>
            </a:r>
            <a:endParaRPr lang="en-US" altLang="zh-CN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624979" y="522920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编辑器下载地址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841003" y="5805264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CTex</a:t>
            </a:r>
            <a:r>
              <a:rPr lang="zh-CN" altLang="en-US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http://mirrors.ustc.edu.cn/ctex/legacy/2.9</a:t>
            </a:r>
            <a:r>
              <a:rPr lang="en-US" altLang="zh-CN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dirty="0" smtClean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TexLive</a:t>
            </a:r>
            <a:r>
              <a:rPr lang="en-US" altLang="zh-CN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http://mirrors.ustc.edu.cn/CTAN/systems/texlive/Images</a:t>
            </a:r>
            <a:r>
              <a:rPr lang="en-US" altLang="zh-CN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dirty="0" smtClean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5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24979" y="112474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Word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中编辑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143" y="1700808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MathType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插件：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$\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hat{y} = f(</a:t>
            </a:r>
            <a:r>
              <a:rPr lang="en-US" altLang="zh-CN" dirty="0" err="1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W_Lh_L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b_{\hat{y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}})$     </a:t>
            </a:r>
            <a:r>
              <a:rPr lang="en-US" altLang="zh-CN" b="1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 + \</a:t>
            </a:r>
            <a:endParaRPr lang="zh-CN" altLang="en-US" b="1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947" y="1772816"/>
            <a:ext cx="151447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6987" y="2273097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</a:t>
            </a:r>
            <a:r>
              <a:rPr lang="en-US" altLang="zh-CN" dirty="0" err="1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IguanaTex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插件：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9" y="2384593"/>
            <a:ext cx="5025533" cy="310858"/>
          </a:xfrm>
          <a:prstGeom prst="rect">
            <a:avLst/>
          </a:prstGeom>
        </p:spPr>
      </p:pic>
      <p:sp>
        <p:nvSpPr>
          <p:cNvPr id="15" name="文本框 6"/>
          <p:cNvSpPr txBox="1"/>
          <p:nvPr/>
        </p:nvSpPr>
        <p:spPr>
          <a:xfrm>
            <a:off x="624979" y="3085509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6987" y="3585790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Overleaf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https://www.overleaf.com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ShareLaTex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https://cn.sharelatex.com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630135" y="494116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模板网站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143" y="5441449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LaTexStudio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http://www.latexstudio.net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http://www.latextemplates.com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109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24979" y="112474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143" y="1700808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是一个文献管理软件，它可以将我们所有的论文进行统一管理；同时还可以和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结合使用，使得论文编写更方便快捷</a:t>
            </a:r>
            <a:endParaRPr lang="zh-CN" altLang="en-US" b="1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624979" y="288487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3419415"/>
            <a:ext cx="105080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入方便，拖入即可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可生成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格式的参考文献，与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结合使用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自动重命名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全局搜索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同步与备份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00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624979" y="112474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143" y="1628800"/>
            <a:ext cx="105080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网页版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71" y="2302802"/>
            <a:ext cx="10891879" cy="39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7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1124744"/>
            <a:ext cx="105080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插件版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7" y="1583652"/>
            <a:ext cx="8712968" cy="49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1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939" y="925877"/>
            <a:ext cx="105080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Mendeley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桌面版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3" y="1489378"/>
            <a:ext cx="8496944" cy="5251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68" y="1473950"/>
            <a:ext cx="2809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2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1052736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百度脑图简介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143" y="1700808"/>
            <a:ext cx="1050801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百度脑图是思维导图的一种。思维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导图可以帮助我们思考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问题、解决问题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，促进思维可视化，最大限度的开发我们的大脑潜能，提高学习、记忆和记录信息的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2143" y="2842625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度脑图应用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143" y="3490697"/>
            <a:ext cx="10508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：记录要点，方便记忆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温习：加深记忆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小组学习：记录每位组员的意见，提升团队归属感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选择：帮助分析，择优选择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展示：向别人展示自己的想法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计划：规划未来，明确目标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395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980728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百度脑图示例（在线）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3" y="1560567"/>
            <a:ext cx="10474106" cy="52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1052736"/>
            <a:ext cx="105080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其它思维导图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143" y="1700808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MindNode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“mindnod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3" y="2624138"/>
            <a:ext cx="8928992" cy="41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97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圆角矩形 162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工具介绍汇总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353169" y="1120587"/>
            <a:ext cx="910710" cy="1156285"/>
            <a:chOff x="6575638" y="2264249"/>
            <a:chExt cx="910710" cy="1156285"/>
          </a:xfrm>
        </p:grpSpPr>
        <p:grpSp>
          <p:nvGrpSpPr>
            <p:cNvPr id="78" name="组合 77"/>
            <p:cNvGrpSpPr/>
            <p:nvPr/>
          </p:nvGrpSpPr>
          <p:grpSpPr>
            <a:xfrm>
              <a:off x="6575638" y="2264249"/>
              <a:ext cx="910710" cy="1156285"/>
              <a:chOff x="4390171" y="951589"/>
              <a:chExt cx="746113" cy="947304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4390171" y="951589"/>
                <a:ext cx="648383" cy="754064"/>
                <a:chOff x="4627773" y="1946965"/>
                <a:chExt cx="1604508" cy="1866032"/>
              </a:xfrm>
            </p:grpSpPr>
            <p:sp>
              <p:nvSpPr>
                <p:cNvPr id="87" name="圆角矩形 86"/>
                <p:cNvSpPr/>
                <p:nvPr/>
              </p:nvSpPr>
              <p:spPr>
                <a:xfrm rot="2760000">
                  <a:off x="4708533" y="2289248"/>
                  <a:ext cx="1849322" cy="119817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627773" y="1946965"/>
                  <a:ext cx="1459714" cy="1459716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478657" y="992483"/>
                <a:ext cx="657627" cy="906410"/>
                <a:chOff x="4591574" y="1767912"/>
                <a:chExt cx="2165722" cy="2985029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 rot="2760000">
                  <a:off x="4390323" y="2385968"/>
                  <a:ext cx="2985029" cy="17489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4591574" y="1952714"/>
                  <a:ext cx="1359812" cy="1359813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79" name="TextBox 7"/>
            <p:cNvSpPr>
              <a:spLocks noChangeArrowheads="1"/>
            </p:cNvSpPr>
            <p:nvPr/>
          </p:nvSpPr>
          <p:spPr bwMode="auto">
            <a:xfrm>
              <a:off x="6674598" y="2457951"/>
              <a:ext cx="568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73185A"/>
                  </a:solidFill>
                  <a:latin typeface="Impact MT Std" pitchFamily="34" charset="0"/>
                  <a:ea typeface="微软雅黑" pitchFamily="34" charset="-122"/>
                  <a:sym typeface="微软雅黑" pitchFamily="34" charset="-122"/>
                </a:rPr>
                <a:t>01</a:t>
              </a:r>
              <a:endParaRPr lang="zh-CN" altLang="en-US" sz="2400" b="1" dirty="0">
                <a:solidFill>
                  <a:srgbClr val="73185A"/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217267" y="126460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：协同办公工具（团队、项目、周报、日历）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2353169" y="1984683"/>
            <a:ext cx="910710" cy="1156285"/>
            <a:chOff x="6575638" y="2264249"/>
            <a:chExt cx="910710" cy="115628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6575638" y="2264249"/>
              <a:ext cx="910710" cy="1156285"/>
              <a:chOff x="4390171" y="951589"/>
              <a:chExt cx="746113" cy="947304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4390171" y="951589"/>
                <a:ext cx="648383" cy="754064"/>
                <a:chOff x="4627773" y="1946965"/>
                <a:chExt cx="1604508" cy="1866032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 rot="2760000">
                  <a:off x="4708533" y="2289248"/>
                  <a:ext cx="1849322" cy="119817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27773" y="1946965"/>
                  <a:ext cx="1459714" cy="1459716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478657" y="992483"/>
                <a:ext cx="657627" cy="906410"/>
                <a:chOff x="4591574" y="1767912"/>
                <a:chExt cx="2165722" cy="2985029"/>
              </a:xfrm>
            </p:grpSpPr>
            <p:sp>
              <p:nvSpPr>
                <p:cNvPr id="106" name="圆角矩形 105"/>
                <p:cNvSpPr/>
                <p:nvPr/>
              </p:nvSpPr>
              <p:spPr>
                <a:xfrm rot="2760000">
                  <a:off x="4390323" y="2385968"/>
                  <a:ext cx="2985029" cy="17489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4591574" y="1952714"/>
                  <a:ext cx="1359812" cy="1359813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3" name="TextBox 7"/>
            <p:cNvSpPr>
              <a:spLocks noChangeArrowheads="1"/>
            </p:cNvSpPr>
            <p:nvPr/>
          </p:nvSpPr>
          <p:spPr bwMode="auto">
            <a:xfrm>
              <a:off x="6674598" y="2457951"/>
              <a:ext cx="568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73185A"/>
                  </a:solidFill>
                  <a:latin typeface="Impact MT Std" pitchFamily="34" charset="0"/>
                  <a:ea typeface="微软雅黑" pitchFamily="34" charset="-122"/>
                  <a:sym typeface="微软雅黑" pitchFamily="34" charset="-122"/>
                </a:rPr>
                <a:t>02</a:t>
              </a:r>
              <a:endParaRPr lang="zh-CN" altLang="en-US" sz="2400" b="1" dirty="0">
                <a:solidFill>
                  <a:srgbClr val="73185A"/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3217267" y="2128699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：论文撰写工具（论文、实验报告、演示文稿）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353171" y="2920787"/>
            <a:ext cx="910710" cy="1156285"/>
            <a:chOff x="6575638" y="2264249"/>
            <a:chExt cx="910710" cy="1156285"/>
          </a:xfrm>
        </p:grpSpPr>
        <p:grpSp>
          <p:nvGrpSpPr>
            <p:cNvPr id="136" name="组合 135"/>
            <p:cNvGrpSpPr/>
            <p:nvPr/>
          </p:nvGrpSpPr>
          <p:grpSpPr>
            <a:xfrm>
              <a:off x="6575638" y="2264249"/>
              <a:ext cx="910710" cy="1156285"/>
              <a:chOff x="4390171" y="951589"/>
              <a:chExt cx="746113" cy="947304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4390171" y="951589"/>
                <a:ext cx="648383" cy="754064"/>
                <a:chOff x="4627773" y="1946965"/>
                <a:chExt cx="1604508" cy="1866032"/>
              </a:xfrm>
            </p:grpSpPr>
            <p:sp>
              <p:nvSpPr>
                <p:cNvPr id="167" name="圆角矩形 166"/>
                <p:cNvSpPr/>
                <p:nvPr/>
              </p:nvSpPr>
              <p:spPr>
                <a:xfrm rot="2760000">
                  <a:off x="4708533" y="2289248"/>
                  <a:ext cx="1849322" cy="119817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4627773" y="1946965"/>
                  <a:ext cx="1459714" cy="1459716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4478657" y="992483"/>
                <a:ext cx="657627" cy="906410"/>
                <a:chOff x="4591574" y="1767912"/>
                <a:chExt cx="2165722" cy="2985029"/>
              </a:xfrm>
            </p:grpSpPr>
            <p:sp>
              <p:nvSpPr>
                <p:cNvPr id="165" name="圆角矩形 164"/>
                <p:cNvSpPr/>
                <p:nvPr/>
              </p:nvSpPr>
              <p:spPr>
                <a:xfrm rot="2760000">
                  <a:off x="4390323" y="2385968"/>
                  <a:ext cx="2985029" cy="17489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4591574" y="1952714"/>
                  <a:ext cx="1359812" cy="1359813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5" name="TextBox 7"/>
            <p:cNvSpPr>
              <a:spLocks noChangeArrowheads="1"/>
            </p:cNvSpPr>
            <p:nvPr/>
          </p:nvSpPr>
          <p:spPr bwMode="auto">
            <a:xfrm>
              <a:off x="6674598" y="2457951"/>
              <a:ext cx="568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73185A"/>
                  </a:solidFill>
                  <a:latin typeface="Impact MT Std" pitchFamily="34" charset="0"/>
                  <a:ea typeface="微软雅黑" pitchFamily="34" charset="-122"/>
                  <a:sym typeface="微软雅黑" pitchFamily="34" charset="-122"/>
                </a:rPr>
                <a:t>03</a:t>
              </a:r>
              <a:endParaRPr lang="zh-CN" altLang="en-US" sz="2400" b="1" dirty="0">
                <a:solidFill>
                  <a:srgbClr val="73185A"/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69" name="文本框 168"/>
          <p:cNvSpPr txBox="1"/>
          <p:nvPr/>
        </p:nvSpPr>
        <p:spPr>
          <a:xfrm>
            <a:off x="3217269" y="306480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endeley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：文献管理工具（网页、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Desktop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2353171" y="4869160"/>
            <a:ext cx="910710" cy="1156285"/>
            <a:chOff x="6575638" y="2264249"/>
            <a:chExt cx="910710" cy="1156285"/>
          </a:xfrm>
        </p:grpSpPr>
        <p:grpSp>
          <p:nvGrpSpPr>
            <p:cNvPr id="171" name="组合 170"/>
            <p:cNvGrpSpPr/>
            <p:nvPr/>
          </p:nvGrpSpPr>
          <p:grpSpPr>
            <a:xfrm>
              <a:off x="6575638" y="2264249"/>
              <a:ext cx="910710" cy="1156285"/>
              <a:chOff x="4390171" y="951589"/>
              <a:chExt cx="746113" cy="947304"/>
            </a:xfrm>
          </p:grpSpPr>
          <p:grpSp>
            <p:nvGrpSpPr>
              <p:cNvPr id="173" name="组合 172"/>
              <p:cNvGrpSpPr/>
              <p:nvPr/>
            </p:nvGrpSpPr>
            <p:grpSpPr>
              <a:xfrm>
                <a:off x="4390171" y="951589"/>
                <a:ext cx="648383" cy="754064"/>
                <a:chOff x="4627773" y="1946965"/>
                <a:chExt cx="1604508" cy="1866032"/>
              </a:xfrm>
            </p:grpSpPr>
            <p:sp>
              <p:nvSpPr>
                <p:cNvPr id="177" name="圆角矩形 176"/>
                <p:cNvSpPr/>
                <p:nvPr/>
              </p:nvSpPr>
              <p:spPr>
                <a:xfrm rot="2760000">
                  <a:off x="4708533" y="2289248"/>
                  <a:ext cx="1849322" cy="119817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>
                  <a:off x="4627773" y="1946965"/>
                  <a:ext cx="1459714" cy="1459716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4" name="组合 173"/>
              <p:cNvGrpSpPr/>
              <p:nvPr/>
            </p:nvGrpSpPr>
            <p:grpSpPr>
              <a:xfrm>
                <a:off x="4478657" y="992483"/>
                <a:ext cx="657627" cy="906410"/>
                <a:chOff x="4591574" y="1767912"/>
                <a:chExt cx="2165722" cy="2985029"/>
              </a:xfrm>
            </p:grpSpPr>
            <p:sp>
              <p:nvSpPr>
                <p:cNvPr id="175" name="圆角矩形 174"/>
                <p:cNvSpPr/>
                <p:nvPr/>
              </p:nvSpPr>
              <p:spPr>
                <a:xfrm rot="2760000">
                  <a:off x="4390323" y="2385968"/>
                  <a:ext cx="2985029" cy="17489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>
                  <a:off x="4591574" y="1952714"/>
                  <a:ext cx="1359812" cy="1359813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72" name="TextBox 7"/>
            <p:cNvSpPr>
              <a:spLocks noChangeArrowheads="1"/>
            </p:cNvSpPr>
            <p:nvPr/>
          </p:nvSpPr>
          <p:spPr bwMode="auto">
            <a:xfrm>
              <a:off x="6674598" y="2457951"/>
              <a:ext cx="568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73185A"/>
                  </a:solidFill>
                  <a:latin typeface="Impact MT Std" pitchFamily="34" charset="0"/>
                  <a:ea typeface="微软雅黑" pitchFamily="34" charset="-122"/>
                  <a:sym typeface="微软雅黑" pitchFamily="34" charset="-122"/>
                </a:rPr>
                <a:t>05</a:t>
              </a:r>
              <a:endParaRPr lang="zh-CN" altLang="en-US" sz="2400" b="1" dirty="0">
                <a:solidFill>
                  <a:srgbClr val="73185A"/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3217269" y="4937011"/>
            <a:ext cx="748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其它：（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、竞赛、牛客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网、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Pages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GitBook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、简书、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353171" y="3856891"/>
            <a:ext cx="910710" cy="1156285"/>
            <a:chOff x="6575638" y="2264249"/>
            <a:chExt cx="910710" cy="1156285"/>
          </a:xfrm>
        </p:grpSpPr>
        <p:grpSp>
          <p:nvGrpSpPr>
            <p:cNvPr id="181" name="组合 180"/>
            <p:cNvGrpSpPr/>
            <p:nvPr/>
          </p:nvGrpSpPr>
          <p:grpSpPr>
            <a:xfrm>
              <a:off x="6575638" y="2264249"/>
              <a:ext cx="910710" cy="1156285"/>
              <a:chOff x="4390171" y="951589"/>
              <a:chExt cx="746113" cy="947304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4390171" y="951589"/>
                <a:ext cx="648383" cy="754064"/>
                <a:chOff x="4627773" y="1946965"/>
                <a:chExt cx="1604508" cy="1866032"/>
              </a:xfrm>
            </p:grpSpPr>
            <p:sp>
              <p:nvSpPr>
                <p:cNvPr id="187" name="圆角矩形 186"/>
                <p:cNvSpPr/>
                <p:nvPr/>
              </p:nvSpPr>
              <p:spPr>
                <a:xfrm rot="2760000">
                  <a:off x="4708533" y="2289248"/>
                  <a:ext cx="1849322" cy="1198175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47000">
                      <a:schemeClr val="tx1">
                        <a:alpha val="19000"/>
                      </a:schemeClr>
                    </a:gs>
                    <a:gs pos="76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889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椭圆 187"/>
                <p:cNvSpPr/>
                <p:nvPr/>
              </p:nvSpPr>
              <p:spPr>
                <a:xfrm>
                  <a:off x="4627773" y="1946965"/>
                  <a:ext cx="1459714" cy="1459716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304800" dist="1270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4478657" y="992483"/>
                <a:ext cx="657627" cy="906410"/>
                <a:chOff x="4591574" y="1767912"/>
                <a:chExt cx="2165722" cy="2985029"/>
              </a:xfrm>
            </p:grpSpPr>
            <p:sp>
              <p:nvSpPr>
                <p:cNvPr id="185" name="圆角矩形 184"/>
                <p:cNvSpPr/>
                <p:nvPr/>
              </p:nvSpPr>
              <p:spPr>
                <a:xfrm rot="2760000">
                  <a:off x="4390323" y="2385968"/>
                  <a:ext cx="2985029" cy="174891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2000">
                      <a:schemeClr val="tx1">
                        <a:alpha val="13000"/>
                      </a:schemeClr>
                    </a:gs>
                    <a:gs pos="68000">
                      <a:srgbClr val="6C6C6C">
                        <a:alpha val="10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4591574" y="1952714"/>
                  <a:ext cx="1359812" cy="1359813"/>
                </a:xfrm>
                <a:prstGeom prst="ellipse">
                  <a:avLst/>
                </a:prstGeom>
                <a:gradFill>
                  <a:gsLst>
                    <a:gs pos="0">
                      <a:srgbClr val="D3D3D3"/>
                    </a:gs>
                    <a:gs pos="100000">
                      <a:srgbClr val="F7F7F7"/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82" name="TextBox 7"/>
            <p:cNvSpPr>
              <a:spLocks noChangeArrowheads="1"/>
            </p:cNvSpPr>
            <p:nvPr/>
          </p:nvSpPr>
          <p:spPr bwMode="auto">
            <a:xfrm>
              <a:off x="6674598" y="2457951"/>
              <a:ext cx="5683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73185A"/>
                  </a:solidFill>
                  <a:latin typeface="Impact MT Std" pitchFamily="34" charset="0"/>
                  <a:ea typeface="微软雅黑" pitchFamily="34" charset="-122"/>
                  <a:sym typeface="微软雅黑" pitchFamily="34" charset="-122"/>
                </a:rPr>
                <a:t>04</a:t>
              </a:r>
              <a:endParaRPr lang="zh-CN" altLang="en-US" sz="2400" b="1" dirty="0">
                <a:solidFill>
                  <a:srgbClr val="73185A"/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3217269" y="4000907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百度脑图：思维导图、头脑风暴（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MindNode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60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2143" y="1052736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ACM &amp; 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高校计算机比赛移动应用创新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 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牛客网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143" y="1700808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刷题并参加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Contest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，尝试性组织参加一些高校大学生竞赛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牛客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网：找工作论坛，大部分公司笔试使用牛客网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2143" y="2777153"/>
            <a:ext cx="105080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GitHub Pages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GitBook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、简书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995" y="3356992"/>
            <a:ext cx="10508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多写技术博客，多做总结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Pages 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可以自建博客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GitBook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一般适合用来撰写书籍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简书是一个第三方网站，适合用来撰写博客，可以私密也可以分享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987" y="5229200"/>
            <a:ext cx="105080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Sublime</a:t>
            </a:r>
            <a:endParaRPr lang="zh-CN" altLang="en-US" dirty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995" y="5729481"/>
            <a:ext cx="1050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强大的文本编辑器，支持各种各样的文本格式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强大的插件功能，可以用作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solidFill>
                  <a:srgbClr val="7B2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等语言的编译器</a:t>
            </a:r>
            <a:endParaRPr lang="en-US" altLang="zh-CN" dirty="0" smtClean="0">
              <a:solidFill>
                <a:srgbClr val="7B2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33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9" y="1380728"/>
            <a:ext cx="1876425" cy="32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27" y="1412776"/>
            <a:ext cx="9191625" cy="2143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4939" y="908720"/>
            <a:ext cx="1586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创建团队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7227" y="90872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邀请新成员并分组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27" y="4293096"/>
            <a:ext cx="8991600" cy="2085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57227" y="382097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5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831" y="900921"/>
            <a:ext cx="691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添加任务及清单并分配任务及截止时间（重要程度及标签）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6987" y="37890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文件上传及管理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87" y="1303393"/>
            <a:ext cx="7992888" cy="24184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1" y="4205467"/>
            <a:ext cx="8091426" cy="26079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23" y="2683879"/>
            <a:ext cx="370522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912" y="2009754"/>
            <a:ext cx="2324100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187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831" y="972929"/>
            <a:ext cx="627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创建协作文档、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文档、普通文档（便签）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995" y="410901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发起在线讨论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423735"/>
            <a:ext cx="6197844" cy="25813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5" y="4625687"/>
            <a:ext cx="8924925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46" y="1524854"/>
            <a:ext cx="3514725" cy="1819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54581" y="980728"/>
            <a:ext cx="277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创建日程，清楚动向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066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839" y="836712"/>
            <a:ext cx="518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日历（日程、任务、假期）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268760"/>
            <a:ext cx="9915980" cy="55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839" y="836712"/>
            <a:ext cx="518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周报（任务完成情况及自我总结）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3" y="1236822"/>
            <a:ext cx="90201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2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5847" y="940658"/>
            <a:ext cx="518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我自己及团队统计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4" y="1469876"/>
            <a:ext cx="6912768" cy="26927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48" y="4299576"/>
            <a:ext cx="7277964" cy="24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13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5339" y="273751"/>
            <a:ext cx="4556414" cy="562961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Tower</a:t>
            </a:r>
            <a:r>
              <a:rPr lang="zh-CN" altLang="en-US" sz="2400" b="1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931" y="940658"/>
            <a:ext cx="518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应用中心（微信通知）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1" y="1444714"/>
            <a:ext cx="8210550" cy="5010150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9049915" y="146743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 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2000" dirty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ower</a:t>
            </a:r>
            <a:r>
              <a:rPr lang="zh-CN" altLang="en-US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的工具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153764" y="2132856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Teambition</a:t>
            </a:r>
            <a:endParaRPr lang="en-US" altLang="zh-CN" sz="2000" dirty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Worktile</a:t>
            </a:r>
            <a:endParaRPr lang="en-US" altLang="zh-CN" sz="2000" dirty="0" smtClean="0">
              <a:solidFill>
                <a:srgbClr val="7318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731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3883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0">
        <p15:prstTrans prst="pageCurlDouble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1ec6b4c8718ec3729fa4977e1f43f607344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9809"/>
  <p:tag name="ORIGINALWIDTH" val="2473.191"/>
  <p:tag name="OUTPUTDPI" val="1200"/>
  <p:tag name="LATEXADDIN" val="\documentclass{article}&#10;\usepackage{amsmath}&#10;\usepackage{amsfonts}&#10;\usepackage{bm}&#10;\pagestyle{empty}&#10;\begin{document}&#10;&#10;$\mathfrak{L}(\bm{Y},\bm{S}, \cdot)=\alpha ||\bm{Y} - \hat{\bm{Y}}||_F^2 + (1-\alpha)||\bm{S} - \hat{\bm{S}}||_F^2$&#10;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E:\LiuXiaohu\PPTTEX\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781</Words>
  <Application>Microsoft Office PowerPoint</Application>
  <PresentationFormat>自定义</PresentationFormat>
  <Paragraphs>108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Impact MT Std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liuxiaohu</cp:lastModifiedBy>
  <cp:revision>767</cp:revision>
  <dcterms:created xsi:type="dcterms:W3CDTF">2015-12-21T02:26:22Z</dcterms:created>
  <dcterms:modified xsi:type="dcterms:W3CDTF">2017-09-27T14:36:01Z</dcterms:modified>
</cp:coreProperties>
</file>