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sldIdLst>
    <p:sldId id="256" r:id="rId3"/>
    <p:sldId id="258" r:id="rId4"/>
    <p:sldId id="260" r:id="rId5"/>
    <p:sldId id="259" r:id="rId6"/>
    <p:sldId id="261" r:id="rId7"/>
    <p:sldId id="263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000" dirty="0" smtClean="0">
                <a:latin typeface="+mn-lt"/>
                <a:ea typeface="宋体" pitchFamily="2" charset="-122"/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0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20BD3-0A8C-4C9E-AA3D-137F419378A7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000" dirty="0" smtClean="0">
                <a:latin typeface="+mn-lt"/>
                <a:ea typeface="宋体" pitchFamily="2" charset="-122"/>
                <a:cs typeface="宋体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itchFamily="2" charset="-122"/>
              </a:rPr>
              <a:t>南开大学智能信息处理实验室</a:t>
            </a: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itchFamily="2" charset="-122"/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6CC66F-6082-4FFE-AAB3-EA7E966888D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69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10363200" y="1524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84A6A9-AF82-4515-AA3F-85B47D8F8B1F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11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4A9E88-0E26-458D-B82B-63119E544426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64103-CE03-44B8-85BA-03858CF6C01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73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0F6B6-292D-400E-AE5A-D536F105BF40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26BFC9-A5BD-4372-B9BF-D6CF0FFE4FA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983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3352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19263"/>
            <a:ext cx="73152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C9359D-075A-4D81-B684-F3072A09DA10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637158-0DCF-47A3-A2C0-50F1EEE0CB4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026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06B76E-EB2E-4D49-A09C-770F3E243399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9D72EF-5D00-4A79-9028-3CA79E7E06E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579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40CB3-2FD3-4317-B154-DEDF7AD69D96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A4D6A-FAE1-4747-AE5F-21D01C3E132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351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5A1088-0707-4E64-9A01-E0A9D4A6F3E2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EB7D-2B01-492B-98A8-7C0AE0353A0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086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DAE21F-7DB3-4255-B4E4-9F9E6E7673FA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6BB0F-5AB1-4F58-90D9-3B61F22360BD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60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10363200" y="1524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87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EF3B97-4629-45EC-9495-0110C21C5360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0134DD-56D5-4AAF-BFE7-C2C825FD9AE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38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39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3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3352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19263"/>
            <a:ext cx="73152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1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2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ED948-5F57-49C6-9CC9-9FEA89C9F53F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pitchFamily="34" charset="0"/>
                <a:ea typeface="宋体" pitchFamily="2" charset="-122"/>
              </a:defRPr>
            </a:lvl1pPr>
          </a:lstStyle>
          <a:p>
            <a:fld id="{F08ED948-5F57-49C6-9CC9-9FEA89C9F53F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 smtClean="0">
                <a:latin typeface="Arial" panose="020B0604020202020204" pitchFamily="34" charset="0"/>
              </a:defRPr>
            </a:lvl1pPr>
          </a:lstStyle>
          <a:p>
            <a:fld id="{1CF6C679-B19D-451F-ABD3-C96CF679122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3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6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1498D4-4DDF-425E-BD15-88C82CD5472F}" type="datetime1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3/28/2018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791CB-FFF9-48C9-94A5-75932BE3C8B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72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6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Paper Reading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金旭  </a:t>
            </a:r>
            <a:endParaRPr lang="en-US" altLang="zh-CN" dirty="0" smtClean="0"/>
          </a:p>
          <a:p>
            <a:r>
              <a:rPr lang="en-US" altLang="zh-CN" dirty="0" smtClean="0"/>
              <a:t>2018-3-30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7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MCN</a:t>
            </a:r>
            <a:r>
              <a:rPr lang="en-US" altLang="zh-CN" sz="4000" dirty="0" smtClean="0"/>
              <a:t>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423194"/>
            <a:ext cx="10972800" cy="4411662"/>
          </a:xfrm>
        </p:spPr>
        <p:txBody>
          <a:bodyPr/>
          <a:lstStyle/>
          <a:p>
            <a:r>
              <a:rPr lang="en-US" altLang="zh-CN" sz="2400" dirty="0" smtClean="0"/>
              <a:t>Experiment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344487" lvl="1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Measurements :  </a:t>
            </a:r>
            <a:r>
              <a:rPr lang="en-US" altLang="zh-CN" sz="1800" dirty="0">
                <a:solidFill>
                  <a:schemeClr val="tx1"/>
                </a:solidFill>
              </a:rPr>
              <a:t>Accuracy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tx1"/>
                </a:solidFill>
              </a:rPr>
              <a:t>AC), Normalized </a:t>
            </a:r>
            <a:r>
              <a:rPr lang="en-US" altLang="zh-CN" sz="1800" dirty="0">
                <a:solidFill>
                  <a:schemeClr val="tx1"/>
                </a:solidFill>
              </a:rPr>
              <a:t>mutual </a:t>
            </a:r>
            <a:r>
              <a:rPr lang="en-US" altLang="zh-CN" sz="1800" dirty="0" smtClean="0">
                <a:solidFill>
                  <a:schemeClr val="tx1"/>
                </a:solidFill>
              </a:rPr>
              <a:t>information(NMI), Purity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67" y="2150719"/>
            <a:ext cx="9933540" cy="4134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9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AMRMF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400" dirty="0" err="1" smtClean="0"/>
              <a:t>Adapative</a:t>
            </a:r>
            <a:r>
              <a:rPr lang="en-US" altLang="zh-CN" sz="2400" dirty="0" smtClean="0"/>
              <a:t> Manifold Regularized Matrix Factorization for Data Clustering 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Author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/>
              <a:t>: </a:t>
            </a:r>
            <a:r>
              <a:rPr lang="en-US" altLang="zh-CN" sz="2000" dirty="0" err="1">
                <a:solidFill>
                  <a:schemeClr val="tx1"/>
                </a:solidFill>
              </a:rPr>
              <a:t>Lefei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Zhang, </a:t>
            </a:r>
            <a:r>
              <a:rPr lang="en-US" altLang="zh-CN" sz="2000" dirty="0" err="1">
                <a:solidFill>
                  <a:schemeClr val="tx1"/>
                </a:solidFill>
              </a:rPr>
              <a:t>Qian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Zhang, </a:t>
            </a:r>
            <a:r>
              <a:rPr lang="en-US" altLang="zh-CN" sz="2000" dirty="0">
                <a:solidFill>
                  <a:schemeClr val="tx1"/>
                </a:solidFill>
              </a:rPr>
              <a:t>Bo </a:t>
            </a:r>
            <a:r>
              <a:rPr lang="en-US" altLang="zh-CN" sz="2000" dirty="0" smtClean="0">
                <a:solidFill>
                  <a:schemeClr val="tx1"/>
                </a:solidFill>
              </a:rPr>
              <a:t>Du, </a:t>
            </a:r>
            <a:r>
              <a:rPr lang="en-US" altLang="zh-CN" sz="2000" dirty="0">
                <a:solidFill>
                  <a:schemeClr val="tx1"/>
                </a:solidFill>
              </a:rPr>
              <a:t>Jane </a:t>
            </a:r>
            <a:r>
              <a:rPr lang="en-US" altLang="zh-CN" sz="2000" dirty="0" smtClean="0">
                <a:solidFill>
                  <a:schemeClr val="tx1"/>
                </a:solidFill>
              </a:rPr>
              <a:t>You, </a:t>
            </a:r>
            <a:r>
              <a:rPr lang="en-US" altLang="zh-CN" sz="2000" dirty="0" err="1">
                <a:solidFill>
                  <a:schemeClr val="tx1"/>
                </a:solidFill>
              </a:rPr>
              <a:t>Dacheng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Tao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9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AMRMF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073" y="1414696"/>
            <a:ext cx="5547573" cy="4411662"/>
          </a:xfrm>
        </p:spPr>
        <p:txBody>
          <a:bodyPr/>
          <a:lstStyle/>
          <a:p>
            <a:r>
              <a:rPr lang="en-US" altLang="zh-CN" sz="2400" dirty="0" smtClean="0"/>
              <a:t>Method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Original</a:t>
            </a:r>
            <a:r>
              <a:rPr lang="en-US" altLang="zh-CN" sz="1800" dirty="0" smtClean="0">
                <a:solidFill>
                  <a:schemeClr val="tx1"/>
                </a:solidFill>
              </a:rPr>
              <a:t> NMF</a:t>
            </a:r>
            <a:r>
              <a:rPr lang="zh-CN" altLang="en-US" sz="1800" dirty="0" smtClean="0">
                <a:solidFill>
                  <a:schemeClr val="tx1"/>
                </a:solidFill>
              </a:rPr>
              <a:t>：                                                               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Use L2</a:t>
            </a:r>
            <a:r>
              <a:rPr lang="en-US" altLang="zh-CN" sz="1800" dirty="0" smtClean="0">
                <a:solidFill>
                  <a:schemeClr val="tx1"/>
                </a:solidFill>
              </a:rPr>
              <a:t>,1 norm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Add similarity constraint: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47" y="2204171"/>
            <a:ext cx="5362575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7" y="4276980"/>
            <a:ext cx="5600700" cy="1924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247" y="2324355"/>
            <a:ext cx="5591175" cy="1952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47" y="3207238"/>
            <a:ext cx="5486400" cy="6477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62172" y="1741549"/>
            <a:ext cx="59298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/>
                <a:ea typeface="MS PGothic" pitchFamily="34" charset="-128"/>
              </a:rPr>
              <a:t>Combine  (2) and (4) together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MS PGothic" pitchFamily="34" charset="-128"/>
              </a:rPr>
              <a:t>：                                                               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1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AMRMF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Others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</a:rPr>
              <a:t>Most of exist methods directly introduce the Gaussian kernel derived Laplacian matrix for manifold regularization, while </a:t>
            </a:r>
            <a:r>
              <a:rPr lang="en-US" altLang="zh-CN" sz="1800" dirty="0" smtClean="0">
                <a:solidFill>
                  <a:srgbClr val="FF0000"/>
                </a:solidFill>
              </a:rPr>
              <a:t>ignore to explore a more meaningful affinity matrix to better regularize the model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chemeClr val="tx1"/>
                </a:solidFill>
              </a:rPr>
              <a:t>The standard NMF </a:t>
            </a:r>
            <a:r>
              <a:rPr lang="en-US" altLang="zh-CN" sz="1800" dirty="0" smtClean="0">
                <a:solidFill>
                  <a:schemeClr val="tx1"/>
                </a:solidFill>
              </a:rPr>
              <a:t>uses </a:t>
            </a:r>
            <a:r>
              <a:rPr lang="en-US" altLang="zh-CN" sz="1800" dirty="0">
                <a:solidFill>
                  <a:schemeClr val="tx1"/>
                </a:solidFill>
              </a:rPr>
              <a:t>the </a:t>
            </a:r>
            <a:r>
              <a:rPr lang="en-US" altLang="zh-CN" sz="1800" dirty="0" smtClean="0">
                <a:solidFill>
                  <a:schemeClr val="tx1"/>
                </a:solidFill>
              </a:rPr>
              <a:t>L2-norm based squared residue minimization to measure the loss, which would be </a:t>
            </a:r>
            <a:r>
              <a:rPr lang="en-US" altLang="zh-CN" sz="1800" dirty="0" smtClean="0">
                <a:solidFill>
                  <a:srgbClr val="FF0000"/>
                </a:solidFill>
              </a:rPr>
              <a:t>easily effected by the noises and outlines</a:t>
            </a:r>
            <a:r>
              <a:rPr lang="en-US" altLang="zh-CN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344487" lvl="1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Advantages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In a matrix factorization point of view  -&gt; scalable and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reproduceable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Jointly learns an affinity matrix with the matrix factorization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</a:rPr>
              <a:t>Employs the L2,1-norm to measure the loss of matrix factorization.</a:t>
            </a:r>
            <a:br>
              <a:rPr lang="en-US" altLang="zh-CN" sz="1800" dirty="0" smtClean="0">
                <a:solidFill>
                  <a:schemeClr val="tx1"/>
                </a:solidFill>
              </a:rPr>
            </a:b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4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AMRMF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423194"/>
            <a:ext cx="10972800" cy="4411662"/>
          </a:xfrm>
        </p:spPr>
        <p:txBody>
          <a:bodyPr/>
          <a:lstStyle/>
          <a:p>
            <a:r>
              <a:rPr lang="en-US" altLang="zh-CN" sz="2400" dirty="0" smtClean="0"/>
              <a:t>Experiment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Measurements : 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1800" dirty="0" smtClean="0">
                <a:solidFill>
                  <a:schemeClr val="tx1"/>
                </a:solidFill>
              </a:rPr>
              <a:t>Clustering </a:t>
            </a:r>
            <a:r>
              <a:rPr lang="en-US" altLang="zh-CN" sz="1800" dirty="0">
                <a:solidFill>
                  <a:schemeClr val="tx1"/>
                </a:solidFill>
              </a:rPr>
              <a:t>accuracy (</a:t>
            </a:r>
            <a:r>
              <a:rPr lang="en-US" altLang="zh-CN" sz="1800" dirty="0" smtClean="0">
                <a:solidFill>
                  <a:schemeClr val="tx1"/>
                </a:solidFill>
              </a:rPr>
              <a:t>ACC)</a:t>
            </a:r>
          </a:p>
          <a:p>
            <a:pPr lvl="2"/>
            <a:r>
              <a:rPr lang="en-US" altLang="zh-CN" sz="1800" b="1" dirty="0" smtClean="0"/>
              <a:t>Normalized </a:t>
            </a:r>
            <a:r>
              <a:rPr lang="en-US" altLang="zh-CN" sz="1800" b="1" dirty="0"/>
              <a:t>mutual information(NMI)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04196"/>
            <a:ext cx="5343525" cy="3228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37521"/>
            <a:ext cx="96202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AMRMF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389" y="1767265"/>
            <a:ext cx="111772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MS PGothic" pitchFamily="34" charset="-128"/>
              </a:rPr>
              <a:t>What we can learn : </a:t>
            </a:r>
            <a:r>
              <a:rPr lang="en-US" altLang="zh-CN" sz="2400" b="1" kern="0" dirty="0" smtClean="0">
                <a:latin typeface="Times New Roman" panose="02020603050405020304"/>
                <a:ea typeface="MS PGothic" pitchFamily="34" charset="-128"/>
              </a:rPr>
              <a:t>Use L2,1 norm instead of L2 norm ,which is more </a:t>
            </a:r>
            <a:r>
              <a:rPr lang="en-US" altLang="zh-CN" sz="2400" b="1" kern="0" dirty="0" err="1" smtClean="0">
                <a:latin typeface="Times New Roman" panose="02020603050405020304"/>
                <a:ea typeface="MS PGothic" pitchFamily="34" charset="-128"/>
              </a:rPr>
              <a:t>unsensitive</a:t>
            </a:r>
            <a:r>
              <a:rPr lang="en-US" altLang="zh-CN" sz="2400" b="1" kern="0" dirty="0" smtClean="0">
                <a:latin typeface="Times New Roman" panose="02020603050405020304"/>
                <a:ea typeface="MS PGothic" pitchFamily="34" charset="-128"/>
              </a:rPr>
              <a:t> to noise</a:t>
            </a:r>
            <a:endParaRPr lang="zh-CN" altLang="en-US" sz="2000" b="1" kern="0" dirty="0">
              <a:latin typeface="Times New Roman" panose="02020603050405020304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MCNMF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400" dirty="0"/>
              <a:t>Multi-Component Nonnegative Matrix Factorization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Author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/>
              <a:t>: </a:t>
            </a:r>
            <a:r>
              <a:rPr lang="en-US" altLang="zh-CN" sz="2000" dirty="0"/>
              <a:t>Jing </a:t>
            </a:r>
            <a:r>
              <a:rPr lang="en-US" altLang="zh-CN" sz="2000" dirty="0" smtClean="0"/>
              <a:t>Wang, </a:t>
            </a:r>
            <a:r>
              <a:rPr lang="en-US" altLang="zh-CN" sz="2000" dirty="0"/>
              <a:t>Feng </a:t>
            </a:r>
            <a:r>
              <a:rPr lang="en-US" altLang="zh-CN" sz="2000" dirty="0" err="1" smtClean="0"/>
              <a:t>Tian</a:t>
            </a:r>
            <a:r>
              <a:rPr lang="en-US" altLang="zh-CN" sz="2000" dirty="0" smtClean="0"/>
              <a:t>, </a:t>
            </a:r>
            <a:r>
              <a:rPr lang="en-US" altLang="zh-CN" sz="2000" dirty="0"/>
              <a:t>Xiao </a:t>
            </a:r>
            <a:r>
              <a:rPr lang="en-US" altLang="zh-CN" sz="2000" dirty="0" smtClean="0"/>
              <a:t>Wang, </a:t>
            </a:r>
            <a:r>
              <a:rPr lang="en-US" altLang="zh-CN" sz="2000" dirty="0" err="1"/>
              <a:t>Hongchuan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Yu, </a:t>
            </a:r>
            <a:r>
              <a:rPr lang="en-US" altLang="zh-CN" sz="2000" dirty="0"/>
              <a:t>Chang Hong </a:t>
            </a:r>
            <a:r>
              <a:rPr lang="en-US" altLang="zh-CN" sz="2000" dirty="0" smtClean="0"/>
              <a:t>Liu, </a:t>
            </a:r>
            <a:r>
              <a:rPr lang="en-US" altLang="zh-CN" sz="2000" dirty="0"/>
              <a:t>Liang </a:t>
            </a:r>
            <a:r>
              <a:rPr lang="en-US" altLang="zh-CN" sz="2000" dirty="0" smtClean="0"/>
              <a:t>Yang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1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MCNMF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071" y="1339470"/>
            <a:ext cx="5547573" cy="5087088"/>
          </a:xfrm>
        </p:spPr>
        <p:txBody>
          <a:bodyPr/>
          <a:lstStyle/>
          <a:p>
            <a:r>
              <a:rPr lang="en-US" altLang="zh-CN" sz="2400" dirty="0" smtClean="0"/>
              <a:t>Method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Original</a:t>
            </a:r>
            <a:r>
              <a:rPr lang="en-US" altLang="zh-CN" sz="1800" dirty="0" smtClean="0">
                <a:solidFill>
                  <a:schemeClr val="tx1"/>
                </a:solidFill>
              </a:rPr>
              <a:t> NMF</a:t>
            </a:r>
            <a:r>
              <a:rPr lang="zh-CN" altLang="en-US" sz="1800" dirty="0" smtClean="0">
                <a:solidFill>
                  <a:schemeClr val="tx1"/>
                </a:solidFill>
              </a:rPr>
              <a:t>：                                                               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Represent X by V component simultaneously</a:t>
            </a:r>
            <a:r>
              <a:rPr lang="zh-CN" altLang="en-US" sz="1800" dirty="0" smtClean="0">
                <a:solidFill>
                  <a:schemeClr val="tx1"/>
                </a:solidFill>
              </a:rPr>
              <a:t>：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Enforce different component independent from each other by HSIC: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43904" y="6650499"/>
            <a:ext cx="2844800" cy="4572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62172" y="1741548"/>
            <a:ext cx="5929828" cy="4536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/>
                <a:ea typeface="MS PGothic" pitchFamily="34" charset="-128"/>
              </a:rPr>
              <a:t>Use inner product kernel for HSIC and ignore the coefficient: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MS PGothic" pitchFamily="34" charset="-128"/>
              </a:rPr>
              <a:t>                                                             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08" y="2262477"/>
            <a:ext cx="2228571" cy="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853" y="2324355"/>
            <a:ext cx="1057143" cy="2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080" y="2324355"/>
            <a:ext cx="1190476" cy="28571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08" y="3107593"/>
            <a:ext cx="3400000" cy="7904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06" y="5324118"/>
            <a:ext cx="4438095" cy="4476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08" y="5687817"/>
            <a:ext cx="5161905" cy="5619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906" y="4733642"/>
            <a:ext cx="5095238" cy="59047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6928" y="2365907"/>
            <a:ext cx="4933333" cy="61904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6928" y="3179021"/>
            <a:ext cx="1704762" cy="3238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2974" y="3214648"/>
            <a:ext cx="1381861" cy="33807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262172" y="35182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/>
                <a:ea typeface="MS PGothic" pitchFamily="34" charset="-128"/>
              </a:rPr>
              <a:t>Final iteration function: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/>
                <a:ea typeface="MS PGothic" pitchFamily="34" charset="-128"/>
              </a:rPr>
              <a:t>                                                             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62172" y="3868448"/>
            <a:ext cx="3380952" cy="77142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0933" y="4655104"/>
            <a:ext cx="4933333" cy="78095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75085" y="5451283"/>
            <a:ext cx="2523809" cy="33333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10172" y="5472536"/>
            <a:ext cx="514286" cy="24761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86706" y="5392978"/>
            <a:ext cx="1933333" cy="32381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20878" y="5895518"/>
            <a:ext cx="2390476" cy="304762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10172" y="5889189"/>
            <a:ext cx="628571" cy="2571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73930" y="5864033"/>
            <a:ext cx="1971429" cy="33333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20878" y="6282636"/>
            <a:ext cx="2076190" cy="29523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310172" y="6317079"/>
            <a:ext cx="2066667" cy="276190"/>
          </a:xfrm>
          <a:prstGeom prst="rect">
            <a:avLst/>
          </a:prstGeom>
        </p:spPr>
      </p:pic>
      <p:sp>
        <p:nvSpPr>
          <p:cNvPr id="3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37866" y="6616447"/>
            <a:ext cx="10566400" cy="17697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1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MCN</a:t>
            </a:r>
            <a:r>
              <a:rPr lang="en-US" altLang="zh-CN" sz="4000" dirty="0" smtClean="0"/>
              <a:t>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400" b="1" dirty="0" smtClean="0">
                <a:solidFill>
                  <a:srgbClr val="0000FF"/>
                </a:solidFill>
              </a:rPr>
              <a:t>Advantages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rgbClr val="0000FF"/>
                </a:solidFill>
              </a:rPr>
              <a:t>It captures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more comprehensive </a:t>
            </a:r>
            <a:r>
              <a:rPr lang="en-US" altLang="zh-CN" sz="1800" b="1" dirty="0">
                <a:solidFill>
                  <a:srgbClr val="0000FF"/>
                </a:solidFill>
              </a:rPr>
              <a:t>information and interprets data from different perspectives, by leveraging the multiple components. </a:t>
            </a:r>
            <a:r>
              <a:rPr lang="en-US" altLang="zh-CN" sz="1800" b="1" dirty="0">
                <a:solidFill>
                  <a:srgbClr val="FF0000"/>
                </a:solidFill>
              </a:rPr>
              <a:t>Instead of factorizing the data matrix into a single basis and representation matrix, MCNMF learns multiple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representations based </a:t>
            </a:r>
            <a:r>
              <a:rPr lang="en-US" altLang="zh-CN" sz="1800" b="1" dirty="0">
                <a:solidFill>
                  <a:srgbClr val="FF0000"/>
                </a:solidFill>
              </a:rPr>
              <a:t>on different basis matrices. 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800" b="1" dirty="0" smtClean="0">
                <a:solidFill>
                  <a:srgbClr val="0000FF"/>
                </a:solidFill>
              </a:rPr>
              <a:t>HSIC </a:t>
            </a:r>
            <a:r>
              <a:rPr lang="en-US" altLang="zh-CN" sz="1800" b="1" dirty="0">
                <a:solidFill>
                  <a:srgbClr val="0000FF"/>
                </a:solidFill>
              </a:rPr>
              <a:t>explores the diverse information among the representations, where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each representation </a:t>
            </a:r>
            <a:r>
              <a:rPr lang="en-US" altLang="zh-CN" sz="1800" b="1" dirty="0">
                <a:solidFill>
                  <a:srgbClr val="0000FF"/>
                </a:solidFill>
              </a:rPr>
              <a:t>corresponds to a component. </a:t>
            </a:r>
            <a:br>
              <a:rPr lang="en-US" altLang="zh-CN" sz="1800" b="1" dirty="0">
                <a:solidFill>
                  <a:srgbClr val="0000FF"/>
                </a:solidFill>
              </a:rPr>
            </a:br>
            <a:endParaRPr lang="en-US" altLang="zh-CN" sz="1800" b="1" dirty="0">
              <a:solidFill>
                <a:srgbClr val="0000FF"/>
              </a:solidFill>
            </a:endParaRPr>
          </a:p>
          <a:p>
            <a:pPr marL="344487" lvl="1" indent="0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/>
            </a:r>
            <a:br>
              <a:rPr lang="en-US" altLang="zh-CN" sz="2400" b="1" dirty="0">
                <a:solidFill>
                  <a:srgbClr val="0000FF"/>
                </a:solidFill>
              </a:rPr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 smtClean="0">
                <a:solidFill>
                  <a:schemeClr val="tx1"/>
                </a:solidFill>
              </a:rPr>
              <a:t/>
            </a:r>
            <a:br>
              <a:rPr lang="en-US" altLang="zh-CN" sz="1800" dirty="0" smtClean="0">
                <a:solidFill>
                  <a:schemeClr val="tx1"/>
                </a:solidFill>
              </a:rPr>
            </a:b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南开大学智能信息处理实验室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E2663-7418-4A99-B68B-E22BFFE23E97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2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FF1A5EFA-F997-49F0-B631-337163159149}" vid="{A18C08DD-E10B-4C54-94DA-F260CB86FFF2}"/>
    </a:ext>
  </a:ext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196</TotalTime>
  <Words>338</Words>
  <Application>Microsoft Office PowerPoint</Application>
  <PresentationFormat>宽屏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ＭＳ Ｐゴシック</vt:lpstr>
      <vt:lpstr>ＭＳ Ｐゴシック</vt:lpstr>
      <vt:lpstr>黑体</vt:lpstr>
      <vt:lpstr>宋体</vt:lpstr>
      <vt:lpstr>Arial</vt:lpstr>
      <vt:lpstr>Times New Roman</vt:lpstr>
      <vt:lpstr>Wingdings</vt:lpstr>
      <vt:lpstr>主题1</vt:lpstr>
      <vt:lpstr>1_Network</vt:lpstr>
      <vt:lpstr>Paper Reading</vt:lpstr>
      <vt:lpstr>AMRMF</vt:lpstr>
      <vt:lpstr>AMRMF</vt:lpstr>
      <vt:lpstr>AMRMF</vt:lpstr>
      <vt:lpstr>AMRMF</vt:lpstr>
      <vt:lpstr>AMRMF</vt:lpstr>
      <vt:lpstr>MCNMF</vt:lpstr>
      <vt:lpstr>MCNMF</vt:lpstr>
      <vt:lpstr>MCNMF</vt:lpstr>
      <vt:lpstr>MCNMF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Reading</dc:title>
  <dc:creator/>
  <cp:lastModifiedBy>金旭</cp:lastModifiedBy>
  <cp:revision>3</cp:revision>
  <dcterms:created xsi:type="dcterms:W3CDTF">2018-03-28T03:06:47Z</dcterms:created>
  <dcterms:modified xsi:type="dcterms:W3CDTF">2018-03-28T06:23:43Z</dcterms:modified>
</cp:coreProperties>
</file>