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56" r:id="rId3"/>
    <p:sldId id="258" r:id="rId4"/>
    <p:sldId id="260" r:id="rId5"/>
    <p:sldId id="259" r:id="rId6"/>
    <p:sldId id="261" r:id="rId7"/>
    <p:sldId id="273" r:id="rId8"/>
    <p:sldId id="263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0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20BD3-0A8C-4C9E-AA3D-137F419378A7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</a:rPr>
              <a:t>南开大学智能信息处理实验室</a:t>
            </a: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itchFamily="2" charset="-122"/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6CC66F-6082-4FFE-AAB3-EA7E9668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69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4A6A9-AF82-4515-AA3F-85B47D8F8B1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11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A9E88-0E26-458D-B82B-63119E54442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64103-CE03-44B8-85BA-03858CF6C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73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0F6B6-292D-400E-AE5A-D536F105BF4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26BFC9-A5BD-4372-B9BF-D6CF0FFE4F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8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C9359D-075A-4D81-B684-F3072A09DA1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37158-0DCF-47A3-A2C0-50F1EEE0CB4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026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6B76E-EB2E-4D49-A09C-770F3E243399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9D72EF-5D00-4A79-9028-3CA79E7E06E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57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40CB3-2FD3-4317-B154-DEDF7AD69D9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A4D6A-FAE1-4747-AE5F-21D01C3E132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51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A1088-0707-4E64-9A01-E0A9D4A6F3E2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EB7D-2B01-492B-98A8-7C0AE0353A0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086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AE21F-7DB3-4255-B4E4-9F9E6E7673FA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6BB0F-5AB1-4F58-90D9-3B61F22360B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7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F3B97-4629-45EC-9495-0110C21C536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34DD-56D5-4AAF-BFE7-C2C825FD9A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38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9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1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fld id="{F08ED948-5F57-49C6-9CC9-9FEA89C9F53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3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498D4-4DDF-425E-BD15-88C82CD5472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791CB-FFF9-48C9-94A5-75932BE3C8B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72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Paper Reading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金旭  </a:t>
            </a:r>
            <a:endParaRPr lang="en-US" altLang="zh-CN" dirty="0" smtClean="0"/>
          </a:p>
          <a:p>
            <a:r>
              <a:rPr lang="en-US" altLang="zh-CN" dirty="0" smtClean="0"/>
              <a:t>2018-3-30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Advantages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rgbClr val="0000FF"/>
                </a:solidFill>
              </a:rPr>
              <a:t>It captures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more comprehensive </a:t>
            </a:r>
            <a:r>
              <a:rPr lang="en-US" altLang="zh-CN" sz="1800" b="1" dirty="0">
                <a:solidFill>
                  <a:srgbClr val="0000FF"/>
                </a:solidFill>
              </a:rPr>
              <a:t>information and interprets data from different perspectives, by leveraging the multiple components. </a:t>
            </a:r>
            <a:r>
              <a:rPr lang="en-US" altLang="zh-CN" sz="1800" b="1" dirty="0">
                <a:solidFill>
                  <a:srgbClr val="FF0000"/>
                </a:solidFill>
              </a:rPr>
              <a:t>Instead of factorizing the data matrix into a single basis and representation matrix, MCNMF learns multiple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representations based </a:t>
            </a:r>
            <a:r>
              <a:rPr lang="en-US" altLang="zh-CN" sz="1800" b="1" dirty="0">
                <a:solidFill>
                  <a:srgbClr val="FF0000"/>
                </a:solidFill>
              </a:rPr>
              <a:t>on different basis matrices. 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rgbClr val="0000FF"/>
                </a:solidFill>
              </a:rPr>
              <a:t>HSIC </a:t>
            </a:r>
            <a:r>
              <a:rPr lang="en-US" altLang="zh-CN" sz="1800" b="1" dirty="0">
                <a:solidFill>
                  <a:srgbClr val="0000FF"/>
                </a:solidFill>
              </a:rPr>
              <a:t>explores the diverse information among the representations, where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each representation </a:t>
            </a:r>
            <a:r>
              <a:rPr lang="en-US" altLang="zh-CN" sz="1800" b="1" dirty="0">
                <a:solidFill>
                  <a:srgbClr val="0000FF"/>
                </a:solidFill>
              </a:rPr>
              <a:t>corresponds to a component. </a:t>
            </a:r>
            <a:br>
              <a:rPr lang="en-US" altLang="zh-CN" sz="1800" b="1" dirty="0">
                <a:solidFill>
                  <a:srgbClr val="0000FF"/>
                </a:solidFill>
              </a:rPr>
            </a:br>
            <a:endParaRPr lang="en-US" altLang="zh-CN" sz="1800" b="1" dirty="0">
              <a:solidFill>
                <a:srgbClr val="0000FF"/>
              </a:solidFill>
            </a:endParaRPr>
          </a:p>
          <a:p>
            <a:pPr marL="344487" lvl="1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>
                <a:solidFill>
                  <a:schemeClr val="tx1"/>
                </a:solidFill>
              </a:rPr>
              <a:t/>
            </a:r>
            <a:br>
              <a:rPr lang="en-US" altLang="zh-CN" sz="18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2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423194"/>
            <a:ext cx="10972800" cy="4411662"/>
          </a:xfrm>
        </p:spPr>
        <p:txBody>
          <a:bodyPr/>
          <a:lstStyle/>
          <a:p>
            <a:r>
              <a:rPr lang="en-US" altLang="zh-CN" sz="2400" dirty="0" smtClean="0"/>
              <a:t>Experiment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44487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Measurements :  Accuracy (</a:t>
            </a:r>
            <a:r>
              <a:rPr lang="en-US" altLang="zh-CN" sz="1800" dirty="0" smtClean="0">
                <a:solidFill>
                  <a:schemeClr val="tx1"/>
                </a:solidFill>
              </a:rPr>
              <a:t>AC), Normalized </a:t>
            </a:r>
            <a:r>
              <a:rPr lang="en-US" altLang="zh-CN" sz="1800" dirty="0">
                <a:solidFill>
                  <a:schemeClr val="tx1"/>
                </a:solidFill>
              </a:rPr>
              <a:t>mutual </a:t>
            </a:r>
            <a:r>
              <a:rPr lang="en-US" altLang="zh-CN" sz="1800" dirty="0" smtClean="0">
                <a:solidFill>
                  <a:schemeClr val="tx1"/>
                </a:solidFill>
              </a:rPr>
              <a:t>information(NMI), Purity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7" y="2150719"/>
            <a:ext cx="9933540" cy="4134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9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/>
              <a:t>Adapative</a:t>
            </a:r>
            <a:r>
              <a:rPr lang="en-US" altLang="zh-CN" sz="2400" dirty="0" smtClean="0"/>
              <a:t> Manifold Regularized Matrix Factorization for Data Clustering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Author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/>
              <a:t>: </a:t>
            </a:r>
            <a:r>
              <a:rPr lang="en-US" altLang="zh-CN" sz="2000" dirty="0" err="1">
                <a:solidFill>
                  <a:schemeClr val="tx1"/>
                </a:solidFill>
              </a:rPr>
              <a:t>Lefei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Zhang, </a:t>
            </a:r>
            <a:r>
              <a:rPr lang="en-US" altLang="zh-CN" sz="2000" dirty="0" err="1">
                <a:solidFill>
                  <a:schemeClr val="tx1"/>
                </a:solidFill>
              </a:rPr>
              <a:t>Qian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Zhang, </a:t>
            </a:r>
            <a:r>
              <a:rPr lang="en-US" altLang="zh-CN" sz="2000" dirty="0">
                <a:solidFill>
                  <a:schemeClr val="tx1"/>
                </a:solidFill>
              </a:rPr>
              <a:t>Bo </a:t>
            </a:r>
            <a:r>
              <a:rPr lang="en-US" altLang="zh-CN" sz="2000" dirty="0" smtClean="0">
                <a:solidFill>
                  <a:schemeClr val="tx1"/>
                </a:solidFill>
              </a:rPr>
              <a:t>Du, </a:t>
            </a:r>
            <a:r>
              <a:rPr lang="en-US" altLang="zh-CN" sz="2000" dirty="0">
                <a:solidFill>
                  <a:schemeClr val="tx1"/>
                </a:solidFill>
              </a:rPr>
              <a:t>Jane </a:t>
            </a:r>
            <a:r>
              <a:rPr lang="en-US" altLang="zh-CN" sz="2000" dirty="0" smtClean="0">
                <a:solidFill>
                  <a:schemeClr val="tx1"/>
                </a:solidFill>
              </a:rPr>
              <a:t>You, </a:t>
            </a:r>
            <a:r>
              <a:rPr lang="en-US" altLang="zh-CN" sz="2000" dirty="0" err="1">
                <a:solidFill>
                  <a:schemeClr val="tx1"/>
                </a:solidFill>
              </a:rPr>
              <a:t>Dacheng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Tao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9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073" y="1414696"/>
            <a:ext cx="5547573" cy="4411662"/>
          </a:xfrm>
        </p:spPr>
        <p:txBody>
          <a:bodyPr/>
          <a:lstStyle/>
          <a:p>
            <a:r>
              <a:rPr lang="en-US" altLang="zh-CN" sz="2400" dirty="0" smtClean="0"/>
              <a:t>Method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en-US" altLang="zh-CN" sz="1800" dirty="0" smtClean="0">
                <a:solidFill>
                  <a:schemeClr val="tx1"/>
                </a:solidFill>
              </a:rPr>
              <a:t> NMF</a:t>
            </a:r>
            <a:r>
              <a:rPr lang="zh-CN" altLang="en-US" sz="1800" dirty="0" smtClean="0">
                <a:solidFill>
                  <a:schemeClr val="tx1"/>
                </a:solidFill>
              </a:rPr>
              <a:t>：                                                              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Use L2,1 norm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Add similarity constraint:</a:t>
            </a:r>
          </a:p>
          <a:p>
            <a:pPr marL="0" indent="0">
              <a:buNone/>
            </a:pPr>
            <a:r>
              <a:rPr lang="en-US" altLang="zh-CN" sz="2400" dirty="0" smtClean="0"/>
              <a:t>V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47" y="2204171"/>
            <a:ext cx="5362575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7" y="4276980"/>
            <a:ext cx="5600700" cy="1924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25" y="3120292"/>
            <a:ext cx="5591175" cy="1952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47" y="3207238"/>
            <a:ext cx="5486400" cy="647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39946" y="2399057"/>
            <a:ext cx="59298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Combine  (2) and (4) together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：                                                              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513" y="1545418"/>
            <a:ext cx="1466667" cy="3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513" y="2118344"/>
            <a:ext cx="2780952" cy="2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1465" y="2050993"/>
            <a:ext cx="2742857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Others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</a:rPr>
              <a:t>Most of exist methods directly introduce the Gaussian kernel derived Laplacian matrix for manifold regularization, while </a:t>
            </a:r>
            <a:r>
              <a:rPr lang="en-US" altLang="zh-CN" sz="1800" dirty="0" smtClean="0">
                <a:solidFill>
                  <a:srgbClr val="FF0000"/>
                </a:solidFill>
              </a:rPr>
              <a:t>ignore to explore a more meaningful affinity matrix to better regularize the model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</a:rPr>
              <a:t>The standard NMF </a:t>
            </a:r>
            <a:r>
              <a:rPr lang="en-US" altLang="zh-CN" sz="1800" dirty="0" smtClean="0">
                <a:solidFill>
                  <a:schemeClr val="tx1"/>
                </a:solidFill>
              </a:rPr>
              <a:t>uses </a:t>
            </a:r>
            <a:r>
              <a:rPr lang="en-US" altLang="zh-CN" sz="1800" dirty="0">
                <a:solidFill>
                  <a:schemeClr val="tx1"/>
                </a:solidFill>
              </a:rPr>
              <a:t>the </a:t>
            </a:r>
            <a:r>
              <a:rPr lang="en-US" altLang="zh-CN" sz="1800" dirty="0" smtClean="0">
                <a:solidFill>
                  <a:schemeClr val="tx1"/>
                </a:solidFill>
              </a:rPr>
              <a:t>L2-norm based squared residue minimization to measure the loss, which would be </a:t>
            </a:r>
            <a:r>
              <a:rPr lang="en-US" altLang="zh-CN" sz="1800" dirty="0" smtClean="0">
                <a:solidFill>
                  <a:srgbClr val="FF0000"/>
                </a:solidFill>
              </a:rPr>
              <a:t>easily effected by the noises and outlines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344487" lvl="1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Advantages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scalable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Jointly learns an affinity matrix with the matrix factorization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Employs the </a:t>
            </a:r>
            <a:r>
              <a:rPr lang="en-US" altLang="zh-CN" sz="1800" dirty="0" smtClean="0">
                <a:solidFill>
                  <a:schemeClr val="tx1"/>
                </a:solidFill>
              </a:rPr>
              <a:t>L2,1-norm</a:t>
            </a:r>
            <a:r>
              <a:rPr lang="en-US" altLang="zh-CN" sz="1800" dirty="0" smtClean="0">
                <a:solidFill>
                  <a:schemeClr val="tx1"/>
                </a:solidFill>
              </a:rPr>
              <a:t/>
            </a:r>
            <a:br>
              <a:rPr lang="en-US" altLang="zh-CN" sz="18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4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423194"/>
            <a:ext cx="10972800" cy="4411662"/>
          </a:xfrm>
        </p:spPr>
        <p:txBody>
          <a:bodyPr/>
          <a:lstStyle/>
          <a:p>
            <a:r>
              <a:rPr lang="en-US" altLang="zh-CN" sz="2400" dirty="0" smtClean="0"/>
              <a:t>Experiment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Measurements :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800" dirty="0" smtClean="0">
                <a:solidFill>
                  <a:schemeClr val="tx1"/>
                </a:solidFill>
              </a:rPr>
              <a:t>Clustering </a:t>
            </a:r>
            <a:r>
              <a:rPr lang="en-US" altLang="zh-CN" sz="1800" dirty="0">
                <a:solidFill>
                  <a:schemeClr val="tx1"/>
                </a:solidFill>
              </a:rPr>
              <a:t>accuracy (</a:t>
            </a:r>
            <a:r>
              <a:rPr lang="en-US" altLang="zh-CN" sz="1800" dirty="0" smtClean="0">
                <a:solidFill>
                  <a:schemeClr val="tx1"/>
                </a:solidFill>
              </a:rPr>
              <a:t>ACC)</a:t>
            </a:r>
          </a:p>
          <a:p>
            <a:pPr lvl="2"/>
            <a:r>
              <a:rPr lang="en-US" altLang="zh-CN" sz="1800" b="1" dirty="0" smtClean="0"/>
              <a:t>Normalized </a:t>
            </a:r>
            <a:r>
              <a:rPr lang="en-US" altLang="zh-CN" sz="1800" b="1" dirty="0"/>
              <a:t>mutual information(NMI)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67" y="3226520"/>
            <a:ext cx="2523809" cy="5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80" y="4628434"/>
            <a:ext cx="3771429" cy="8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76" y="2878900"/>
            <a:ext cx="4809524" cy="12285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76" y="4521015"/>
            <a:ext cx="4742857" cy="7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168" y="5282920"/>
            <a:ext cx="47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AMRMF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154" y="1417638"/>
            <a:ext cx="7877060" cy="51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2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389" y="1767265"/>
            <a:ext cx="11177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MS PGothic" pitchFamily="34" charset="-128"/>
              </a:rPr>
              <a:t>What we can learn : </a:t>
            </a:r>
            <a:r>
              <a:rPr lang="en-US" altLang="zh-CN" sz="2400" b="1" kern="0" dirty="0" smtClean="0">
                <a:latin typeface="Times New Roman" panose="02020603050405020304"/>
                <a:ea typeface="MS PGothic" pitchFamily="34" charset="-128"/>
              </a:rPr>
              <a:t>Use L2,1 norm instead of L2 norm ,which is more </a:t>
            </a:r>
            <a:r>
              <a:rPr lang="en-US" altLang="zh-CN" sz="2400" b="1" kern="0" dirty="0" err="1" smtClean="0">
                <a:latin typeface="Times New Roman" panose="02020603050405020304"/>
                <a:ea typeface="MS PGothic" pitchFamily="34" charset="-128"/>
              </a:rPr>
              <a:t>unsensitive</a:t>
            </a:r>
            <a:r>
              <a:rPr lang="en-US" altLang="zh-CN" sz="2400" b="1" kern="0" dirty="0" smtClean="0">
                <a:latin typeface="Times New Roman" panose="02020603050405020304"/>
                <a:ea typeface="MS PGothic" pitchFamily="34" charset="-128"/>
              </a:rPr>
              <a:t> to noise</a:t>
            </a:r>
            <a:endParaRPr lang="zh-CN" altLang="en-US" sz="2000" b="1" kern="0" dirty="0">
              <a:latin typeface="Times New Roman" panose="02020603050405020304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400" dirty="0"/>
              <a:t>Multi-Component Nonnegative Matrix Factorization </a:t>
            </a:r>
            <a:br>
              <a:rPr lang="en-US" altLang="zh-CN" sz="2400" dirty="0"/>
            </a:b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Author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/>
              <a:t>: </a:t>
            </a:r>
            <a:r>
              <a:rPr lang="en-US" altLang="zh-CN" sz="2000" dirty="0"/>
              <a:t>Jing </a:t>
            </a:r>
            <a:r>
              <a:rPr lang="en-US" altLang="zh-CN" sz="2000" dirty="0" smtClean="0"/>
              <a:t>Wang, </a:t>
            </a:r>
            <a:r>
              <a:rPr lang="en-US" altLang="zh-CN" sz="2000" dirty="0"/>
              <a:t>Feng </a:t>
            </a:r>
            <a:r>
              <a:rPr lang="en-US" altLang="zh-CN" sz="2000" dirty="0" err="1" smtClean="0"/>
              <a:t>Tian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Xiao </a:t>
            </a:r>
            <a:r>
              <a:rPr lang="en-US" altLang="zh-CN" sz="2000" dirty="0" smtClean="0"/>
              <a:t>Wang, </a:t>
            </a:r>
            <a:r>
              <a:rPr lang="en-US" altLang="zh-CN" sz="2000" dirty="0" err="1"/>
              <a:t>Hongchuan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Yu, </a:t>
            </a:r>
            <a:r>
              <a:rPr lang="en-US" altLang="zh-CN" sz="2000" dirty="0"/>
              <a:t>Chang Hong </a:t>
            </a:r>
            <a:r>
              <a:rPr lang="en-US" altLang="zh-CN" sz="2000" dirty="0" smtClean="0"/>
              <a:t>Liu, </a:t>
            </a:r>
            <a:r>
              <a:rPr lang="en-US" altLang="zh-CN" sz="2000" dirty="0"/>
              <a:t>Liang </a:t>
            </a:r>
            <a:r>
              <a:rPr lang="en-US" altLang="zh-CN" sz="2000" dirty="0" smtClean="0"/>
              <a:t>Yang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1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071" y="1339470"/>
            <a:ext cx="5547573" cy="5087088"/>
          </a:xfrm>
        </p:spPr>
        <p:txBody>
          <a:bodyPr/>
          <a:lstStyle/>
          <a:p>
            <a:r>
              <a:rPr lang="en-US" altLang="zh-CN" sz="2400" dirty="0" smtClean="0"/>
              <a:t>Method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en-US" altLang="zh-CN" sz="1800" dirty="0" smtClean="0">
                <a:solidFill>
                  <a:schemeClr val="tx1"/>
                </a:solidFill>
              </a:rPr>
              <a:t> NMF</a:t>
            </a:r>
            <a:r>
              <a:rPr lang="zh-CN" altLang="en-US" sz="1800" dirty="0" smtClean="0">
                <a:solidFill>
                  <a:schemeClr val="tx1"/>
                </a:solidFill>
              </a:rPr>
              <a:t>：                                                              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Represent X by V component simultaneously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Enforce different component independent from each other by HSIC: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43904" y="6650499"/>
            <a:ext cx="2844800" cy="4572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2172" y="1741548"/>
            <a:ext cx="5929828" cy="4536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Use inner product kernel for HSIC and ignore the coefficient: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                                                            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8" y="2262477"/>
            <a:ext cx="2228571" cy="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53" y="2324355"/>
            <a:ext cx="1057143" cy="2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080" y="2324355"/>
            <a:ext cx="1190476" cy="28571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08" y="3107593"/>
            <a:ext cx="3400000" cy="7904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06" y="5324118"/>
            <a:ext cx="4438095" cy="4476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08" y="5687817"/>
            <a:ext cx="5161905" cy="561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906" y="4733642"/>
            <a:ext cx="5095238" cy="5904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928" y="2365907"/>
            <a:ext cx="4933333" cy="6190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6928" y="3179021"/>
            <a:ext cx="1704762" cy="3238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2974" y="3214648"/>
            <a:ext cx="1381861" cy="33807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262172" y="35182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Final iteration function: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                                                            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2172" y="3868448"/>
            <a:ext cx="3380952" cy="77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0933" y="4655104"/>
            <a:ext cx="4933333" cy="78095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5085" y="5451283"/>
            <a:ext cx="2523809" cy="33333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0172" y="5472536"/>
            <a:ext cx="514286" cy="24761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86706" y="5392978"/>
            <a:ext cx="1933333" cy="3238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20878" y="5895518"/>
            <a:ext cx="2390476" cy="304762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10172" y="5889189"/>
            <a:ext cx="628571" cy="2571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3930" y="5864033"/>
            <a:ext cx="1971429" cy="33333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20878" y="6282636"/>
            <a:ext cx="2076190" cy="29523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10172" y="6317079"/>
            <a:ext cx="2066667" cy="276190"/>
          </a:xfrm>
          <a:prstGeom prst="rect">
            <a:avLst/>
          </a:prstGeom>
        </p:spPr>
      </p:pic>
      <p:sp>
        <p:nvSpPr>
          <p:cNvPr id="3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7866" y="6616447"/>
            <a:ext cx="10566400" cy="17697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1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FF1A5EFA-F997-49F0-B631-337163159149}" vid="{A18C08DD-E10B-4C54-94DA-F260CB86FFF2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209</TotalTime>
  <Words>322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ＭＳ Ｐゴシック</vt:lpstr>
      <vt:lpstr>ＭＳ Ｐゴシック</vt:lpstr>
      <vt:lpstr>黑体</vt:lpstr>
      <vt:lpstr>宋体</vt:lpstr>
      <vt:lpstr>Arial</vt:lpstr>
      <vt:lpstr>Times New Roman</vt:lpstr>
      <vt:lpstr>Wingdings</vt:lpstr>
      <vt:lpstr>主题1</vt:lpstr>
      <vt:lpstr>1_Network</vt:lpstr>
      <vt:lpstr>Paper Reading</vt:lpstr>
      <vt:lpstr>AMRMF</vt:lpstr>
      <vt:lpstr>AMRMF</vt:lpstr>
      <vt:lpstr>AMRMF</vt:lpstr>
      <vt:lpstr>AMRMF</vt:lpstr>
      <vt:lpstr>AMRMF</vt:lpstr>
      <vt:lpstr>AMRMF</vt:lpstr>
      <vt:lpstr>MCNMF</vt:lpstr>
      <vt:lpstr>MCNMF</vt:lpstr>
      <vt:lpstr>MCNMF</vt:lpstr>
      <vt:lpstr>MCNMF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/>
  <cp:lastModifiedBy>金旭</cp:lastModifiedBy>
  <cp:revision>7</cp:revision>
  <dcterms:created xsi:type="dcterms:W3CDTF">2018-03-28T03:06:47Z</dcterms:created>
  <dcterms:modified xsi:type="dcterms:W3CDTF">2018-03-29T14:31:12Z</dcterms:modified>
</cp:coreProperties>
</file>