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04" r:id="rId3"/>
    <p:sldId id="305" r:id="rId4"/>
    <p:sldId id="308" r:id="rId5"/>
    <p:sldId id="307" r:id="rId6"/>
    <p:sldId id="306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0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0066"/>
    <a:srgbClr val="6699FF"/>
    <a:srgbClr val="6E5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34F-D731-43E3-BCEB-759DFAD4293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7A8-0338-4DDC-97A9-C67F424FE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0BD3-0A8C-4C9E-AA3D-137F419378A7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CC66F-6082-4FFE-AAB3-EA7E96688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3B97-4629-45EC-9495-0110C21C5360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34DD-56D5-4AAF-BFE7-C2C825FD9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A6A9-AF82-4515-AA3F-85B47D8F8B1F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E2663-7418-4A99-B68B-E22BFFE2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9E88-0E26-458D-B82B-63119E544426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4103-CE03-44B8-85BA-03858CF6C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F6B6-292D-400E-AE5A-D536F105BF40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26BFC9-A5BD-4372-B9BF-D6CF0FFE4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4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359D-075A-4D81-B684-F3072A09DA10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37158-0DCF-47A3-A2C0-50F1EEE0C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5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76E-EB2E-4D49-A09C-770F3E243399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72EF-5D00-4A79-9028-3CA79E7E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9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0CB3-2FD3-4317-B154-DEDF7AD69D96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A4D6A-FAE1-4747-AE5F-21D01C3E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1088-0707-4E64-9A01-E0A9D4A6F3E2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8EB7D-2B01-492B-98A8-7C0AE0353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E21F-7DB3-4255-B4E4-9F9E6E7673FA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BB0F-5AB1-4F58-90D9-3B61F223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7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1498D4-4DDF-425E-BD15-88C82CD5472F}" type="datetime1">
              <a:rPr lang="en-US" altLang="zh-CN"/>
              <a:pPr>
                <a:defRPr/>
              </a:pPr>
              <a:t>12/8/2017</a:t>
            </a:fld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8791CB-FFF9-48C9-94A5-75932BE3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4384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NIPS-2017-Paper Introduction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B5CFA5-21E1-4C05-8AE3-02F932B07AFC}" type="slidenum">
              <a:rPr lang="en-US" altLang="zh-CN" sz="1000" i="0">
                <a:latin typeface="Arial" panose="020B0604020202020204" pitchFamily="34" charset="0"/>
              </a:rPr>
              <a:pPr/>
              <a:t>1</a:t>
            </a:fld>
            <a:endParaRPr lang="en-US" altLang="zh-CN" sz="1000" i="0">
              <a:latin typeface="Arial" panose="020B0604020202020204" pitchFamily="34" charset="0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4742792" y="3996449"/>
            <a:ext cx="3733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Presented by: fanxin</a:t>
            </a:r>
          </a:p>
          <a:p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Time:2017-12-08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GraphSAGE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5" y="2380411"/>
            <a:ext cx="6309636" cy="30893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67353" y="2486712"/>
            <a:ext cx="326025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Aggregator Architectures</a:t>
            </a:r>
            <a:endParaRPr lang="en-US" altLang="zh-CN" sz="1600" b="1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/>
              <a:t>Mean </a:t>
            </a:r>
            <a:r>
              <a:rPr lang="en-US" altLang="zh-CN" sz="1600" b="1" dirty="0" smtClean="0"/>
              <a:t>aggregator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b="1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/>
              <a:t>LSTM </a:t>
            </a:r>
            <a:r>
              <a:rPr lang="en-US" altLang="zh-CN" sz="1600" b="1" dirty="0" smtClean="0"/>
              <a:t>aggregator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/>
              <a:t>Pooling aggregator</a:t>
            </a:r>
            <a:endParaRPr lang="en-US" altLang="zh-CN" sz="1600" b="1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20" y="3144305"/>
            <a:ext cx="3561905" cy="3333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61357" y="412582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638" y="4063943"/>
            <a:ext cx="4133333" cy="3619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168" y="5050818"/>
            <a:ext cx="4276190" cy="28571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30263" y="4624873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</a:rPr>
              <a:t>Learning the </a:t>
            </a:r>
            <a:r>
              <a:rPr lang="zh-CN" altLang="en-US" b="1" dirty="0" smtClean="0">
                <a:solidFill>
                  <a:srgbClr val="0000FF"/>
                </a:solidFill>
              </a:rPr>
              <a:t>parameters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8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GraphSAGE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11742"/>
            <a:ext cx="10972800" cy="4411662"/>
          </a:xfrm>
        </p:spPr>
        <p:txBody>
          <a:bodyPr/>
          <a:lstStyle/>
          <a:p>
            <a:r>
              <a:rPr lang="en-US" altLang="zh-CN" dirty="0" smtClean="0"/>
              <a:t>Evaluation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protein-protein </a:t>
            </a:r>
            <a:r>
              <a:rPr lang="en-US" altLang="zh-CN" sz="2000" dirty="0"/>
              <a:t>interaction (PPI) </a:t>
            </a:r>
            <a:r>
              <a:rPr lang="en-US" altLang="zh-CN" sz="2000" dirty="0" smtClean="0"/>
              <a:t>graphs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use </a:t>
            </a:r>
            <a:r>
              <a:rPr lang="en-US" altLang="zh-CN" sz="2000" dirty="0"/>
              <a:t>positional gene sets, motif gene sets and </a:t>
            </a:r>
            <a:r>
              <a:rPr lang="en-US" altLang="zh-CN" sz="2000" dirty="0" smtClean="0"/>
              <a:t>immunological signatures </a:t>
            </a:r>
            <a:r>
              <a:rPr lang="en-US" altLang="zh-CN" sz="2000" dirty="0"/>
              <a:t>as </a:t>
            </a:r>
            <a:r>
              <a:rPr lang="en-US" altLang="zh-CN" sz="2000" dirty="0" smtClean="0"/>
              <a:t>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gene </a:t>
            </a:r>
            <a:r>
              <a:rPr lang="en-US" altLang="zh-CN" sz="2000" dirty="0"/>
              <a:t>ontology sets as labels (121 in total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47" y="3251975"/>
            <a:ext cx="648571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1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GCN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Protein Interface Prediction using </a:t>
            </a:r>
            <a:r>
              <a:rPr lang="en-US" altLang="zh-CN" sz="2800" dirty="0" smtClean="0"/>
              <a:t>Graph Convolutional </a:t>
            </a:r>
            <a:r>
              <a:rPr lang="en-US" altLang="zh-CN" sz="2800" dirty="0"/>
              <a:t>Networks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73" y="2337955"/>
            <a:ext cx="7466667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GCN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47" y="2382237"/>
            <a:ext cx="2142857" cy="30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28" y="4975578"/>
            <a:ext cx="7380952" cy="8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944" y="3671416"/>
            <a:ext cx="7514286" cy="10190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728" y="2474553"/>
            <a:ext cx="650476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GCN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38" y="2429877"/>
            <a:ext cx="9009524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71" y="3617050"/>
            <a:ext cx="7571428" cy="22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357" y="2232309"/>
            <a:ext cx="5559857" cy="11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2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Positive-Unlabeled Learning </a:t>
            </a:r>
            <a:r>
              <a:rPr lang="en-US" altLang="zh-CN" sz="2800" dirty="0" smtClean="0"/>
              <a:t>with Non-Negative </a:t>
            </a:r>
            <a:r>
              <a:rPr lang="en-US" altLang="zh-CN" sz="2800" dirty="0"/>
              <a:t>Risk </a:t>
            </a:r>
            <a:r>
              <a:rPr lang="en-US" altLang="zh-CN" sz="2800" dirty="0" smtClean="0"/>
              <a:t>Estimator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330066"/>
                </a:solidFill>
              </a:rPr>
              <a:t>PN-learning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330066"/>
                </a:solidFill>
              </a:rPr>
              <a:t>PU-learning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86" y="2594360"/>
            <a:ext cx="5285714" cy="4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90" y="3155901"/>
            <a:ext cx="6647619" cy="3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04" y="4233177"/>
            <a:ext cx="7438095" cy="3047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981" y="4679778"/>
            <a:ext cx="5647619" cy="4857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276" y="5324398"/>
            <a:ext cx="67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Non-negative risk estimator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99" y="2338505"/>
            <a:ext cx="6000000" cy="5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82" y="2830785"/>
            <a:ext cx="7933333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09" y="2827540"/>
            <a:ext cx="7752381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96" y="1178046"/>
            <a:ext cx="5875607" cy="4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</a:t>
            </a:r>
            <a:r>
              <a:rPr lang="en-US" altLang="zh-CN" dirty="0" smtClean="0"/>
              <a:t>Graph Data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DeepWalk:Online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Learning of Social </a:t>
            </a:r>
            <a:r>
              <a:rPr lang="en-US" altLang="zh-CN" sz="2000" dirty="0" smtClean="0">
                <a:solidFill>
                  <a:schemeClr val="tx1"/>
                </a:solidFill>
              </a:rPr>
              <a:t>Representations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Inductive Representation Learning on Large Graphs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Protein Interface Prediction using Graph Convolutional Networks</a:t>
            </a:r>
          </a:p>
          <a:p>
            <a:r>
              <a:rPr lang="en-US" altLang="zh-CN" dirty="0" smtClean="0"/>
              <a:t>PU-learning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Positive Unlabeled Learning with Non-negative Risk Estimator</a:t>
            </a:r>
          </a:p>
          <a:p>
            <a:r>
              <a:rPr lang="en-US" altLang="zh-CN" sz="2800" smtClean="0"/>
              <a:t>Graph </a:t>
            </a:r>
            <a:r>
              <a:rPr lang="en-US" altLang="zh-CN" sz="2800" smtClean="0"/>
              <a:t>Matching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Graph </a:t>
            </a:r>
            <a:r>
              <a:rPr lang="en-US" altLang="zh-CN" sz="2000" dirty="0">
                <a:solidFill>
                  <a:schemeClr val="tx1"/>
                </a:solidFill>
              </a:rPr>
              <a:t>Matching via Multiplicative Update Algorithm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6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Graph Matching via Multiplicative Update Algorithm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0972" y="2435037"/>
            <a:ext cx="232627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Problem </a:t>
            </a:r>
            <a:r>
              <a:rPr lang="zh-CN" altLang="en-US" dirty="0" smtClean="0"/>
              <a:t>Formulation</a:t>
            </a:r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1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2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3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15" y="2997005"/>
            <a:ext cx="2580952" cy="3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916" y="3055474"/>
            <a:ext cx="5552381" cy="21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35" y="3587116"/>
            <a:ext cx="7609524" cy="295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332" y="3597626"/>
            <a:ext cx="1723810" cy="2857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503" y="4684513"/>
            <a:ext cx="7647619" cy="2857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4140" y="5119232"/>
            <a:ext cx="3114286" cy="2571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545" y="4037286"/>
            <a:ext cx="3190476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48" y="2476846"/>
            <a:ext cx="4580952" cy="2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05417"/>
            <a:ext cx="3314286" cy="2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48" y="3199123"/>
            <a:ext cx="7838095" cy="12476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10" y="4564217"/>
            <a:ext cx="767619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77" y="2441389"/>
            <a:ext cx="7704762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09" y="2196522"/>
            <a:ext cx="6352381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09" y="2473054"/>
            <a:ext cx="9276190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48" y="1953665"/>
            <a:ext cx="9142857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0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</a:t>
            </a:r>
            <a:r>
              <a:rPr lang="en-US" altLang="zh-CN" sz="7200" dirty="0"/>
              <a:t>Q&amp;A</a:t>
            </a:r>
            <a:endParaRPr lang="zh-CN" altLang="en-US" sz="7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4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DeepWalk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DeepWalk:Online</a:t>
            </a:r>
            <a:r>
              <a:rPr lang="en-US" altLang="zh-CN" sz="2800" dirty="0" smtClean="0"/>
              <a:t> Learning of Social Representations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 novel approach for learning latent representations of vertices in a network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38" y="2931697"/>
            <a:ext cx="6504762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Word2vec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/>
              <a:t> </a:t>
            </a:r>
            <a:r>
              <a:rPr lang="en-US" altLang="zh-CN" sz="2800" dirty="0"/>
              <a:t>Tianjin is a nice </a:t>
            </a:r>
            <a:r>
              <a:rPr lang="en-US" altLang="zh-CN" sz="2800" dirty="0" smtClean="0"/>
              <a:t>city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Tianjin -&gt; (1, 0, 0, 0, 0)  is -&gt; (0, 1, 0, 0, 0)  a -&gt; (0, 0, 1, 0, 0) …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is,Tianjin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is,a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a,is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a,nice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nice,a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nice,city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67" y="3343742"/>
            <a:ext cx="5514286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eview of Word2vec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338" y="2564523"/>
            <a:ext cx="6000000" cy="328571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09600" y="1719263"/>
            <a:ext cx="6831724" cy="72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 smtClean="0"/>
              <a:t> </a:t>
            </a:r>
            <a:r>
              <a:rPr lang="en-US" altLang="zh-CN" sz="2800" kern="0" dirty="0" smtClean="0"/>
              <a:t>Improved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4225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DeepWalk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DeepWalk</a:t>
            </a:r>
            <a:r>
              <a:rPr lang="en-US" altLang="zh-CN" sz="2400" dirty="0"/>
              <a:t> uses local information obtained from </a:t>
            </a:r>
            <a:r>
              <a:rPr lang="en-US" altLang="zh-CN" sz="2400" dirty="0" smtClean="0"/>
              <a:t>truncated random </a:t>
            </a:r>
            <a:r>
              <a:rPr lang="en-US" altLang="zh-CN" sz="2400" dirty="0"/>
              <a:t>walks to learn latent representations by </a:t>
            </a:r>
            <a:r>
              <a:rPr lang="en-US" altLang="zh-CN" sz="2400" dirty="0" smtClean="0"/>
              <a:t>treating walks </a:t>
            </a:r>
            <a:r>
              <a:rPr lang="en-US" altLang="zh-CN" sz="2400" dirty="0"/>
              <a:t>as the equivalent of </a:t>
            </a:r>
            <a:r>
              <a:rPr lang="en-US" altLang="zh-CN" sz="2400" dirty="0" smtClean="0"/>
              <a:t>sentences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" y="2587717"/>
            <a:ext cx="1042857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DeepWalk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91" y="2215777"/>
            <a:ext cx="5142857" cy="3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14" y="3025094"/>
            <a:ext cx="50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1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DeepWalk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BlogCatalog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a network of social </a:t>
            </a:r>
            <a:r>
              <a:rPr lang="en-US" altLang="zh-CN" sz="2000" dirty="0" smtClean="0"/>
              <a:t>relationships provided </a:t>
            </a:r>
            <a:r>
              <a:rPr lang="en-US" altLang="zh-CN" sz="2000" dirty="0"/>
              <a:t>by blogger authors.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labels represent </a:t>
            </a:r>
            <a:r>
              <a:rPr lang="en-US" altLang="zh-CN" sz="2000" dirty="0" smtClean="0"/>
              <a:t>the topic </a:t>
            </a:r>
            <a:r>
              <a:rPr lang="en-US" altLang="zh-CN" sz="2000" dirty="0"/>
              <a:t>categories provided by the authors.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55" y="2965405"/>
            <a:ext cx="6502495" cy="27823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3" y="3558294"/>
            <a:ext cx="227619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GraphSAGE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Inductive Representation Learning on Large </a:t>
            </a:r>
            <a:r>
              <a:rPr lang="en-US" altLang="zh-CN" sz="2800" dirty="0" smtClean="0"/>
              <a:t>Graphs(</a:t>
            </a:r>
            <a:r>
              <a:rPr lang="en-US" altLang="zh-CN" sz="2800" dirty="0" err="1" smtClean="0"/>
              <a:t>GraphSAGE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</a:rPr>
              <a:t>A general </a:t>
            </a:r>
            <a:r>
              <a:rPr lang="en-US" altLang="zh-CN" sz="2000" dirty="0">
                <a:solidFill>
                  <a:schemeClr val="tx1"/>
                </a:solidFill>
              </a:rPr>
              <a:t>inductive framework that leverages node </a:t>
            </a:r>
            <a:r>
              <a:rPr lang="en-US" altLang="zh-CN" sz="2000" dirty="0" smtClean="0">
                <a:solidFill>
                  <a:schemeClr val="tx1"/>
                </a:solidFill>
              </a:rPr>
              <a:t>feature information </a:t>
            </a:r>
            <a:r>
              <a:rPr lang="en-US" altLang="zh-CN" sz="2000" dirty="0">
                <a:solidFill>
                  <a:schemeClr val="tx1"/>
                </a:solidFill>
              </a:rPr>
              <a:t>(e.g., text attributes) to efficiently generate node </a:t>
            </a:r>
            <a:r>
              <a:rPr lang="en-US" altLang="zh-CN" sz="2000" dirty="0" err="1">
                <a:solidFill>
                  <a:schemeClr val="tx1"/>
                </a:solidFill>
              </a:rPr>
              <a:t>embeddings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for previously </a:t>
            </a:r>
            <a:r>
              <a:rPr lang="en-US" altLang="zh-CN" sz="2000" dirty="0">
                <a:solidFill>
                  <a:schemeClr val="tx1"/>
                </a:solidFill>
              </a:rPr>
              <a:t>unseen </a:t>
            </a:r>
            <a:r>
              <a:rPr lang="en-US" altLang="zh-CN" sz="2000" dirty="0" smtClean="0">
                <a:solidFill>
                  <a:schemeClr val="tx1"/>
                </a:solidFill>
              </a:rPr>
              <a:t>data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71" y="3029114"/>
            <a:ext cx="6542857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26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13293</TotalTime>
  <Words>378</Words>
  <Application>Microsoft Office PowerPoint</Application>
  <PresentationFormat>宽屏</PresentationFormat>
  <Paragraphs>147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MS PGothic</vt:lpstr>
      <vt:lpstr>MS PGothic</vt:lpstr>
      <vt:lpstr>等线</vt:lpstr>
      <vt:lpstr>黑体</vt:lpstr>
      <vt:lpstr>宋体</vt:lpstr>
      <vt:lpstr>Arial</vt:lpstr>
      <vt:lpstr>Times New Roman</vt:lpstr>
      <vt:lpstr>Wingdings</vt:lpstr>
      <vt:lpstr>Network</vt:lpstr>
      <vt:lpstr>NIPS-2017-Paper Introduction</vt:lpstr>
      <vt:lpstr>Papers</vt:lpstr>
      <vt:lpstr>DeepWalk</vt:lpstr>
      <vt:lpstr>Review of Word2vec</vt:lpstr>
      <vt:lpstr>Review of Word2vec</vt:lpstr>
      <vt:lpstr>DeepWalk</vt:lpstr>
      <vt:lpstr>DeepWalk</vt:lpstr>
      <vt:lpstr>DeepWalk</vt:lpstr>
      <vt:lpstr>GraphSAGE</vt:lpstr>
      <vt:lpstr>GraphSAGE</vt:lpstr>
      <vt:lpstr>GraphSAGE</vt:lpstr>
      <vt:lpstr> GCN</vt:lpstr>
      <vt:lpstr> GCN</vt:lpstr>
      <vt:lpstr> GCN</vt:lpstr>
      <vt:lpstr>GCN</vt:lpstr>
      <vt:lpstr>nnPU</vt:lpstr>
      <vt:lpstr>nnPU</vt:lpstr>
      <vt:lpstr>nnPU</vt:lpstr>
      <vt:lpstr>nnPU</vt:lpstr>
      <vt:lpstr>MPGM</vt:lpstr>
      <vt:lpstr>MPGM</vt:lpstr>
      <vt:lpstr>MPGM</vt:lpstr>
      <vt:lpstr>MPGM</vt:lpstr>
      <vt:lpstr>MPGM</vt:lpstr>
      <vt:lpstr>MPGM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zhangyaogong</dc:creator>
  <cp:lastModifiedBy>fanxin</cp:lastModifiedBy>
  <cp:revision>405</cp:revision>
  <dcterms:created xsi:type="dcterms:W3CDTF">2016-03-03T13:22:31Z</dcterms:created>
  <dcterms:modified xsi:type="dcterms:W3CDTF">2017-12-08T05:41:24Z</dcterms:modified>
</cp:coreProperties>
</file>