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259" r:id="rId4"/>
    <p:sldId id="269" r:id="rId5"/>
    <p:sldId id="260" r:id="rId6"/>
    <p:sldId id="261" r:id="rId7"/>
    <p:sldId id="262" r:id="rId8"/>
    <p:sldId id="287" r:id="rId9"/>
    <p:sldId id="266" r:id="rId10"/>
    <p:sldId id="263" r:id="rId11"/>
    <p:sldId id="264" r:id="rId12"/>
    <p:sldId id="265" r:id="rId13"/>
    <p:sldId id="267" r:id="rId14"/>
    <p:sldId id="268" r:id="rId15"/>
    <p:sldId id="270" r:id="rId16"/>
    <p:sldId id="271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8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99FF"/>
    <a:srgbClr val="6E5736"/>
    <a:srgbClr val="33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0" d="100"/>
          <a:sy n="60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834F-D731-43E3-BCEB-759DFAD4293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2F7A8-0338-4DDC-97A9-C67F424FE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20BD3-0A8C-4C9E-AA3D-137F419378A7}" type="datetime1">
              <a:rPr lang="en-US" altLang="zh-CN"/>
              <a:pPr>
                <a:defRPr/>
              </a:pPr>
              <a:t>12/9/2017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z="1000" dirty="0" smtClean="0">
                <a:latin typeface="+mn-lt"/>
                <a:ea typeface="宋体" pitchFamily="2" charset="-122"/>
                <a:cs typeface="宋体" charset="0"/>
              </a:defRPr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zh-CN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6CC66F-6082-4FFE-AAB3-EA7E966888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1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F3B97-4629-45EC-9495-0110C21C5360}" type="datetime1">
              <a:rPr lang="en-US" altLang="zh-CN"/>
              <a:pPr>
                <a:defRPr/>
              </a:pPr>
              <a:t>12/9/2017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134DD-56D5-4AAF-BFE7-C2C825FD9A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26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10363200" y="1524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4A6A9-AF82-4515-AA3F-85B47D8F8B1F}" type="datetime1">
              <a:rPr lang="en-US" altLang="zh-CN"/>
              <a:pPr>
                <a:defRPr/>
              </a:pPr>
              <a:t>12/9/2017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4E2663-7418-4A99-B68B-E22BFFE23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60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A9E88-0E26-458D-B82B-63119E544426}" type="datetime1">
              <a:rPr lang="en-US" altLang="zh-CN"/>
              <a:pPr>
                <a:defRPr/>
              </a:pPr>
              <a:t>12/9/2017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64103-CE03-44B8-85BA-03858CF6C0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70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0F6B6-292D-400E-AE5A-D536F105BF40}" type="datetime1">
              <a:rPr lang="en-US" altLang="zh-CN"/>
              <a:pPr>
                <a:defRPr/>
              </a:pPr>
              <a:t>12/9/2017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26BFC9-A5BD-4372-B9BF-D6CF0FFE4F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04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3352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19263"/>
            <a:ext cx="73152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359D-075A-4D81-B684-F3072A09DA10}" type="datetime1">
              <a:rPr lang="en-US" altLang="zh-CN"/>
              <a:pPr>
                <a:defRPr/>
              </a:pPr>
              <a:t>12/9/2017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637158-0DCF-47A3-A2C0-50F1EEE0CB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50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6B76E-EB2E-4D49-A09C-770F3E243399}" type="datetime1">
              <a:rPr lang="en-US" altLang="zh-CN"/>
              <a:pPr>
                <a:defRPr/>
              </a:pPr>
              <a:t>12/9/2017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D72EF-5D00-4A79-9028-3CA79E7E06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91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40CB3-2FD3-4317-B154-DEDF7AD69D96}" type="datetime1">
              <a:rPr lang="en-US" altLang="zh-CN"/>
              <a:pPr>
                <a:defRPr/>
              </a:pPr>
              <a:t>12/9/2017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CA4D6A-FAE1-4747-AE5F-21D01C3E13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74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A1088-0707-4E64-9A01-E0A9D4A6F3E2}" type="datetime1">
              <a:rPr lang="en-US" altLang="zh-CN"/>
              <a:pPr>
                <a:defRPr/>
              </a:pPr>
              <a:t>12/9/2017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D8EB7D-2B01-492B-98A8-7C0AE0353A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28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AE21F-7DB3-4255-B4E4-9F9E6E7673FA}" type="datetime1">
              <a:rPr lang="en-US" altLang="zh-CN"/>
              <a:pPr>
                <a:defRPr/>
              </a:pPr>
              <a:t>12/9/2017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BB0F-5AB1-4F58-90D9-3B61F22360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70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i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1498D4-4DDF-425E-BD15-88C82CD5472F}" type="datetime1">
              <a:rPr lang="en-US" altLang="zh-CN"/>
              <a:pPr>
                <a:defRPr/>
              </a:pPr>
              <a:t>12/9/2017</a:t>
            </a:fld>
            <a:endParaRPr lang="en-US" altLang="zh-CN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10566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dirty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B8791CB-FFF9-48C9-94A5-75932BE3C8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</p:grpSp>
    </p:spTree>
    <p:extLst>
      <p:ext uri="{BB962C8B-B14F-4D97-AF65-F5344CB8AC3E}">
        <p14:creationId xmlns:p14="http://schemas.microsoft.com/office/powerpoint/2010/main" val="143844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9" r:id="rId7"/>
    <p:sldLayoutId id="2147483670" r:id="rId8"/>
    <p:sldLayoutId id="2147483671" r:id="rId9"/>
    <p:sldLayoutId id="214748367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6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sz="3200" dirty="0" smtClean="0"/>
              <a:t>Paper Introduction</a:t>
            </a:r>
            <a:endParaRPr lang="zh-CN" altLang="en-US" sz="3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南开大学智能信息处理实验室</a:t>
            </a:r>
            <a:endParaRPr lang="zh-CN" altLang="zh-CN" dirty="0"/>
          </a:p>
        </p:txBody>
      </p:sp>
      <p:sp>
        <p:nvSpPr>
          <p:cNvPr id="1126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1B5CFA5-21E1-4C05-8AE3-02F932B07AFC}" type="slidenum">
              <a:rPr lang="en-US" altLang="zh-CN" sz="1000" i="0">
                <a:latin typeface="Arial" panose="020B0604020202020204" pitchFamily="34" charset="0"/>
              </a:rPr>
              <a:pPr/>
              <a:t>1</a:t>
            </a:fld>
            <a:endParaRPr lang="en-US" altLang="zh-CN" sz="1000" i="0" dirty="0">
              <a:latin typeface="Arial" panose="020B0604020202020204" pitchFamily="34" charset="0"/>
            </a:endParaRPr>
          </a:p>
        </p:txBody>
      </p:sp>
      <p:sp>
        <p:nvSpPr>
          <p:cNvPr id="11269" name="文本框 5"/>
          <p:cNvSpPr txBox="1">
            <a:spLocks noChangeArrowheads="1"/>
          </p:cNvSpPr>
          <p:nvPr/>
        </p:nvSpPr>
        <p:spPr bwMode="auto">
          <a:xfrm>
            <a:off x="4742792" y="3996449"/>
            <a:ext cx="37338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Presented by: </a:t>
            </a:r>
            <a:r>
              <a:rPr lang="en-US" altLang="zh-CN" dirty="0" smtClean="0"/>
              <a:t>Hong </a:t>
            </a:r>
            <a:r>
              <a:rPr lang="en-US" altLang="zh-CN" dirty="0" err="1" smtClean="0"/>
              <a:t>Yuxiang</a:t>
            </a:r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/>
              <a:t> </a:t>
            </a:r>
            <a:r>
              <a:rPr lang="en-US" altLang="zh-CN" smtClean="0"/>
              <a:t>Time:2017-12-10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6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cRMC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Joint Capped Norms Minimization for Robust Matrix </a:t>
            </a:r>
            <a:r>
              <a:rPr lang="en-US" altLang="zh-CN" sz="2000" dirty="0" smtClean="0"/>
              <a:t>Recovery-IJCAI-2017</a:t>
            </a:r>
          </a:p>
          <a:p>
            <a:r>
              <a:rPr lang="en-US" altLang="zh-CN" sz="2000" dirty="0" smtClean="0"/>
              <a:t>Abstract</a:t>
            </a:r>
          </a:p>
          <a:p>
            <a:pPr lvl="1"/>
            <a:r>
              <a:rPr lang="en-US" altLang="zh-CN" sz="1800" dirty="0"/>
              <a:t>Most </a:t>
            </a:r>
            <a:r>
              <a:rPr lang="en-US" altLang="zh-CN" sz="1800" dirty="0" smtClean="0"/>
              <a:t>MC </a:t>
            </a:r>
            <a:r>
              <a:rPr lang="en-US" altLang="zh-CN" sz="1800" dirty="0"/>
              <a:t>methods are sensitive to outliers, so it propose a capped norm, which is robust to outlier</a:t>
            </a:r>
          </a:p>
          <a:p>
            <a:pPr lvl="1"/>
            <a:r>
              <a:rPr lang="en-US" altLang="zh-CN" sz="1800" dirty="0"/>
              <a:t>Propose a simple computational algorithm to get the </a:t>
            </a:r>
            <a:r>
              <a:rPr lang="en-US" altLang="zh-CN" sz="1800" dirty="0" smtClean="0"/>
              <a:t>optimal</a:t>
            </a:r>
          </a:p>
          <a:p>
            <a:pPr lvl="1"/>
            <a:r>
              <a:rPr lang="en-US" altLang="zh-CN" sz="1800" dirty="0" smtClean="0"/>
              <a:t>Loss Function is </a:t>
            </a:r>
            <a:endParaRPr lang="en-US" altLang="zh-CN" sz="1800" dirty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93" y="3537826"/>
            <a:ext cx="5608527" cy="25930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455" y="3309070"/>
            <a:ext cx="4890923" cy="152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0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cRMC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Experiment</a:t>
            </a:r>
          </a:p>
          <a:p>
            <a:pPr lvl="1"/>
            <a:r>
              <a:rPr lang="en-US" altLang="zh-CN" sz="1800" dirty="0" smtClean="0"/>
              <a:t>Dataset</a:t>
            </a:r>
          </a:p>
          <a:p>
            <a:pPr lvl="2"/>
            <a:r>
              <a:rPr lang="en-US" altLang="zh-CN" sz="1600" dirty="0"/>
              <a:t>Jester Jokes data</a:t>
            </a:r>
          </a:p>
          <a:p>
            <a:pPr lvl="2"/>
            <a:r>
              <a:rPr lang="en-US" altLang="zh-CN" sz="1600" dirty="0"/>
              <a:t>social network linking data</a:t>
            </a:r>
          </a:p>
          <a:p>
            <a:pPr lvl="2"/>
            <a:r>
              <a:rPr lang="en-US" altLang="zh-CN" sz="1600" dirty="0"/>
              <a:t> </a:t>
            </a:r>
            <a:r>
              <a:rPr lang="en-US" altLang="zh-CN" sz="1600" dirty="0" err="1"/>
              <a:t>Sweetrs</a:t>
            </a:r>
            <a:r>
              <a:rPr lang="en-US" altLang="zh-CN" sz="1600" dirty="0"/>
              <a:t> data set</a:t>
            </a:r>
          </a:p>
          <a:p>
            <a:pPr lvl="2"/>
            <a:endParaRPr lang="en-US" altLang="zh-CN" sz="1000" dirty="0" smtClean="0"/>
          </a:p>
          <a:p>
            <a:pPr lvl="1"/>
            <a:r>
              <a:rPr lang="en-US" altLang="zh-CN" sz="1800" dirty="0" smtClean="0"/>
              <a:t>MAE</a:t>
            </a:r>
          </a:p>
          <a:p>
            <a:pPr lvl="1"/>
            <a:r>
              <a:rPr lang="en-US" altLang="zh-CN" sz="1800" dirty="0" smtClean="0"/>
              <a:t>RMSE</a:t>
            </a: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34950"/>
            <a:ext cx="65627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6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94" y="262606"/>
            <a:ext cx="8120247" cy="572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8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BMC-ADMM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Improved Bounded Matrix Completion for Large-Scale Recommender </a:t>
            </a:r>
            <a:r>
              <a:rPr lang="en-US" altLang="zh-CN" sz="2000" dirty="0" smtClean="0"/>
              <a:t>Systems-IJCAI2017</a:t>
            </a:r>
          </a:p>
          <a:p>
            <a:r>
              <a:rPr lang="en-US" altLang="zh-CN" sz="2000" dirty="0" smtClean="0"/>
              <a:t>Abstract</a:t>
            </a:r>
          </a:p>
          <a:p>
            <a:pPr lvl="1"/>
            <a:r>
              <a:rPr lang="en-US" altLang="zh-CN" sz="1800" dirty="0" smtClean="0"/>
              <a:t>It is based on the BMC (Bound Matrix completion) problem</a:t>
            </a:r>
          </a:p>
          <a:p>
            <a:pPr lvl="1"/>
            <a:r>
              <a:rPr lang="en-US" altLang="zh-CN" sz="1800" dirty="0" smtClean="0"/>
              <a:t>The matrix factorization can’t converge to the stationary pointes</a:t>
            </a:r>
          </a:p>
          <a:p>
            <a:pPr lvl="1"/>
            <a:r>
              <a:rPr lang="en-US" altLang="zh-CN" sz="1800" dirty="0" smtClean="0"/>
              <a:t>Employ </a:t>
            </a:r>
            <a:r>
              <a:rPr lang="en-US" altLang="zh-CN" sz="1800" dirty="0"/>
              <a:t>ADMM frame work to get the optimal instead of factorization form</a:t>
            </a:r>
          </a:p>
          <a:p>
            <a:pPr lvl="1"/>
            <a:r>
              <a:rPr lang="en-US" altLang="zh-CN" sz="1800" dirty="0" smtClean="0"/>
              <a:t>Loss Function</a:t>
            </a:r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marL="344487" lvl="1" indent="0">
              <a:buNone/>
            </a:pPr>
            <a:endParaRPr lang="en-US" altLang="zh-CN" sz="1800" dirty="0" smtClean="0"/>
          </a:p>
          <a:p>
            <a:pPr lvl="1"/>
            <a:r>
              <a:rPr lang="en-US" altLang="zh-CN" sz="1800" dirty="0" smtClean="0"/>
              <a:t>Experiment</a:t>
            </a:r>
          </a:p>
          <a:p>
            <a:pPr lvl="2"/>
            <a:r>
              <a:rPr lang="en-US" altLang="zh-CN" sz="1600" dirty="0" smtClean="0"/>
              <a:t>RMSE</a:t>
            </a:r>
            <a:endParaRPr lang="en-US" altLang="zh-CN" sz="1800" dirty="0" smtClean="0"/>
          </a:p>
          <a:p>
            <a:pPr lvl="1"/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3711324"/>
            <a:ext cx="4819650" cy="1000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5" y="4453607"/>
            <a:ext cx="46767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5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BMC-ADMM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748" y="1691481"/>
            <a:ext cx="5133975" cy="310515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723" y="239713"/>
            <a:ext cx="4233763" cy="600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23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2" y="1526757"/>
            <a:ext cx="8245642" cy="406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8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MC</a:t>
            </a:r>
            <a:r>
              <a:rPr lang="en-US" altLang="zh-CN" sz="4000" dirty="0" smtClean="0"/>
              <a:t>NMF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Multi-Component Nonnegative Matrix </a:t>
            </a:r>
            <a:r>
              <a:rPr lang="en-US" altLang="zh-CN" sz="2000" dirty="0" smtClean="0"/>
              <a:t>Factorization-IJCAI-2017</a:t>
            </a:r>
          </a:p>
          <a:p>
            <a:r>
              <a:rPr lang="en-US" altLang="zh-CN" sz="2000" dirty="0" smtClean="0"/>
              <a:t>Abstract</a:t>
            </a:r>
          </a:p>
          <a:p>
            <a:pPr lvl="1"/>
            <a:r>
              <a:rPr lang="en-US" altLang="zh-CN" sz="1800" dirty="0"/>
              <a:t>Multiple components of nonnegative matrix factorization, good to understand the data </a:t>
            </a:r>
            <a:r>
              <a:rPr lang="en-US" altLang="zh-CN" sz="1800" dirty="0" smtClean="0"/>
              <a:t>comprehensively</a:t>
            </a:r>
          </a:p>
          <a:p>
            <a:pPr lvl="1"/>
            <a:r>
              <a:rPr lang="en-US" altLang="zh-CN" sz="1800" dirty="0"/>
              <a:t>Propose a </a:t>
            </a:r>
            <a:r>
              <a:rPr lang="en-US" altLang="zh-CN" sz="1800" dirty="0" err="1"/>
              <a:t>fesible</a:t>
            </a:r>
            <a:r>
              <a:rPr lang="en-US" altLang="zh-CN" sz="1800" dirty="0"/>
              <a:t> method to get the solution of the model (not global optimal)</a:t>
            </a:r>
          </a:p>
          <a:p>
            <a:pPr lvl="1"/>
            <a:r>
              <a:rPr lang="en-US" altLang="zh-CN" sz="1800" dirty="0" smtClean="0"/>
              <a:t>Loss Function</a:t>
            </a:r>
            <a:endParaRPr lang="en-US" altLang="zh-CN" sz="1800" dirty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3482181"/>
            <a:ext cx="5335326" cy="9864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4437033"/>
            <a:ext cx="1781175" cy="361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004" y="4996491"/>
            <a:ext cx="1352550" cy="276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161" y="5664200"/>
            <a:ext cx="4581525" cy="4667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" y="5731813"/>
            <a:ext cx="4014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1400" dirty="0"/>
              <a:t>Hilbert-Schmidt </a:t>
            </a:r>
            <a:r>
              <a:rPr lang="zh-CN" altLang="en-US" sz="1400" dirty="0" smtClean="0"/>
              <a:t>Independence Criterion </a:t>
            </a:r>
            <a:r>
              <a:rPr lang="zh-CN" altLang="en-US" sz="1400" dirty="0"/>
              <a:t>(HSIC)</a:t>
            </a:r>
          </a:p>
        </p:txBody>
      </p:sp>
    </p:spTree>
    <p:extLst>
      <p:ext uri="{BB962C8B-B14F-4D97-AF65-F5344CB8AC3E}">
        <p14:creationId xmlns:p14="http://schemas.microsoft.com/office/powerpoint/2010/main" val="2415558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MCNMF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Experiment</a:t>
            </a:r>
          </a:p>
          <a:p>
            <a:pPr lvl="1"/>
            <a:r>
              <a:rPr lang="en-US" altLang="zh-CN" sz="1800" dirty="0" smtClean="0"/>
              <a:t>ACC</a:t>
            </a:r>
          </a:p>
          <a:p>
            <a:pPr lvl="1"/>
            <a:r>
              <a:rPr lang="en-US" altLang="zh-CN" sz="1800" dirty="0" smtClean="0"/>
              <a:t>NMI</a:t>
            </a:r>
          </a:p>
          <a:p>
            <a:pPr lvl="1"/>
            <a:r>
              <a:rPr lang="en-US" altLang="zh-CN" sz="1800" dirty="0" smtClean="0"/>
              <a:t>Purity</a:t>
            </a:r>
          </a:p>
          <a:p>
            <a:pPr lvl="1"/>
            <a:r>
              <a:rPr lang="en-US" altLang="zh-CN" sz="1800" dirty="0" smtClean="0"/>
              <a:t>Dataset</a:t>
            </a:r>
          </a:p>
          <a:p>
            <a:pPr lvl="2"/>
            <a:r>
              <a:rPr lang="en-US" altLang="zh-CN" sz="1600" dirty="0" smtClean="0"/>
              <a:t>Yale</a:t>
            </a:r>
          </a:p>
          <a:p>
            <a:pPr lvl="2"/>
            <a:r>
              <a:rPr lang="en-US" altLang="zh-CN" sz="1600" dirty="0" smtClean="0"/>
              <a:t>ORL</a:t>
            </a:r>
          </a:p>
          <a:p>
            <a:pPr lvl="2"/>
            <a:r>
              <a:rPr lang="en-US" altLang="zh-CN" sz="1600" dirty="0" err="1" smtClean="0"/>
              <a:t>NothingHill</a:t>
            </a:r>
            <a:r>
              <a:rPr lang="en-US" altLang="zh-CN" sz="1600" dirty="0" smtClean="0"/>
              <a:t>,</a:t>
            </a:r>
          </a:p>
          <a:p>
            <a:pPr lvl="2"/>
            <a:r>
              <a:rPr lang="en-US" altLang="zh-CN" sz="1600" dirty="0" smtClean="0"/>
              <a:t>COIL20</a:t>
            </a:r>
            <a:endParaRPr lang="en-US" altLang="zh-CN" sz="1600" dirty="0"/>
          </a:p>
          <a:p>
            <a:pPr lvl="2"/>
            <a:endParaRPr lang="en-US" altLang="zh-CN" sz="1200" dirty="0" smtClean="0"/>
          </a:p>
          <a:p>
            <a:pPr lvl="2"/>
            <a:endParaRPr lang="en-US" altLang="zh-CN" sz="1200" dirty="0" smtClean="0"/>
          </a:p>
          <a:p>
            <a:pPr lvl="1"/>
            <a:endParaRPr lang="zh-CN" altLang="en-US" sz="1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04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81" y="1305343"/>
            <a:ext cx="98583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58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44" y="4099034"/>
            <a:ext cx="9839325" cy="19137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Privileged Matrix Factorization for Collaborative </a:t>
            </a:r>
            <a:r>
              <a:rPr lang="en-US" altLang="zh-CN" sz="2000" dirty="0" smtClean="0"/>
              <a:t>Filtering-IJCAI-2017</a:t>
            </a:r>
          </a:p>
          <a:p>
            <a:r>
              <a:rPr lang="en-US" altLang="zh-CN" sz="2000" dirty="0" smtClean="0"/>
              <a:t>Abstract</a:t>
            </a:r>
          </a:p>
          <a:p>
            <a:pPr lvl="1"/>
            <a:r>
              <a:rPr lang="en-US" altLang="zh-CN" sz="1800" dirty="0"/>
              <a:t>Combine user, item, review simultaneously, and propose a high effective algorithm to </a:t>
            </a:r>
            <a:r>
              <a:rPr lang="en-US" altLang="zh-CN" sz="1800" dirty="0" smtClean="0"/>
              <a:t>recommend</a:t>
            </a:r>
          </a:p>
          <a:p>
            <a:pPr lvl="1"/>
            <a:r>
              <a:rPr lang="en-US" altLang="zh-CN" sz="1800" dirty="0"/>
              <a:t>Propose a </a:t>
            </a:r>
            <a:r>
              <a:rPr lang="en-US" altLang="zh-CN" sz="1800" dirty="0" err="1"/>
              <a:t>fesible</a:t>
            </a:r>
            <a:r>
              <a:rPr lang="en-US" altLang="zh-CN" sz="1800" dirty="0"/>
              <a:t> solution for the optimization</a:t>
            </a:r>
          </a:p>
          <a:p>
            <a:pPr lvl="1"/>
            <a:r>
              <a:rPr lang="en-US" altLang="zh-CN" sz="1800" dirty="0" smtClean="0"/>
              <a:t>Experiment (amazon)</a:t>
            </a:r>
          </a:p>
          <a:p>
            <a:pPr lvl="2"/>
            <a:r>
              <a:rPr lang="en-US" altLang="zh-CN" sz="1600" dirty="0" smtClean="0"/>
              <a:t>MSE</a:t>
            </a:r>
            <a:endParaRPr lang="en-US" altLang="zh-CN" sz="1600" dirty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南开大学智能信息处理实验室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511" y="3484839"/>
            <a:ext cx="42291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4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Adaptive Manifold Regularized Matrix Factorization for Data </a:t>
            </a:r>
            <a:r>
              <a:rPr lang="en-US" altLang="zh-CN" sz="1800" dirty="0" smtClean="0"/>
              <a:t>Clustering-IJCAI-2017</a:t>
            </a:r>
          </a:p>
          <a:p>
            <a:r>
              <a:rPr lang="en-US" altLang="zh-CN" sz="1800" dirty="0"/>
              <a:t>On Mixed Memberships and Symmetric Nonnegative Matrix </a:t>
            </a:r>
            <a:r>
              <a:rPr lang="en-US" altLang="zh-CN" sz="1800" dirty="0" smtClean="0"/>
              <a:t>Factorizations-ICML2017</a:t>
            </a:r>
          </a:p>
          <a:p>
            <a:r>
              <a:rPr lang="en-US" altLang="zh-CN" sz="1800" dirty="0"/>
              <a:t>Joint Capped Norms Minimization for Robust Matrix </a:t>
            </a:r>
            <a:r>
              <a:rPr lang="en-US" altLang="zh-CN" sz="1800" dirty="0" smtClean="0"/>
              <a:t>Recovery-IJCAI-2017</a:t>
            </a:r>
          </a:p>
          <a:p>
            <a:r>
              <a:rPr lang="en-US" altLang="zh-CN" sz="1800" dirty="0"/>
              <a:t>Improved Bounded Matrix Completion for Large-Scale Recommender </a:t>
            </a:r>
            <a:r>
              <a:rPr lang="en-US" altLang="zh-CN" sz="1800" dirty="0" smtClean="0"/>
              <a:t>Systems-IJCAI2017</a:t>
            </a:r>
          </a:p>
          <a:p>
            <a:r>
              <a:rPr lang="en-US" altLang="zh-CN" sz="1800" dirty="0"/>
              <a:t>Multi-Component Nonnegative Matrix </a:t>
            </a:r>
            <a:r>
              <a:rPr lang="en-US" altLang="zh-CN" sz="1800" dirty="0" smtClean="0"/>
              <a:t>Factorization-IJCAI-2017</a:t>
            </a:r>
          </a:p>
          <a:p>
            <a:r>
              <a:rPr lang="en-US" altLang="zh-CN" sz="1800" dirty="0"/>
              <a:t>Privileged Matrix Factorization for Collaborative </a:t>
            </a:r>
            <a:r>
              <a:rPr lang="en-US" altLang="zh-CN" sz="1800" dirty="0" smtClean="0"/>
              <a:t>Filtering-IJCAI-2017</a:t>
            </a:r>
          </a:p>
          <a:p>
            <a:r>
              <a:rPr lang="en-US" altLang="zh-CN" sz="1800" dirty="0"/>
              <a:t>Tensor Decompositions and </a:t>
            </a:r>
            <a:r>
              <a:rPr lang="en-US" altLang="zh-CN" sz="1800" dirty="0" smtClean="0"/>
              <a:t>Applications-2007</a:t>
            </a:r>
          </a:p>
          <a:p>
            <a:r>
              <a:rPr lang="en-US" altLang="zh-CN" sz="1800" dirty="0" smtClean="0"/>
              <a:t>metric_learning_tutorial_CIL-2013</a:t>
            </a: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396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PriMF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" y="1765931"/>
            <a:ext cx="5495925" cy="1343025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55" y="3225601"/>
            <a:ext cx="4619625" cy="638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891" y="3927051"/>
            <a:ext cx="981075" cy="333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64" y="3894931"/>
            <a:ext cx="1095375" cy="371475"/>
          </a:xfrm>
          <a:prstGeom prst="rect">
            <a:avLst/>
          </a:prstGeom>
        </p:spPr>
      </p:pic>
      <p:sp>
        <p:nvSpPr>
          <p:cNvPr id="10" name="等于号 9"/>
          <p:cNvSpPr/>
          <p:nvPr/>
        </p:nvSpPr>
        <p:spPr bwMode="auto">
          <a:xfrm>
            <a:off x="1792477" y="3999663"/>
            <a:ext cx="263414" cy="212406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455" y="4357015"/>
            <a:ext cx="2828925" cy="7524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664" y="5163083"/>
            <a:ext cx="1333500" cy="3143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7518" y="839430"/>
            <a:ext cx="5291630" cy="553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86" y="365067"/>
            <a:ext cx="9407114" cy="53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Survey and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Tensor Decompositions and </a:t>
            </a:r>
            <a:r>
              <a:rPr lang="en-US" altLang="zh-CN" sz="2000" dirty="0" smtClean="0"/>
              <a:t>Applications-2007</a:t>
            </a:r>
          </a:p>
          <a:p>
            <a:r>
              <a:rPr lang="en-US" altLang="zh-CN" sz="2000" dirty="0"/>
              <a:t>metric_learning_tutorial_CIL-2013</a:t>
            </a:r>
            <a:endParaRPr lang="zh-CN" altLang="en-US" sz="20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9983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Tensor Decomposition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This survey provides an overview of higher-order tensor </a:t>
            </a:r>
            <a:r>
              <a:rPr lang="en-US" altLang="zh-CN" sz="2000" dirty="0" smtClean="0"/>
              <a:t>decompositions, their </a:t>
            </a:r>
            <a:r>
              <a:rPr lang="en-US" altLang="zh-CN" sz="2000" dirty="0"/>
              <a:t>applications, and available software. A tensor is a multidimensional </a:t>
            </a:r>
            <a:r>
              <a:rPr lang="en-US" altLang="zh-CN" sz="2000" dirty="0" smtClean="0"/>
              <a:t>or N-way </a:t>
            </a:r>
            <a:r>
              <a:rPr lang="en-US" altLang="zh-CN" sz="2000" dirty="0"/>
              <a:t>array. Decompositions of higher-order tensors (i.e., N-way arrays </a:t>
            </a:r>
            <a:r>
              <a:rPr lang="en-US" altLang="zh-CN" sz="2000" dirty="0" smtClean="0"/>
              <a:t>with N </a:t>
            </a:r>
            <a:r>
              <a:rPr lang="en-US" altLang="zh-CN" sz="2000" dirty="0"/>
              <a:t>≥ 3) have applications in psychometrics, </a:t>
            </a:r>
            <a:r>
              <a:rPr lang="en-US" altLang="zh-CN" sz="2000" dirty="0" err="1"/>
              <a:t>chemometrics</a:t>
            </a:r>
            <a:r>
              <a:rPr lang="en-US" altLang="zh-CN" sz="2000" dirty="0"/>
              <a:t>, signal </a:t>
            </a:r>
            <a:r>
              <a:rPr lang="en-US" altLang="zh-CN" sz="2000" dirty="0" smtClean="0"/>
              <a:t>processing, numerical </a:t>
            </a:r>
            <a:r>
              <a:rPr lang="en-US" altLang="zh-CN" sz="2000" dirty="0"/>
              <a:t>linear algebra, computer vision, numerical analysis, data </a:t>
            </a:r>
            <a:r>
              <a:rPr lang="en-US" altLang="zh-CN" sz="2000" dirty="0" smtClean="0"/>
              <a:t>mining, neuroscience</a:t>
            </a:r>
            <a:r>
              <a:rPr lang="en-US" altLang="zh-CN" sz="2000" dirty="0"/>
              <a:t>, graph analysis, etc. Two particular tensor decompositions can </a:t>
            </a:r>
            <a:r>
              <a:rPr lang="en-US" altLang="zh-CN" sz="2000" dirty="0" smtClean="0"/>
              <a:t>be considered </a:t>
            </a:r>
            <a:r>
              <a:rPr lang="en-US" altLang="zh-CN" sz="2000" dirty="0"/>
              <a:t>to be higher-order extensions of the matrix singular value </a:t>
            </a:r>
            <a:r>
              <a:rPr lang="en-US" altLang="zh-CN" sz="2000" dirty="0" smtClean="0"/>
              <a:t>decomposition</a:t>
            </a:r>
            <a:r>
              <a:rPr lang="en-US" altLang="zh-CN" sz="2000" dirty="0"/>
              <a:t>: CANDECOMP/PARAFAC (CP) decomposes a tensor as a sum of </a:t>
            </a:r>
            <a:r>
              <a:rPr lang="en-US" altLang="zh-CN" sz="2000" dirty="0" err="1" smtClean="0"/>
              <a:t>rankone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tensors, and the Tucker decomposition is a higher-order form of </a:t>
            </a:r>
            <a:r>
              <a:rPr lang="en-US" altLang="zh-CN" sz="2000" dirty="0" smtClean="0"/>
              <a:t>principal components </a:t>
            </a:r>
            <a:r>
              <a:rPr lang="en-US" altLang="zh-CN" sz="2000" dirty="0"/>
              <a:t>analysis. There are many other tensor decompositions, </a:t>
            </a:r>
            <a:r>
              <a:rPr lang="en-US" altLang="zh-CN" sz="2000" dirty="0" smtClean="0"/>
              <a:t>including </a:t>
            </a:r>
            <a:r>
              <a:rPr lang="en-US" altLang="zh-CN" sz="2000" dirty="0"/>
              <a:t>INDSCAL, PARAFAC2, CANDELINC, DEDICOM, and PARATUCK2 </a:t>
            </a:r>
            <a:r>
              <a:rPr lang="en-US" altLang="zh-CN" sz="2000" dirty="0" smtClean="0"/>
              <a:t>as well </a:t>
            </a:r>
            <a:r>
              <a:rPr lang="en-US" altLang="zh-CN" sz="2000" dirty="0"/>
              <a:t>as nonnegative variants of all of the above. The N-way Toolbox and </a:t>
            </a:r>
            <a:r>
              <a:rPr lang="en-US" altLang="zh-CN" sz="2000" dirty="0" smtClean="0"/>
              <a:t>Tensor </a:t>
            </a:r>
            <a:r>
              <a:rPr lang="en-US" altLang="zh-CN" sz="2000" dirty="0"/>
              <a:t>Toolbox, both for MATLAB, and the </a:t>
            </a:r>
            <a:r>
              <a:rPr lang="en-US" altLang="zh-CN" sz="2000" dirty="0" err="1"/>
              <a:t>Multilinear</a:t>
            </a:r>
            <a:r>
              <a:rPr lang="en-US" altLang="zh-CN" sz="2000" dirty="0"/>
              <a:t> Engine are examples </a:t>
            </a:r>
            <a:r>
              <a:rPr lang="en-US" altLang="zh-CN" sz="2000" dirty="0" smtClean="0"/>
              <a:t>of software </a:t>
            </a:r>
            <a:r>
              <a:rPr lang="en-US" altLang="zh-CN" sz="2000" dirty="0"/>
              <a:t>packages for working with tensors.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962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3-way Tensor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56594"/>
            <a:ext cx="64770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11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CP-decomposition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140" y="2070894"/>
            <a:ext cx="9153525" cy="352425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24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CP-decomposition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485" y="229969"/>
            <a:ext cx="4934115" cy="1899711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71" y="2237411"/>
            <a:ext cx="9839325" cy="2466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96" y="5009809"/>
            <a:ext cx="49053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62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CP-decomposition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88" y="1416050"/>
            <a:ext cx="84677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72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Tucker decomposition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8" y="1542177"/>
            <a:ext cx="7752472" cy="42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79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Tucker decomposition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080" y="2247106"/>
            <a:ext cx="8153400" cy="1057275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0"/>
            <a:ext cx="3865625" cy="21441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80" y="3205655"/>
            <a:ext cx="9144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7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AMRMF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Adaptive </a:t>
            </a:r>
            <a:r>
              <a:rPr lang="en-US" altLang="zh-CN" sz="2000" dirty="0"/>
              <a:t>Manifold Regularized Matrix Factorization for Data </a:t>
            </a:r>
            <a:r>
              <a:rPr lang="en-US" altLang="zh-CN" sz="2000" dirty="0" smtClean="0"/>
              <a:t>Clustering-IJCAI-2017</a:t>
            </a:r>
          </a:p>
          <a:p>
            <a:r>
              <a:rPr lang="en-US" altLang="zh-CN" sz="2000" dirty="0" smtClean="0"/>
              <a:t>Abstract</a:t>
            </a:r>
          </a:p>
          <a:p>
            <a:pPr lvl="1"/>
            <a:r>
              <a:rPr lang="en-US" altLang="zh-CN" sz="1800" dirty="0" smtClean="0"/>
              <a:t>Spectral </a:t>
            </a:r>
            <a:r>
              <a:rPr lang="en-US" altLang="zh-CN" sz="1800" dirty="0"/>
              <a:t>clustering is </a:t>
            </a:r>
            <a:r>
              <a:rPr lang="en-US" altLang="zh-CN" sz="1800" dirty="0" smtClean="0"/>
              <a:t>not optimal</a:t>
            </a:r>
          </a:p>
          <a:p>
            <a:pPr lvl="1"/>
            <a:r>
              <a:rPr lang="en-US" altLang="zh-CN" sz="1800" dirty="0" smtClean="0"/>
              <a:t>Jointly learn an affinity matrix and matrix factorization</a:t>
            </a:r>
          </a:p>
          <a:p>
            <a:pPr lvl="1"/>
            <a:r>
              <a:rPr lang="en-US" altLang="zh-CN" sz="1800" dirty="0" smtClean="0"/>
              <a:t>Employ l-2,1 norm to  relieve effect of  outlier</a:t>
            </a:r>
          </a:p>
          <a:p>
            <a:pPr lvl="1"/>
            <a:r>
              <a:rPr lang="en-US" altLang="zh-CN" sz="1800" dirty="0" smtClean="0"/>
              <a:t>ALM to get the optimal</a:t>
            </a:r>
          </a:p>
          <a:p>
            <a:r>
              <a:rPr lang="en-US" altLang="zh-CN" sz="2000" dirty="0" smtClean="0"/>
              <a:t>Loss Function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1656" y="4098591"/>
            <a:ext cx="5543550" cy="180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785" y="3244056"/>
            <a:ext cx="4438650" cy="1362075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6" idx="3"/>
          </p:cNvCxnSpPr>
          <p:nvPr/>
        </p:nvCxnSpPr>
        <p:spPr bwMode="auto">
          <a:xfrm flipV="1">
            <a:off x="6365206" y="3925094"/>
            <a:ext cx="389272" cy="10759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93821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Tucker decomposition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05" y="1922630"/>
            <a:ext cx="8382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39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Tucker decomposition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611" y="1417638"/>
            <a:ext cx="7391614" cy="4411662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250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227057" y="2550240"/>
            <a:ext cx="2454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589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AMRMF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Experiment</a:t>
            </a:r>
          </a:p>
          <a:p>
            <a:pPr lvl="1"/>
            <a:r>
              <a:rPr lang="en-US" altLang="zh-CN" sz="1400" dirty="0" smtClean="0"/>
              <a:t>ACC</a:t>
            </a:r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/>
          </a:p>
          <a:p>
            <a:pPr lvl="1"/>
            <a:r>
              <a:rPr lang="en-US" altLang="zh-CN" sz="1400" dirty="0" smtClean="0"/>
              <a:t>NMI</a:t>
            </a:r>
            <a:endParaRPr lang="zh-CN" altLang="en-US" sz="1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078" y="1719263"/>
            <a:ext cx="5286375" cy="3105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77" y="2372519"/>
            <a:ext cx="2533650" cy="533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377" y="3515519"/>
            <a:ext cx="37623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4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45" y="273718"/>
            <a:ext cx="82772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7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GeoNMF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On Mixed Memberships and Symmetric Nonnegative Matrix </a:t>
            </a:r>
            <a:r>
              <a:rPr lang="en-US" altLang="zh-CN" sz="2000" dirty="0" smtClean="0"/>
              <a:t>Factorizations-ICML2017</a:t>
            </a:r>
          </a:p>
          <a:p>
            <a:r>
              <a:rPr lang="en-US" altLang="zh-CN" sz="2000" dirty="0" smtClean="0"/>
              <a:t>Abstract:</a:t>
            </a:r>
          </a:p>
          <a:p>
            <a:pPr lvl="1"/>
            <a:r>
              <a:rPr lang="en-US" altLang="zh-CN" sz="1400" dirty="0" smtClean="0"/>
              <a:t>Combine two kind of approaches MMSB and NMF and propose a computationally efficient approach</a:t>
            </a:r>
          </a:p>
          <a:p>
            <a:pPr lvl="1"/>
            <a:r>
              <a:rPr lang="en-US" altLang="zh-CN" sz="1400" dirty="0" smtClean="0"/>
              <a:t>MMSB can’t get the unique solution</a:t>
            </a:r>
          </a:p>
          <a:p>
            <a:pPr lvl="1"/>
            <a:r>
              <a:rPr lang="en-US" altLang="zh-CN" sz="1400" dirty="0" smtClean="0"/>
              <a:t>NMF can’t get the  global optimal</a:t>
            </a:r>
          </a:p>
          <a:p>
            <a:pPr lvl="1"/>
            <a:r>
              <a:rPr lang="en-US" altLang="zh-CN" sz="1800" dirty="0" smtClean="0"/>
              <a:t>Model</a:t>
            </a:r>
            <a:r>
              <a:rPr lang="en-US" altLang="zh-CN" sz="1800" dirty="0" smtClean="0"/>
              <a:t>: </a:t>
            </a:r>
            <a:r>
              <a:rPr lang="en-US" altLang="zh-CN" sz="1800" dirty="0" err="1" smtClean="0"/>
              <a:t>GeoNMF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MMSB is defined as </a:t>
            </a:r>
            <a:endParaRPr lang="en-US" altLang="zh-CN" sz="1800" dirty="0" smtClean="0"/>
          </a:p>
          <a:p>
            <a:pPr lvl="1"/>
            <a:endParaRPr lang="zh-CN" altLang="en-US" sz="1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00" y="3948278"/>
            <a:ext cx="5153025" cy="1362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600" y="4467390"/>
            <a:ext cx="1143000" cy="323850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7" idx="3"/>
            <a:endCxn id="8" idx="1"/>
          </p:cNvCxnSpPr>
          <p:nvPr/>
        </p:nvCxnSpPr>
        <p:spPr bwMode="auto">
          <a:xfrm flipV="1">
            <a:off x="6210325" y="4629315"/>
            <a:ext cx="138427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1951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GeoNMF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118" y="769938"/>
            <a:ext cx="4104502" cy="526798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79929"/>
            <a:ext cx="4876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8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GeoNMF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Experiment</a:t>
            </a:r>
          </a:p>
          <a:p>
            <a:pPr lvl="1"/>
            <a:r>
              <a:rPr lang="en-US" altLang="zh-CN" sz="1800" dirty="0"/>
              <a:t>Correlation coefficients (RC)</a:t>
            </a:r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r>
              <a:rPr lang="en-US" altLang="zh-CN" sz="1800" dirty="0" smtClean="0"/>
              <a:t>Dataset</a:t>
            </a:r>
          </a:p>
          <a:p>
            <a:pPr lvl="2"/>
            <a:r>
              <a:rPr lang="en-US" altLang="zh-CN" sz="1600" dirty="0" smtClean="0"/>
              <a:t>Facebook</a:t>
            </a:r>
          </a:p>
          <a:p>
            <a:pPr lvl="2"/>
            <a:r>
              <a:rPr lang="en-US" altLang="zh-CN" sz="1600" dirty="0" err="1" smtClean="0"/>
              <a:t>Dblp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mag</a:t>
            </a:r>
            <a:endParaRPr lang="zh-CN" altLang="en-US" sz="1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454524"/>
            <a:ext cx="44386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0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68049"/>
            <a:ext cx="96869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52714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13371</TotalTime>
  <Words>708</Words>
  <Application>Microsoft Office PowerPoint</Application>
  <PresentationFormat>宽屏</PresentationFormat>
  <Paragraphs>181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MS PGothic</vt:lpstr>
      <vt:lpstr>MS PGothic</vt:lpstr>
      <vt:lpstr>等线</vt:lpstr>
      <vt:lpstr>黑体</vt:lpstr>
      <vt:lpstr>宋体</vt:lpstr>
      <vt:lpstr>Arial</vt:lpstr>
      <vt:lpstr>Times New Roman</vt:lpstr>
      <vt:lpstr>Wingdings</vt:lpstr>
      <vt:lpstr>Network</vt:lpstr>
      <vt:lpstr>Paper Introduction</vt:lpstr>
      <vt:lpstr>Papers</vt:lpstr>
      <vt:lpstr>AMRMF</vt:lpstr>
      <vt:lpstr>AMRMF</vt:lpstr>
      <vt:lpstr>PowerPoint 演示文稿</vt:lpstr>
      <vt:lpstr>GeoNMF</vt:lpstr>
      <vt:lpstr>GeoNMF</vt:lpstr>
      <vt:lpstr>GeoNMF</vt:lpstr>
      <vt:lpstr>PowerPoint 演示文稿</vt:lpstr>
      <vt:lpstr>cRMC</vt:lpstr>
      <vt:lpstr>cRMC</vt:lpstr>
      <vt:lpstr>PowerPoint 演示文稿</vt:lpstr>
      <vt:lpstr>BMC-ADMM</vt:lpstr>
      <vt:lpstr>BMC-ADMM</vt:lpstr>
      <vt:lpstr>PowerPoint 演示文稿</vt:lpstr>
      <vt:lpstr>MCNMF</vt:lpstr>
      <vt:lpstr>MCNMF</vt:lpstr>
      <vt:lpstr>PowerPoint 演示文稿</vt:lpstr>
      <vt:lpstr>PriMF</vt:lpstr>
      <vt:lpstr>PriMF</vt:lpstr>
      <vt:lpstr>PowerPoint 演示文稿</vt:lpstr>
      <vt:lpstr>Survey and Review</vt:lpstr>
      <vt:lpstr>Tensor Decomposition</vt:lpstr>
      <vt:lpstr>3-way Tensor</vt:lpstr>
      <vt:lpstr>CP-decomposition</vt:lpstr>
      <vt:lpstr>CP-decomposition</vt:lpstr>
      <vt:lpstr>CP-decomposition</vt:lpstr>
      <vt:lpstr>Tucker decomposition</vt:lpstr>
      <vt:lpstr>Tucker decomposition</vt:lpstr>
      <vt:lpstr>Tucker decomposition</vt:lpstr>
      <vt:lpstr>Tucker decomposition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zhangyaogong</dc:creator>
  <cp:lastModifiedBy>hongyuxiang</cp:lastModifiedBy>
  <cp:revision>391</cp:revision>
  <dcterms:created xsi:type="dcterms:W3CDTF">2016-03-03T13:22:31Z</dcterms:created>
  <dcterms:modified xsi:type="dcterms:W3CDTF">2017-12-09T11:08:55Z</dcterms:modified>
</cp:coreProperties>
</file>