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64" r:id="rId10"/>
    <p:sldId id="274" r:id="rId11"/>
    <p:sldId id="265" r:id="rId12"/>
    <p:sldId id="275" r:id="rId13"/>
    <p:sldId id="276" r:id="rId14"/>
    <p:sldId id="277" r:id="rId15"/>
    <p:sldId id="278" r:id="rId16"/>
    <p:sldId id="279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99FF"/>
    <a:srgbClr val="6E5736"/>
    <a:srgbClr val="33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34F-D731-43E3-BCEB-759DFAD4293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2F7A8-0338-4DDC-97A9-C67F424FE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20BD3-0A8C-4C9E-AA3D-137F419378A7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000" dirty="0" smtClean="0">
                <a:latin typeface="+mn-lt"/>
                <a:ea typeface="宋体" pitchFamily="2" charset="-122"/>
                <a:cs typeface="宋体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zh-CN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6CC66F-6082-4FFE-AAB3-EA7E96688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F3B97-4629-45EC-9495-0110C21C5360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34DD-56D5-4AAF-BFE7-C2C825FD9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2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10363200" y="1524000"/>
            <a:ext cx="152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4A6A9-AF82-4515-AA3F-85B47D8F8B1F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4E2663-7418-4A99-B68B-E22BFFE23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6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A9E88-0E26-458D-B82B-63119E544426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64103-CE03-44B8-85BA-03858CF6C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7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3200" b="1">
                <a:solidFill>
                  <a:srgbClr val="0000FF"/>
                </a:solidFill>
                <a:latin typeface="+mj-lt"/>
              </a:defRPr>
            </a:lvl1pPr>
            <a:lvl2pPr>
              <a:defRPr sz="26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0F6B6-292D-400E-AE5A-D536F105BF40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26BFC9-A5BD-4372-B9BF-D6CF0FFE4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04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33528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lang="en-US" sz="24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3pPr>
            <a:lvl4pPr>
              <a:defRPr lang="en-US" sz="2200" b="1" dirty="0" smtClean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4pPr>
            <a:lvl5pPr>
              <a:defRPr lang="en-US" sz="2000" b="1" dirty="0">
                <a:solidFill>
                  <a:schemeClr val="tx1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19263"/>
            <a:ext cx="7315200" cy="4411662"/>
          </a:xfrm>
        </p:spPr>
        <p:txBody>
          <a:bodyPr/>
          <a:lstStyle>
            <a:lvl1pPr>
              <a:defRPr lang="en-US" sz="3200" b="1" dirty="0" smtClean="0">
                <a:solidFill>
                  <a:srgbClr val="0000FF"/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1pPr>
            <a:lvl2pPr>
              <a:defRPr lang="en-U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MS PGothic" pitchFamily="34" charset="-128"/>
                <a:cs typeface="MS PGothic" panose="020B0600070205080204" pitchFamily="34" charset="-128"/>
              </a:defRPr>
            </a:lvl2pPr>
            <a:lvl3pPr>
              <a:defRPr sz="2400" b="1">
                <a:latin typeface="+mj-lt"/>
              </a:defRPr>
            </a:lvl3pPr>
            <a:lvl4pPr>
              <a:defRPr sz="2200" b="1">
                <a:latin typeface="+mj-lt"/>
              </a:defRPr>
            </a:lvl4pPr>
            <a:lvl5pPr>
              <a:defRPr sz="20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359D-075A-4D81-B684-F3072A09DA10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637158-0DCF-47A3-A2C0-50F1EEE0CB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5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6B76E-EB2E-4D49-A09C-770F3E243399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D72EF-5D00-4A79-9028-3CA79E7E0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91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40CB3-2FD3-4317-B154-DEDF7AD69D96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CA4D6A-FAE1-4747-AE5F-21D01C3E1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7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 bwMode="auto">
          <a:xfrm>
            <a:off x="609600" y="4800600"/>
            <a:ext cx="0" cy="152400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 bwMode="auto">
          <a:xfrm>
            <a:off x="304800" y="6130925"/>
            <a:ext cx="203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A1088-0707-4E64-9A01-E0A9D4A6F3E2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D8EB7D-2B01-492B-98A8-7C0AE0353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28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E21F-7DB3-4255-B4E4-9F9E6E7673FA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BB0F-5AB1-4F58-90D9-3B61F2236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70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i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1498D4-4DDF-425E-BD15-88C82CD5472F}" type="datetime1">
              <a:rPr lang="en-US" altLang="zh-CN"/>
              <a:pPr>
                <a:defRPr/>
              </a:pPr>
              <a:t>4/26/2018</a:t>
            </a:fld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1056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南开大学智能信息处理实验室</a:t>
            </a:r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8791CB-FFF9-48C9-94A5-75932BE3C8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i="1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lang="zh-CN" altLang="zh-CN" sz="2200"/>
            </a:p>
          </p:txBody>
        </p:sp>
      </p:grpSp>
    </p:spTree>
    <p:extLst>
      <p:ext uri="{BB962C8B-B14F-4D97-AF65-F5344CB8AC3E}">
        <p14:creationId xmlns:p14="http://schemas.microsoft.com/office/powerpoint/2010/main" val="14384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6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sz="3200" dirty="0" smtClean="0"/>
              <a:t>Paper Reading</a:t>
            </a:r>
            <a:endParaRPr lang="zh-CN" alt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南开大学智能信息处理实验室</a:t>
            </a:r>
            <a:endParaRPr lang="zh-CN" altLang="zh-CN" dirty="0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B5CFA5-21E1-4C05-8AE3-02F932B07AFC}" type="slidenum">
              <a:rPr lang="en-US" altLang="zh-CN" sz="1000" i="0">
                <a:latin typeface="Arial" panose="020B0604020202020204" pitchFamily="34" charset="0"/>
              </a:rPr>
              <a:pPr/>
              <a:t>1</a:t>
            </a:fld>
            <a:endParaRPr lang="en-US" altLang="zh-CN" sz="1000" i="0" dirty="0">
              <a:latin typeface="Arial" panose="020B0604020202020204" pitchFamily="34" charset="0"/>
            </a:endParaRPr>
          </a:p>
        </p:txBody>
      </p:sp>
      <p:sp>
        <p:nvSpPr>
          <p:cNvPr id="11269" name="文本框 5"/>
          <p:cNvSpPr txBox="1">
            <a:spLocks noChangeArrowheads="1"/>
          </p:cNvSpPr>
          <p:nvPr/>
        </p:nvSpPr>
        <p:spPr bwMode="auto">
          <a:xfrm>
            <a:off x="4742792" y="3996449"/>
            <a:ext cx="3733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Presented </a:t>
            </a:r>
            <a:r>
              <a:rPr lang="en-US" altLang="zh-CN" dirty="0" smtClean="0"/>
              <a:t>by: Fan Xin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/>
              <a:t> </a:t>
            </a:r>
            <a:r>
              <a:rPr lang="en-US" altLang="zh-CN" dirty="0" smtClean="0"/>
              <a:t>Time:2018-4-27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6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47" y="2086655"/>
            <a:ext cx="4961905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8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Positive-Unlabeled Learning with</a:t>
            </a:r>
            <a:br>
              <a:rPr lang="en-US" altLang="zh-CN" dirty="0"/>
            </a:br>
            <a:r>
              <a:rPr lang="en-US" altLang="zh-CN" dirty="0"/>
              <a:t>Non-Negative Risk Estimator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purpose</a:t>
            </a:r>
          </a:p>
          <a:p>
            <a:pPr lvl="1"/>
            <a:r>
              <a:rPr lang="en-US" altLang="zh-CN" dirty="0"/>
              <a:t>Objective function construction</a:t>
            </a:r>
            <a:endParaRPr lang="en-US" altLang="zh-CN" dirty="0" smtClean="0"/>
          </a:p>
          <a:p>
            <a:r>
              <a:rPr lang="en-US" altLang="zh-CN" dirty="0" smtClean="0"/>
              <a:t>Contribution</a:t>
            </a:r>
          </a:p>
          <a:p>
            <a:pPr lvl="1"/>
            <a:r>
              <a:rPr lang="en-US" altLang="zh-CN" dirty="0" smtClean="0"/>
              <a:t>Propose </a:t>
            </a:r>
            <a:r>
              <a:rPr lang="en-US" altLang="zh-CN" dirty="0"/>
              <a:t>a novel </a:t>
            </a:r>
            <a:r>
              <a:rPr lang="en-US" altLang="zh-CN" dirty="0" smtClean="0">
                <a:solidFill>
                  <a:srgbClr val="FF0000"/>
                </a:solidFill>
              </a:rPr>
              <a:t>non-negative risk estimator</a:t>
            </a:r>
            <a:r>
              <a:rPr lang="en-US" altLang="zh-CN" dirty="0" smtClean="0"/>
              <a:t> that </a:t>
            </a:r>
            <a:r>
              <a:rPr lang="en-US" altLang="zh-CN" dirty="0"/>
              <a:t>follows and improves on the </a:t>
            </a:r>
            <a:r>
              <a:rPr lang="en-US" altLang="zh-CN" dirty="0" smtClean="0"/>
              <a:t>state-of-the-art risk </a:t>
            </a:r>
            <a:r>
              <a:rPr lang="en-US" altLang="zh-CN" dirty="0"/>
              <a:t>estimators </a:t>
            </a:r>
            <a:r>
              <a:rPr lang="en-US" altLang="zh-CN" dirty="0" smtClean="0"/>
              <a:t>mentioned above.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ropose </a:t>
            </a:r>
            <a:r>
              <a:rPr lang="en-US" altLang="zh-CN" dirty="0"/>
              <a:t>a large-scale PU learning algorithm for minimizing the </a:t>
            </a:r>
            <a:r>
              <a:rPr lang="en-US" altLang="zh-CN" dirty="0" smtClean="0"/>
              <a:t>non-negative </a:t>
            </a:r>
            <a:r>
              <a:rPr lang="en-US" altLang="zh-CN" dirty="0"/>
              <a:t>risk estimators.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67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nnPU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330066"/>
                </a:solidFill>
              </a:rPr>
              <a:t>PN-learning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solidFill>
                  <a:srgbClr val="330066"/>
                </a:solidFill>
              </a:rPr>
              <a:t>PU-learning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3300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86" y="2215989"/>
            <a:ext cx="5285714" cy="4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90" y="2714466"/>
            <a:ext cx="6647619" cy="333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04" y="4065012"/>
            <a:ext cx="7438095" cy="3047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981" y="4543146"/>
            <a:ext cx="5647619" cy="4857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276" y="5208788"/>
            <a:ext cx="67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nnPU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Non-negative risk estimator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799" y="2338505"/>
            <a:ext cx="6000000" cy="5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82" y="2830785"/>
            <a:ext cx="7933333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1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nnPU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09" y="2827540"/>
            <a:ext cx="7752381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nnPU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96" y="1178046"/>
            <a:ext cx="5875607" cy="4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 Learning for Matrix Completion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Shifted Matrix Completion for Non-deterministic Setting (</a:t>
            </a:r>
            <a:r>
              <a:rPr lang="en-US" altLang="zh-CN" dirty="0" err="1"/>
              <a:t>ShiftMC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71" y="3187204"/>
            <a:ext cx="6019048" cy="16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55" y="2307821"/>
            <a:ext cx="3200000" cy="4857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52" y="3382093"/>
            <a:ext cx="6019048" cy="16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76" y="3376318"/>
            <a:ext cx="6019048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68741" y="296733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1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Convex Co-Embedding for </a:t>
            </a:r>
            <a:r>
              <a:rPr lang="en-US" altLang="zh-CN" dirty="0" smtClean="0"/>
              <a:t>Matrix Completion </a:t>
            </a:r>
            <a:r>
              <a:rPr lang="en-US" altLang="zh-CN" dirty="0"/>
              <a:t>with Predictive Side Information-AAAI-2017</a:t>
            </a:r>
            <a:endParaRPr lang="en-US" altLang="zh-CN" dirty="0" smtClean="0"/>
          </a:p>
          <a:p>
            <a:pPr lvl="1"/>
            <a:r>
              <a:rPr lang="en-US" altLang="zh-CN" dirty="0" err="1"/>
              <a:t>Yuhong</a:t>
            </a:r>
            <a:r>
              <a:rPr lang="en-US" altLang="zh-CN" dirty="0"/>
              <a:t> </a:t>
            </a:r>
            <a:r>
              <a:rPr lang="en-US" altLang="zh-CN" dirty="0" err="1"/>
              <a:t>Guo</a:t>
            </a:r>
            <a:r>
              <a:rPr lang="zh-CN" altLang="en-US" dirty="0" smtClean="0"/>
              <a:t>（</a:t>
            </a:r>
            <a:r>
              <a:rPr lang="en-US" altLang="zh-CN" dirty="0"/>
              <a:t>Carleton University, Ottawa, Canada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Positive-Unlabeled Learning with Non-Negative Risk </a:t>
            </a:r>
            <a:r>
              <a:rPr lang="en-US" altLang="zh-CN" dirty="0" smtClean="0"/>
              <a:t>Estimator-NIPS-2017</a:t>
            </a:r>
          </a:p>
          <a:p>
            <a:pPr lvl="1"/>
            <a:r>
              <a:rPr lang="en-US" altLang="zh-CN" dirty="0" err="1"/>
              <a:t>Ryuichi</a:t>
            </a:r>
            <a:r>
              <a:rPr lang="en-US" altLang="zh-CN" dirty="0"/>
              <a:t> </a:t>
            </a:r>
            <a:r>
              <a:rPr lang="en-US" altLang="zh-CN" dirty="0" err="1"/>
              <a:t>Kiryo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The </a:t>
            </a:r>
            <a:r>
              <a:rPr lang="en-US" altLang="zh-CN" dirty="0"/>
              <a:t>University of </a:t>
            </a:r>
            <a:r>
              <a:rPr lang="en-US" altLang="zh-CN" dirty="0" smtClean="0"/>
              <a:t>Tokyo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Japan</a:t>
            </a:r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en-US" altLang="zh-CN" dirty="0" smtClean="0"/>
              <a:t> </a:t>
            </a:r>
            <a:r>
              <a:rPr lang="en-US" altLang="zh-CN" dirty="0"/>
              <a:t>Gang </a:t>
            </a:r>
            <a:r>
              <a:rPr lang="en-US" altLang="zh-CN" dirty="0" err="1"/>
              <a:t>Niu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3444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Marthinus</a:t>
            </a:r>
            <a:r>
              <a:rPr lang="en-US" altLang="zh-CN" dirty="0" smtClean="0"/>
              <a:t> </a:t>
            </a:r>
            <a:r>
              <a:rPr lang="en-US" altLang="zh-CN" dirty="0"/>
              <a:t>C. du </a:t>
            </a:r>
            <a:r>
              <a:rPr lang="en-US" altLang="zh-CN" dirty="0" smtClean="0"/>
              <a:t>Plessis</a:t>
            </a:r>
            <a:r>
              <a:rPr lang="zh-CN" altLang="en-US" dirty="0" smtClean="0"/>
              <a:t>、</a:t>
            </a:r>
            <a:r>
              <a:rPr lang="en-US" altLang="zh-CN" dirty="0"/>
              <a:t>Masashi Sugiyama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40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Co-Embedding for </a:t>
            </a:r>
            <a:r>
              <a:rPr lang="en-US" altLang="zh-CN" dirty="0" smtClean="0"/>
              <a:t>Matrix Completion </a:t>
            </a:r>
            <a:r>
              <a:rPr lang="en-US" altLang="zh-CN" dirty="0"/>
              <a:t>with Predictive Side </a:t>
            </a:r>
            <a:r>
              <a:rPr lang="en-US" altLang="zh-CN" dirty="0" smtClean="0"/>
              <a:t>Information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7188"/>
            <a:ext cx="10972800" cy="4411662"/>
          </a:xfrm>
        </p:spPr>
        <p:txBody>
          <a:bodyPr/>
          <a:lstStyle/>
          <a:p>
            <a:r>
              <a:rPr lang="en-US" altLang="zh-CN" dirty="0" smtClean="0"/>
              <a:t>Main purpose</a:t>
            </a:r>
          </a:p>
          <a:p>
            <a:pPr lvl="1"/>
            <a:r>
              <a:rPr lang="en-US" altLang="zh-CN" dirty="0" smtClean="0"/>
              <a:t>Matrix Completion</a:t>
            </a:r>
          </a:p>
          <a:p>
            <a:r>
              <a:rPr lang="en-US" altLang="zh-CN" dirty="0" smtClean="0"/>
              <a:t>Contribution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ropose </a:t>
            </a:r>
            <a:r>
              <a:rPr lang="en-US" altLang="zh-CN" dirty="0"/>
              <a:t>a novel matrix completion </a:t>
            </a:r>
            <a:r>
              <a:rPr lang="en-US" altLang="zh-CN" dirty="0" smtClean="0"/>
              <a:t>approach </a:t>
            </a:r>
            <a:r>
              <a:rPr lang="en-US" altLang="zh-CN" dirty="0"/>
              <a:t>to exploit side information within a principled </a:t>
            </a:r>
            <a:r>
              <a:rPr lang="en-US" altLang="zh-CN" b="1" dirty="0">
                <a:solidFill>
                  <a:srgbClr val="FF0000"/>
                </a:solidFill>
              </a:rPr>
              <a:t>co-embedding framework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Formulate the framework as a </a:t>
            </a:r>
            <a:r>
              <a:rPr lang="en-US" altLang="zh-CN" b="1" dirty="0" smtClean="0">
                <a:solidFill>
                  <a:srgbClr val="FF0000"/>
                </a:solidFill>
              </a:rPr>
              <a:t>convex </a:t>
            </a:r>
            <a:r>
              <a:rPr lang="en-US" altLang="zh-CN" b="1" dirty="0">
                <a:solidFill>
                  <a:srgbClr val="FF0000"/>
                </a:solidFill>
              </a:rPr>
              <a:t>minimization problem </a:t>
            </a:r>
            <a:r>
              <a:rPr lang="en-US" altLang="zh-CN" dirty="0"/>
              <a:t>with nuclear norm </a:t>
            </a:r>
            <a:r>
              <a:rPr lang="en-US" altLang="zh-CN" dirty="0" smtClean="0"/>
              <a:t>regularization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provide a bound analysis</a:t>
            </a:r>
            <a:r>
              <a:rPr lang="en-US" altLang="zh-CN" dirty="0"/>
              <a:t>, and develop a </a:t>
            </a:r>
            <a:r>
              <a:rPr lang="en-US" altLang="zh-CN" b="1" dirty="0">
                <a:solidFill>
                  <a:srgbClr val="FF0000"/>
                </a:solidFill>
              </a:rPr>
              <a:t>fast </a:t>
            </a:r>
            <a:r>
              <a:rPr lang="en-US" altLang="zh-CN" b="1" dirty="0" smtClean="0">
                <a:solidFill>
                  <a:srgbClr val="FF0000"/>
                </a:solidFill>
              </a:rPr>
              <a:t>proximal gradient </a:t>
            </a:r>
            <a:r>
              <a:rPr lang="en-US" altLang="zh-CN" b="1" dirty="0">
                <a:solidFill>
                  <a:srgbClr val="FF0000"/>
                </a:solidFill>
              </a:rPr>
              <a:t>descent algorithm</a:t>
            </a:r>
            <a:r>
              <a:rPr lang="en-US" altLang="zh-CN" dirty="0"/>
              <a:t> to solve the problem efficiently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conduct </a:t>
            </a:r>
            <a:r>
              <a:rPr lang="en-US" altLang="zh-CN" dirty="0"/>
              <a:t>experiments on two types of applications, </a:t>
            </a:r>
            <a:r>
              <a:rPr lang="en-US" altLang="zh-CN" dirty="0" err="1" smtClean="0"/>
              <a:t>transductive</a:t>
            </a:r>
            <a:r>
              <a:rPr lang="en-US" altLang="zh-CN" dirty="0" smtClean="0"/>
              <a:t> </a:t>
            </a:r>
            <a:r>
              <a:rPr lang="en-US" altLang="zh-CN" dirty="0"/>
              <a:t>incomplete multi-label learning and matrix </a:t>
            </a:r>
            <a:r>
              <a:rPr lang="en-US" altLang="zh-CN" dirty="0" smtClean="0"/>
              <a:t>completion for recommendation systems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9600" y="6258910"/>
            <a:ext cx="10566400" cy="4572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南开大学智能信息处理实验室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1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Co-Embedding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Co-Embedding Perspective of Matrix </a:t>
            </a:r>
            <a:r>
              <a:rPr lang="en-US" altLang="zh-CN" dirty="0" smtClean="0"/>
              <a:t>Completion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Co-Embedding </a:t>
            </a:r>
            <a:r>
              <a:rPr lang="en-US" altLang="zh-CN" dirty="0"/>
              <a:t>Perspective of Linear Predictions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3" y="2249090"/>
            <a:ext cx="4285714" cy="60952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1198178" y="3668110"/>
            <a:ext cx="1944415" cy="21546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547233" y="3662860"/>
            <a:ext cx="783030" cy="215462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01242" y="3662858"/>
            <a:ext cx="1944415" cy="10037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 rot="16200000">
            <a:off x="4871538" y="3599798"/>
            <a:ext cx="783030" cy="9091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523999" y="4551785"/>
                <a:ext cx="1292772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551785"/>
                <a:ext cx="1292772" cy="3767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276595" y="4551785"/>
                <a:ext cx="129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595" y="4551785"/>
                <a:ext cx="129277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616661" y="3869702"/>
                <a:ext cx="129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61" y="3869702"/>
                <a:ext cx="129277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387640" y="3869702"/>
                <a:ext cx="129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40" y="3869702"/>
                <a:ext cx="129277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3200389" y="4556269"/>
            <a:ext cx="286418" cy="37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352789" y="4708669"/>
            <a:ext cx="286418" cy="37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365722" y="3873946"/>
            <a:ext cx="286418" cy="37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712368" y="3860733"/>
            <a:ext cx="286418" cy="37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82" y="5199829"/>
            <a:ext cx="2333333" cy="51428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2368" y="2407707"/>
            <a:ext cx="1051258" cy="294352"/>
          </a:xfrm>
          <a:prstGeom prst="rect">
            <a:avLst/>
          </a:prstGeom>
        </p:spPr>
      </p:pic>
      <p:sp>
        <p:nvSpPr>
          <p:cNvPr id="36" name="右箭头 35"/>
          <p:cNvSpPr/>
          <p:nvPr/>
        </p:nvSpPr>
        <p:spPr bwMode="auto">
          <a:xfrm>
            <a:off x="5190857" y="2428726"/>
            <a:ext cx="348095" cy="294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3807" y="5178809"/>
            <a:ext cx="2752381" cy="533333"/>
          </a:xfrm>
          <a:prstGeom prst="rect">
            <a:avLst/>
          </a:prstGeom>
        </p:spPr>
      </p:pic>
      <p:sp>
        <p:nvSpPr>
          <p:cNvPr id="39" name="右箭头 38"/>
          <p:cNvSpPr/>
          <p:nvPr/>
        </p:nvSpPr>
        <p:spPr bwMode="auto">
          <a:xfrm>
            <a:off x="7204836" y="5322531"/>
            <a:ext cx="348095" cy="294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2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Co-Embedding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Convex Co-Embedding Framework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31" y="2340061"/>
            <a:ext cx="4323809" cy="7904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75" y="2790296"/>
            <a:ext cx="2752381" cy="5333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85" y="2159756"/>
            <a:ext cx="4285714" cy="609524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 bwMode="auto">
          <a:xfrm>
            <a:off x="5203073" y="2596820"/>
            <a:ext cx="348095" cy="294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17" y="4018604"/>
            <a:ext cx="4809524" cy="78095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974" y="5275367"/>
            <a:ext cx="3571429" cy="800000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 bwMode="auto">
          <a:xfrm rot="5400000">
            <a:off x="8024019" y="3402950"/>
            <a:ext cx="348095" cy="294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8076" y="3777040"/>
            <a:ext cx="3819048" cy="847619"/>
          </a:xfrm>
          <a:prstGeom prst="rect">
            <a:avLst/>
          </a:prstGeom>
        </p:spPr>
      </p:pic>
      <p:sp>
        <p:nvSpPr>
          <p:cNvPr id="25" name="右箭头 24"/>
          <p:cNvSpPr/>
          <p:nvPr/>
        </p:nvSpPr>
        <p:spPr bwMode="auto">
          <a:xfrm rot="5400000">
            <a:off x="8024019" y="4855883"/>
            <a:ext cx="348095" cy="294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017" y="4901137"/>
            <a:ext cx="1390476" cy="41904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6920" y="5437660"/>
            <a:ext cx="1438095" cy="485714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 bwMode="auto">
          <a:xfrm>
            <a:off x="5969876" y="3578462"/>
            <a:ext cx="10510" cy="266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9921" y="3920914"/>
            <a:ext cx="685714" cy="37142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9145" y="4443155"/>
            <a:ext cx="2019048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Co-Embedding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29" y="2391183"/>
            <a:ext cx="3580952" cy="8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43" y="2427653"/>
            <a:ext cx="3571429" cy="8000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>
            <a:off x="4749553" y="2700909"/>
            <a:ext cx="348095" cy="294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43" y="3885525"/>
            <a:ext cx="4219048" cy="971429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 bwMode="auto">
          <a:xfrm rot="5400000">
            <a:off x="7794941" y="3486096"/>
            <a:ext cx="348095" cy="294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5468730" y="3330847"/>
            <a:ext cx="10510" cy="26699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0" y="5116860"/>
            <a:ext cx="4152381" cy="87619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 bwMode="auto">
          <a:xfrm rot="5400000">
            <a:off x="7794942" y="4657762"/>
            <a:ext cx="348095" cy="294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580" y="3939397"/>
            <a:ext cx="4152381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8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Algorithm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5405" y="2322020"/>
            <a:ext cx="2085714" cy="219048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76" y="1993449"/>
            <a:ext cx="4152381" cy="876190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 bwMode="auto">
          <a:xfrm>
            <a:off x="5464752" y="2322020"/>
            <a:ext cx="348095" cy="294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67" y="3194734"/>
            <a:ext cx="4733333" cy="240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847" y="2241068"/>
            <a:ext cx="552381" cy="38095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405" y="3219596"/>
            <a:ext cx="4657143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7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Transductive</a:t>
            </a:r>
            <a:r>
              <a:rPr lang="en-US" altLang="zh-CN" dirty="0"/>
              <a:t> Incomplete Multi-label </a:t>
            </a:r>
            <a:r>
              <a:rPr lang="en-US" altLang="zh-CN" dirty="0" smtClean="0"/>
              <a:t>Learning</a:t>
            </a:r>
          </a:p>
          <a:p>
            <a:pPr lvl="1"/>
            <a:r>
              <a:rPr lang="en-US" altLang="zh-CN" dirty="0" smtClean="0"/>
              <a:t>ten standard multi-label datasets for web page classification from “yahoo.com” (Ueda and Saito 2002). Each dataset has around 5,000 instances with the number of labels varies from 21 to 40. </a:t>
            </a:r>
          </a:p>
          <a:p>
            <a:r>
              <a:rPr lang="en-US" altLang="zh-CN" dirty="0" smtClean="0"/>
              <a:t>Recommendation </a:t>
            </a:r>
            <a:r>
              <a:rPr lang="en-US" altLang="zh-CN" dirty="0"/>
              <a:t>Matrix </a:t>
            </a:r>
            <a:r>
              <a:rPr lang="en-US" altLang="zh-CN" dirty="0" smtClean="0"/>
              <a:t>Completion</a:t>
            </a:r>
          </a:p>
          <a:p>
            <a:pPr lvl="1"/>
            <a:r>
              <a:rPr lang="en-US" altLang="zh-CN" dirty="0" smtClean="0"/>
              <a:t>Beauty (2,275 product items, 1,965 users, 11,051 transactions), Office (2,107 product items, 1,888 users, 8,307 transactions), and Sports (1,789 product items, 1,324 users, 7,947 transactions).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南开大学智能信息处理实验室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15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南开大学智能信息处理实验室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2663-7418-4A99-B68B-E22BFFE23E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27" y="1420758"/>
            <a:ext cx="7523946" cy="48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3460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14726</TotalTime>
  <Words>400</Words>
  <Application>Microsoft Office PowerPoint</Application>
  <PresentationFormat>宽屏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ＭＳ Ｐゴシック</vt:lpstr>
      <vt:lpstr>ＭＳ Ｐゴシック</vt:lpstr>
      <vt:lpstr>等线</vt:lpstr>
      <vt:lpstr>黑体</vt:lpstr>
      <vt:lpstr>宋体</vt:lpstr>
      <vt:lpstr>Arial</vt:lpstr>
      <vt:lpstr>Cambria Math</vt:lpstr>
      <vt:lpstr>Times New Roman</vt:lpstr>
      <vt:lpstr>Wingdings</vt:lpstr>
      <vt:lpstr>Network</vt:lpstr>
      <vt:lpstr>Paper Reading</vt:lpstr>
      <vt:lpstr>Papers</vt:lpstr>
      <vt:lpstr>Convex Co-Embedding for Matrix Completion with Predictive Side Information</vt:lpstr>
      <vt:lpstr>Convex Co-Embedding</vt:lpstr>
      <vt:lpstr>Convex Co-Embedding</vt:lpstr>
      <vt:lpstr>Convex Co-Embedding</vt:lpstr>
      <vt:lpstr>Optimization Algorithm</vt:lpstr>
      <vt:lpstr>Experiment</vt:lpstr>
      <vt:lpstr>Experiment</vt:lpstr>
      <vt:lpstr>Experiment</vt:lpstr>
      <vt:lpstr>Positive-Unlabeled Learning with Non-Negative Risk Estimator</vt:lpstr>
      <vt:lpstr>nnPU</vt:lpstr>
      <vt:lpstr>nnPU</vt:lpstr>
      <vt:lpstr>nnPU</vt:lpstr>
      <vt:lpstr>nnPU</vt:lpstr>
      <vt:lpstr>PU Learning for Matrix Completion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zhangyaogong</dc:creator>
  <cp:lastModifiedBy>fanxin</cp:lastModifiedBy>
  <cp:revision>427</cp:revision>
  <dcterms:created xsi:type="dcterms:W3CDTF">2016-03-03T13:22:31Z</dcterms:created>
  <dcterms:modified xsi:type="dcterms:W3CDTF">2018-04-26T06:21:24Z</dcterms:modified>
</cp:coreProperties>
</file>