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4" r:id="rId6"/>
    <p:sldId id="267" r:id="rId7"/>
    <p:sldId id="265" r:id="rId8"/>
    <p:sldId id="268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6E5736"/>
    <a:srgbClr val="33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12/14/2017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Dual Manifold Learning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南开大学智能信息处理实验室</a:t>
            </a:r>
            <a:endParaRPr lang="zh-CN" altLang="zh-CN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 dirty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by: </a:t>
            </a:r>
            <a:r>
              <a:rPr lang="en-US" altLang="zh-CN" dirty="0" smtClean="0"/>
              <a:t>Hong </a:t>
            </a:r>
            <a:r>
              <a:rPr lang="en-US" altLang="zh-CN" dirty="0" err="1" smtClean="0"/>
              <a:t>Yuxiang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Time:2017-12-15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19566"/>
            <a:ext cx="10972800" cy="4944296"/>
          </a:xfrm>
        </p:spPr>
        <p:txBody>
          <a:bodyPr/>
          <a:lstStyle/>
          <a:p>
            <a:r>
              <a:rPr lang="en-US" altLang="zh-CN" sz="2000" dirty="0" smtClean="0"/>
              <a:t>Contributions</a:t>
            </a:r>
          </a:p>
          <a:p>
            <a:pPr lvl="1"/>
            <a:r>
              <a:rPr lang="en-US" altLang="zh-CN" sz="1800" dirty="0" smtClean="0"/>
              <a:t>Higher precision (performance)</a:t>
            </a:r>
          </a:p>
          <a:p>
            <a:pPr lvl="1"/>
            <a:r>
              <a:rPr lang="en-US" altLang="zh-CN" sz="1800" dirty="0" smtClean="0"/>
              <a:t>Combine node features and known interactions</a:t>
            </a:r>
          </a:p>
          <a:p>
            <a:pPr lvl="1"/>
            <a:r>
              <a:rPr lang="en-US" altLang="zh-CN" sz="1800" dirty="0" smtClean="0"/>
              <a:t>Generality</a:t>
            </a:r>
          </a:p>
          <a:p>
            <a:pPr lvl="1"/>
            <a:r>
              <a:rPr lang="en-US" altLang="zh-CN" sz="1800" dirty="0" smtClean="0"/>
              <a:t>Robust</a:t>
            </a:r>
          </a:p>
          <a:p>
            <a:r>
              <a:rPr lang="en-US" altLang="zh-CN" sz="2000" dirty="0" smtClean="0"/>
              <a:t>More experiments</a:t>
            </a:r>
          </a:p>
          <a:p>
            <a:pPr lvl="1"/>
            <a:r>
              <a:rPr lang="en-US" altLang="zh-CN" sz="1800" dirty="0" smtClean="0"/>
              <a:t>Analysis </a:t>
            </a:r>
            <a:r>
              <a:rPr lang="en-US" altLang="zh-CN" sz="1800" dirty="0"/>
              <a:t>with </a:t>
            </a:r>
            <a:r>
              <a:rPr lang="en-US" altLang="zh-CN" sz="1800" dirty="0" smtClean="0"/>
              <a:t>comparison methods</a:t>
            </a:r>
          </a:p>
          <a:p>
            <a:pPr lvl="1"/>
            <a:r>
              <a:rPr lang="en-US" altLang="zh-CN" sz="1800" dirty="0" smtClean="0"/>
              <a:t>More datasets</a:t>
            </a:r>
          </a:p>
          <a:p>
            <a:pPr lvl="2"/>
            <a:r>
              <a:rPr lang="en-US" altLang="zh-CN" sz="1600" dirty="0" smtClean="0"/>
              <a:t>Social network</a:t>
            </a:r>
          </a:p>
          <a:p>
            <a:pPr lvl="2"/>
            <a:r>
              <a:rPr lang="en-US" altLang="zh-CN" sz="1600" dirty="0" err="1" smtClean="0"/>
              <a:t>Ppi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Recommendation system</a:t>
            </a:r>
          </a:p>
          <a:p>
            <a:pPr lvl="2"/>
            <a:r>
              <a:rPr lang="en-US" altLang="zh-CN" sz="1600" dirty="0" smtClean="0"/>
              <a:t>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南开大学智能信息处理实验室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 err="1" smtClean="0"/>
              <a:t>tkde</a:t>
            </a:r>
            <a:r>
              <a:rPr lang="en-US" altLang="zh-CN" dirty="0" smtClean="0"/>
              <a:t> references (2017)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0" dirty="0" smtClean="0">
                <a:latin typeface="+mn-lt"/>
              </a:rPr>
              <a:t>[1] Learning </a:t>
            </a:r>
            <a:r>
              <a:rPr lang="en-US" altLang="zh-CN" sz="1600" b="0" dirty="0">
                <a:latin typeface="+mn-lt"/>
              </a:rPr>
              <a:t>on Big Graph: Label </a:t>
            </a:r>
            <a:r>
              <a:rPr lang="en-US" altLang="zh-CN" sz="1600" b="0" dirty="0" smtClean="0">
                <a:latin typeface="+mn-lt"/>
              </a:rPr>
              <a:t>Inference and </a:t>
            </a:r>
            <a:r>
              <a:rPr lang="en-US" altLang="zh-CN" sz="1600" b="0" dirty="0">
                <a:latin typeface="+mn-lt"/>
              </a:rPr>
              <a:t>Regularization with Anchor </a:t>
            </a:r>
            <a:r>
              <a:rPr lang="en-US" altLang="zh-CN" sz="1600" b="0" dirty="0" smtClean="0">
                <a:latin typeface="+mn-lt"/>
              </a:rPr>
              <a:t>Hierarchy</a:t>
            </a:r>
          </a:p>
          <a:p>
            <a:r>
              <a:rPr lang="en-US" altLang="zh-CN" sz="1600" b="0" dirty="0" smtClean="0">
                <a:latin typeface="+mn-lt"/>
              </a:rPr>
              <a:t>[2] Evolutionary </a:t>
            </a:r>
            <a:r>
              <a:rPr lang="en-US" altLang="zh-CN" sz="1600" b="0" dirty="0">
                <a:latin typeface="+mn-lt"/>
              </a:rPr>
              <a:t>Nonnegative Matrix </a:t>
            </a:r>
            <a:r>
              <a:rPr lang="en-US" altLang="zh-CN" sz="1600" b="0" dirty="0" smtClean="0">
                <a:latin typeface="+mn-lt"/>
              </a:rPr>
              <a:t>Factorization Algorithms </a:t>
            </a:r>
            <a:r>
              <a:rPr lang="en-US" altLang="zh-CN" sz="1600" b="0" dirty="0">
                <a:latin typeface="+mn-lt"/>
              </a:rPr>
              <a:t>for Community </a:t>
            </a:r>
            <a:r>
              <a:rPr lang="en-US" altLang="zh-CN" sz="1600" b="0" dirty="0" smtClean="0">
                <a:latin typeface="+mn-lt"/>
              </a:rPr>
              <a:t>Detection in </a:t>
            </a:r>
            <a:r>
              <a:rPr lang="en-US" altLang="zh-CN" sz="1600" b="0" dirty="0">
                <a:latin typeface="+mn-lt"/>
              </a:rPr>
              <a:t>Dynamic </a:t>
            </a:r>
            <a:r>
              <a:rPr lang="en-US" altLang="zh-CN" sz="1600" b="0" dirty="0" smtClean="0">
                <a:latin typeface="+mn-lt"/>
              </a:rPr>
              <a:t>Networks</a:t>
            </a:r>
          </a:p>
          <a:p>
            <a:r>
              <a:rPr lang="en-US" altLang="zh-CN" sz="1600" b="0" dirty="0" smtClean="0">
                <a:latin typeface="+mn-lt"/>
              </a:rPr>
              <a:t>[3] Confusion-Matrix-Based </a:t>
            </a:r>
            <a:r>
              <a:rPr lang="en-US" altLang="zh-CN" sz="1600" b="0" dirty="0">
                <a:latin typeface="+mn-lt"/>
              </a:rPr>
              <a:t>Kernel </a:t>
            </a:r>
            <a:r>
              <a:rPr lang="en-US" altLang="zh-CN" sz="1600" b="0" dirty="0" smtClean="0">
                <a:latin typeface="+mn-lt"/>
              </a:rPr>
              <a:t>Logistic Regression </a:t>
            </a:r>
            <a:r>
              <a:rPr lang="en-US" altLang="zh-CN" sz="1600" b="0" dirty="0">
                <a:latin typeface="+mn-lt"/>
              </a:rPr>
              <a:t>for Imbalanced Data </a:t>
            </a:r>
            <a:r>
              <a:rPr lang="en-US" altLang="zh-CN" sz="1600" b="0" dirty="0" smtClean="0">
                <a:latin typeface="+mn-lt"/>
              </a:rPr>
              <a:t>Classification</a:t>
            </a:r>
          </a:p>
          <a:p>
            <a:r>
              <a:rPr lang="en-US" altLang="zh-CN" sz="1600" b="0" dirty="0" smtClean="0">
                <a:latin typeface="+mn-lt"/>
              </a:rPr>
              <a:t>[4] Manifold </a:t>
            </a:r>
            <a:r>
              <a:rPr lang="en-US" altLang="zh-CN" sz="1600" b="0" dirty="0">
                <a:latin typeface="+mn-lt"/>
              </a:rPr>
              <a:t>Learning by Curved Cosine </a:t>
            </a:r>
            <a:r>
              <a:rPr lang="en-US" altLang="zh-CN" sz="1600" b="0" dirty="0" smtClean="0">
                <a:latin typeface="+mn-lt"/>
              </a:rPr>
              <a:t>Mapping</a:t>
            </a:r>
          </a:p>
          <a:p>
            <a:r>
              <a:rPr lang="en-US" altLang="zh-CN" sz="1600" b="0" dirty="0" smtClean="0">
                <a:latin typeface="+mn-lt"/>
              </a:rPr>
              <a:t>[5] Robust </a:t>
            </a:r>
            <a:r>
              <a:rPr lang="en-US" altLang="zh-CN" sz="1600" b="0" dirty="0">
                <a:latin typeface="+mn-lt"/>
              </a:rPr>
              <a:t>Dual Clustering with </a:t>
            </a:r>
            <a:r>
              <a:rPr lang="en-US" altLang="zh-CN" sz="1600" b="0" dirty="0" smtClean="0">
                <a:latin typeface="+mn-lt"/>
              </a:rPr>
              <a:t>Adaptive Manifold Regularization</a:t>
            </a:r>
          </a:p>
          <a:p>
            <a:r>
              <a:rPr lang="en-US" altLang="zh-CN" sz="1600" b="0" dirty="0" smtClean="0">
                <a:latin typeface="+mn-lt"/>
              </a:rPr>
              <a:t>[6] Activity </a:t>
            </a:r>
            <a:r>
              <a:rPr lang="en-US" altLang="zh-CN" sz="1600" b="0" dirty="0">
                <a:latin typeface="+mn-lt"/>
              </a:rPr>
              <a:t>Maximization by Effective </a:t>
            </a:r>
            <a:r>
              <a:rPr lang="en-US" altLang="zh-CN" sz="1600" b="0" dirty="0" smtClean="0">
                <a:latin typeface="+mn-lt"/>
              </a:rPr>
              <a:t>Information Diffusion </a:t>
            </a:r>
            <a:r>
              <a:rPr lang="en-US" altLang="zh-CN" sz="1600" b="0" dirty="0">
                <a:latin typeface="+mn-lt"/>
              </a:rPr>
              <a:t>in Social Networks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 paper</a:t>
            </a:r>
          </a:p>
          <a:p>
            <a:pPr lvl="1"/>
            <a:r>
              <a:rPr lang="en-US" altLang="zh-CN" dirty="0" smtClean="0"/>
              <a:t>Double, 14 pages</a:t>
            </a:r>
          </a:p>
          <a:p>
            <a:r>
              <a:rPr lang="en-US" altLang="zh-CN" dirty="0" smtClean="0"/>
              <a:t>Concise Paper</a:t>
            </a:r>
          </a:p>
          <a:p>
            <a:pPr lvl="1"/>
            <a:r>
              <a:rPr lang="en-US" altLang="zh-CN" dirty="0" smtClean="0"/>
              <a:t>Double, 6 pages</a:t>
            </a:r>
          </a:p>
          <a:p>
            <a:r>
              <a:rPr lang="en-US" altLang="zh-CN" dirty="0" smtClean="0"/>
              <a:t>Survey Paper</a:t>
            </a:r>
          </a:p>
          <a:p>
            <a:pPr lvl="1"/>
            <a:r>
              <a:rPr lang="en-US" altLang="zh-CN" dirty="0" smtClean="0"/>
              <a:t>Double, 20 pages</a:t>
            </a:r>
          </a:p>
          <a:p>
            <a:r>
              <a:rPr lang="en-US" altLang="zh-CN" dirty="0" smtClean="0"/>
              <a:t>Comment Paper</a:t>
            </a:r>
          </a:p>
          <a:p>
            <a:pPr lvl="1"/>
            <a:r>
              <a:rPr lang="en-US" altLang="zh-CN" dirty="0" smtClean="0"/>
              <a:t>Double, 2 pages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4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Introduction and Related work</a:t>
            </a:r>
          </a:p>
          <a:p>
            <a:pPr lvl="1"/>
            <a:r>
              <a:rPr lang="en-US" altLang="zh-CN" sz="1800" dirty="0" smtClean="0"/>
              <a:t>2 or 3 pages (sometimes related work is behind the experiment [4])</a:t>
            </a:r>
          </a:p>
          <a:p>
            <a:r>
              <a:rPr lang="en-US" altLang="zh-CN" sz="2000" dirty="0" smtClean="0"/>
              <a:t>Algorithm or Method</a:t>
            </a:r>
          </a:p>
          <a:p>
            <a:pPr lvl="1"/>
            <a:r>
              <a:rPr lang="en-US" altLang="zh-CN" sz="1800" dirty="0" smtClean="0"/>
              <a:t>4 or 5 pages</a:t>
            </a:r>
          </a:p>
          <a:p>
            <a:pPr lvl="2"/>
            <a:r>
              <a:rPr lang="en-US" altLang="zh-CN" sz="1600" dirty="0" smtClean="0"/>
              <a:t>From background to proposed method (low to up) [1, 2, 3]</a:t>
            </a:r>
          </a:p>
          <a:p>
            <a:pPr lvl="2"/>
            <a:r>
              <a:rPr lang="en-US" altLang="zh-CN" sz="1600" dirty="0" smtClean="0"/>
              <a:t>Components discussion [6]</a:t>
            </a:r>
          </a:p>
          <a:p>
            <a:pPr lvl="2"/>
            <a:r>
              <a:rPr lang="en-US" altLang="zh-CN" sz="1600" dirty="0" smtClean="0"/>
              <a:t>Straightforward [4, 5]</a:t>
            </a:r>
          </a:p>
          <a:p>
            <a:r>
              <a:rPr lang="en-US" altLang="zh-CN" sz="2000" dirty="0" smtClean="0"/>
              <a:t>Experiment and Analysis</a:t>
            </a:r>
          </a:p>
          <a:p>
            <a:pPr lvl="1"/>
            <a:r>
              <a:rPr lang="en-US" altLang="zh-CN" sz="1800" dirty="0" smtClean="0"/>
              <a:t>4-6 pages</a:t>
            </a:r>
          </a:p>
          <a:p>
            <a:pPr lvl="2"/>
            <a:r>
              <a:rPr lang="en-US" altLang="zh-CN" sz="1600" dirty="0" smtClean="0"/>
              <a:t>Multiple datasets [1, 2, 4] or multiple conditions [3]</a:t>
            </a:r>
          </a:p>
          <a:p>
            <a:pPr lvl="2"/>
            <a:r>
              <a:rPr lang="en-US" altLang="zh-CN" sz="1600" dirty="0" smtClean="0"/>
              <a:t>Multiple analyses [6] (quality, complexity, scalability)</a:t>
            </a:r>
          </a:p>
          <a:p>
            <a:r>
              <a:rPr lang="en-US" altLang="zh-CN" sz="2000" dirty="0" smtClean="0"/>
              <a:t>Conclusion and reference</a:t>
            </a:r>
          </a:p>
          <a:p>
            <a:pPr lvl="1"/>
            <a:r>
              <a:rPr lang="en-US" altLang="zh-CN" sz="1800" dirty="0" smtClean="0"/>
              <a:t>1-2 pages (sometimes 2 and half)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98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Purpose</a:t>
            </a:r>
          </a:p>
          <a:p>
            <a:pPr lvl="1"/>
            <a:r>
              <a:rPr lang="en-US" altLang="zh-CN" sz="1800" dirty="0" smtClean="0"/>
              <a:t>DDI detection</a:t>
            </a:r>
          </a:p>
          <a:p>
            <a:r>
              <a:rPr lang="en-US" altLang="zh-CN" sz="2000" dirty="0" smtClean="0"/>
              <a:t>Content</a:t>
            </a:r>
          </a:p>
          <a:p>
            <a:pPr lvl="1"/>
            <a:r>
              <a:rPr lang="en-US" altLang="zh-CN" sz="1800" dirty="0" smtClean="0"/>
              <a:t>Dual manifold learning algorithm (with or without low rank constraint)</a:t>
            </a:r>
          </a:p>
          <a:p>
            <a:r>
              <a:rPr lang="en-US" altLang="zh-CN" sz="2000" dirty="0" smtClean="0"/>
              <a:t>Contribution</a:t>
            </a:r>
          </a:p>
          <a:p>
            <a:pPr lvl="1"/>
            <a:r>
              <a:rPr lang="en-US" altLang="zh-CN" sz="1800" dirty="0" smtClean="0"/>
              <a:t>Solve the sparsity of data</a:t>
            </a:r>
          </a:p>
          <a:p>
            <a:pPr lvl="1"/>
            <a:r>
              <a:rPr lang="en-US" altLang="zh-CN" sz="1800" dirty="0" smtClean="0"/>
              <a:t>High precision</a:t>
            </a:r>
          </a:p>
          <a:p>
            <a:pPr lvl="1"/>
            <a:r>
              <a:rPr lang="en-US" altLang="zh-CN" sz="1800" dirty="0" smtClean="0"/>
              <a:t>Generality</a:t>
            </a:r>
          </a:p>
          <a:p>
            <a:r>
              <a:rPr lang="en-US" altLang="zh-CN" sz="2000" dirty="0" smtClean="0"/>
              <a:t>Experiment</a:t>
            </a:r>
          </a:p>
          <a:p>
            <a:pPr lvl="1"/>
            <a:r>
              <a:rPr lang="en-US" altLang="zh-CN" sz="1800" dirty="0" smtClean="0"/>
              <a:t>Concentrate on the biomedical data (known DDI, DTI and PPI)</a:t>
            </a:r>
          </a:p>
          <a:p>
            <a:pPr lvl="1"/>
            <a:r>
              <a:rPr lang="en-US" altLang="zh-CN" sz="1800" dirty="0" smtClean="0"/>
              <a:t>Estimation is </a:t>
            </a:r>
            <a:r>
              <a:rPr lang="en-US" altLang="zh-CN" sz="1800" dirty="0" err="1" smtClean="0"/>
              <a:t>auc</a:t>
            </a:r>
            <a:r>
              <a:rPr lang="en-US" altLang="zh-CN" sz="1800" dirty="0" smtClean="0"/>
              <a:t> and </a:t>
            </a:r>
            <a:r>
              <a:rPr lang="en-US" altLang="zh-CN" sz="1800" dirty="0" err="1" smtClean="0"/>
              <a:t>aupr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Analysis on the precision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6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Linear Manifold Model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5" y="1565673"/>
            <a:ext cx="6667500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95" y="3233340"/>
            <a:ext cx="6858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Linear Manifold Model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1902167"/>
            <a:ext cx="621030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2" y="2866231"/>
            <a:ext cx="6819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7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19263"/>
            <a:ext cx="11183007" cy="3861730"/>
          </a:xfrm>
        </p:spPr>
        <p:txBody>
          <a:bodyPr/>
          <a:lstStyle/>
          <a:p>
            <a:r>
              <a:rPr lang="en-US" altLang="zh-CN" sz="2000" dirty="0" smtClean="0"/>
              <a:t>A Block Coordinate Descent(BCD) algorithm was applied to minimize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cost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iteratively minimizing the loss by fixing one of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D</a:t>
            </a:r>
            <a:r>
              <a:rPr lang="en-US" altLang="zh-CN" sz="1800" dirty="0" smtClean="0"/>
              <a:t> and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  <a:p>
            <a:pPr marL="344487" lvl="1" indent="0"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5" y="2537755"/>
            <a:ext cx="6276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37" y="1633044"/>
            <a:ext cx="6724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19566"/>
            <a:ext cx="10972800" cy="3693565"/>
          </a:xfrm>
        </p:spPr>
        <p:txBody>
          <a:bodyPr/>
          <a:lstStyle/>
          <a:p>
            <a:r>
              <a:rPr lang="en-US" altLang="zh-CN" sz="2000" dirty="0" smtClean="0"/>
              <a:t>More generality of the purpose</a:t>
            </a:r>
          </a:p>
          <a:p>
            <a:pPr lvl="1"/>
            <a:r>
              <a:rPr lang="en-US" altLang="zh-CN" sz="1800" dirty="0" smtClean="0"/>
              <a:t>Link prediction (social network, recommendation, PPI prediction and so on)</a:t>
            </a:r>
          </a:p>
          <a:p>
            <a:pPr lvl="1"/>
            <a:r>
              <a:rPr lang="en-US" altLang="zh-CN" sz="1800" dirty="0" smtClean="0"/>
              <a:t>Metric learning (similarity, correlation measurement, distance learning)</a:t>
            </a:r>
          </a:p>
          <a:p>
            <a:r>
              <a:rPr lang="en-US" altLang="zh-CN" sz="2000" dirty="0" smtClean="0"/>
              <a:t>Extend of algorithm</a:t>
            </a:r>
          </a:p>
          <a:p>
            <a:pPr lvl="1"/>
            <a:r>
              <a:rPr lang="en-US" altLang="zh-CN" sz="1800" dirty="0" smtClean="0"/>
              <a:t>New constraints</a:t>
            </a:r>
          </a:p>
          <a:p>
            <a:pPr lvl="1"/>
            <a:r>
              <a:rPr lang="en-US" altLang="zh-CN" sz="1800" dirty="0" smtClean="0"/>
              <a:t>Formulation analysis</a:t>
            </a:r>
          </a:p>
          <a:p>
            <a:pPr lvl="1"/>
            <a:r>
              <a:rPr lang="en-US" altLang="zh-CN" sz="1800" dirty="0" smtClean="0"/>
              <a:t>Optimization discussion</a:t>
            </a:r>
          </a:p>
          <a:p>
            <a:pPr lvl="1"/>
            <a:r>
              <a:rPr lang="en-US" altLang="zh-CN" sz="1800" dirty="0" smtClean="0"/>
              <a:t>Reformulation 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3748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13481</TotalTime>
  <Words>420</Words>
  <Application>Microsoft Office PowerPoint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MS PGothic</vt:lpstr>
      <vt:lpstr>MS PGothic</vt:lpstr>
      <vt:lpstr>等线</vt:lpstr>
      <vt:lpstr>黑体</vt:lpstr>
      <vt:lpstr>宋体</vt:lpstr>
      <vt:lpstr>Arial</vt:lpstr>
      <vt:lpstr>Times New Roman</vt:lpstr>
      <vt:lpstr>Wingdings</vt:lpstr>
      <vt:lpstr>Network</vt:lpstr>
      <vt:lpstr>Dual Manifold Learning</vt:lpstr>
      <vt:lpstr>TKDE</vt:lpstr>
      <vt:lpstr>Sections</vt:lpstr>
      <vt:lpstr>Our work</vt:lpstr>
      <vt:lpstr>Dual Linear Manifold Model</vt:lpstr>
      <vt:lpstr>Dual Linear Manifold Model</vt:lpstr>
      <vt:lpstr>Optimization</vt:lpstr>
      <vt:lpstr>Optimization</vt:lpstr>
      <vt:lpstr>Promotion</vt:lpstr>
      <vt:lpstr>Promotion</vt:lpstr>
      <vt:lpstr>Some tkde references (2017)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hongyuxiang</cp:lastModifiedBy>
  <cp:revision>389</cp:revision>
  <dcterms:created xsi:type="dcterms:W3CDTF">2016-03-03T13:22:31Z</dcterms:created>
  <dcterms:modified xsi:type="dcterms:W3CDTF">2017-12-14T08:49:12Z</dcterms:modified>
</cp:coreProperties>
</file>