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0" r:id="rId4"/>
    <p:sldId id="265" r:id="rId5"/>
    <p:sldId id="263" r:id="rId6"/>
    <p:sldId id="270" r:id="rId7"/>
    <p:sldId id="268" r:id="rId8"/>
    <p:sldId id="259" r:id="rId9"/>
    <p:sldId id="267" r:id="rId10"/>
    <p:sldId id="272" r:id="rId11"/>
    <p:sldId id="264" r:id="rId12"/>
    <p:sldId id="262"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6" autoAdjust="0"/>
    <p:restoredTop sz="78563" autoAdjust="0"/>
  </p:normalViewPr>
  <p:slideViewPr>
    <p:cSldViewPr snapToGrid="0">
      <p:cViewPr>
        <p:scale>
          <a:sx n="100" d="100"/>
          <a:sy n="100" d="100"/>
        </p:scale>
        <p:origin x="48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3448F-D82A-4F91-8165-AEC9D03D7538}" type="datetimeFigureOut">
              <a:rPr lang="en-CH" smtClean="0"/>
              <a:t>04/20/2022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45BD4-EE45-4032-9BDF-3B28D9BFA7D5}" type="slidenum">
              <a:rPr lang="en-CH" smtClean="0"/>
              <a:t>‹#›</a:t>
            </a:fld>
            <a:endParaRPr lang="en-CH"/>
          </a:p>
        </p:txBody>
      </p:sp>
    </p:spTree>
    <p:extLst>
      <p:ext uri="{BB962C8B-B14F-4D97-AF65-F5344CB8AC3E}">
        <p14:creationId xmlns:p14="http://schemas.microsoft.com/office/powerpoint/2010/main" val="105611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45BD4-EE45-4032-9BDF-3B28D9BFA7D5}" type="slidenum">
              <a:rPr lang="en-CH" smtClean="0"/>
              <a:t>4</a:t>
            </a:fld>
            <a:endParaRPr lang="en-CH"/>
          </a:p>
        </p:txBody>
      </p:sp>
    </p:spTree>
    <p:extLst>
      <p:ext uri="{BB962C8B-B14F-4D97-AF65-F5344CB8AC3E}">
        <p14:creationId xmlns:p14="http://schemas.microsoft.com/office/powerpoint/2010/main" val="78243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businessKey</a:t>
            </a:r>
            <a:r>
              <a:rPr lang="en-US" dirty="0"/>
              <a:t> – a key that identifies the process instance and can be used to retrieve the process instance later via the query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business key can be provided to associate the process instance with a certain identifier that has a clear business meaning. For example in an order process, the business key could be an order id. This business key can then be used to easily look up that process instance , see </a:t>
            </a:r>
            <a:r>
              <a:rPr lang="en-US" dirty="0" err="1"/>
              <a:t>ProcessInstanceQuery.processInstanceBusinessKey</a:t>
            </a:r>
            <a:r>
              <a:rPr lang="en-US" dirty="0"/>
              <a:t>(String). Providing such a business key is definitely a best practice.</a:t>
            </a:r>
          </a:p>
        </p:txBody>
      </p:sp>
      <p:sp>
        <p:nvSpPr>
          <p:cNvPr id="4" name="Slide Number Placeholder 3"/>
          <p:cNvSpPr>
            <a:spLocks noGrp="1"/>
          </p:cNvSpPr>
          <p:nvPr>
            <p:ph type="sldNum" sz="quarter" idx="5"/>
          </p:nvPr>
        </p:nvSpPr>
        <p:spPr/>
        <p:txBody>
          <a:bodyPr/>
          <a:lstStyle/>
          <a:p>
            <a:fld id="{02945BD4-EE45-4032-9BDF-3B28D9BFA7D5}" type="slidenum">
              <a:rPr lang="en-CH" smtClean="0"/>
              <a:t>6</a:t>
            </a:fld>
            <a:endParaRPr lang="en-CH"/>
          </a:p>
        </p:txBody>
      </p:sp>
    </p:spTree>
    <p:extLst>
      <p:ext uri="{BB962C8B-B14F-4D97-AF65-F5344CB8AC3E}">
        <p14:creationId xmlns:p14="http://schemas.microsoft.com/office/powerpoint/2010/main" val="197793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processDefinitionKey</a:t>
            </a:r>
            <a:r>
              <a:rPr lang="en-US" dirty="0"/>
              <a:t> refers to the “id” attribute in the model xml. By starting a process via the </a:t>
            </a:r>
            <a:r>
              <a:rPr lang="en-US" dirty="0" err="1"/>
              <a:t>processDefinitionKey</a:t>
            </a:r>
            <a:r>
              <a:rPr lang="en-US" dirty="0"/>
              <a:t> the latest version of that model (process definition) will be started </a:t>
            </a:r>
            <a:r>
              <a:rPr lang="en-US" dirty="0">
                <a:sym typeface="Wingdings" panose="05000000000000000000" pitchFamily="2" charset="2"/>
              </a:rPr>
              <a:t> recommended!</a:t>
            </a:r>
            <a:endParaRPr lang="en-US" dirty="0"/>
          </a:p>
          <a:p>
            <a:endParaRPr lang="en-US" dirty="0"/>
          </a:p>
          <a:p>
            <a:r>
              <a:rPr lang="en-US" dirty="0"/>
              <a:t>The </a:t>
            </a:r>
            <a:r>
              <a:rPr lang="en-US" dirty="0" err="1"/>
              <a:t>processDefinitionId</a:t>
            </a:r>
            <a:r>
              <a:rPr lang="en-US" dirty="0"/>
              <a:t> refers to the DB id of a deployed model (process definition). In case there is a history of the process definitions the DB identifies them by a unique id! Using that a specific version of the model can be started </a:t>
            </a:r>
            <a:r>
              <a:rPr lang="en-US" dirty="0">
                <a:sym typeface="Wingdings" panose="05000000000000000000" pitchFamily="2" charset="2"/>
              </a:rPr>
              <a:t> not really recommended</a:t>
            </a:r>
            <a:endParaRPr lang="en-US" dirty="0"/>
          </a:p>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7</a:t>
            </a:fld>
            <a:endParaRPr lang="en-CH"/>
          </a:p>
        </p:txBody>
      </p:sp>
    </p:spTree>
    <p:extLst>
      <p:ext uri="{BB962C8B-B14F-4D97-AF65-F5344CB8AC3E}">
        <p14:creationId xmlns:p14="http://schemas.microsoft.com/office/powerpoint/2010/main" val="418237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12</a:t>
            </a:fld>
            <a:endParaRPr lang="en-CH"/>
          </a:p>
        </p:txBody>
      </p:sp>
    </p:spTree>
    <p:extLst>
      <p:ext uri="{BB962C8B-B14F-4D97-AF65-F5344CB8AC3E}">
        <p14:creationId xmlns:p14="http://schemas.microsoft.com/office/powerpoint/2010/main" val="477367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3108-DC56-48DB-9B82-10F4C83EF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BC554616-171C-4554-BD08-5D0011A9E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21A00060-CBD6-4FA8-BBA1-CEC3B81BF57D}"/>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CB8FFB1C-1865-4E76-86F0-9EF3C1B7A27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9FE68AA-9E71-4F34-A909-99562B16DFDB}"/>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70632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EAE3-5C65-4D0C-9C86-66AD6D55D93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7299C646-AA7D-4DF3-803D-0A4EBD8BF8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8E7618D0-7913-4CD4-AAA3-EDFF71FB902C}"/>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49B321DB-6333-413F-A718-9DC5A82C2C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392FC68-29E5-4E7B-BB7E-91644FB56CCC}"/>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232435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4319BB-98B3-4582-B4A6-147DCCC43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2F06976A-30FA-414D-9DFA-DA56251B4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55573C7-BC4C-4C6A-8647-AF64B8D2B20E}"/>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38A9DF4D-3D04-4FE4-BA60-6823112AEE4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9C05870-5FF8-4650-98FA-D2E4E513307C}"/>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26945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B50E-EFD6-406B-960C-90090359B11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70FF3350-CED3-4D88-9B29-2E3F0D1641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052DF6E-60C2-4B8C-9D6E-358E3ACACE28}"/>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A7B3A2B4-7EB7-40AF-A1DF-DA8AB62DD15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0E55AA5-07CA-47AE-9D68-331086B6175A}"/>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08749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25D7-EC8B-43E2-887E-9B8976FB9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29BFA5E3-2373-4780-903E-B3F5D8773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B5538-14AB-43DB-946E-8CCD7E02ED68}"/>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7F4ACAF9-B2DB-450F-8B52-129C8C3B4A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165A52B-C145-4461-A7BD-7BC39CFDEDC2}"/>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20552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321B-F8A4-4D53-A4D4-A4ABDF9FF1A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BD990A87-2915-4D9D-9BC0-B5536BBD5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70B31696-FED9-46FE-8CA6-AE38AD9594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AFA2C8F8-D134-4A9F-ABA8-8FE68D486871}"/>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6" name="Footer Placeholder 5">
            <a:extLst>
              <a:ext uri="{FF2B5EF4-FFF2-40B4-BE49-F238E27FC236}">
                <a16:creationId xmlns:a16="http://schemas.microsoft.com/office/drawing/2014/main" id="{E5D5A021-67DF-4871-B733-3224431F3D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2D4EA84-EBEC-4CA6-AE84-05E52C8D8573}"/>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58965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8E24-D40E-4001-B122-A56AC62C1A31}"/>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73BDDD79-678F-4765-BBF5-529133129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2069B1-2C87-42A2-BF72-8811294F8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B9D1B962-6C08-49D7-B738-7EB0639A4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7551C-282E-4A79-8F9E-244074333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F56E54FC-6104-4FF6-A1DF-04ABF4382050}"/>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8" name="Footer Placeholder 7">
            <a:extLst>
              <a:ext uri="{FF2B5EF4-FFF2-40B4-BE49-F238E27FC236}">
                <a16:creationId xmlns:a16="http://schemas.microsoft.com/office/drawing/2014/main" id="{5B688C5D-6C28-47D2-A044-4DAD20FF0B9B}"/>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D5879D7A-D628-4DA8-A26C-6761C0F6A01F}"/>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38405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DC91-478A-4D66-B6A4-A04282901A2F}"/>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1D395D4A-CC34-4562-A49F-101348D1611D}"/>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4" name="Footer Placeholder 3">
            <a:extLst>
              <a:ext uri="{FF2B5EF4-FFF2-40B4-BE49-F238E27FC236}">
                <a16:creationId xmlns:a16="http://schemas.microsoft.com/office/drawing/2014/main" id="{910FB846-140D-4E1B-BE3B-1F90BDC82FE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E8148C6-2FF3-4A54-B5B2-0C109410FA50}"/>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1162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DBCE04-495F-48A4-8EAF-F91142B058EE}"/>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3" name="Footer Placeholder 2">
            <a:extLst>
              <a:ext uri="{FF2B5EF4-FFF2-40B4-BE49-F238E27FC236}">
                <a16:creationId xmlns:a16="http://schemas.microsoft.com/office/drawing/2014/main" id="{2F8A8187-A35E-4B82-B29F-9FD52D63A8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912866A7-CE28-4D09-9CFB-BD663B419016}"/>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280265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A2D-633D-49AC-8C95-D398C56FB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DF07A093-2FA0-4AEF-8D39-1EA1CAE4B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3E1D9002-D996-4836-B34A-A2ACE77A0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6ABED-9D08-4C6A-9286-AC3A124DEF19}"/>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6" name="Footer Placeholder 5">
            <a:extLst>
              <a:ext uri="{FF2B5EF4-FFF2-40B4-BE49-F238E27FC236}">
                <a16:creationId xmlns:a16="http://schemas.microsoft.com/office/drawing/2014/main" id="{AEB2BC92-3AC1-42D3-85BD-7EDAB709861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E8E75A2-9A2B-4EE1-A05E-AC7DF4C69938}"/>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70303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EFD6-CE85-405C-93AB-F0AA5293A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1039EADE-CFF8-42D6-88F3-AD2AE3B634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3D2AC582-9F67-44EB-A97F-BCCAA3BD5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34F29-B421-4BBD-AC12-3B01A78E2F51}"/>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6" name="Footer Placeholder 5">
            <a:extLst>
              <a:ext uri="{FF2B5EF4-FFF2-40B4-BE49-F238E27FC236}">
                <a16:creationId xmlns:a16="http://schemas.microsoft.com/office/drawing/2014/main" id="{E3A3E939-8D2D-49F1-BF3E-60CB19B4A62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6ED107D-D2B8-4B4E-8442-DC0D534D6FB5}"/>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47929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3592F-4B40-4F7D-8E92-4B5DFE964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B7C13B9F-ADDE-4784-B200-D81E83D5A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8CD6A14-049F-4024-826F-68A0D2753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3A399230-489B-4149-B6B8-94AB5A817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FC766FA-55B2-4564-9418-D10E7CBCF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E7F9D-3100-46A8-ABC4-E9CB1C0DE186}" type="slidenum">
              <a:rPr lang="en-CH" smtClean="0"/>
              <a:t>‹#›</a:t>
            </a:fld>
            <a:endParaRPr lang="en-CH"/>
          </a:p>
        </p:txBody>
      </p:sp>
    </p:spTree>
    <p:extLst>
      <p:ext uri="{BB962C8B-B14F-4D97-AF65-F5344CB8AC3E}">
        <p14:creationId xmlns:p14="http://schemas.microsoft.com/office/powerpoint/2010/main" val="3186699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mg.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flowable.com/open-source/docs/javadocs/org/flowable/engine/package-summary.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owable.com/open-source/docs/javadocs/org/flowable/engine/RuntimeServic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flowable.com/open-source/docs/javadocs/org/flowable/engine/TaskService.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B11B-2931-4B5D-8DBE-E8CCDC3F5AE0}"/>
              </a:ext>
            </a:extLst>
          </p:cNvPr>
          <p:cNvSpPr>
            <a:spLocks noGrp="1"/>
          </p:cNvSpPr>
          <p:nvPr>
            <p:ph type="ctrTitle"/>
          </p:nvPr>
        </p:nvSpPr>
        <p:spPr/>
        <p:txBody>
          <a:bodyPr/>
          <a:lstStyle/>
          <a:p>
            <a:r>
              <a:rPr lang="en-US" dirty="0"/>
              <a:t>Flowable KT (part 1)</a:t>
            </a:r>
            <a:endParaRPr lang="en-CH" dirty="0"/>
          </a:p>
        </p:txBody>
      </p:sp>
      <p:sp>
        <p:nvSpPr>
          <p:cNvPr id="3" name="Subtitle 2">
            <a:extLst>
              <a:ext uri="{FF2B5EF4-FFF2-40B4-BE49-F238E27FC236}">
                <a16:creationId xmlns:a16="http://schemas.microsoft.com/office/drawing/2014/main" id="{258A3613-C01B-4995-A86C-09CBBFEDD240}"/>
              </a:ext>
            </a:extLst>
          </p:cNvPr>
          <p:cNvSpPr>
            <a:spLocks noGrp="1"/>
          </p:cNvSpPr>
          <p:nvPr>
            <p:ph type="subTitle" idx="1"/>
          </p:nvPr>
        </p:nvSpPr>
        <p:spPr/>
        <p:txBody>
          <a:bodyPr/>
          <a:lstStyle/>
          <a:p>
            <a:r>
              <a:rPr lang="en-US" dirty="0"/>
              <a:t>By Nik</a:t>
            </a:r>
            <a:endParaRPr lang="en-CH" dirty="0"/>
          </a:p>
        </p:txBody>
      </p:sp>
    </p:spTree>
    <p:extLst>
      <p:ext uri="{BB962C8B-B14F-4D97-AF65-F5344CB8AC3E}">
        <p14:creationId xmlns:p14="http://schemas.microsoft.com/office/powerpoint/2010/main" val="424280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E6FC-EDF4-48DC-81BD-6BC3F5F22F20}"/>
              </a:ext>
            </a:extLst>
          </p:cNvPr>
          <p:cNvSpPr>
            <a:spLocks noGrp="1"/>
          </p:cNvSpPr>
          <p:nvPr>
            <p:ph type="title"/>
          </p:nvPr>
        </p:nvSpPr>
        <p:spPr/>
        <p:txBody>
          <a:bodyPr/>
          <a:lstStyle/>
          <a:p>
            <a:r>
              <a:rPr lang="de-CH" dirty="0"/>
              <a:t>Variables</a:t>
            </a:r>
          </a:p>
        </p:txBody>
      </p:sp>
      <p:sp>
        <p:nvSpPr>
          <p:cNvPr id="3" name="Content Placeholder 2">
            <a:extLst>
              <a:ext uri="{FF2B5EF4-FFF2-40B4-BE49-F238E27FC236}">
                <a16:creationId xmlns:a16="http://schemas.microsoft.com/office/drawing/2014/main" id="{0DE0781A-8503-41A2-9A69-CCA780924A43}"/>
              </a:ext>
            </a:extLst>
          </p:cNvPr>
          <p:cNvSpPr>
            <a:spLocks noGrp="1"/>
          </p:cNvSpPr>
          <p:nvPr>
            <p:ph idx="1"/>
          </p:nvPr>
        </p:nvSpPr>
        <p:spPr/>
        <p:txBody>
          <a:bodyPr>
            <a:normAutofit/>
          </a:bodyPr>
          <a:lstStyle/>
          <a:p>
            <a:pPr algn="l" fontAlgn="base">
              <a:buFont typeface="Arial" panose="020B0604020202020204" pitchFamily="34" charset="0"/>
              <a:buChar char="•"/>
            </a:pPr>
            <a:r>
              <a:rPr lang="en-US" dirty="0">
                <a:solidFill>
                  <a:srgbClr val="24292E"/>
                </a:solidFill>
                <a:latin typeface="inherit"/>
              </a:rPr>
              <a:t>Can be set passed by:</a:t>
            </a:r>
          </a:p>
          <a:p>
            <a:pPr lvl="1" fontAlgn="base"/>
            <a:r>
              <a:rPr lang="en-US" dirty="0">
                <a:solidFill>
                  <a:srgbClr val="24292E"/>
                </a:solidFill>
                <a:latin typeface="inherit"/>
              </a:rPr>
              <a:t>Starting a Process</a:t>
            </a:r>
          </a:p>
          <a:p>
            <a:pPr lvl="1" fontAlgn="base"/>
            <a:r>
              <a:rPr lang="en-US" dirty="0">
                <a:solidFill>
                  <a:srgbClr val="24292E"/>
                </a:solidFill>
                <a:latin typeface="inherit"/>
              </a:rPr>
              <a:t>Completing a User Task</a:t>
            </a:r>
          </a:p>
          <a:p>
            <a:pPr lvl="1" fontAlgn="base"/>
            <a:r>
              <a:rPr lang="en-US" dirty="0">
                <a:solidFill>
                  <a:srgbClr val="24292E"/>
                </a:solidFill>
                <a:latin typeface="inherit"/>
              </a:rPr>
              <a:t>Anywhere in the code via the </a:t>
            </a:r>
            <a:r>
              <a:rPr lang="en-US" b="1" dirty="0" err="1">
                <a:solidFill>
                  <a:srgbClr val="24292E"/>
                </a:solidFill>
                <a:latin typeface="inherit"/>
              </a:rPr>
              <a:t>RuntimeService</a:t>
            </a:r>
            <a:endParaRPr lang="en-US" b="1" i="0" dirty="0">
              <a:solidFill>
                <a:srgbClr val="24292E"/>
              </a:solidFill>
              <a:effectLst/>
              <a:latin typeface="inherit"/>
            </a:endParaRPr>
          </a:p>
          <a:p>
            <a:endParaRPr lang="de-CH" dirty="0"/>
          </a:p>
        </p:txBody>
      </p:sp>
    </p:spTree>
    <p:extLst>
      <p:ext uri="{BB962C8B-B14F-4D97-AF65-F5344CB8AC3E}">
        <p14:creationId xmlns:p14="http://schemas.microsoft.com/office/powerpoint/2010/main" val="46634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Gateways (parallel / exclusive)</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p:txBody>
          <a:bodyPr>
            <a:normAutofit/>
          </a:bodyPr>
          <a:lstStyle/>
          <a:p>
            <a:r>
              <a:rPr lang="en-US" b="1" dirty="0"/>
              <a:t>Parallel (AND)</a:t>
            </a:r>
          </a:p>
          <a:p>
            <a:pPr lvl="1"/>
            <a:r>
              <a:rPr lang="en-US" dirty="0"/>
              <a:t>Parallel execution of flows</a:t>
            </a:r>
          </a:p>
          <a:p>
            <a:pPr lvl="1"/>
            <a:r>
              <a:rPr lang="en-US" dirty="0"/>
              <a:t>fork and join (join waits for incoming sequence flows)</a:t>
            </a:r>
          </a:p>
          <a:p>
            <a:r>
              <a:rPr lang="en-US" b="1" dirty="0"/>
              <a:t>Exclusive (OR)</a:t>
            </a:r>
            <a:endParaRPr lang="en-US" dirty="0"/>
          </a:p>
          <a:p>
            <a:pPr lvl="1"/>
            <a:r>
              <a:rPr lang="en-US" dirty="0"/>
              <a:t>Conditional execution of a sequence flow</a:t>
            </a:r>
          </a:p>
          <a:p>
            <a:pPr lvl="1"/>
            <a:r>
              <a:rPr lang="en-US" dirty="0"/>
              <a:t>One sequence flow needs to be defined as the </a:t>
            </a:r>
            <a:r>
              <a:rPr lang="en-US" b="1" dirty="0"/>
              <a:t>default flow</a:t>
            </a:r>
            <a:r>
              <a:rPr lang="en-US" dirty="0"/>
              <a:t> and thus, </a:t>
            </a:r>
            <a:r>
              <a:rPr lang="en-US" b="1" dirty="0"/>
              <a:t>must not</a:t>
            </a:r>
            <a:r>
              <a:rPr lang="en-US" dirty="0"/>
              <a:t> have an underlying condition</a:t>
            </a:r>
            <a:endParaRPr lang="en-US" b="1" dirty="0"/>
          </a:p>
          <a:p>
            <a:pPr lvl="1"/>
            <a:endParaRPr lang="en-CH" dirty="0"/>
          </a:p>
        </p:txBody>
      </p:sp>
      <p:pic>
        <p:nvPicPr>
          <p:cNvPr id="5" name="Picture 4">
            <a:extLst>
              <a:ext uri="{FF2B5EF4-FFF2-40B4-BE49-F238E27FC236}">
                <a16:creationId xmlns:a16="http://schemas.microsoft.com/office/drawing/2014/main" id="{A8B9123C-E749-43FA-BCCE-B08BF5B75CBB}"/>
              </a:ext>
            </a:extLst>
          </p:cNvPr>
          <p:cNvPicPr>
            <a:picLocks noChangeAspect="1"/>
          </p:cNvPicPr>
          <p:nvPr/>
        </p:nvPicPr>
        <p:blipFill>
          <a:blip r:embed="rId2"/>
          <a:stretch>
            <a:fillRect/>
          </a:stretch>
        </p:blipFill>
        <p:spPr>
          <a:xfrm>
            <a:off x="7734298" y="681037"/>
            <a:ext cx="730288" cy="647733"/>
          </a:xfrm>
          <a:prstGeom prst="rect">
            <a:avLst/>
          </a:prstGeom>
        </p:spPr>
      </p:pic>
      <p:pic>
        <p:nvPicPr>
          <p:cNvPr id="9" name="Picture 8">
            <a:extLst>
              <a:ext uri="{FF2B5EF4-FFF2-40B4-BE49-F238E27FC236}">
                <a16:creationId xmlns:a16="http://schemas.microsoft.com/office/drawing/2014/main" id="{EBB1EE74-A2B6-4A79-8E9B-92E4825CC911}"/>
              </a:ext>
            </a:extLst>
          </p:cNvPr>
          <p:cNvPicPr>
            <a:picLocks noChangeAspect="1"/>
          </p:cNvPicPr>
          <p:nvPr/>
        </p:nvPicPr>
        <p:blipFill>
          <a:blip r:embed="rId3"/>
          <a:stretch>
            <a:fillRect/>
          </a:stretch>
        </p:blipFill>
        <p:spPr>
          <a:xfrm>
            <a:off x="8464586" y="700087"/>
            <a:ext cx="654084" cy="609631"/>
          </a:xfrm>
          <a:prstGeom prst="rect">
            <a:avLst/>
          </a:prstGeom>
        </p:spPr>
      </p:pic>
    </p:spTree>
    <p:extLst>
      <p:ext uri="{BB962C8B-B14F-4D97-AF65-F5344CB8AC3E}">
        <p14:creationId xmlns:p14="http://schemas.microsoft.com/office/powerpoint/2010/main" val="374629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Outlook for </a:t>
            </a:r>
            <a:r>
              <a:rPr lang="en-US"/>
              <a:t>next session</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p:txBody>
          <a:bodyPr/>
          <a:lstStyle/>
          <a:p>
            <a:r>
              <a:rPr lang="en-US" dirty="0"/>
              <a:t>Cardinality</a:t>
            </a:r>
          </a:p>
          <a:p>
            <a:r>
              <a:rPr lang="en-US" dirty="0"/>
              <a:t>Call Activities / Subprocesses (Variables scope)</a:t>
            </a:r>
          </a:p>
          <a:p>
            <a:r>
              <a:rPr lang="en-US" dirty="0"/>
              <a:t>Boundary Events</a:t>
            </a:r>
          </a:p>
          <a:p>
            <a:pPr lvl="1"/>
            <a:r>
              <a:rPr lang="en-US" dirty="0"/>
              <a:t>Error Event</a:t>
            </a:r>
          </a:p>
          <a:p>
            <a:pPr lvl="1"/>
            <a:r>
              <a:rPr lang="en-US" dirty="0"/>
              <a:t>Timer Event</a:t>
            </a:r>
          </a:p>
        </p:txBody>
      </p:sp>
    </p:spTree>
    <p:extLst>
      <p:ext uri="{BB962C8B-B14F-4D97-AF65-F5344CB8AC3E}">
        <p14:creationId xmlns:p14="http://schemas.microsoft.com/office/powerpoint/2010/main" val="175836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lstStyle/>
          <a:p>
            <a:r>
              <a:rPr lang="en-US" dirty="0"/>
              <a:t>Flowable = Process Engine capable of handling business processes notated in BPMN 2.0 (</a:t>
            </a:r>
            <a:r>
              <a:rPr lang="en-US" dirty="0">
                <a:hlinkClick r:id="rId2"/>
              </a:rPr>
              <a:t>https://www.omg.org/</a:t>
            </a:r>
            <a:r>
              <a:rPr lang="en-US" dirty="0"/>
              <a:t>)</a:t>
            </a:r>
          </a:p>
          <a:p>
            <a:r>
              <a:rPr lang="en-US" dirty="0"/>
              <a:t>Forked from Activiti</a:t>
            </a:r>
          </a:p>
          <a:p>
            <a:r>
              <a:rPr lang="en-US" dirty="0"/>
              <a:t>Open Source</a:t>
            </a:r>
          </a:p>
          <a:p>
            <a:r>
              <a:rPr lang="en-US" dirty="0"/>
              <a:t>Alternatives: Camunda, Activiti and several others</a:t>
            </a:r>
          </a:p>
        </p:txBody>
      </p:sp>
    </p:spTree>
    <p:extLst>
      <p:ext uri="{BB962C8B-B14F-4D97-AF65-F5344CB8AC3E}">
        <p14:creationId xmlns:p14="http://schemas.microsoft.com/office/powerpoint/2010/main" val="92603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 API Overview (1/3)</a:t>
            </a:r>
            <a:endParaRPr lang="en-CH" dirty="0"/>
          </a:p>
        </p:txBody>
      </p:sp>
      <p:sp>
        <p:nvSpPr>
          <p:cNvPr id="5" name="TextBox 4">
            <a:extLst>
              <a:ext uri="{FF2B5EF4-FFF2-40B4-BE49-F238E27FC236}">
                <a16:creationId xmlns:a16="http://schemas.microsoft.com/office/drawing/2014/main" id="{F124E9D8-B3BF-4DD8-A860-EA3B472E0370}"/>
              </a:ext>
            </a:extLst>
          </p:cNvPr>
          <p:cNvSpPr txBox="1"/>
          <p:nvPr/>
        </p:nvSpPr>
        <p:spPr>
          <a:xfrm>
            <a:off x="838200" y="5957343"/>
            <a:ext cx="10515600" cy="646331"/>
          </a:xfrm>
          <a:prstGeom prst="rect">
            <a:avLst/>
          </a:prstGeom>
          <a:noFill/>
        </p:spPr>
        <p:txBody>
          <a:bodyPr wrap="square">
            <a:spAutoFit/>
          </a:bodyPr>
          <a:lstStyle/>
          <a:p>
            <a:r>
              <a:rPr lang="en-CH" dirty="0">
                <a:hlinkClick r:id="rId2"/>
              </a:rPr>
              <a:t>https://www.flowable.com/open-source/docs/javadocs/org/flowable/engine/package-summary.html</a:t>
            </a:r>
            <a:endParaRPr lang="de-CH" dirty="0"/>
          </a:p>
          <a:p>
            <a:endParaRPr lang="en-CH" dirty="0"/>
          </a:p>
        </p:txBody>
      </p:sp>
      <p:grpSp>
        <p:nvGrpSpPr>
          <p:cNvPr id="4" name="Group 3">
            <a:extLst>
              <a:ext uri="{FF2B5EF4-FFF2-40B4-BE49-F238E27FC236}">
                <a16:creationId xmlns:a16="http://schemas.microsoft.com/office/drawing/2014/main" id="{8A80159B-70B3-4BE2-8CF3-A987FE57DF8C}"/>
              </a:ext>
            </a:extLst>
          </p:cNvPr>
          <p:cNvGrpSpPr/>
          <p:nvPr/>
        </p:nvGrpSpPr>
        <p:grpSpPr>
          <a:xfrm>
            <a:off x="1226565" y="1690688"/>
            <a:ext cx="10127235" cy="4133565"/>
            <a:chOff x="1226565" y="1690688"/>
            <a:chExt cx="10127235" cy="4133565"/>
          </a:xfrm>
        </p:grpSpPr>
        <p:pic>
          <p:nvPicPr>
            <p:cNvPr id="1026" name="Picture 2" descr="api.services">
              <a:extLst>
                <a:ext uri="{FF2B5EF4-FFF2-40B4-BE49-F238E27FC236}">
                  <a16:creationId xmlns:a16="http://schemas.microsoft.com/office/drawing/2014/main" id="{4FE4DF86-7721-4604-A298-98F7F9311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65" y="1690688"/>
              <a:ext cx="10127235" cy="4133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8EA3859-407F-4BA1-8222-D4612AD0FF35}"/>
                </a:ext>
              </a:extLst>
            </p:cNvPr>
            <p:cNvSpPr/>
            <p:nvPr/>
          </p:nvSpPr>
          <p:spPr>
            <a:xfrm>
              <a:off x="1351156" y="5037114"/>
              <a:ext cx="2362200" cy="6277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a:extLst>
                <a:ext uri="{FF2B5EF4-FFF2-40B4-BE49-F238E27FC236}">
                  <a16:creationId xmlns:a16="http://schemas.microsoft.com/office/drawing/2014/main" id="{DF10B425-9090-47B4-812A-4481F0733029}"/>
                </a:ext>
              </a:extLst>
            </p:cNvPr>
            <p:cNvSpPr/>
            <p:nvPr/>
          </p:nvSpPr>
          <p:spPr>
            <a:xfrm>
              <a:off x="4971585" y="4118997"/>
              <a:ext cx="1986776" cy="6277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107753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 API Overview (2/2)</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normAutofit/>
          </a:bodyPr>
          <a:lstStyle/>
          <a:p>
            <a:r>
              <a:rPr lang="en-US" b="1" dirty="0" err="1">
                <a:sym typeface="Wingdings" panose="05000000000000000000" pitchFamily="2" charset="2"/>
              </a:rPr>
              <a:t>RuntimeService</a:t>
            </a:r>
            <a:endParaRPr lang="en-US" b="1" dirty="0">
              <a:sym typeface="Wingdings" panose="05000000000000000000" pitchFamily="2" charset="2"/>
            </a:endParaRPr>
          </a:p>
          <a:p>
            <a:pPr lvl="1"/>
            <a:r>
              <a:rPr lang="en-US" dirty="0">
                <a:sym typeface="Wingdings" panose="05000000000000000000" pitchFamily="2" charset="2"/>
              </a:rPr>
              <a:t>Start processes</a:t>
            </a:r>
          </a:p>
          <a:p>
            <a:pPr lvl="1"/>
            <a:r>
              <a:rPr lang="en-US" dirty="0">
                <a:sym typeface="Wingdings" panose="05000000000000000000" pitchFamily="2" charset="2"/>
              </a:rPr>
              <a:t>Query and define/modify process variables</a:t>
            </a:r>
          </a:p>
          <a:p>
            <a:pPr lvl="1"/>
            <a:endParaRPr lang="en-US" dirty="0">
              <a:sym typeface="Wingdings" panose="05000000000000000000" pitchFamily="2" charset="2"/>
            </a:endParaRPr>
          </a:p>
          <a:p>
            <a:r>
              <a:rPr lang="en-US" b="1" dirty="0" err="1">
                <a:sym typeface="Wingdings" panose="05000000000000000000" pitchFamily="2" charset="2"/>
              </a:rPr>
              <a:t>TaskService</a:t>
            </a:r>
            <a:endParaRPr lang="en-US" b="1" dirty="0">
              <a:sym typeface="Wingdings" panose="05000000000000000000" pitchFamily="2" charset="2"/>
            </a:endParaRPr>
          </a:p>
          <a:p>
            <a:pPr lvl="1"/>
            <a:r>
              <a:rPr lang="en-US" dirty="0">
                <a:sym typeface="Wingdings" panose="05000000000000000000" pitchFamily="2" charset="2"/>
              </a:rPr>
              <a:t>Complete User Tasks</a:t>
            </a:r>
          </a:p>
          <a:p>
            <a:pPr lvl="1"/>
            <a:r>
              <a:rPr lang="en-US" dirty="0">
                <a:sym typeface="Wingdings" panose="05000000000000000000" pitchFamily="2" charset="2"/>
              </a:rPr>
              <a:t>Claim/Assign User Tasks</a:t>
            </a:r>
          </a:p>
        </p:txBody>
      </p:sp>
    </p:spTree>
    <p:extLst>
      <p:ext uri="{BB962C8B-B14F-4D97-AF65-F5344CB8AC3E}">
        <p14:creationId xmlns:p14="http://schemas.microsoft.com/office/powerpoint/2010/main" val="28941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(1/3)</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normAutofit/>
          </a:bodyPr>
          <a:lstStyle/>
          <a:p>
            <a:pPr marL="0" indent="0">
              <a:buNone/>
            </a:pPr>
            <a:r>
              <a:rPr lang="en-US" b="1" dirty="0"/>
              <a:t>Process Definition </a:t>
            </a:r>
            <a:r>
              <a:rPr lang="en-US" dirty="0"/>
              <a:t>= Process Structure/Model</a:t>
            </a:r>
          </a:p>
          <a:p>
            <a:pPr marL="0" indent="0">
              <a:buNone/>
            </a:pPr>
            <a:r>
              <a:rPr lang="en-US" b="1" dirty="0"/>
              <a:t>Process Instance </a:t>
            </a:r>
            <a:r>
              <a:rPr lang="en-US" dirty="0"/>
              <a:t>= One (of many) executions of a process</a:t>
            </a:r>
          </a:p>
          <a:p>
            <a:pPr marL="0" indent="0">
              <a:buNone/>
            </a:pPr>
            <a:r>
              <a:rPr lang="en-US" b="1" dirty="0">
                <a:sym typeface="Wingdings" panose="05000000000000000000" pitchFamily="2" charset="2"/>
              </a:rPr>
              <a:t>Process Key </a:t>
            </a:r>
            <a:r>
              <a:rPr lang="en-US" dirty="0">
                <a:sym typeface="Wingdings" panose="05000000000000000000" pitchFamily="2" charset="2"/>
              </a:rPr>
              <a:t>= Equivalent to the process id of </a:t>
            </a:r>
            <a:r>
              <a:rPr lang="en-US" b="1" dirty="0">
                <a:sym typeface="Wingdings" panose="05000000000000000000" pitchFamily="2" charset="2"/>
              </a:rPr>
              <a:t>latest</a:t>
            </a:r>
            <a:r>
              <a:rPr lang="en-US" dirty="0">
                <a:sym typeface="Wingdings" panose="05000000000000000000" pitchFamily="2" charset="2"/>
              </a:rPr>
              <a:t> deployed process definition</a:t>
            </a:r>
          </a:p>
          <a:p>
            <a:pPr marL="0" indent="0">
              <a:buNone/>
            </a:pPr>
            <a:r>
              <a:rPr lang="en-US" b="1" dirty="0">
                <a:sym typeface="Wingdings" panose="05000000000000000000" pitchFamily="2" charset="2"/>
              </a:rPr>
              <a:t>Process Id </a:t>
            </a:r>
            <a:r>
              <a:rPr lang="en-US" dirty="0">
                <a:sym typeface="Wingdings" panose="05000000000000000000" pitchFamily="2" charset="2"/>
              </a:rPr>
              <a:t>= Different versions of a process definition can be stored in the DB. Hence, a specific version of a process definition can be started by its id.</a:t>
            </a:r>
          </a:p>
        </p:txBody>
      </p:sp>
    </p:spTree>
    <p:extLst>
      <p:ext uri="{BB962C8B-B14F-4D97-AF65-F5344CB8AC3E}">
        <p14:creationId xmlns:p14="http://schemas.microsoft.com/office/powerpoint/2010/main" val="96342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(2/3)</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5325234"/>
            <a:ext cx="10515600" cy="1167641"/>
          </a:xfrm>
        </p:spPr>
        <p:txBody>
          <a:bodyPr>
            <a:normAutofit/>
          </a:bodyPr>
          <a:lstStyle/>
          <a:p>
            <a:pPr marL="0" indent="0">
              <a:buNone/>
            </a:pPr>
            <a:r>
              <a:rPr lang="en-US" dirty="0">
                <a:hlinkClick r:id="rId3"/>
              </a:rPr>
              <a:t>https://www.flowable.com/open-source/docs/javadocs/org/flowable/engine/RuntimeService.html</a:t>
            </a:r>
            <a:endParaRPr lang="en-US" dirty="0"/>
          </a:p>
        </p:txBody>
      </p:sp>
      <p:grpSp>
        <p:nvGrpSpPr>
          <p:cNvPr id="3" name="Group 2">
            <a:extLst>
              <a:ext uri="{FF2B5EF4-FFF2-40B4-BE49-F238E27FC236}">
                <a16:creationId xmlns:a16="http://schemas.microsoft.com/office/drawing/2014/main" id="{D28D220A-7B1C-44B8-85DD-78ECF96B0DBB}"/>
              </a:ext>
            </a:extLst>
          </p:cNvPr>
          <p:cNvGrpSpPr/>
          <p:nvPr/>
        </p:nvGrpSpPr>
        <p:grpSpPr>
          <a:xfrm>
            <a:off x="838200" y="1497177"/>
            <a:ext cx="10813774" cy="3629623"/>
            <a:chOff x="838200" y="1497177"/>
            <a:chExt cx="10813774" cy="3629623"/>
          </a:xfrm>
        </p:grpSpPr>
        <p:pic>
          <p:nvPicPr>
            <p:cNvPr id="5" name="Picture 4">
              <a:extLst>
                <a:ext uri="{FF2B5EF4-FFF2-40B4-BE49-F238E27FC236}">
                  <a16:creationId xmlns:a16="http://schemas.microsoft.com/office/drawing/2014/main" id="{D89CBA71-715F-4CE8-975D-B9E9AB7AA1B0}"/>
                </a:ext>
              </a:extLst>
            </p:cNvPr>
            <p:cNvPicPr>
              <a:picLocks noChangeAspect="1"/>
            </p:cNvPicPr>
            <p:nvPr/>
          </p:nvPicPr>
          <p:blipFill>
            <a:blip r:embed="rId4"/>
            <a:stretch>
              <a:fillRect/>
            </a:stretch>
          </p:blipFill>
          <p:spPr>
            <a:xfrm>
              <a:off x="838200" y="1497177"/>
              <a:ext cx="10813774" cy="3629623"/>
            </a:xfrm>
            <a:prstGeom prst="rect">
              <a:avLst/>
            </a:prstGeom>
          </p:spPr>
        </p:pic>
        <p:sp>
          <p:nvSpPr>
            <p:cNvPr id="6" name="Rectangle 5">
              <a:extLst>
                <a:ext uri="{FF2B5EF4-FFF2-40B4-BE49-F238E27FC236}">
                  <a16:creationId xmlns:a16="http://schemas.microsoft.com/office/drawing/2014/main" id="{C014D8C7-98C4-405D-A590-3702494CC95C}"/>
                </a:ext>
              </a:extLst>
            </p:cNvPr>
            <p:cNvSpPr/>
            <p:nvPr/>
          </p:nvSpPr>
          <p:spPr>
            <a:xfrm>
              <a:off x="838200" y="3308675"/>
              <a:ext cx="10744200" cy="42738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B5CA3C9E-B844-4A7C-9F3B-DD1D6F94BB12}"/>
                </a:ext>
              </a:extLst>
            </p:cNvPr>
            <p:cNvSpPr/>
            <p:nvPr/>
          </p:nvSpPr>
          <p:spPr>
            <a:xfrm>
              <a:off x="872987" y="4654418"/>
              <a:ext cx="10744200" cy="42738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Tree>
    <p:extLst>
      <p:ext uri="{BB962C8B-B14F-4D97-AF65-F5344CB8AC3E}">
        <p14:creationId xmlns:p14="http://schemas.microsoft.com/office/powerpoint/2010/main" val="341224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(3/3)</a:t>
            </a:r>
            <a:endParaRPr lang="en-CH" dirty="0"/>
          </a:p>
        </p:txBody>
      </p:sp>
      <p:graphicFrame>
        <p:nvGraphicFramePr>
          <p:cNvPr id="3" name="Table 3">
            <a:extLst>
              <a:ext uri="{FF2B5EF4-FFF2-40B4-BE49-F238E27FC236}">
                <a16:creationId xmlns:a16="http://schemas.microsoft.com/office/drawing/2014/main" id="{27ED7187-D4D5-4D16-8B3D-C124437A081A}"/>
              </a:ext>
            </a:extLst>
          </p:cNvPr>
          <p:cNvGraphicFramePr>
            <a:graphicFrameLocks noGrp="1"/>
          </p:cNvGraphicFramePr>
          <p:nvPr>
            <p:extLst>
              <p:ext uri="{D42A27DB-BD31-4B8C-83A1-F6EECF244321}">
                <p14:modId xmlns:p14="http://schemas.microsoft.com/office/powerpoint/2010/main" val="1852438175"/>
              </p:ext>
            </p:extLst>
          </p:nvPr>
        </p:nvGraphicFramePr>
        <p:xfrm>
          <a:off x="838198" y="1823637"/>
          <a:ext cx="11104756" cy="1483360"/>
        </p:xfrm>
        <a:graphic>
          <a:graphicData uri="http://schemas.openxmlformats.org/drawingml/2006/table">
            <a:tbl>
              <a:tblPr firstRow="1" bandRow="1">
                <a:tableStyleId>{5C22544A-7EE6-4342-B048-85BDC9FD1C3A}</a:tableStyleId>
              </a:tblPr>
              <a:tblGrid>
                <a:gridCol w="2776189">
                  <a:extLst>
                    <a:ext uri="{9D8B030D-6E8A-4147-A177-3AD203B41FA5}">
                      <a16:colId xmlns:a16="http://schemas.microsoft.com/office/drawing/2014/main" val="155394908"/>
                    </a:ext>
                  </a:extLst>
                </a:gridCol>
                <a:gridCol w="2776189">
                  <a:extLst>
                    <a:ext uri="{9D8B030D-6E8A-4147-A177-3AD203B41FA5}">
                      <a16:colId xmlns:a16="http://schemas.microsoft.com/office/drawing/2014/main" val="3543403581"/>
                    </a:ext>
                  </a:extLst>
                </a:gridCol>
                <a:gridCol w="2776189">
                  <a:extLst>
                    <a:ext uri="{9D8B030D-6E8A-4147-A177-3AD203B41FA5}">
                      <a16:colId xmlns:a16="http://schemas.microsoft.com/office/drawing/2014/main" val="1648527827"/>
                    </a:ext>
                  </a:extLst>
                </a:gridCol>
                <a:gridCol w="2776189">
                  <a:extLst>
                    <a:ext uri="{9D8B030D-6E8A-4147-A177-3AD203B41FA5}">
                      <a16:colId xmlns:a16="http://schemas.microsoft.com/office/drawing/2014/main" val="2556347861"/>
                    </a:ext>
                  </a:extLst>
                </a:gridCol>
              </a:tblGrid>
              <a:tr h="370840">
                <a:tc>
                  <a:txBody>
                    <a:bodyPr/>
                    <a:lstStyle/>
                    <a:p>
                      <a:r>
                        <a:rPr lang="de-CH" dirty="0"/>
                        <a:t>ID</a:t>
                      </a:r>
                    </a:p>
                  </a:txBody>
                  <a:tcPr/>
                </a:tc>
                <a:tc>
                  <a:txBody>
                    <a:bodyPr/>
                    <a:lstStyle/>
                    <a:p>
                      <a:r>
                        <a:rPr lang="de-CH" dirty="0"/>
                        <a:t>KEY</a:t>
                      </a:r>
                    </a:p>
                  </a:txBody>
                  <a:tcPr/>
                </a:tc>
                <a:tc>
                  <a:txBody>
                    <a:bodyPr/>
                    <a:lstStyle/>
                    <a:p>
                      <a:r>
                        <a:rPr lang="de-CH" dirty="0"/>
                        <a:t>VERSION</a:t>
                      </a:r>
                    </a:p>
                  </a:txBody>
                  <a:tcPr/>
                </a:tc>
                <a:tc>
                  <a:txBody>
                    <a:bodyPr/>
                    <a:lstStyle/>
                    <a:p>
                      <a:r>
                        <a:rPr lang="de-CH" dirty="0"/>
                        <a:t>...</a:t>
                      </a:r>
                    </a:p>
                  </a:txBody>
                  <a:tcPr/>
                </a:tc>
                <a:extLst>
                  <a:ext uri="{0D108BD9-81ED-4DB2-BD59-A6C34878D82A}">
                    <a16:rowId xmlns:a16="http://schemas.microsoft.com/office/drawing/2014/main" val="1561341142"/>
                  </a:ext>
                </a:extLst>
              </a:tr>
              <a:tr h="370840">
                <a:tc>
                  <a:txBody>
                    <a:bodyPr/>
                    <a:lstStyle/>
                    <a:p>
                      <a:r>
                        <a:rPr lang="de-CH" dirty="0"/>
                        <a:t>Adfasdl32daf-adfiuew239</a:t>
                      </a:r>
                    </a:p>
                  </a:txBody>
                  <a:tcPr/>
                </a:tc>
                <a:tc>
                  <a:txBody>
                    <a:bodyPr/>
                    <a:lstStyle/>
                    <a:p>
                      <a:r>
                        <a:rPr lang="de-CH" dirty="0"/>
                        <a:t>pizza_ordering_process</a:t>
                      </a:r>
                    </a:p>
                  </a:txBody>
                  <a:tcPr/>
                </a:tc>
                <a:tc>
                  <a:txBody>
                    <a:bodyPr/>
                    <a:lstStyle/>
                    <a:p>
                      <a:r>
                        <a:rPr lang="de-CH" dirty="0"/>
                        <a:t>1</a:t>
                      </a:r>
                    </a:p>
                  </a:txBody>
                  <a:tcPr/>
                </a:tc>
                <a:tc>
                  <a:txBody>
                    <a:bodyPr/>
                    <a:lstStyle/>
                    <a:p>
                      <a:r>
                        <a:rPr lang="de-CH" dirty="0"/>
                        <a:t>...</a:t>
                      </a:r>
                    </a:p>
                  </a:txBody>
                  <a:tcPr/>
                </a:tc>
                <a:extLst>
                  <a:ext uri="{0D108BD9-81ED-4DB2-BD59-A6C34878D82A}">
                    <a16:rowId xmlns:a16="http://schemas.microsoft.com/office/drawing/2014/main" val="341567833"/>
                  </a:ext>
                </a:extLst>
              </a:tr>
              <a:tr h="370840">
                <a:tc>
                  <a:txBody>
                    <a:bodyPr/>
                    <a:lstStyle/>
                    <a:p>
                      <a:r>
                        <a:rPr lang="de-CH" dirty="0"/>
                        <a:t>Fidjl5439-rg9043jfj-1wefi</a:t>
                      </a:r>
                    </a:p>
                  </a:txBody>
                  <a:tcPr/>
                </a:tc>
                <a:tc>
                  <a:txBody>
                    <a:bodyPr/>
                    <a:lstStyle/>
                    <a:p>
                      <a:r>
                        <a:rPr lang="de-CH" dirty="0"/>
                        <a:t>pizza_ordering_process</a:t>
                      </a:r>
                    </a:p>
                  </a:txBody>
                  <a:tcPr/>
                </a:tc>
                <a:tc>
                  <a:txBody>
                    <a:bodyPr/>
                    <a:lstStyle/>
                    <a:p>
                      <a:r>
                        <a:rPr lang="de-CH" dirty="0"/>
                        <a:t>2</a:t>
                      </a:r>
                    </a:p>
                  </a:txBody>
                  <a:tcPr/>
                </a:tc>
                <a:tc>
                  <a:txBody>
                    <a:bodyPr/>
                    <a:lstStyle/>
                    <a:p>
                      <a:r>
                        <a:rPr lang="de-CH" dirty="0"/>
                        <a:t>...</a:t>
                      </a:r>
                    </a:p>
                  </a:txBody>
                  <a:tcPr/>
                </a:tc>
                <a:extLst>
                  <a:ext uri="{0D108BD9-81ED-4DB2-BD59-A6C34878D82A}">
                    <a16:rowId xmlns:a16="http://schemas.microsoft.com/office/drawing/2014/main" val="3176207430"/>
                  </a:ext>
                </a:extLst>
              </a:tr>
              <a:tr h="370840">
                <a:tc>
                  <a:txBody>
                    <a:bodyPr/>
                    <a:lstStyle/>
                    <a:p>
                      <a:r>
                        <a:rPr lang="de-CH" dirty="0"/>
                        <a:t>Cxdsf3we-q3wsd-hfdg5</a:t>
                      </a:r>
                    </a:p>
                  </a:txBody>
                  <a:tcPr/>
                </a:tc>
                <a:tc>
                  <a:txBody>
                    <a:bodyPr/>
                    <a:lstStyle/>
                    <a:p>
                      <a:r>
                        <a:rPr lang="de-CH" dirty="0"/>
                        <a:t>pizza_ordering_process</a:t>
                      </a:r>
                    </a:p>
                  </a:txBody>
                  <a:tcPr/>
                </a:tc>
                <a:tc>
                  <a:txBody>
                    <a:bodyPr/>
                    <a:lstStyle/>
                    <a:p>
                      <a:r>
                        <a:rPr lang="de-CH" dirty="0"/>
                        <a:t>3</a:t>
                      </a:r>
                    </a:p>
                  </a:txBody>
                  <a:tcPr/>
                </a:tc>
                <a:tc>
                  <a:txBody>
                    <a:bodyPr/>
                    <a:lstStyle/>
                    <a:p>
                      <a:r>
                        <a:rPr lang="de-CH" dirty="0"/>
                        <a:t>...</a:t>
                      </a:r>
                    </a:p>
                  </a:txBody>
                  <a:tcPr/>
                </a:tc>
                <a:extLst>
                  <a:ext uri="{0D108BD9-81ED-4DB2-BD59-A6C34878D82A}">
                    <a16:rowId xmlns:a16="http://schemas.microsoft.com/office/drawing/2014/main" val="3420743306"/>
                  </a:ext>
                </a:extLst>
              </a:tr>
            </a:tbl>
          </a:graphicData>
        </a:graphic>
      </p:graphicFrame>
      <p:sp>
        <p:nvSpPr>
          <p:cNvPr id="4" name="TextBox 3">
            <a:extLst>
              <a:ext uri="{FF2B5EF4-FFF2-40B4-BE49-F238E27FC236}">
                <a16:creationId xmlns:a16="http://schemas.microsoft.com/office/drawing/2014/main" id="{078C00D3-0FD8-478C-B028-0F3160C730AB}"/>
              </a:ext>
            </a:extLst>
          </p:cNvPr>
          <p:cNvSpPr txBox="1"/>
          <p:nvPr/>
        </p:nvSpPr>
        <p:spPr>
          <a:xfrm>
            <a:off x="838198" y="3612995"/>
            <a:ext cx="10904036" cy="923330"/>
          </a:xfrm>
          <a:prstGeom prst="rect">
            <a:avLst/>
          </a:prstGeom>
          <a:noFill/>
        </p:spPr>
        <p:txBody>
          <a:bodyPr wrap="square" rtlCol="0">
            <a:spAutoFit/>
          </a:bodyPr>
          <a:lstStyle/>
          <a:p>
            <a:pPr marL="285750" indent="-285750">
              <a:buFont typeface="Arial" panose="020B0604020202020204" pitchFamily="34" charset="0"/>
              <a:buChar char="•"/>
            </a:pPr>
            <a:r>
              <a:rPr lang="de-CH" dirty="0"/>
              <a:t>startProcessInstance</a:t>
            </a:r>
            <a:r>
              <a:rPr lang="de-CH" b="1" dirty="0"/>
              <a:t>ById</a:t>
            </a:r>
            <a:r>
              <a:rPr lang="de-CH" dirty="0"/>
              <a:t>(Adfasdl32daf-adfiuew239) starts which version?</a:t>
            </a:r>
          </a:p>
          <a:p>
            <a:pPr marL="285750" indent="-285750">
              <a:buFont typeface="Arial" panose="020B0604020202020204" pitchFamily="34" charset="0"/>
              <a:buChar char="•"/>
            </a:pPr>
            <a:r>
              <a:rPr lang="de-CH" dirty="0"/>
              <a:t>startProcessInstance</a:t>
            </a:r>
            <a:r>
              <a:rPr lang="de-CH" b="1" dirty="0"/>
              <a:t>ById</a:t>
            </a:r>
            <a:r>
              <a:rPr lang="de-CH" dirty="0"/>
              <a:t>(Fidjl5439-rg9043jfj-1wefi) starts which version?</a:t>
            </a:r>
          </a:p>
          <a:p>
            <a:pPr marL="285750" indent="-285750">
              <a:buFont typeface="Arial" panose="020B0604020202020204" pitchFamily="34" charset="0"/>
              <a:buChar char="•"/>
            </a:pPr>
            <a:r>
              <a:rPr lang="de-CH" dirty="0"/>
              <a:t>startProcessInstance</a:t>
            </a:r>
            <a:r>
              <a:rPr lang="de-CH" b="1" dirty="0"/>
              <a:t>ByKey</a:t>
            </a:r>
            <a:r>
              <a:rPr lang="de-CH" dirty="0"/>
              <a:t>(pizza_ordering_process) starts which version?</a:t>
            </a:r>
          </a:p>
        </p:txBody>
      </p:sp>
    </p:spTree>
    <p:extLst>
      <p:ext uri="{BB962C8B-B14F-4D97-AF65-F5344CB8AC3E}">
        <p14:creationId xmlns:p14="http://schemas.microsoft.com/office/powerpoint/2010/main" val="87094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User Task</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a:xfrm>
            <a:off x="838200" y="1825625"/>
            <a:ext cx="8557591" cy="4351338"/>
          </a:xfrm>
        </p:spPr>
        <p:txBody>
          <a:bodyPr>
            <a:normAutofit/>
          </a:bodyPr>
          <a:lstStyle/>
          <a:p>
            <a:r>
              <a:rPr lang="en-US" dirty="0"/>
              <a:t>User has to “do” something and trigger the completion </a:t>
            </a:r>
          </a:p>
          <a:p>
            <a:r>
              <a:rPr lang="en-US" dirty="0"/>
              <a:t>Process Engine is in wait state until the User Task is completed (external trigger)</a:t>
            </a:r>
          </a:p>
          <a:p>
            <a:r>
              <a:rPr lang="en-US" dirty="0"/>
              <a:t>Variables can be passed when completing a User Task</a:t>
            </a:r>
          </a:p>
          <a:p>
            <a:r>
              <a:rPr lang="en-US" b="1" dirty="0"/>
              <a:t>Syntax:</a:t>
            </a:r>
          </a:p>
          <a:p>
            <a:pPr lvl="1"/>
            <a:r>
              <a:rPr lang="en-US" b="0" i="0" dirty="0">
                <a:solidFill>
                  <a:srgbClr val="444444"/>
                </a:solidFill>
                <a:effectLst/>
                <a:latin typeface="SFMono-Regular"/>
              </a:rPr>
              <a:t>&lt;</a:t>
            </a:r>
            <a:r>
              <a:rPr lang="en-US" b="0" i="0" dirty="0" err="1">
                <a:solidFill>
                  <a:srgbClr val="444444"/>
                </a:solidFill>
                <a:effectLst/>
                <a:latin typeface="SFMono-Regular"/>
              </a:rPr>
              <a:t>userTask</a:t>
            </a:r>
            <a:r>
              <a:rPr lang="en-US" b="0" i="0" dirty="0">
                <a:solidFill>
                  <a:srgbClr val="444444"/>
                </a:solidFill>
                <a:effectLst/>
                <a:latin typeface="SFMono-Regular"/>
              </a:rPr>
              <a:t> id="</a:t>
            </a:r>
            <a:r>
              <a:rPr lang="en-US" b="0" i="0" dirty="0" err="1">
                <a:solidFill>
                  <a:srgbClr val="444444"/>
                </a:solidFill>
                <a:effectLst/>
                <a:latin typeface="SFMono-Regular"/>
              </a:rPr>
              <a:t>theTask</a:t>
            </a:r>
            <a:r>
              <a:rPr lang="en-US" b="0" i="0" dirty="0">
                <a:solidFill>
                  <a:srgbClr val="444444"/>
                </a:solidFill>
                <a:effectLst/>
                <a:latin typeface="SFMono-Regular"/>
              </a:rPr>
              <a:t>" name="Important task" /&gt;</a:t>
            </a:r>
            <a:endParaRPr lang="en-US" dirty="0"/>
          </a:p>
        </p:txBody>
      </p:sp>
      <p:pic>
        <p:nvPicPr>
          <p:cNvPr id="6" name="Picture 5">
            <a:extLst>
              <a:ext uri="{FF2B5EF4-FFF2-40B4-BE49-F238E27FC236}">
                <a16:creationId xmlns:a16="http://schemas.microsoft.com/office/drawing/2014/main" id="{FBE1093B-57D2-4413-990B-CF6026E33EB2}"/>
              </a:ext>
            </a:extLst>
          </p:cNvPr>
          <p:cNvPicPr>
            <a:picLocks noChangeAspect="1"/>
          </p:cNvPicPr>
          <p:nvPr/>
        </p:nvPicPr>
        <p:blipFill>
          <a:blip r:embed="rId2"/>
          <a:stretch>
            <a:fillRect/>
          </a:stretch>
        </p:blipFill>
        <p:spPr>
          <a:xfrm>
            <a:off x="9542928" y="1825625"/>
            <a:ext cx="1985043" cy="1610720"/>
          </a:xfrm>
          <a:prstGeom prst="rect">
            <a:avLst/>
          </a:prstGeom>
        </p:spPr>
      </p:pic>
      <p:grpSp>
        <p:nvGrpSpPr>
          <p:cNvPr id="9" name="Group 8">
            <a:extLst>
              <a:ext uri="{FF2B5EF4-FFF2-40B4-BE49-F238E27FC236}">
                <a16:creationId xmlns:a16="http://schemas.microsoft.com/office/drawing/2014/main" id="{25597E50-B6CD-4E9F-8197-4A16E51F58CF}"/>
              </a:ext>
            </a:extLst>
          </p:cNvPr>
          <p:cNvGrpSpPr/>
          <p:nvPr/>
        </p:nvGrpSpPr>
        <p:grpSpPr>
          <a:xfrm>
            <a:off x="969924" y="4667138"/>
            <a:ext cx="10383876" cy="1584259"/>
            <a:chOff x="969924" y="4727641"/>
            <a:chExt cx="10383876" cy="1584259"/>
          </a:xfrm>
        </p:grpSpPr>
        <p:pic>
          <p:nvPicPr>
            <p:cNvPr id="5" name="Picture 4">
              <a:extLst>
                <a:ext uri="{FF2B5EF4-FFF2-40B4-BE49-F238E27FC236}">
                  <a16:creationId xmlns:a16="http://schemas.microsoft.com/office/drawing/2014/main" id="{937B2353-8A2D-4080-8D78-62CD768FE0A1}"/>
                </a:ext>
              </a:extLst>
            </p:cNvPr>
            <p:cNvPicPr>
              <a:picLocks noChangeAspect="1"/>
            </p:cNvPicPr>
            <p:nvPr/>
          </p:nvPicPr>
          <p:blipFill>
            <a:blip r:embed="rId3"/>
            <a:stretch>
              <a:fillRect/>
            </a:stretch>
          </p:blipFill>
          <p:spPr>
            <a:xfrm>
              <a:off x="969924" y="4727641"/>
              <a:ext cx="10383876" cy="1584259"/>
            </a:xfrm>
            <a:prstGeom prst="rect">
              <a:avLst/>
            </a:prstGeom>
          </p:spPr>
        </p:pic>
        <p:sp>
          <p:nvSpPr>
            <p:cNvPr id="7" name="Rectangle 6">
              <a:extLst>
                <a:ext uri="{FF2B5EF4-FFF2-40B4-BE49-F238E27FC236}">
                  <a16:creationId xmlns:a16="http://schemas.microsoft.com/office/drawing/2014/main" id="{52CDD298-0827-4AC4-9880-A01EE7A0FDEE}"/>
                </a:ext>
              </a:extLst>
            </p:cNvPr>
            <p:cNvSpPr/>
            <p:nvPr/>
          </p:nvSpPr>
          <p:spPr>
            <a:xfrm>
              <a:off x="969924" y="4727641"/>
              <a:ext cx="10383876" cy="2458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A6BCE6A7-5F36-46CA-9871-7403ECE254B7}"/>
                </a:ext>
              </a:extLst>
            </p:cNvPr>
            <p:cNvSpPr/>
            <p:nvPr/>
          </p:nvSpPr>
          <p:spPr>
            <a:xfrm>
              <a:off x="969924" y="4973444"/>
              <a:ext cx="10383876" cy="4237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10" name="TextBox 9">
            <a:extLst>
              <a:ext uri="{FF2B5EF4-FFF2-40B4-BE49-F238E27FC236}">
                <a16:creationId xmlns:a16="http://schemas.microsoft.com/office/drawing/2014/main" id="{7E521094-642D-4C49-95DB-54ABE5B3CD65}"/>
              </a:ext>
            </a:extLst>
          </p:cNvPr>
          <p:cNvSpPr txBox="1"/>
          <p:nvPr/>
        </p:nvSpPr>
        <p:spPr>
          <a:xfrm>
            <a:off x="904062" y="6302203"/>
            <a:ext cx="10383876" cy="369332"/>
          </a:xfrm>
          <a:prstGeom prst="rect">
            <a:avLst/>
          </a:prstGeom>
          <a:noFill/>
        </p:spPr>
        <p:txBody>
          <a:bodyPr wrap="square">
            <a:spAutoFit/>
          </a:bodyPr>
          <a:lstStyle/>
          <a:p>
            <a:r>
              <a:rPr lang="de-CH" dirty="0">
                <a:hlinkClick r:id="rId4"/>
              </a:rPr>
              <a:t>https://www.flowable.com/open-source/docs/javadocs/org/flowable/engine/TaskService.html</a:t>
            </a:r>
            <a:r>
              <a:rPr lang="de-CH" dirty="0"/>
              <a:t> </a:t>
            </a:r>
          </a:p>
        </p:txBody>
      </p:sp>
    </p:spTree>
    <p:extLst>
      <p:ext uri="{BB962C8B-B14F-4D97-AF65-F5344CB8AC3E}">
        <p14:creationId xmlns:p14="http://schemas.microsoft.com/office/powerpoint/2010/main" val="232003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Service Task</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a:xfrm>
            <a:off x="838200" y="1825625"/>
            <a:ext cx="8584580" cy="4351338"/>
          </a:xfrm>
        </p:spPr>
        <p:txBody>
          <a:bodyPr>
            <a:normAutofit/>
          </a:bodyPr>
          <a:lstStyle/>
          <a:p>
            <a:r>
              <a:rPr lang="en-US" dirty="0"/>
              <a:t>No user interaction</a:t>
            </a:r>
          </a:p>
          <a:p>
            <a:r>
              <a:rPr lang="en-US" dirty="0"/>
              <a:t>Process Engine is NOT in a wait state</a:t>
            </a:r>
          </a:p>
          <a:p>
            <a:r>
              <a:rPr lang="en-US" dirty="0"/>
              <a:t>Syntax:</a:t>
            </a:r>
          </a:p>
          <a:p>
            <a:pPr lvl="1"/>
            <a:r>
              <a:rPr lang="de-CH" b="0" i="0" dirty="0">
                <a:solidFill>
                  <a:srgbClr val="444444"/>
                </a:solidFill>
                <a:effectLst/>
                <a:latin typeface="SFMono-Regular"/>
              </a:rPr>
              <a:t>&lt;serviceTask id="javaService" name="My Java Service Task"  flowable:</a:t>
            </a:r>
            <a:r>
              <a:rPr lang="de-CH" b="1" i="0" dirty="0">
                <a:solidFill>
                  <a:srgbClr val="444444"/>
                </a:solidFill>
                <a:effectLst/>
                <a:latin typeface="SFMono-Regular"/>
              </a:rPr>
              <a:t>class</a:t>
            </a:r>
            <a:r>
              <a:rPr lang="de-CH" b="0" i="0" dirty="0">
                <a:solidFill>
                  <a:srgbClr val="444444"/>
                </a:solidFill>
                <a:effectLst/>
                <a:latin typeface="SFMono-Regular"/>
              </a:rPr>
              <a:t>="org.flowable.MyJavaDelegate" /&gt;</a:t>
            </a:r>
          </a:p>
          <a:p>
            <a:pPr lvl="1"/>
            <a:r>
              <a:rPr lang="de-CH" b="0" i="0" dirty="0">
                <a:solidFill>
                  <a:srgbClr val="444444"/>
                </a:solidFill>
                <a:effectLst/>
                <a:latin typeface="SFMono-Regular"/>
              </a:rPr>
              <a:t>&lt;serviceTask id="serviceTask" flowable:</a:t>
            </a:r>
            <a:r>
              <a:rPr lang="de-CH" b="1" i="0" dirty="0">
                <a:solidFill>
                  <a:srgbClr val="444444"/>
                </a:solidFill>
                <a:effectLst/>
                <a:latin typeface="SFMono-Regular"/>
              </a:rPr>
              <a:t>delegateExpression</a:t>
            </a:r>
            <a:r>
              <a:rPr lang="de-CH" b="0" i="0" dirty="0">
                <a:solidFill>
                  <a:srgbClr val="444444"/>
                </a:solidFill>
                <a:effectLst/>
                <a:latin typeface="SFMono-Regular"/>
              </a:rPr>
              <a:t>="${delegateExpressionBean}" /&gt;</a:t>
            </a:r>
          </a:p>
          <a:p>
            <a:pPr lvl="1"/>
            <a:r>
              <a:rPr lang="en-US" b="0" i="0" dirty="0">
                <a:solidFill>
                  <a:srgbClr val="444444"/>
                </a:solidFill>
                <a:effectLst/>
                <a:latin typeface="SFMono-Regular"/>
              </a:rPr>
              <a:t>&lt;</a:t>
            </a:r>
            <a:r>
              <a:rPr lang="en-US" b="0" i="0" dirty="0" err="1">
                <a:solidFill>
                  <a:srgbClr val="444444"/>
                </a:solidFill>
                <a:effectLst/>
                <a:latin typeface="SFMono-Regular"/>
              </a:rPr>
              <a:t>serviceTask</a:t>
            </a:r>
            <a:r>
              <a:rPr lang="en-US" b="0" i="0" dirty="0">
                <a:solidFill>
                  <a:srgbClr val="444444"/>
                </a:solidFill>
                <a:effectLst/>
                <a:latin typeface="SFMono-Regular"/>
              </a:rPr>
              <a:t> id="</a:t>
            </a:r>
            <a:r>
              <a:rPr lang="en-US" b="0" i="0" dirty="0" err="1">
                <a:solidFill>
                  <a:srgbClr val="444444"/>
                </a:solidFill>
                <a:effectLst/>
                <a:latin typeface="SFMono-Regular"/>
              </a:rPr>
              <a:t>javaService</a:t>
            </a:r>
            <a:r>
              <a:rPr lang="en-US" b="0" i="0" dirty="0">
                <a:solidFill>
                  <a:srgbClr val="444444"/>
                </a:solidFill>
                <a:effectLst/>
                <a:latin typeface="SFMono-Regular"/>
              </a:rPr>
              <a:t>" name="My Java Service Task" </a:t>
            </a:r>
            <a:r>
              <a:rPr lang="en-US" b="0" i="0" dirty="0" err="1">
                <a:solidFill>
                  <a:srgbClr val="444444"/>
                </a:solidFill>
                <a:effectLst/>
                <a:latin typeface="SFMono-Regular"/>
              </a:rPr>
              <a:t>flowable:</a:t>
            </a:r>
            <a:r>
              <a:rPr lang="en-US" b="1" i="0" dirty="0" err="1">
                <a:solidFill>
                  <a:srgbClr val="444444"/>
                </a:solidFill>
                <a:effectLst/>
                <a:latin typeface="SFMono-Regular"/>
              </a:rPr>
              <a:t>expression</a:t>
            </a:r>
            <a:r>
              <a:rPr lang="en-US" b="0" i="0" dirty="0">
                <a:solidFill>
                  <a:srgbClr val="444444"/>
                </a:solidFill>
                <a:effectLst/>
                <a:latin typeface="SFMono-Regular"/>
              </a:rPr>
              <a:t>=“${</a:t>
            </a:r>
            <a:r>
              <a:rPr lang="en-US" b="0" i="0" dirty="0" err="1">
                <a:solidFill>
                  <a:srgbClr val="444444"/>
                </a:solidFill>
                <a:effectLst/>
                <a:latin typeface="SFMono-Regular"/>
              </a:rPr>
              <a:t>printer.printMessage</a:t>
            </a:r>
            <a:r>
              <a:rPr lang="en-US" b="0" i="0" dirty="0">
                <a:solidFill>
                  <a:srgbClr val="444444"/>
                </a:solidFill>
                <a:effectLst/>
                <a:latin typeface="SFMono-Regular"/>
              </a:rPr>
              <a:t>()}" /&gt;</a:t>
            </a:r>
            <a:endParaRPr lang="en-US" dirty="0"/>
          </a:p>
          <a:p>
            <a:pPr lvl="1"/>
            <a:endParaRPr lang="en-CH" dirty="0"/>
          </a:p>
        </p:txBody>
      </p:sp>
      <p:pic>
        <p:nvPicPr>
          <p:cNvPr id="8" name="Picture 7">
            <a:extLst>
              <a:ext uri="{FF2B5EF4-FFF2-40B4-BE49-F238E27FC236}">
                <a16:creationId xmlns:a16="http://schemas.microsoft.com/office/drawing/2014/main" id="{3EDD465D-772A-42CC-8232-D4F3F8E65BE0}"/>
              </a:ext>
            </a:extLst>
          </p:cNvPr>
          <p:cNvPicPr>
            <a:picLocks noChangeAspect="1"/>
          </p:cNvPicPr>
          <p:nvPr/>
        </p:nvPicPr>
        <p:blipFill>
          <a:blip r:embed="rId2"/>
          <a:stretch>
            <a:fillRect/>
          </a:stretch>
        </p:blipFill>
        <p:spPr>
          <a:xfrm>
            <a:off x="9201117" y="1690688"/>
            <a:ext cx="2152683" cy="1609075"/>
          </a:xfrm>
          <a:prstGeom prst="rect">
            <a:avLst/>
          </a:prstGeom>
        </p:spPr>
      </p:pic>
    </p:spTree>
    <p:extLst>
      <p:ext uri="{BB962C8B-B14F-4D97-AF65-F5344CB8AC3E}">
        <p14:creationId xmlns:p14="http://schemas.microsoft.com/office/powerpoint/2010/main" val="32300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Widescreen</PresentationFormat>
  <Paragraphs>86</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inherit</vt:lpstr>
      <vt:lpstr>SFMono-Regular</vt:lpstr>
      <vt:lpstr>Office Theme</vt:lpstr>
      <vt:lpstr>Flowable KT (part 1)</vt:lpstr>
      <vt:lpstr>Flowable</vt:lpstr>
      <vt:lpstr>Flowable API Overview (1/3)</vt:lpstr>
      <vt:lpstr>Flowable API Overview (2/2)</vt:lpstr>
      <vt:lpstr>Process terms (1/3)</vt:lpstr>
      <vt:lpstr>Process terms (2/3)</vt:lpstr>
      <vt:lpstr>Process terms (3/3)</vt:lpstr>
      <vt:lpstr>User Task</vt:lpstr>
      <vt:lpstr>Service Task</vt:lpstr>
      <vt:lpstr>Variables</vt:lpstr>
      <vt:lpstr>Gateways (parallel / exclusive)</vt:lpstr>
      <vt:lpstr>Outlook for 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Kilchenmann</dc:creator>
  <cp:lastModifiedBy>Kilchenmann, Nicolas</cp:lastModifiedBy>
  <cp:revision>97</cp:revision>
  <dcterms:created xsi:type="dcterms:W3CDTF">2022-04-03T10:37:34Z</dcterms:created>
  <dcterms:modified xsi:type="dcterms:W3CDTF">2022-04-20T12:35:46Z</dcterms:modified>
</cp:coreProperties>
</file>