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1" r:id="rId4"/>
    <p:sldId id="263" r:id="rId5"/>
    <p:sldId id="260" r:id="rId6"/>
    <p:sldId id="265" r:id="rId7"/>
    <p:sldId id="266" r:id="rId8"/>
    <p:sldId id="259" r:id="rId9"/>
    <p:sldId id="267" r:id="rId10"/>
    <p:sldId id="264" r:id="rId11"/>
    <p:sldId id="262" r:id="rId1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26" autoAdjust="0"/>
    <p:restoredTop sz="88462" autoAdjust="0"/>
  </p:normalViewPr>
  <p:slideViewPr>
    <p:cSldViewPr snapToGrid="0">
      <p:cViewPr varScale="1">
        <p:scale>
          <a:sx n="55" d="100"/>
          <a:sy n="55" d="100"/>
        </p:scale>
        <p:origin x="7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3448F-D82A-4F91-8165-AEC9D03D7538}" type="datetimeFigureOut">
              <a:rPr lang="en-CH" smtClean="0"/>
              <a:t>08/04/2022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45BD4-EE45-4032-9BDF-3B28D9BFA7D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56116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processDefinitionKey</a:t>
            </a:r>
            <a:r>
              <a:rPr lang="en-US" dirty="0"/>
              <a:t> </a:t>
            </a:r>
            <a:r>
              <a:rPr lang="en-US" dirty="0" err="1"/>
              <a:t>referes</a:t>
            </a:r>
            <a:r>
              <a:rPr lang="en-US" dirty="0"/>
              <a:t> to the “id” attribute in the model xml. By starting a process via the </a:t>
            </a:r>
            <a:r>
              <a:rPr lang="en-US" dirty="0" err="1"/>
              <a:t>processDefinitionKey</a:t>
            </a:r>
            <a:r>
              <a:rPr lang="en-US" dirty="0"/>
              <a:t> the latest version of that model (process definition) will be started </a:t>
            </a:r>
            <a:r>
              <a:rPr lang="en-US">
                <a:sym typeface="Wingdings" panose="05000000000000000000" pitchFamily="2" charset="2"/>
              </a:rPr>
              <a:t> recommended!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processDefinitionId</a:t>
            </a:r>
            <a:r>
              <a:rPr lang="en-US" dirty="0"/>
              <a:t> refers to the DB id of a deployed model (process definition). In case there is a history of the process definitions the DB identifies them by a unique id! Using that a specific version of the model can be started </a:t>
            </a:r>
            <a:r>
              <a:rPr lang="en-US" dirty="0">
                <a:sym typeface="Wingdings" panose="05000000000000000000" pitchFamily="2" charset="2"/>
              </a:rPr>
              <a:t> not really recommended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45BD4-EE45-4032-9BDF-3B28D9BFA7D5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73576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processDefinitionKey</a:t>
            </a:r>
            <a:r>
              <a:rPr lang="en-US" dirty="0"/>
              <a:t> </a:t>
            </a:r>
            <a:r>
              <a:rPr lang="en-US" dirty="0" err="1"/>
              <a:t>referes</a:t>
            </a:r>
            <a:r>
              <a:rPr lang="en-US" dirty="0"/>
              <a:t> to the “id” attribute in the model xml. By starting a process via the </a:t>
            </a:r>
            <a:r>
              <a:rPr lang="en-US" dirty="0" err="1"/>
              <a:t>processDefinitionKey</a:t>
            </a:r>
            <a:r>
              <a:rPr lang="en-US" dirty="0"/>
              <a:t> the latest version of that model (process definition) will be started </a:t>
            </a:r>
            <a:r>
              <a:rPr lang="en-US">
                <a:sym typeface="Wingdings" panose="05000000000000000000" pitchFamily="2" charset="2"/>
              </a:rPr>
              <a:t> recommended!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processDefinitionId</a:t>
            </a:r>
            <a:r>
              <a:rPr lang="en-US" dirty="0"/>
              <a:t> refers to the DB id of a deployed model (process definition). In case there is a history of the process definitions the DB identifies them by a unique id! Using that a specific version of the model can be started </a:t>
            </a:r>
            <a:r>
              <a:rPr lang="en-US" dirty="0">
                <a:sym typeface="Wingdings" panose="05000000000000000000" pitchFamily="2" charset="2"/>
              </a:rPr>
              <a:t> not really recommended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45BD4-EE45-4032-9BDF-3B28D9BFA7D5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31177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3108-DC56-48DB-9B82-10F4C83EF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54616-171C-4554-BD08-5D0011A9E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00060-CBD6-4FA8-BBA1-CEC3B81BF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D8DB-7996-4D53-BAF7-A90A1E48913A}" type="datetimeFigureOut">
              <a:rPr lang="en-CH" smtClean="0"/>
              <a:t>08/04/2022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FFB1C-1865-4E76-86F0-9EF3C1B7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68AA-9E71-4F34-A909-99562B16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7F9D-3100-46A8-ABC4-E9CB1C0DE18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0632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EAE3-5C65-4D0C-9C86-66AD6D55D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9C646-AA7D-4DF3-803D-0A4EBD8BF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618D0-7913-4CD4-AAA3-EDFF71FB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D8DB-7996-4D53-BAF7-A90A1E48913A}" type="datetimeFigureOut">
              <a:rPr lang="en-CH" smtClean="0"/>
              <a:t>08/04/2022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321DB-6333-413F-A718-9DC5A82C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2FC68-29E5-4E7B-BB7E-91644FB5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7F9D-3100-46A8-ABC4-E9CB1C0DE18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2435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4319BB-98B3-4582-B4A6-147DCCC43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6976A-30FA-414D-9DFA-DA56251B4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573C7-BC4C-4C6A-8647-AF64B8D2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D8DB-7996-4D53-BAF7-A90A1E48913A}" type="datetimeFigureOut">
              <a:rPr lang="en-CH" smtClean="0"/>
              <a:t>08/04/2022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9DF4D-3D04-4FE4-BA60-6823112A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05870-5FF8-4650-98FA-D2E4E51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7F9D-3100-46A8-ABC4-E9CB1C0DE18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6945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0B50E-EFD6-406B-960C-90090359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F3350-CED3-4D88-9B29-2E3F0D164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2DF6E-60C2-4B8C-9D6E-358E3ACAC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D8DB-7996-4D53-BAF7-A90A1E48913A}" type="datetimeFigureOut">
              <a:rPr lang="en-CH" smtClean="0"/>
              <a:t>08/04/2022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3A2B4-7EB7-40AF-A1DF-DA8AB62D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55AA5-07CA-47AE-9D68-331086B61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7F9D-3100-46A8-ABC4-E9CB1C0DE18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8749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925D7-EC8B-43E2-887E-9B8976FB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FA5E3-2373-4780-903E-B3F5D8773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B5538-14AB-43DB-946E-8CCD7E02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D8DB-7996-4D53-BAF7-A90A1E48913A}" type="datetimeFigureOut">
              <a:rPr lang="en-CH" smtClean="0"/>
              <a:t>08/04/2022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ACAF9-B2DB-450F-8B52-129C8C3B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5A52B-C145-4461-A7BD-7BC39CFD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7F9D-3100-46A8-ABC4-E9CB1C0DE18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0552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E321B-F8A4-4D53-A4D4-A4ABDF9FF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90A87-2915-4D9D-9BC0-B5536BBD5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31696-FED9-46FE-8CA6-AE38AD959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2C8F8-D134-4A9F-ABA8-8FE68D486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D8DB-7996-4D53-BAF7-A90A1E48913A}" type="datetimeFigureOut">
              <a:rPr lang="en-CH" smtClean="0"/>
              <a:t>08/04/2022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5A021-67DF-4871-B733-3224431F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4EA84-EBEC-4CA6-AE84-05E52C8D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7F9D-3100-46A8-ABC4-E9CB1C0DE18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8965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98E24-D40E-4001-B122-A56AC62C1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DDD79-678F-4765-BBF5-529133129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069B1-2C87-42A2-BF72-8811294F8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D1B962-6C08-49D7-B738-7EB0639A4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7551C-282E-4A79-8F9E-244074333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6E54FC-6104-4FF6-A1DF-04ABF438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D8DB-7996-4D53-BAF7-A90A1E48913A}" type="datetimeFigureOut">
              <a:rPr lang="en-CH" smtClean="0"/>
              <a:t>08/04/2022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688C5D-6C28-47D2-A044-4DAD20FF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879D7A-D628-4DA8-A26C-6761C0F6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7F9D-3100-46A8-ABC4-E9CB1C0DE18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8405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ADC91-478A-4D66-B6A4-A0428290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395D4A-CC34-4562-A49F-101348D16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D8DB-7996-4D53-BAF7-A90A1E48913A}" type="datetimeFigureOut">
              <a:rPr lang="en-CH" smtClean="0"/>
              <a:t>08/04/2022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FB846-140D-4E1B-BE3B-1F90BDC8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148C6-2FF3-4A54-B5B2-0C109410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7F9D-3100-46A8-ABC4-E9CB1C0DE18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1622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DBCE04-495F-48A4-8EAF-F91142B05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D8DB-7996-4D53-BAF7-A90A1E48913A}" type="datetimeFigureOut">
              <a:rPr lang="en-CH" smtClean="0"/>
              <a:t>08/04/2022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A8187-A35E-4B82-B29F-9FD52D63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866A7-CE28-4D09-9CFB-BD663B419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7F9D-3100-46A8-ABC4-E9CB1C0DE18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0265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EA2D-633D-49AC-8C95-D398C56FB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7A093-2FA0-4AEF-8D39-1EA1CAE4B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D9002-D996-4836-B34A-A2ACE77A0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6ABED-9D08-4C6A-9286-AC3A124D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D8DB-7996-4D53-BAF7-A90A1E48913A}" type="datetimeFigureOut">
              <a:rPr lang="en-CH" smtClean="0"/>
              <a:t>08/04/2022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2BC92-3AC1-42D3-85BD-7EDAB709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E75A2-9A2B-4EE1-A05E-AC7DF4C6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7F9D-3100-46A8-ABC4-E9CB1C0DE18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0303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EFD6-CE85-405C-93AB-F0AA5293A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39EADE-CFF8-42D6-88F3-AD2AE3B63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AC582-9F67-44EB-A97F-BCCAA3BD5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34F29-B421-4BBD-AC12-3B01A78E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D8DB-7996-4D53-BAF7-A90A1E48913A}" type="datetimeFigureOut">
              <a:rPr lang="en-CH" smtClean="0"/>
              <a:t>08/04/2022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3E939-8D2D-49F1-BF3E-60CB19B4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D107D-D2B8-4B4E-8442-DC0D534D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7F9D-3100-46A8-ABC4-E9CB1C0DE18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7929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53592F-4B40-4F7D-8E92-4B5DFE964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13B9F-ADDE-4784-B200-D81E83D5A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D6A14-049F-4024-826F-68A0D2753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9D8DB-7996-4D53-BAF7-A90A1E48913A}" type="datetimeFigureOut">
              <a:rPr lang="en-CH" smtClean="0"/>
              <a:t>08/04/2022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99230-489B-4149-B6B8-94AB5A817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766FA-55B2-4564-9418-D10E7CBCF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E7F9D-3100-46A8-ABC4-E9CB1C0DE18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8669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String.html?is-external=tru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AB11B-2931-4B5D-8DBE-E8CCDC3F5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Flowable KT (part 1)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A3613-C01B-4995-A86C-09CBBFEDD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Nik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42801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12D1F-F6DF-42A7-8DA2-1A5A8243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Gateways (parallel / exclusive)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C4C66-08BB-4057-80A5-A8508B2B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Parallel (AND)</a:t>
            </a:r>
          </a:p>
          <a:p>
            <a:pPr lvl="1"/>
            <a:r>
              <a:rPr lang="en-US" dirty="0"/>
              <a:t>Parallel execution of flows</a:t>
            </a:r>
          </a:p>
          <a:p>
            <a:pPr lvl="1"/>
            <a:r>
              <a:rPr lang="en-US" dirty="0"/>
              <a:t>fork and join (join waits for incoming sequence flows)</a:t>
            </a:r>
          </a:p>
          <a:p>
            <a:pPr lvl="1"/>
            <a:r>
              <a:rPr lang="de-CH" b="0" i="0" dirty="0">
                <a:solidFill>
                  <a:srgbClr val="444444"/>
                </a:solidFill>
                <a:effectLst/>
                <a:latin typeface="SFMono-Regular"/>
              </a:rPr>
              <a:t>&lt;</a:t>
            </a:r>
            <a:r>
              <a:rPr lang="de-CH" b="0" i="0" dirty="0" err="1">
                <a:solidFill>
                  <a:srgbClr val="444444"/>
                </a:solidFill>
                <a:effectLst/>
                <a:latin typeface="SFMono-Regular"/>
              </a:rPr>
              <a:t>parallelGateway</a:t>
            </a:r>
            <a:r>
              <a:rPr lang="de-CH" b="0" i="0" dirty="0">
                <a:solidFill>
                  <a:srgbClr val="444444"/>
                </a:solidFill>
                <a:effectLst/>
                <a:latin typeface="SFMono-Regular"/>
              </a:rPr>
              <a:t> </a:t>
            </a:r>
            <a:r>
              <a:rPr lang="de-CH" b="0" i="0" dirty="0" err="1">
                <a:solidFill>
                  <a:srgbClr val="444444"/>
                </a:solidFill>
                <a:effectLst/>
                <a:latin typeface="SFMono-Regular"/>
              </a:rPr>
              <a:t>id</a:t>
            </a:r>
            <a:r>
              <a:rPr lang="de-CH" b="0" i="0" dirty="0">
                <a:solidFill>
                  <a:srgbClr val="444444"/>
                </a:solidFill>
                <a:effectLst/>
                <a:latin typeface="SFMono-Regular"/>
              </a:rPr>
              <a:t>="</a:t>
            </a:r>
            <a:r>
              <a:rPr lang="de-CH" b="0" i="0" dirty="0" err="1">
                <a:solidFill>
                  <a:srgbClr val="444444"/>
                </a:solidFill>
                <a:effectLst/>
                <a:latin typeface="SFMono-Regular"/>
              </a:rPr>
              <a:t>fork</a:t>
            </a:r>
            <a:r>
              <a:rPr lang="de-CH" b="0" i="0" dirty="0">
                <a:solidFill>
                  <a:srgbClr val="444444"/>
                </a:solidFill>
                <a:effectLst/>
                <a:latin typeface="SFMono-Regular"/>
              </a:rPr>
              <a:t>" /&gt;</a:t>
            </a:r>
            <a:endParaRPr lang="en-US" dirty="0"/>
          </a:p>
          <a:p>
            <a:r>
              <a:rPr lang="en-US" b="1" dirty="0"/>
              <a:t>Exclusive (OR)</a:t>
            </a:r>
            <a:endParaRPr lang="en-US" dirty="0"/>
          </a:p>
          <a:p>
            <a:pPr lvl="1"/>
            <a:r>
              <a:rPr lang="en-US" dirty="0"/>
              <a:t>Conditional execution of a sequence flow</a:t>
            </a:r>
          </a:p>
          <a:p>
            <a:pPr lvl="1"/>
            <a:r>
              <a:rPr lang="en-US" dirty="0"/>
              <a:t>One sequence flow needs to be defined as the </a:t>
            </a:r>
            <a:r>
              <a:rPr lang="en-US" b="1" dirty="0"/>
              <a:t>default flow</a:t>
            </a:r>
            <a:r>
              <a:rPr lang="en-US" dirty="0"/>
              <a:t> and thus, </a:t>
            </a:r>
            <a:r>
              <a:rPr lang="en-US" b="1" dirty="0"/>
              <a:t>must not</a:t>
            </a:r>
            <a:r>
              <a:rPr lang="en-US" dirty="0"/>
              <a:t> have an underlying condition</a:t>
            </a:r>
            <a:endParaRPr lang="en-US" b="1" dirty="0"/>
          </a:p>
          <a:p>
            <a:pPr lvl="1"/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B9123C-E749-43FA-BCCE-B08BF5B75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298" y="681037"/>
            <a:ext cx="730288" cy="6477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1EE74-A2B6-4A79-8E9B-92E4825CC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586" y="700087"/>
            <a:ext cx="654084" cy="60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90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12D1F-F6DF-42A7-8DA2-1A5A8243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 for </a:t>
            </a:r>
            <a:r>
              <a:rPr lang="en-US"/>
              <a:t>next session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C4C66-08BB-4057-80A5-A8508B2B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Error Handling</a:t>
            </a:r>
          </a:p>
          <a:p>
            <a:r>
              <a:rPr lang="en-US" dirty="0"/>
              <a:t>Call Activities / Subprocesses</a:t>
            </a:r>
          </a:p>
          <a:p>
            <a:pPr lvl="1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5836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12D1F-F6DF-42A7-8DA2-1A5A8243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CH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36383B-55A6-4A81-A07F-FF3C1BA6A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Introduction to Flowable</a:t>
            </a:r>
          </a:p>
          <a:p>
            <a:pPr lvl="1"/>
            <a:r>
              <a:rPr lang="en-US" dirty="0"/>
              <a:t>General</a:t>
            </a:r>
          </a:p>
          <a:p>
            <a:r>
              <a:rPr lang="en-US" dirty="0"/>
              <a:t>General Setup (Code)</a:t>
            </a:r>
          </a:p>
          <a:p>
            <a:pPr lvl="1"/>
            <a:r>
              <a:rPr lang="en-US" dirty="0"/>
              <a:t>Generic process start</a:t>
            </a:r>
          </a:p>
          <a:p>
            <a:pPr lvl="1"/>
            <a:r>
              <a:rPr lang="en-US" dirty="0"/>
              <a:t>Generic task query</a:t>
            </a:r>
          </a:p>
          <a:p>
            <a:pPr lvl="1"/>
            <a:r>
              <a:rPr lang="en-US" dirty="0"/>
              <a:t>Generic task completion </a:t>
            </a:r>
          </a:p>
          <a:p>
            <a:r>
              <a:rPr lang="en-US" dirty="0"/>
              <a:t>Modelling</a:t>
            </a:r>
          </a:p>
          <a:p>
            <a:pPr lvl="1"/>
            <a:r>
              <a:rPr lang="en-US" dirty="0"/>
              <a:t>xml</a:t>
            </a:r>
          </a:p>
          <a:p>
            <a:pPr lvl="1"/>
            <a:r>
              <a:rPr lang="en-US" dirty="0"/>
              <a:t>Flowable Modeler</a:t>
            </a:r>
          </a:p>
          <a:p>
            <a:pPr lvl="1"/>
            <a:r>
              <a:rPr lang="en-US" dirty="0"/>
              <a:t>Eclipse Flowable Plugin</a:t>
            </a:r>
          </a:p>
          <a:p>
            <a:r>
              <a:rPr lang="en-US" dirty="0"/>
              <a:t>Core BPMN Constructs</a:t>
            </a:r>
          </a:p>
          <a:p>
            <a:pPr lvl="1"/>
            <a:r>
              <a:rPr lang="en-US" dirty="0"/>
              <a:t>User Tasks / Service Tasks</a:t>
            </a:r>
          </a:p>
          <a:p>
            <a:pPr lvl="1"/>
            <a:r>
              <a:rPr lang="en-US" dirty="0"/>
              <a:t>Gateways (parallel (and), exclusive (or))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8817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12D1F-F6DF-42A7-8DA2-1A5A8243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Flowable</a:t>
            </a:r>
            <a:endParaRPr lang="en-CH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36383B-55A6-4A81-A07F-FF3C1BA6A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Flowable = Process Engine</a:t>
            </a:r>
          </a:p>
          <a:p>
            <a:r>
              <a:rPr lang="en-US" dirty="0"/>
              <a:t>Alternatives: Camunda, Activiti, …</a:t>
            </a:r>
          </a:p>
        </p:txBody>
      </p:sp>
    </p:spTree>
    <p:extLst>
      <p:ext uri="{BB962C8B-B14F-4D97-AF65-F5344CB8AC3E}">
        <p14:creationId xmlns:p14="http://schemas.microsoft.com/office/powerpoint/2010/main" val="926033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12D1F-F6DF-42A7-8DA2-1A5A8243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terms</a:t>
            </a:r>
            <a:endParaRPr lang="en-CH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36383B-55A6-4A81-A07F-FF3C1BA6A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Process Definition = Process Structure/Model</a:t>
            </a:r>
          </a:p>
          <a:p>
            <a:r>
              <a:rPr lang="en-US" dirty="0"/>
              <a:t>Process Instance = One execution of a process (basically when a process is initiated </a:t>
            </a:r>
            <a:r>
              <a:rPr lang="en-US" dirty="0">
                <a:sym typeface="Wingdings" panose="05000000000000000000" pitchFamily="2" charset="2"/>
              </a:rPr>
              <a:t> we will cover that)</a:t>
            </a:r>
          </a:p>
          <a:p>
            <a:r>
              <a:rPr lang="en-US" dirty="0">
                <a:sym typeface="Wingdings" panose="05000000000000000000" pitchFamily="2" charset="2"/>
              </a:rPr>
              <a:t>Process Key: Equivalent to the process id of </a:t>
            </a:r>
            <a:r>
              <a:rPr lang="en-US" b="1" dirty="0">
                <a:sym typeface="Wingdings" panose="05000000000000000000" pitchFamily="2" charset="2"/>
              </a:rPr>
              <a:t>latest</a:t>
            </a:r>
            <a:r>
              <a:rPr lang="en-US" dirty="0">
                <a:sym typeface="Wingdings" panose="05000000000000000000" pitchFamily="2" charset="2"/>
              </a:rPr>
              <a:t> deployed process definition</a:t>
            </a:r>
          </a:p>
          <a:p>
            <a:r>
              <a:rPr lang="en-US" dirty="0">
                <a:sym typeface="Wingdings" panose="05000000000000000000" pitchFamily="2" charset="2"/>
              </a:rPr>
              <a:t>Process Id: Different versions of a process definition can be stored in the DB. Hence, a specific version of a process definition can be started from its id.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ACE66-A07A-4AAA-BD3D-19BD49055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294" y="4200768"/>
            <a:ext cx="8102600" cy="333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2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12D1F-F6DF-42A7-8DA2-1A5A8243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Flowable API (1/2)</a:t>
            </a:r>
            <a:endParaRPr lang="en-CH" dirty="0"/>
          </a:p>
        </p:txBody>
      </p:sp>
      <p:pic>
        <p:nvPicPr>
          <p:cNvPr id="1026" name="Picture 2" descr="api.services">
            <a:extLst>
              <a:ext uri="{FF2B5EF4-FFF2-40B4-BE49-F238E27FC236}">
                <a16:creationId xmlns:a16="http://schemas.microsoft.com/office/drawing/2014/main" id="{4FE4DF86-7721-4604-A298-98F7F9311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565" y="1690688"/>
            <a:ext cx="10127235" cy="413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24E9D8-B3BF-4DD8-A860-EA3B472E0370}"/>
              </a:ext>
            </a:extLst>
          </p:cNvPr>
          <p:cNvSpPr txBox="1"/>
          <p:nvPr/>
        </p:nvSpPr>
        <p:spPr>
          <a:xfrm>
            <a:off x="690880" y="569021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dirty="0"/>
              <a:t>https://www.flowable.com/open-source/docs/javadocs/org/flowable/engine/package-summary.html</a:t>
            </a:r>
          </a:p>
        </p:txBody>
      </p:sp>
    </p:spTree>
    <p:extLst>
      <p:ext uri="{BB962C8B-B14F-4D97-AF65-F5344CB8AC3E}">
        <p14:creationId xmlns:p14="http://schemas.microsoft.com/office/powerpoint/2010/main" val="1077535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12D1F-F6DF-42A7-8DA2-1A5A8243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Flowable API (2/3)</a:t>
            </a:r>
            <a:endParaRPr lang="en-CH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36383B-55A6-4A81-A07F-FF3C1BA6A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 err="1">
                <a:sym typeface="Wingdings" panose="05000000000000000000" pitchFamily="2" charset="2"/>
              </a:rPr>
              <a:t>RuntimeService</a:t>
            </a:r>
            <a:r>
              <a:rPr lang="en-US" dirty="0">
                <a:sym typeface="Wingdings" panose="05000000000000000000" pitchFamily="2" charset="2"/>
              </a:rPr>
              <a:t> (https://www.flowable.com/open-source/docs/javadocs/org/flowable/engine/TaskService.html)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Start processes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Query and set process variables</a:t>
            </a:r>
          </a:p>
          <a:p>
            <a:pPr lvl="1"/>
            <a:r>
              <a:rPr lang="en-US" dirty="0" err="1">
                <a:solidFill>
                  <a:srgbClr val="474747"/>
                </a:solidFill>
                <a:latin typeface="DejaVu Serif"/>
              </a:rPr>
              <a:t>startProcessInstanceByKey</a:t>
            </a:r>
            <a:r>
              <a:rPr lang="en-US" dirty="0">
                <a:solidFill>
                  <a:srgbClr val="474747"/>
                </a:solidFill>
                <a:latin typeface="DejaVu Serif"/>
              </a:rPr>
              <a:t>(</a:t>
            </a:r>
            <a:r>
              <a:rPr lang="de-CH" b="1" i="0" u="none" strike="noStrike" dirty="0">
                <a:solidFill>
                  <a:srgbClr val="4A6782"/>
                </a:solidFill>
                <a:effectLst/>
                <a:latin typeface="DejaVu Sans Mono"/>
                <a:hlinkClick r:id="rId3" tooltip="class or interface in java.lang"/>
              </a:rPr>
              <a:t>String</a:t>
            </a:r>
            <a:r>
              <a:rPr lang="de-CH" b="0" i="0" dirty="0">
                <a:solidFill>
                  <a:srgbClr val="353833"/>
                </a:solidFill>
                <a:effectLst/>
                <a:latin typeface="DejaVu Sans Mono"/>
              </a:rPr>
              <a:t> </a:t>
            </a:r>
            <a:r>
              <a:rPr lang="de-CH" b="0" i="0" dirty="0" err="1">
                <a:solidFill>
                  <a:srgbClr val="353833"/>
                </a:solidFill>
                <a:effectLst/>
                <a:latin typeface="DejaVu Sans Mono"/>
              </a:rPr>
              <a:t>processDefinitionKey</a:t>
            </a:r>
            <a:r>
              <a:rPr lang="en-US" dirty="0">
                <a:solidFill>
                  <a:srgbClr val="474747"/>
                </a:solidFill>
                <a:latin typeface="DejaVu Serif"/>
              </a:rPr>
              <a:t>) - </a:t>
            </a:r>
            <a:r>
              <a:rPr lang="en-US" b="0" i="0" dirty="0">
                <a:solidFill>
                  <a:srgbClr val="474747"/>
                </a:solidFill>
                <a:effectLst/>
                <a:latin typeface="DejaVu Serif"/>
              </a:rPr>
              <a:t>Starts a new process instance in the </a:t>
            </a:r>
            <a:r>
              <a:rPr lang="en-US" b="1" i="0" dirty="0">
                <a:solidFill>
                  <a:srgbClr val="474747"/>
                </a:solidFill>
                <a:effectLst/>
                <a:latin typeface="DejaVu Serif"/>
              </a:rPr>
              <a:t>latest version </a:t>
            </a:r>
            <a:r>
              <a:rPr lang="en-US" b="0" i="0" dirty="0">
                <a:solidFill>
                  <a:srgbClr val="474747"/>
                </a:solidFill>
                <a:effectLst/>
                <a:latin typeface="DejaVu Serif"/>
              </a:rPr>
              <a:t>of the process definition with the given key.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startProcessInstanceById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de-CH" b="1" i="0" u="none" strike="noStrike" dirty="0">
                <a:solidFill>
                  <a:srgbClr val="4A6782"/>
                </a:solidFill>
                <a:effectLst/>
                <a:latin typeface="DejaVu Sans Mono"/>
                <a:hlinkClick r:id="rId3" tooltip="class or interface in java.lang"/>
              </a:rPr>
              <a:t>String</a:t>
            </a:r>
            <a:r>
              <a:rPr lang="de-CH" b="0" i="0" dirty="0">
                <a:solidFill>
                  <a:srgbClr val="353833"/>
                </a:solidFill>
                <a:effectLst/>
                <a:latin typeface="DejaVu Sans Mono"/>
              </a:rPr>
              <a:t> </a:t>
            </a:r>
            <a:r>
              <a:rPr lang="de-CH" b="0" i="0" dirty="0" err="1">
                <a:solidFill>
                  <a:srgbClr val="353833"/>
                </a:solidFill>
                <a:effectLst/>
                <a:latin typeface="DejaVu Sans Mono"/>
              </a:rPr>
              <a:t>processDefinitionId</a:t>
            </a:r>
            <a:r>
              <a:rPr lang="en-US" dirty="0">
                <a:sym typeface="Wingdings" panose="05000000000000000000" pitchFamily="2" charset="2"/>
              </a:rPr>
              <a:t>) - </a:t>
            </a:r>
            <a:r>
              <a:rPr lang="en-US" b="0" i="0" dirty="0">
                <a:solidFill>
                  <a:srgbClr val="474747"/>
                </a:solidFill>
                <a:effectLst/>
                <a:latin typeface="DejaVu Serif"/>
              </a:rPr>
              <a:t>Starts a new process instance in the </a:t>
            </a:r>
            <a:r>
              <a:rPr lang="en-US" b="1" i="0" dirty="0">
                <a:solidFill>
                  <a:srgbClr val="474747"/>
                </a:solidFill>
                <a:effectLst/>
                <a:latin typeface="DejaVu Serif"/>
              </a:rPr>
              <a:t>exactly specified version </a:t>
            </a:r>
            <a:r>
              <a:rPr lang="en-US" b="0" i="0" dirty="0">
                <a:solidFill>
                  <a:srgbClr val="474747"/>
                </a:solidFill>
                <a:effectLst/>
                <a:latin typeface="DejaVu Serif"/>
              </a:rPr>
              <a:t>of the </a:t>
            </a:r>
            <a:r>
              <a:rPr lang="en-US" b="1" i="0" dirty="0">
                <a:solidFill>
                  <a:srgbClr val="474747"/>
                </a:solidFill>
                <a:effectLst/>
                <a:latin typeface="DejaVu Serif"/>
              </a:rPr>
              <a:t>process definition </a:t>
            </a:r>
            <a:r>
              <a:rPr lang="en-US" b="0" i="0" dirty="0">
                <a:solidFill>
                  <a:srgbClr val="474747"/>
                </a:solidFill>
                <a:effectLst/>
                <a:latin typeface="DejaVu Serif"/>
              </a:rPr>
              <a:t>with the given id.</a:t>
            </a:r>
          </a:p>
        </p:txBody>
      </p:sp>
    </p:spTree>
    <p:extLst>
      <p:ext uri="{BB962C8B-B14F-4D97-AF65-F5344CB8AC3E}">
        <p14:creationId xmlns:p14="http://schemas.microsoft.com/office/powerpoint/2010/main" val="916405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12D1F-F6DF-42A7-8DA2-1A5A8243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Flowable API (3/3)</a:t>
            </a:r>
            <a:endParaRPr lang="en-CH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36383B-55A6-4A81-A07F-FF3C1BA6A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 err="1">
                <a:sym typeface="Wingdings" panose="05000000000000000000" pitchFamily="2" charset="2"/>
              </a:rPr>
              <a:t>TaskService</a:t>
            </a:r>
            <a:r>
              <a:rPr lang="en-US" dirty="0">
                <a:sym typeface="Wingdings" panose="05000000000000000000" pitchFamily="2" charset="2"/>
              </a:rPr>
              <a:t> (https://www.flowable.com/open-source/docs/javadocs/org/flowable/engine/TaskService.html)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Complete active User Tasks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Claim/Assign User Tasks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complete(String </a:t>
            </a:r>
            <a:r>
              <a:rPr lang="en-US" dirty="0" err="1">
                <a:sym typeface="Wingdings" panose="05000000000000000000" pitchFamily="2" charset="2"/>
              </a:rPr>
              <a:t>taskId</a:t>
            </a:r>
            <a:r>
              <a:rPr lang="en-US" dirty="0">
                <a:sym typeface="Wingdings" panose="05000000000000000000" pitchFamily="2" charset="2"/>
              </a:rPr>
              <a:t>, Map&lt;</a:t>
            </a:r>
            <a:r>
              <a:rPr lang="en-US" dirty="0" err="1">
                <a:sym typeface="Wingdings" panose="05000000000000000000" pitchFamily="2" charset="2"/>
              </a:rPr>
              <a:t>String,Object</a:t>
            </a:r>
            <a:r>
              <a:rPr lang="en-US" dirty="0">
                <a:sym typeface="Wingdings" panose="05000000000000000000" pitchFamily="2" charset="2"/>
              </a:rPr>
              <a:t>&gt; variables)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3237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12D1F-F6DF-42A7-8DA2-1A5A8243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Task / Service Tasks (1/2)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C4C66-08BB-4057-80A5-A8508B2B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User Task</a:t>
            </a:r>
          </a:p>
          <a:p>
            <a:r>
              <a:rPr lang="en-US" dirty="0"/>
              <a:t>User has “do” something and trigger the completion </a:t>
            </a:r>
          </a:p>
          <a:p>
            <a:r>
              <a:rPr lang="en-US" dirty="0"/>
              <a:t>Process Engine is in wait state until the User Task is completed (external trigger)</a:t>
            </a:r>
          </a:p>
          <a:p>
            <a:r>
              <a:rPr lang="en-US" dirty="0"/>
              <a:t>Variables can be passed upon completion of a User Task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SFMono-Regular"/>
              </a:rPr>
              <a:t>&lt;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SFMono-Regular"/>
              </a:rPr>
              <a:t>userTask</a:t>
            </a:r>
            <a:r>
              <a:rPr lang="en-US" b="0" i="0" dirty="0">
                <a:solidFill>
                  <a:srgbClr val="444444"/>
                </a:solidFill>
                <a:effectLst/>
                <a:latin typeface="SFMono-Regular"/>
              </a:rPr>
              <a:t> id="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SFMono-Regular"/>
              </a:rPr>
              <a:t>theTask</a:t>
            </a:r>
            <a:r>
              <a:rPr lang="en-US" b="0" i="0" dirty="0">
                <a:solidFill>
                  <a:srgbClr val="444444"/>
                </a:solidFill>
                <a:effectLst/>
                <a:latin typeface="SFMono-Regular"/>
              </a:rPr>
              <a:t>" name="Important task" /&gt;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E1093B-57D2-4413-990B-CF6026E33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928" y="1825625"/>
            <a:ext cx="1985043" cy="161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38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12D1F-F6DF-42A7-8DA2-1A5A8243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Task / Service Tasks (2/2)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C4C66-08BB-4057-80A5-A8508B2B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Service Task</a:t>
            </a:r>
          </a:p>
          <a:p>
            <a:r>
              <a:rPr lang="en-US" dirty="0"/>
              <a:t>No user interaction</a:t>
            </a:r>
          </a:p>
          <a:p>
            <a:r>
              <a:rPr lang="en-US" dirty="0"/>
              <a:t>Process Engine is NOT in a wait state</a:t>
            </a:r>
          </a:p>
          <a:p>
            <a:r>
              <a:rPr lang="de-CH" b="0" i="0" dirty="0">
                <a:solidFill>
                  <a:srgbClr val="444444"/>
                </a:solidFill>
                <a:effectLst/>
                <a:latin typeface="SFMono-Regular"/>
              </a:rPr>
              <a:t>&lt;</a:t>
            </a:r>
            <a:r>
              <a:rPr lang="de-CH" b="0" i="0" dirty="0" err="1">
                <a:solidFill>
                  <a:srgbClr val="444444"/>
                </a:solidFill>
                <a:effectLst/>
                <a:latin typeface="SFMono-Regular"/>
              </a:rPr>
              <a:t>serviceTask</a:t>
            </a:r>
            <a:r>
              <a:rPr lang="de-CH" b="0" i="0" dirty="0">
                <a:solidFill>
                  <a:srgbClr val="444444"/>
                </a:solidFill>
                <a:effectLst/>
                <a:latin typeface="SFMono-Regular"/>
              </a:rPr>
              <a:t> </a:t>
            </a:r>
            <a:r>
              <a:rPr lang="de-CH" b="0" i="0" dirty="0" err="1">
                <a:solidFill>
                  <a:srgbClr val="444444"/>
                </a:solidFill>
                <a:effectLst/>
                <a:latin typeface="SFMono-Regular"/>
              </a:rPr>
              <a:t>id</a:t>
            </a:r>
            <a:r>
              <a:rPr lang="de-CH" b="0" i="0" dirty="0">
                <a:solidFill>
                  <a:srgbClr val="444444"/>
                </a:solidFill>
                <a:effectLst/>
                <a:latin typeface="SFMono-Regular"/>
              </a:rPr>
              <a:t>="</a:t>
            </a:r>
            <a:r>
              <a:rPr lang="de-CH" b="0" i="0" dirty="0" err="1">
                <a:solidFill>
                  <a:srgbClr val="444444"/>
                </a:solidFill>
                <a:effectLst/>
                <a:latin typeface="SFMono-Regular"/>
              </a:rPr>
              <a:t>javaService</a:t>
            </a:r>
            <a:r>
              <a:rPr lang="de-CH" b="0" i="0" dirty="0">
                <a:solidFill>
                  <a:srgbClr val="444444"/>
                </a:solidFill>
                <a:effectLst/>
                <a:latin typeface="SFMono-Regular"/>
              </a:rPr>
              <a:t>" </a:t>
            </a:r>
            <a:r>
              <a:rPr lang="de-CH" b="0" i="0" dirty="0" err="1">
                <a:solidFill>
                  <a:srgbClr val="444444"/>
                </a:solidFill>
                <a:effectLst/>
                <a:latin typeface="SFMono-Regular"/>
              </a:rPr>
              <a:t>name</a:t>
            </a:r>
            <a:r>
              <a:rPr lang="de-CH" b="0" i="0" dirty="0">
                <a:solidFill>
                  <a:srgbClr val="444444"/>
                </a:solidFill>
                <a:effectLst/>
                <a:latin typeface="SFMono-Regular"/>
              </a:rPr>
              <a:t>="</a:t>
            </a:r>
            <a:r>
              <a:rPr lang="de-CH" b="0" i="0" dirty="0" err="1">
                <a:solidFill>
                  <a:srgbClr val="444444"/>
                </a:solidFill>
                <a:effectLst/>
                <a:latin typeface="SFMono-Regular"/>
              </a:rPr>
              <a:t>My</a:t>
            </a:r>
            <a:r>
              <a:rPr lang="de-CH" b="0" i="0" dirty="0">
                <a:solidFill>
                  <a:srgbClr val="444444"/>
                </a:solidFill>
                <a:effectLst/>
                <a:latin typeface="SFMono-Regular"/>
              </a:rPr>
              <a:t> Java Service Task" </a:t>
            </a:r>
            <a:r>
              <a:rPr lang="de-CH" b="0" i="0" dirty="0" err="1">
                <a:solidFill>
                  <a:srgbClr val="444444"/>
                </a:solidFill>
                <a:effectLst/>
                <a:latin typeface="SFMono-Regular"/>
              </a:rPr>
              <a:t>flowable:class</a:t>
            </a:r>
            <a:r>
              <a:rPr lang="de-CH" b="0" i="0" dirty="0">
                <a:solidFill>
                  <a:srgbClr val="444444"/>
                </a:solidFill>
                <a:effectLst/>
                <a:latin typeface="SFMono-Regular"/>
              </a:rPr>
              <a:t>="</a:t>
            </a:r>
            <a:r>
              <a:rPr lang="de-CH" b="0" i="0" dirty="0" err="1">
                <a:solidFill>
                  <a:srgbClr val="444444"/>
                </a:solidFill>
                <a:effectLst/>
                <a:latin typeface="SFMono-Regular"/>
              </a:rPr>
              <a:t>org.flowable.MyJavaDelegate</a:t>
            </a:r>
            <a:r>
              <a:rPr lang="de-CH" b="0" i="0" dirty="0">
                <a:solidFill>
                  <a:srgbClr val="444444"/>
                </a:solidFill>
                <a:effectLst/>
                <a:latin typeface="SFMono-Regular"/>
              </a:rPr>
              <a:t>" /&gt;</a:t>
            </a:r>
          </a:p>
          <a:p>
            <a:r>
              <a:rPr lang="de-CH" b="0" i="0" dirty="0">
                <a:solidFill>
                  <a:srgbClr val="444444"/>
                </a:solidFill>
                <a:effectLst/>
                <a:latin typeface="SFMono-Regular"/>
              </a:rPr>
              <a:t>&lt;</a:t>
            </a:r>
            <a:r>
              <a:rPr lang="de-CH" b="0" i="0" dirty="0" err="1">
                <a:solidFill>
                  <a:srgbClr val="444444"/>
                </a:solidFill>
                <a:effectLst/>
                <a:latin typeface="SFMono-Regular"/>
              </a:rPr>
              <a:t>serviceTask</a:t>
            </a:r>
            <a:r>
              <a:rPr lang="de-CH" b="0" i="0" dirty="0">
                <a:solidFill>
                  <a:srgbClr val="444444"/>
                </a:solidFill>
                <a:effectLst/>
                <a:latin typeface="SFMono-Regular"/>
              </a:rPr>
              <a:t> </a:t>
            </a:r>
            <a:r>
              <a:rPr lang="de-CH" b="0" i="0" dirty="0" err="1">
                <a:solidFill>
                  <a:srgbClr val="444444"/>
                </a:solidFill>
                <a:effectLst/>
                <a:latin typeface="SFMono-Regular"/>
              </a:rPr>
              <a:t>id</a:t>
            </a:r>
            <a:r>
              <a:rPr lang="de-CH" b="0" i="0" dirty="0">
                <a:solidFill>
                  <a:srgbClr val="444444"/>
                </a:solidFill>
                <a:effectLst/>
                <a:latin typeface="SFMono-Regular"/>
              </a:rPr>
              <a:t>="</a:t>
            </a:r>
            <a:r>
              <a:rPr lang="de-CH" b="0" i="0" dirty="0" err="1">
                <a:solidFill>
                  <a:srgbClr val="444444"/>
                </a:solidFill>
                <a:effectLst/>
                <a:latin typeface="SFMono-Regular"/>
              </a:rPr>
              <a:t>serviceTask</a:t>
            </a:r>
            <a:r>
              <a:rPr lang="de-CH" b="0" i="0" dirty="0">
                <a:solidFill>
                  <a:srgbClr val="444444"/>
                </a:solidFill>
                <a:effectLst/>
                <a:latin typeface="SFMono-Regular"/>
              </a:rPr>
              <a:t>" </a:t>
            </a:r>
            <a:r>
              <a:rPr lang="de-CH" b="0" i="0" dirty="0" err="1">
                <a:solidFill>
                  <a:srgbClr val="444444"/>
                </a:solidFill>
                <a:effectLst/>
                <a:latin typeface="SFMono-Regular"/>
              </a:rPr>
              <a:t>flowable:delegateExpression</a:t>
            </a:r>
            <a:r>
              <a:rPr lang="de-CH" b="0" i="0" dirty="0">
                <a:solidFill>
                  <a:srgbClr val="444444"/>
                </a:solidFill>
                <a:effectLst/>
                <a:latin typeface="SFMono-Regular"/>
              </a:rPr>
              <a:t>="${</a:t>
            </a:r>
            <a:r>
              <a:rPr lang="de-CH" b="0" i="0" dirty="0" err="1">
                <a:solidFill>
                  <a:srgbClr val="444444"/>
                </a:solidFill>
                <a:effectLst/>
                <a:latin typeface="SFMono-Regular"/>
              </a:rPr>
              <a:t>delegateExpressionBean</a:t>
            </a:r>
            <a:r>
              <a:rPr lang="de-CH" b="0" i="0" dirty="0">
                <a:solidFill>
                  <a:srgbClr val="444444"/>
                </a:solidFill>
                <a:effectLst/>
                <a:latin typeface="SFMono-Regular"/>
              </a:rPr>
              <a:t>}" /&gt;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SFMono-Regular"/>
              </a:rPr>
              <a:t>&lt;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SFMono-Regular"/>
              </a:rPr>
              <a:t>serviceTask</a:t>
            </a:r>
            <a:r>
              <a:rPr lang="en-US" b="0" i="0" dirty="0">
                <a:solidFill>
                  <a:srgbClr val="444444"/>
                </a:solidFill>
                <a:effectLst/>
                <a:latin typeface="SFMono-Regular"/>
              </a:rPr>
              <a:t> id="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SFMono-Regular"/>
              </a:rPr>
              <a:t>javaService</a:t>
            </a:r>
            <a:r>
              <a:rPr lang="en-US" b="0" i="0" dirty="0">
                <a:solidFill>
                  <a:srgbClr val="444444"/>
                </a:solidFill>
                <a:effectLst/>
                <a:latin typeface="SFMono-Regular"/>
              </a:rPr>
              <a:t>" name="My Java Service Task"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SFMono-Regular"/>
              </a:rPr>
              <a:t>flowable:expression</a:t>
            </a:r>
            <a:r>
              <a:rPr lang="en-US" b="0" i="0" dirty="0">
                <a:solidFill>
                  <a:srgbClr val="444444"/>
                </a:solidFill>
                <a:effectLst/>
                <a:latin typeface="SFMono-Regular"/>
              </a:rPr>
              <a:t>="#{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SFMono-Regular"/>
              </a:rPr>
              <a:t>printer.printMessage</a:t>
            </a:r>
            <a:r>
              <a:rPr lang="en-US" b="0" i="0" dirty="0">
                <a:solidFill>
                  <a:srgbClr val="444444"/>
                </a:solidFill>
                <a:effectLst/>
                <a:latin typeface="SFMono-Regular"/>
              </a:rPr>
              <a:t>()}" /&gt;</a:t>
            </a:r>
            <a:endParaRPr lang="en-US" dirty="0"/>
          </a:p>
          <a:p>
            <a:pPr lvl="1"/>
            <a:endParaRPr lang="en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DD465D-772A-42CC-8232-D4F3F8E65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117" y="1690688"/>
            <a:ext cx="2152683" cy="160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5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694</Words>
  <Application>Microsoft Office PowerPoint</Application>
  <PresentationFormat>Widescreen</PresentationFormat>
  <Paragraphs>72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DejaVu Sans Mono</vt:lpstr>
      <vt:lpstr>DejaVu Serif</vt:lpstr>
      <vt:lpstr>SFMono-Regular</vt:lpstr>
      <vt:lpstr>Office Theme</vt:lpstr>
      <vt:lpstr>Flowable KT (part 1)</vt:lpstr>
      <vt:lpstr>Contents</vt:lpstr>
      <vt:lpstr>Introduction to Flowable</vt:lpstr>
      <vt:lpstr>Process terms</vt:lpstr>
      <vt:lpstr>Flowable API (1/2)</vt:lpstr>
      <vt:lpstr>Flowable API (2/3)</vt:lpstr>
      <vt:lpstr>Flowable API (3/3)</vt:lpstr>
      <vt:lpstr>User Task / Service Tasks (1/2)</vt:lpstr>
      <vt:lpstr>User Task / Service Tasks (2/2)</vt:lpstr>
      <vt:lpstr>Gateways (parallel / exclusive)</vt:lpstr>
      <vt:lpstr>Outlook for next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Kilchenmann</dc:creator>
  <cp:lastModifiedBy>Nicolas Kilchenmann</cp:lastModifiedBy>
  <cp:revision>49</cp:revision>
  <dcterms:created xsi:type="dcterms:W3CDTF">2022-04-03T10:37:34Z</dcterms:created>
  <dcterms:modified xsi:type="dcterms:W3CDTF">2022-04-08T15:02:13Z</dcterms:modified>
</cp:coreProperties>
</file>