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2" r:id="rId4"/>
    <p:sldId id="265" r:id="rId5"/>
    <p:sldId id="259" r:id="rId6"/>
    <p:sldId id="258" r:id="rId7"/>
    <p:sldId id="261" r:id="rId8"/>
    <p:sldId id="268" r:id="rId9"/>
    <p:sldId id="260" r:id="rId10"/>
    <p:sldId id="275" r:id="rId11"/>
    <p:sldId id="267" r:id="rId12"/>
    <p:sldId id="273" r:id="rId13"/>
    <p:sldId id="278" r:id="rId14"/>
    <p:sldId id="264" r:id="rId15"/>
    <p:sldId id="279" r:id="rId16"/>
    <p:sldId id="266" r:id="rId17"/>
    <p:sldId id="269" r:id="rId18"/>
    <p:sldId id="262" r:id="rId19"/>
    <p:sldId id="263" r:id="rId20"/>
    <p:sldId id="277" r:id="rId21"/>
    <p:sldId id="27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41"/>
  </p:normalViewPr>
  <p:slideViewPr>
    <p:cSldViewPr snapToGrid="0" snapToObjects="1">
      <p:cViewPr varScale="1">
        <p:scale>
          <a:sx n="89" d="100"/>
          <a:sy n="89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130D4-9E38-F249-8C93-63150D1F1BF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535D6-AF72-F146-A52C-46A094F6F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Originally I scraped the CDC website directly, aiming to predict weekly deaths or some other measure, however that was too fine of a granularity to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Tests:</a:t>
            </a:r>
          </a:p>
          <a:p>
            <a:pPr lvl="1"/>
            <a:r>
              <a:rPr lang="en-US" dirty="0"/>
              <a:t>Linear regression with and without polynomial features</a:t>
            </a:r>
          </a:p>
          <a:p>
            <a:pPr lvl="1"/>
            <a:r>
              <a:rPr lang="en-US" dirty="0"/>
              <a:t>Lasso and ridge regression with scaled features, with and without polynomial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took my a while even to get to this r2 so I’m happy with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7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CDC and others do more complicated calculations on the features that they input into their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35D6-AF72-F146-A52C-46A094F6F6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8FBF-62BC-3548-90FA-31EDCA862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7F08C-6CF3-BC4A-8E67-52D481C74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FC26-67B3-CB43-A5C2-7745E8B5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DCAD-A4CC-7249-9776-2190E5FEBA6E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87A3-262F-CE40-96D3-2CFE2E48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7914D-6AD6-904B-B91F-A86AB26B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961D-B94F-0642-B1A4-C0437DEB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A5392-429C-5A4D-8C57-5C755ECBF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F844-32CB-E745-8E6C-1CDEDA11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71E7-E1C0-3948-973E-603E3753D03F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11AA-4BF2-284C-B601-FF0D6064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6F10-1BDF-CB41-AEA2-539FC0DC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9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E20D3-5DAA-2944-8C82-5089F4456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7173-CB86-0145-A06F-297EA9DC9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B06A-1E4A-2946-864A-4CB3B9F1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3078-D276-2F43-97C8-5669C3EBFE2B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5DF1-9B5E-584C-8B9A-D4B00932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A9F5-7366-2E4B-947D-2BA7F88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9F9F-E6FD-794A-BFB6-BACB7EB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C96-35EE-BE4C-B7D0-90360676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8F3F-305D-2A48-9A34-9511222E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F58D-4D79-2A46-BF35-7CB471325BBC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C92B-4712-1648-87C6-35875A8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30A8-6774-184B-A204-C3110A4F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6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A402-C0CA-AE44-B25E-E37A70FE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6AAB-C08C-FC46-9103-F9F0A61D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7231-F33E-8641-8884-595CAD2F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0737-122E-2842-AF76-C8CC41C962D0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FF7E-504A-3E45-8622-B3D4E44D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9E15-DFAC-E245-8926-1B6E472A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6975-E946-F741-B42E-4F7685B5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3B03-7CBD-E946-B42F-D11FDEE08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743F-A982-4C40-84D7-659F35FA7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BD9C9-3230-064F-86AA-079E0CBD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7AC1-FB57-AF4E-9559-80B25BDDF272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0FDAC-9646-1E41-A0E5-B82DF725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E089-B50C-8140-B29D-C6C462E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24B5-D1F5-7542-BBFB-30E93C55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6890-B125-8148-AA4B-732485AF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07163-B220-A645-8F86-DDDDD028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428DC-E7D8-0C45-881B-351C55864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AB4CD-B4CC-C945-A722-9A8BB13A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80835-F696-034C-B700-3BC3829E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0501-658E-FD4B-8D23-7158E7533E7A}" type="datetime1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37680-0AFD-AF4C-B39A-F611B4D4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9EBB8-BE50-7B4F-B3C4-9A655E4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ED21-6E31-9C42-8F8C-F475FA08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82CE-3B2B-2B48-A41B-92D502E7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02AC-B8E3-9142-B448-C8EE4B2DAEC1}" type="datetime1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1CEA8-8BCD-3D4F-96E5-E47992E8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A7F6B-E2D2-4B4D-A9CC-D85783A5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F73EE-ED4C-D64A-B6D6-CD70DE49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7770-7BF5-7F4C-8CE2-A551CA6037B2}" type="datetime1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6FA1-EF6A-C247-8F60-78C703C1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66ECE-335E-7542-9DE5-1F64218B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EE67-EA2C-D949-B311-83EB969B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D684-51B1-094D-9074-11720B2A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2CF4C-142A-E047-9C08-5C347974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55AE-B991-2E4C-A049-5121AB1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084F-0914-E24A-97C8-3BC3B076711C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326D-8A78-034F-BC4E-49871051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FB23F-03F2-A74F-B6A4-E3F2904B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9124-7297-A349-B343-AAD41652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30AC4-08E6-F243-8DF5-62FF4B68E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2C4C-E4E0-2441-9FFB-E08F0122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747D1-65F0-CF44-8A82-6E0CE57C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F6BF-2D9C-4C42-8B79-7EECDED4AC9D}" type="datetime1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4F141-7836-A64C-8DFF-13A9D119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FD8CE-4A75-0143-B687-21FBFA43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7093C-CBC2-F848-AFF0-B779309E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25C24-D855-9C40-AFB6-3A8CCD76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4647-A8B9-3846-A5CA-04630ABC5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DF35-96B5-264C-BC56-EF555528F450}" type="datetime1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B0BA-5043-124E-B9EF-179F654FF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C677-FFBB-5046-82F5-A7DC7484F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96F0B-5D21-0B42-9A64-75AE197B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677333" y="0"/>
            <a:ext cx="1083733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B7BE0A-DD55-324D-9A35-7D68C5DF0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42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Covid-19 Deaths</a:t>
            </a:r>
            <a:br>
              <a:rPr lang="en-US" dirty="0"/>
            </a:br>
            <a:r>
              <a:rPr lang="en-US" dirty="0"/>
              <a:t>at the US County Level</a:t>
            </a:r>
            <a:br>
              <a:rPr lang="en-US" dirty="0"/>
            </a:br>
            <a:r>
              <a:rPr lang="en-US" dirty="0"/>
              <a:t>Using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EA859-0552-9840-8B1A-E7F2A3E8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3929"/>
            <a:ext cx="9144000" cy="1655762"/>
          </a:xfrm>
        </p:spPr>
        <p:txBody>
          <a:bodyPr/>
          <a:lstStyle/>
          <a:p>
            <a:r>
              <a:rPr lang="en-US" dirty="0"/>
              <a:t>Nick Kinnaird</a:t>
            </a:r>
          </a:p>
          <a:p>
            <a:r>
              <a:rPr lang="en-US" dirty="0"/>
              <a:t>1/22/2021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DD015-86B6-9840-B334-60B5EB8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7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2E061C-0C26-7146-AB71-54D8B257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6" y="1700511"/>
            <a:ext cx="5703578" cy="5157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F71642-DA34-0941-8A52-2EA048EA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3" y="66442"/>
            <a:ext cx="5346389" cy="163436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D57C83D-7577-B84C-8879-7C38E126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493"/>
            <a:ext cx="10515600" cy="1325563"/>
          </a:xfrm>
        </p:spPr>
        <p:txBody>
          <a:bodyPr/>
          <a:lstStyle/>
          <a:p>
            <a:r>
              <a:rPr lang="en-US" dirty="0"/>
              <a:t>Polynomial Coefficients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829CCE6B-7EFC-994A-AAAE-0753B9209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2057"/>
              </p:ext>
            </p:extLst>
          </p:nvPr>
        </p:nvGraphicFramePr>
        <p:xfrm>
          <a:off x="198785" y="1067233"/>
          <a:ext cx="5744815" cy="546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084">
                  <a:extLst>
                    <a:ext uri="{9D8B030D-6E8A-4147-A177-3AD203B41FA5}">
                      <a16:colId xmlns:a16="http://schemas.microsoft.com/office/drawing/2014/main" val="1199048234"/>
                    </a:ext>
                  </a:extLst>
                </a:gridCol>
                <a:gridCol w="5073731">
                  <a:extLst>
                    <a:ext uri="{9D8B030D-6E8A-4147-A177-3AD203B41FA5}">
                      <a16:colId xmlns:a16="http://schemas.microsoft.com/office/drawing/2014/main" val="2624638580"/>
                    </a:ext>
                  </a:extLst>
                </a:gridCol>
              </a:tblGrid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#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Feature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1178283472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Persons 65 years and over,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078290512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Black or African American alone,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1436940839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Two or More Races,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570573743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White alone, not Hispanic or Latino,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896382475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Median value of owner-occupied housing units, 2015-2019 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4235064515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Living in same house 1 year ago, percent of persons age 1 year+,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165814813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Households with a computer, percent,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165247043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Households with a broadband Internet subscription, percent,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760539201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High school graduate or higher, percent of persons age 25 years+,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2249850362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Bachelor's degree or higher, percent of persons age 25 years+,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37149661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Median household income (in 2019 dollars), 2015-2019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3484026797"/>
                  </a:ext>
                </a:extLst>
              </a:tr>
              <a:tr h="369776"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7428" marR="77428" marT="38714" marB="3871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Persons without health insurance, under age 65 years, percent</a:t>
                      </a:r>
                    </a:p>
                  </a:txBody>
                  <a:tcPr marL="77428" marR="77428" marT="38714" marB="38714"/>
                </a:tc>
                <a:extLst>
                  <a:ext uri="{0D108BD9-81ED-4DB2-BD59-A6C34878D82A}">
                    <a16:rowId xmlns:a16="http://schemas.microsoft.com/office/drawing/2014/main" val="8173998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6671CB2-E7C6-8E45-A39D-8AA4988AB4E0}"/>
              </a:ext>
            </a:extLst>
          </p:cNvPr>
          <p:cNvSpPr txBox="1"/>
          <p:nvPr/>
        </p:nvSpPr>
        <p:spPr>
          <a:xfrm>
            <a:off x="6990750" y="5306291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(matrix is symmetric)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DF28F73-313B-1149-9E27-EA241F86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5D2E-FA3D-BA40-97C1-9DDD4BC8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341F-6332-384C-971A-AAC12A44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36% on training data, 32% on the test data</a:t>
            </a:r>
          </a:p>
          <a:p>
            <a:pPr lvl="1"/>
            <a:r>
              <a:rPr lang="en-US" dirty="0"/>
              <a:t>The unexplained variance is high</a:t>
            </a:r>
          </a:p>
          <a:p>
            <a:pPr lvl="1"/>
            <a:r>
              <a:rPr lang="en-US" dirty="0"/>
              <a:t>I’m not surprised by this considering the complexity of the problem</a:t>
            </a:r>
          </a:p>
          <a:p>
            <a:r>
              <a:rPr lang="en-US" dirty="0"/>
              <a:t>MAE = 182.1 Deaths per 100k</a:t>
            </a:r>
          </a:p>
          <a:p>
            <a:r>
              <a:rPr lang="en-US" dirty="0"/>
              <a:t>RMSE = 205.5 Deaths per 100k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A1488-2EA6-9048-9406-71CF2F12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3953-8BE2-1A43-9915-E90E1B2E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8E92-F331-984E-948B-0CE1EC37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Investigate trend of model to overestimate the number of deaths</a:t>
            </a:r>
          </a:p>
          <a:p>
            <a:r>
              <a:rPr lang="en-US" dirty="0"/>
              <a:t>Ultimately the model would need to be improved significantly for it to be of any real use</a:t>
            </a:r>
          </a:p>
          <a:p>
            <a:pPr lvl="1"/>
            <a:r>
              <a:rPr lang="en-US" dirty="0"/>
              <a:t>More features including health care related statistics, time-dependent features, etc. </a:t>
            </a:r>
          </a:p>
          <a:p>
            <a:pPr lvl="1"/>
            <a:r>
              <a:rPr lang="en-US" dirty="0"/>
              <a:t>More sophisticated calculations on those features</a:t>
            </a:r>
          </a:p>
          <a:p>
            <a:pPr lvl="1"/>
            <a:r>
              <a:rPr lang="en-US" dirty="0"/>
              <a:t>Finer granularity: cities or census 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634D8-10DD-584B-B144-AE7D6FC8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83C9-772E-E84A-AA89-D7195167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-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1638-21B9-A944-921E-7888B8AF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FF1A3-787F-4F4E-8715-EC6F2C4F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4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D65D-CD88-7246-B80C-84452B60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B4F5-395D-6440-97CC-A2C4DBCB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F1E4-3CB2-674C-8B81-53927E35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C33C-225A-1146-B46B-46CF6810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72DB8-8262-8F48-B212-824B55B9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656344"/>
            <a:ext cx="11353800" cy="6201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698DB6-8977-3D46-A16E-458C68CD3BE7}"/>
              </a:ext>
            </a:extLst>
          </p:cNvPr>
          <p:cNvSpPr txBox="1"/>
          <p:nvPr/>
        </p:nvSpPr>
        <p:spPr>
          <a:xfrm>
            <a:off x="318655" y="124690"/>
            <a:ext cx="9154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US County Residual Deaths per 100k People</a:t>
            </a:r>
          </a:p>
        </p:txBody>
      </p:sp>
    </p:spTree>
    <p:extLst>
      <p:ext uri="{BB962C8B-B14F-4D97-AF65-F5344CB8AC3E}">
        <p14:creationId xmlns:p14="http://schemas.microsoft.com/office/powerpoint/2010/main" val="347694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3464-1E70-744D-8128-0187268F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Model – </a:t>
            </a:r>
            <a:r>
              <a:rPr lang="en-US" dirty="0" err="1"/>
              <a:t>LassoCV</a:t>
            </a:r>
            <a:r>
              <a:rPr lang="en-US" dirty="0"/>
              <a:t> with standard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780C9-E933-AF46-9BBC-FE8B796DC98D}"/>
              </a:ext>
            </a:extLst>
          </p:cNvPr>
          <p:cNvSpPr txBox="1"/>
          <p:nvPr/>
        </p:nvSpPr>
        <p:spPr>
          <a:xfrm>
            <a:off x="1302326" y="2104519"/>
            <a:ext cx="86129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('Persons 65 years and over, percent', 0.074) </a:t>
            </a:r>
          </a:p>
          <a:p>
            <a:r>
              <a:rPr lang="en-US" dirty="0"/>
              <a:t>('Black or African American alone, percent(a)', -0.047) </a:t>
            </a:r>
          </a:p>
          <a:p>
            <a:r>
              <a:rPr lang="en-US" dirty="0"/>
              <a:t>('Two or More Races, percent', -0.228) </a:t>
            </a:r>
          </a:p>
          <a:p>
            <a:r>
              <a:rPr lang="en-US" dirty="0"/>
              <a:t>('White alone, not Hispanic or Latino, percent', -0.327) </a:t>
            </a:r>
          </a:p>
          <a:p>
            <a:r>
              <a:rPr lang="en-US" dirty="0"/>
              <a:t>('Median value of owner-occupied housing units, 2015-2019', -0.322) </a:t>
            </a:r>
          </a:p>
          <a:p>
            <a:r>
              <a:rPr lang="en-US" dirty="0"/>
              <a:t>('Living in same house 1 year ago, percent of persons age 1 year+, 2015-2019', 0.002) </a:t>
            </a:r>
          </a:p>
          <a:p>
            <a:r>
              <a:rPr lang="en-US" dirty="0"/>
              <a:t>('Households with a computer, percent, 2015-2019', -0.193) </a:t>
            </a:r>
          </a:p>
          <a:p>
            <a:r>
              <a:rPr lang="en-US" dirty="0"/>
              <a:t>('Households with a broadband Internet subscription, percent, 2015-2019', 0.019)</a:t>
            </a:r>
          </a:p>
          <a:p>
            <a:r>
              <a:rPr lang="en-US" dirty="0"/>
              <a:t>('High school graduate or higher, percent of persons age 25 years+, 2015-2019', 0.084) </a:t>
            </a:r>
          </a:p>
          <a:p>
            <a:r>
              <a:rPr lang="en-US" dirty="0"/>
              <a:t>("Bachelor's degree or higher, percent of persons age 25 years+, 2015-2019", -0.057) </a:t>
            </a:r>
          </a:p>
          <a:p>
            <a:r>
              <a:rPr lang="en-US" dirty="0"/>
              <a:t>('Persons without health insurance, under age 65 years, percent', 0.045) </a:t>
            </a:r>
          </a:p>
          <a:p>
            <a:r>
              <a:rPr lang="en-US" dirty="0"/>
              <a:t>('Median household income (in 2019 dollars), 2015-2019', 0.162)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E990E-D0FC-AA41-854F-58B80FF20DC4}"/>
              </a:ext>
            </a:extLst>
          </p:cNvPr>
          <p:cNvSpPr txBox="1"/>
          <p:nvPr/>
        </p:nvSpPr>
        <p:spPr>
          <a:xfrm>
            <a:off x="3463635" y="588873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ƛ</a:t>
            </a:r>
            <a:r>
              <a:rPr lang="en-US" dirty="0"/>
              <a:t> = 0.0014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B14B0D-2399-624D-92F9-9A713288EC9D}"/>
              </a:ext>
            </a:extLst>
          </p:cNvPr>
          <p:cNvSpPr/>
          <p:nvPr/>
        </p:nvSpPr>
        <p:spPr>
          <a:xfrm>
            <a:off x="5705775" y="56576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27%</a:t>
            </a:r>
          </a:p>
          <a:p>
            <a:r>
              <a:rPr lang="en-US" dirty="0"/>
              <a:t>MAE = 188.2 Deaths per 100k</a:t>
            </a:r>
          </a:p>
          <a:p>
            <a:r>
              <a:rPr lang="en-US" dirty="0"/>
              <a:t>RMSE = 211.8 Deaths per 100k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E04A6-2476-E242-B085-E4C79ACF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4D6B-D225-1947-BF09-F62D8B7A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progression (on training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2D3F-B8B0-8F49-96CE-9510E2F8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~0.1 with simple linear regression using most correlated features</a:t>
            </a:r>
          </a:p>
          <a:p>
            <a:r>
              <a:rPr lang="en-US" dirty="0"/>
              <a:t>~0.2 after reducing features manually</a:t>
            </a:r>
          </a:p>
          <a:p>
            <a:r>
              <a:rPr lang="en-US" dirty="0"/>
              <a:t>~0.27 after Box-Cox transform of target</a:t>
            </a:r>
          </a:p>
          <a:p>
            <a:r>
              <a:rPr lang="en-US" dirty="0"/>
              <a:t>~0.315 after poly transform of features</a:t>
            </a:r>
          </a:p>
          <a:p>
            <a:r>
              <a:rPr lang="en-US" dirty="0"/>
              <a:t>~0.36 using Lasso on poly features</a:t>
            </a:r>
          </a:p>
          <a:p>
            <a:endParaRPr lang="en-US" dirty="0"/>
          </a:p>
          <a:p>
            <a:r>
              <a:rPr lang="en-US" dirty="0"/>
              <a:t>Ridge and Lasso were basically equivalent</a:t>
            </a:r>
          </a:p>
          <a:p>
            <a:r>
              <a:rPr lang="en-US" dirty="0"/>
              <a:t>I chose Lasso because it zeroed out a good amount of the polynomial features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5CBD8-55DC-2C4A-B95D-0DAE3CF0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1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E046CB-B5A6-A64B-8FFA-27B22999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12" y="453934"/>
            <a:ext cx="5486400" cy="2648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447CE-EFDB-D748-9A41-78DF9B9E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02" y="3644987"/>
            <a:ext cx="4386598" cy="2711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18726-1E54-3A4A-A839-BF67C7572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640" y="3532773"/>
            <a:ext cx="4275703" cy="2823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5C4EF-0D41-8142-AF40-15C5C2EE9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345" y="288674"/>
            <a:ext cx="4394291" cy="290189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F4396-BB09-2C40-8119-758B5C89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CE6E6-EB1C-2348-A58E-28407FDB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" y="1733814"/>
            <a:ext cx="5486400" cy="36230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632F4-70B0-FF49-AF7C-C5950C8C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54" y="1809911"/>
            <a:ext cx="5486400" cy="35642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3CCA7-095D-0F4A-AF2E-A41DF9B3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0487-53ED-3249-B1EC-915FA114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Idea: Knowing which counties are more at risk means resources can be deployed more efficiently.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4295-F54C-2A47-9A16-2D351F45F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3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Target variable:  </a:t>
            </a:r>
            <a:r>
              <a:rPr lang="en-US" dirty="0">
                <a:solidFill>
                  <a:srgbClr val="FF0000"/>
                </a:solidFill>
              </a:rPr>
              <a:t>Cumulative</a:t>
            </a:r>
            <a:r>
              <a:rPr lang="en-US" dirty="0"/>
              <a:t> Covid-19 deaths per county </a:t>
            </a:r>
            <a:r>
              <a:rPr lang="en-US" dirty="0">
                <a:solidFill>
                  <a:srgbClr val="FF0000"/>
                </a:solidFill>
              </a:rPr>
              <a:t>scaled by population</a:t>
            </a:r>
          </a:p>
          <a:p>
            <a:pPr lvl="1"/>
            <a:r>
              <a:rPr lang="en-US" dirty="0"/>
              <a:t>Data acquired from the NYT Covid-19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Dated 1/18/2021</a:t>
            </a:r>
          </a:p>
          <a:p>
            <a:pPr lvl="1"/>
            <a:r>
              <a:rPr lang="en-US" dirty="0"/>
              <a:t>~3000 counties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Features: US Census data scraped from the Census Bureau</a:t>
            </a:r>
          </a:p>
          <a:p>
            <a:pPr lvl="1"/>
            <a:r>
              <a:rPr lang="en-US" dirty="0"/>
              <a:t>62 features consisting of various demographic and economic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2CFAA-17EB-CA49-BC7E-A0E5E08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14B567-E754-1347-91AD-9CB41C19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00" y="0"/>
            <a:ext cx="5101225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2C78A-1DEE-EF4E-8D68-79600ACD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68E8BB-01C5-274B-96EF-2C6210A9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08" y="0"/>
            <a:ext cx="7123431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3E86-48D0-0E4A-89A6-DD5CAC83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9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2FA15-5C30-0B43-B224-B8B36096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853" y="2189018"/>
            <a:ext cx="3905078" cy="1593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6C6E5-2CAB-7C45-A978-9FA00829010E}"/>
              </a:ext>
            </a:extLst>
          </p:cNvPr>
          <p:cNvSpPr txBox="1"/>
          <p:nvPr/>
        </p:nvSpPr>
        <p:spPr>
          <a:xfrm>
            <a:off x="4308764" y="1191491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Box-Cox Transform: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9B99C-ACAF-494F-A6DF-A231F818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9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3A028-0686-E84B-8BEA-930CC700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06" y="350610"/>
            <a:ext cx="12226006" cy="6507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0B43B-850A-D748-B4A7-5E8194B9F087}"/>
              </a:ext>
            </a:extLst>
          </p:cNvPr>
          <p:cNvSpPr txBox="1"/>
          <p:nvPr/>
        </p:nvSpPr>
        <p:spPr>
          <a:xfrm>
            <a:off x="318655" y="124690"/>
            <a:ext cx="9756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US County Cumulative Deaths per 100k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E1A3A-1B54-A246-83A0-87C62D061703}"/>
              </a:ext>
            </a:extLst>
          </p:cNvPr>
          <p:cNvSpPr txBox="1"/>
          <p:nvPr/>
        </p:nvSpPr>
        <p:spPr>
          <a:xfrm>
            <a:off x="318655" y="6550223"/>
            <a:ext cx="10391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Made using </a:t>
            </a:r>
            <a:r>
              <a:rPr lang="en-US" sz="1400" dirty="0" err="1"/>
              <a:t>Plotly</a:t>
            </a:r>
            <a:r>
              <a:rPr lang="en-US" sz="1400" dirty="0"/>
              <a:t> Choropleth Map. Blank counties are places where either my web-scraping failed, or I dropped outliers/entries with issues.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1656D5-FE74-E541-B041-B5D02248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21B39-D584-3E4F-ABAF-C91F96D4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9" y="832576"/>
            <a:ext cx="11064242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F14F0-08FB-FA43-81C5-7D277436BD02}"/>
              </a:ext>
            </a:extLst>
          </p:cNvPr>
          <p:cNvSpPr txBox="1"/>
          <p:nvPr/>
        </p:nvSpPr>
        <p:spPr>
          <a:xfrm>
            <a:off x="318655" y="124690"/>
            <a:ext cx="11574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Target Distribution with and without Box-Cox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1D40A-575B-8D45-9DAA-50764C3A732F}"/>
              </a:ext>
            </a:extLst>
          </p:cNvPr>
          <p:cNvSpPr txBox="1"/>
          <p:nvPr/>
        </p:nvSpPr>
        <p:spPr>
          <a:xfrm>
            <a:off x="292335" y="6027003"/>
            <a:ext cx="1138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Transforming the target distribution to a normal shape was necessary for my regression to work consistently.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EF2FF3-75B8-484C-87FF-15634C8E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6FB4-A010-F449-80D8-8123FED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influences the number of deaths?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0AFB-4054-8D45-93FD-D1FB209B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Race</a:t>
            </a:r>
          </a:p>
          <a:p>
            <a:r>
              <a:rPr lang="en-US" dirty="0"/>
              <a:t>Income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Health care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A lot of these are significantly correlated to each other</a:t>
            </a:r>
          </a:p>
          <a:p>
            <a:r>
              <a:rPr lang="en-US" dirty="0"/>
              <a:t>By trial and error I selected 12 features for my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9F4E-01C1-8446-B792-B59D732C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9FB1-DCA8-8A4D-A762-5C2E295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765884-B72F-4946-9D89-A9FD5979B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126461"/>
              </p:ext>
            </p:extLst>
          </p:nvPr>
        </p:nvGraphicFramePr>
        <p:xfrm>
          <a:off x="838200" y="1465407"/>
          <a:ext cx="10048875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1199048234"/>
                    </a:ext>
                  </a:extLst>
                </a:gridCol>
                <a:gridCol w="7647854">
                  <a:extLst>
                    <a:ext uri="{9D8B030D-6E8A-4147-A177-3AD203B41FA5}">
                      <a16:colId xmlns:a16="http://schemas.microsoft.com/office/drawing/2014/main" val="2624638580"/>
                    </a:ext>
                  </a:extLst>
                </a:gridCol>
                <a:gridCol w="1389466">
                  <a:extLst>
                    <a:ext uri="{9D8B030D-6E8A-4147-A177-3AD203B41FA5}">
                      <a16:colId xmlns:a16="http://schemas.microsoft.com/office/drawing/2014/main" val="85464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to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8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Persons 65 years and over,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9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or African American alone,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4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or More Races,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-0.278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5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alone, not Hispanic or Latino,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3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Persons without health insurance, under age 65 years, percent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0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value of owner-occupied housing units, 2015-2019 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-0.369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household income (in 2019 dollars), 2015-2019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-0.289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89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Living in same house 1 year ago, percent of persons age 1 year+, 2015-2019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1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 with a computer, percent,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-0.353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4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 with a broadband Internet subscription, percent,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-0.348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3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school graduate or higher, percent of persons age 25 years+,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-0.276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5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Bachelor's degree or higher, percent of persons age 25 years+,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9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93E9BB-B14D-4E44-B1B7-46C5C249B499}"/>
              </a:ext>
            </a:extLst>
          </p:cNvPr>
          <p:cNvSpPr txBox="1"/>
          <p:nvPr/>
        </p:nvSpPr>
        <p:spPr>
          <a:xfrm>
            <a:off x="6096000" y="93429"/>
            <a:ext cx="3023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Race/Age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Income Related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Education/Information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245A-2896-4E4A-BFA0-5C393992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04130-E55A-B142-9DD6-C9AD6AAA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5" y="3698798"/>
            <a:ext cx="6163843" cy="31040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B800B-62A8-B84F-AC14-2C6B116E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601" y="3683296"/>
            <a:ext cx="5205085" cy="3087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79CCD-9BB6-974B-8052-D1953BB28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92" y="278514"/>
            <a:ext cx="4756933" cy="3141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77481-4C16-5544-A376-D342A7695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970" y="278514"/>
            <a:ext cx="5852346" cy="306864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91E023-76E7-444B-B84C-32A43650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0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1935-2CAC-D94C-8B99-F9451E07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Choice: </a:t>
            </a:r>
            <a:r>
              <a:rPr lang="en-US" dirty="0">
                <a:solidFill>
                  <a:srgbClr val="FF0000"/>
                </a:solidFill>
              </a:rPr>
              <a:t>Lasso with standard polynomial features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C99C-795D-0043-BC58-1D96AC10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Polynomial degree 2, including all poly features, not just interaction terms</a:t>
            </a:r>
          </a:p>
          <a:p>
            <a:r>
              <a:rPr lang="en-US" dirty="0" err="1"/>
              <a:t>ƛ</a:t>
            </a:r>
            <a:r>
              <a:rPr lang="en-US" dirty="0"/>
              <a:t> = 4e-4</a:t>
            </a:r>
          </a:p>
          <a:p>
            <a:r>
              <a:rPr lang="en-US" dirty="0"/>
              <a:t>Ultimately I selected the model which performed the best, regardless of complexity</a:t>
            </a:r>
          </a:p>
          <a:p>
            <a:pPr lvl="1"/>
            <a:r>
              <a:rPr lang="en-US" dirty="0"/>
              <a:t>Verified with cross validation</a:t>
            </a:r>
          </a:p>
          <a:p>
            <a:r>
              <a:rPr lang="en-US" dirty="0"/>
              <a:t>I decided this because this was an analysis on life/death data, and every little bit matters</a:t>
            </a:r>
          </a:p>
          <a:p>
            <a:pPr lvl="1"/>
            <a:r>
              <a:rPr lang="en-US" dirty="0"/>
              <a:t>Did choose Lasso over Ridge for better interpretability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1824D-F4D8-0148-B45E-A1ABD7FD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2A06525-FFD1-2242-A2D0-6343B61E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854" y="789712"/>
            <a:ext cx="6248400" cy="3124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F29A3C1-D6C5-B94C-8FF5-43D7BF9D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422567"/>
            <a:ext cx="6400800" cy="6400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6C0960E-09E1-8A4E-80A8-C8F6B9365351}"/>
              </a:ext>
            </a:extLst>
          </p:cNvPr>
          <p:cNvSpPr txBox="1"/>
          <p:nvPr/>
        </p:nvSpPr>
        <p:spPr>
          <a:xfrm>
            <a:off x="6677891" y="4114799"/>
            <a:ext cx="51123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predicted vs actual plot shows that my model tends to overestimate the number of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Residuals are relatively happy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Variance is high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AE9753E8-9E9C-C74E-A68E-CE0BC60A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-222900"/>
            <a:ext cx="10515600" cy="1325563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DA3A2A5C-3CE0-EA47-B265-A551250C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9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4D2DAD-5151-A648-AEF9-F1E6EF0E3F30}"/>
              </a:ext>
            </a:extLst>
          </p:cNvPr>
          <p:cNvSpPr txBox="1"/>
          <p:nvPr/>
        </p:nvSpPr>
        <p:spPr>
          <a:xfrm>
            <a:off x="5283059" y="391391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y=x</a:t>
            </a:r>
          </a:p>
        </p:txBody>
      </p:sp>
    </p:spTree>
    <p:extLst>
      <p:ext uri="{BB962C8B-B14F-4D97-AF65-F5344CB8AC3E}">
        <p14:creationId xmlns:p14="http://schemas.microsoft.com/office/powerpoint/2010/main" val="177509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1059</Words>
  <Application>Microsoft Macintosh PowerPoint</Application>
  <PresentationFormat>Widescreen</PresentationFormat>
  <Paragraphs>186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Predicting Covid-19 Deaths at the US County Level Using Census Data</vt:lpstr>
      <vt:lpstr>Idea: Knowing which counties are more at risk means resources can be deployed more efficiently.</vt:lpstr>
      <vt:lpstr>PowerPoint Presentation</vt:lpstr>
      <vt:lpstr>PowerPoint Presentation</vt:lpstr>
      <vt:lpstr>What influences the number of deaths?</vt:lpstr>
      <vt:lpstr>Selected Features</vt:lpstr>
      <vt:lpstr>PowerPoint Presentation</vt:lpstr>
      <vt:lpstr>Model Choice: Lasso with standard polynomial features </vt:lpstr>
      <vt:lpstr>Model Performance</vt:lpstr>
      <vt:lpstr>Polynomial Coefficients</vt:lpstr>
      <vt:lpstr>Final Model Results</vt:lpstr>
      <vt:lpstr>Future Work</vt:lpstr>
      <vt:lpstr>End - Questions?</vt:lpstr>
      <vt:lpstr>Appendix</vt:lpstr>
      <vt:lpstr>PowerPoint Presentation</vt:lpstr>
      <vt:lpstr>Simpler Model – LassoCV with standard features</vt:lpstr>
      <vt:lpstr>Model progression (on training data)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 County  Covid-19 Deaths</dc:title>
  <dc:creator>Microsoft Office User</dc:creator>
  <cp:lastModifiedBy>Microsoft Office User</cp:lastModifiedBy>
  <cp:revision>54</cp:revision>
  <cp:lastPrinted>2021-01-22T19:35:37Z</cp:lastPrinted>
  <dcterms:created xsi:type="dcterms:W3CDTF">2021-01-21T20:24:38Z</dcterms:created>
  <dcterms:modified xsi:type="dcterms:W3CDTF">2021-01-22T20:40:18Z</dcterms:modified>
</cp:coreProperties>
</file>