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65" r:id="rId5"/>
    <p:sldId id="259" r:id="rId6"/>
    <p:sldId id="258" r:id="rId7"/>
    <p:sldId id="261" r:id="rId8"/>
    <p:sldId id="268" r:id="rId9"/>
    <p:sldId id="267" r:id="rId10"/>
    <p:sldId id="274" r:id="rId11"/>
    <p:sldId id="260" r:id="rId12"/>
    <p:sldId id="273" r:id="rId13"/>
    <p:sldId id="264" r:id="rId14"/>
    <p:sldId id="271" r:id="rId15"/>
    <p:sldId id="269" r:id="rId16"/>
    <p:sldId id="262" r:id="rId17"/>
    <p:sldId id="263" r:id="rId18"/>
    <p:sldId id="266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/>
  </p:normalViewPr>
  <p:slideViewPr>
    <p:cSldViewPr snapToGrid="0" snapToObjects="1">
      <p:cViewPr varScale="1">
        <p:scale>
          <a:sx n="92" d="100"/>
          <a:sy n="92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8FBF-62BC-3548-90FA-31EDCA862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7F08C-6CF3-BC4A-8E67-52D481C74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FC26-67B3-CB43-A5C2-7745E8B5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87A3-262F-CE40-96D3-2CFE2E48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7914D-6AD6-904B-B91F-A86AB26B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961D-B94F-0642-B1A4-C0437DEB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A5392-429C-5A4D-8C57-5C755ECBF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F844-32CB-E745-8E6C-1CDEDA11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11AA-4BF2-284C-B601-FF0D6064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6F10-1BDF-CB41-AEA2-539FC0DC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9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E20D3-5DAA-2944-8C82-5089F4456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B7173-CB86-0145-A06F-297EA9DC9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B06A-1E4A-2946-864A-4CB3B9F1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5DF1-9B5E-584C-8B9A-D4B00932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A9F5-7366-2E4B-947D-2BA7F881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9F9F-E6FD-794A-BFB6-BACB7EB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3C96-35EE-BE4C-B7D0-90360676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8F3F-305D-2A48-9A34-9511222E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8C92B-4712-1648-87C6-35875A81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430A8-6774-184B-A204-C3110A4F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6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A402-C0CA-AE44-B25E-E37A70FE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6AAB-C08C-FC46-9103-F9F0A61DD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7231-F33E-8641-8884-595CAD2F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FF7E-504A-3E45-8622-B3D4E44D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B9E15-DFAC-E245-8926-1B6E472A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2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6975-E946-F741-B42E-4F7685B5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3B03-7CBD-E946-B42F-D11FDEE08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E743F-A982-4C40-84D7-659F35FA7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BD9C9-3230-064F-86AA-079E0CBD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0FDAC-9646-1E41-A0E5-B82DF725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5E089-B50C-8140-B29D-C6C462EA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6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24B5-D1F5-7542-BBFB-30E93C55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A6890-B125-8148-AA4B-732485AF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07163-B220-A645-8F86-DDDDD0280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428DC-E7D8-0C45-881B-351C55864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AB4CD-B4CC-C945-A722-9A8BB13AC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80835-F696-034C-B700-3BC3829E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37680-0AFD-AF4C-B39A-F611B4D4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9EBB8-BE50-7B4F-B3C4-9A655E4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ED21-6E31-9C42-8F8C-F475FA08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282CE-3B2B-2B48-A41B-92D502E7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1CEA8-8BCD-3D4F-96E5-E47992E8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A7F6B-E2D2-4B4D-A9CC-D85783A5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F73EE-ED4C-D64A-B6D6-CD70DE49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D6FA1-EF6A-C247-8F60-78C703C1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66ECE-335E-7542-9DE5-1F64218B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5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EE67-EA2C-D949-B311-83EB969B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D684-51B1-094D-9074-11720B2A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2CF4C-142A-E047-9C08-5C3479748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555AE-B991-2E4C-A049-5121AB16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4326D-8A78-034F-BC4E-49871051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FB23F-03F2-A74F-B6A4-E3F2904B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3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9124-7297-A349-B343-AAD41652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30AC4-08E6-F243-8DF5-62FF4B68E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42C4C-E4E0-2441-9FFB-E08F0122C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747D1-65F0-CF44-8A82-6E0CE57C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4F141-7836-A64C-8DFF-13A9D119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FD8CE-4A75-0143-B687-21FBFA43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2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7093C-CBC2-F848-AFF0-B779309E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25C24-D855-9C40-AFB6-3A8CCD76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4647-A8B9-3846-A5CA-04630ABC5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B0BA-5043-124E-B9EF-179F654FF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C677-FFBB-5046-82F5-A7DC7484F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96F0B-5D21-0B42-9A64-75AE197B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677333" y="0"/>
            <a:ext cx="1083733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B7BE0A-DD55-324D-9A35-7D68C5DF0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425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Predicting Covid-19 Deaths</a:t>
            </a:r>
            <a:br>
              <a:rPr lang="en-US" dirty="0"/>
            </a:br>
            <a:r>
              <a:rPr lang="en-US" dirty="0"/>
              <a:t>at the US County Level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EA859-0552-9840-8B1A-E7F2A3E83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3929"/>
            <a:ext cx="9144000" cy="1655762"/>
          </a:xfrm>
        </p:spPr>
        <p:txBody>
          <a:bodyPr/>
          <a:lstStyle/>
          <a:p>
            <a:r>
              <a:rPr lang="en-US" dirty="0"/>
              <a:t>Nick Kinnaird</a:t>
            </a:r>
          </a:p>
          <a:p>
            <a:r>
              <a:rPr lang="en-US" dirty="0"/>
              <a:t>1/22/2021</a:t>
            </a:r>
          </a:p>
        </p:txBody>
      </p:sp>
    </p:spTree>
    <p:extLst>
      <p:ext uri="{BB962C8B-B14F-4D97-AF65-F5344CB8AC3E}">
        <p14:creationId xmlns:p14="http://schemas.microsoft.com/office/powerpoint/2010/main" val="269287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01AEC5-2765-0A4C-B1F4-91170928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14600"/>
            <a:ext cx="9144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821FEE-68EC-AC4E-B379-8A6E8F3E0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00" y="2664600"/>
            <a:ext cx="91440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47551E-DC50-0E4A-A2E8-CCF3A2AF0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000" y="300000"/>
            <a:ext cx="7620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98160C-A7E8-8A48-ACB5-AA4786E78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000" y="45000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9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2A06525-FFD1-2242-A2D0-6343B61E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854" y="623454"/>
            <a:ext cx="6248400" cy="3124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F29A3C1-D6C5-B94C-8FF5-43D7BF9D2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256309"/>
            <a:ext cx="6400800" cy="6400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6C0960E-09E1-8A4E-80A8-C8F6B9365351}"/>
              </a:ext>
            </a:extLst>
          </p:cNvPr>
          <p:cNvSpPr txBox="1"/>
          <p:nvPr/>
        </p:nvSpPr>
        <p:spPr>
          <a:xfrm>
            <a:off x="6677891" y="4114799"/>
            <a:ext cx="51123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Residuals are relatively happy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predicted vs actual plot shows that my model tends to overestimate the number of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Ultimately, the explained variance would need to be improved for the model to be of any real use</a:t>
            </a:r>
          </a:p>
        </p:txBody>
      </p:sp>
    </p:spTree>
    <p:extLst>
      <p:ext uri="{BB962C8B-B14F-4D97-AF65-F5344CB8AC3E}">
        <p14:creationId xmlns:p14="http://schemas.microsoft.com/office/powerpoint/2010/main" val="177509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3953-8BE2-1A43-9915-E90E1B2E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8E92-F331-984E-948B-0CE1EC37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features could be included to improve the model</a:t>
            </a:r>
          </a:p>
          <a:p>
            <a:pPr lvl="1"/>
            <a:r>
              <a:rPr lang="en-US" dirty="0"/>
              <a:t>More healthcare related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7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D65D-CD88-7246-B80C-84452B60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B4F5-395D-6440-97CC-A2C4DBCB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9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4D6B-D225-1947-BF09-F62D8B7A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progression (on training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2D3F-B8B0-8F49-96CE-9510E2F8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~0.1 with simple linear regression using most correlated features</a:t>
            </a:r>
          </a:p>
          <a:p>
            <a:r>
              <a:rPr lang="en-US" dirty="0"/>
              <a:t>~0.2 after reducing features manually</a:t>
            </a:r>
          </a:p>
          <a:p>
            <a:r>
              <a:rPr lang="en-US" dirty="0"/>
              <a:t>~0.27 after Box-Cox transform of target</a:t>
            </a:r>
          </a:p>
          <a:p>
            <a:r>
              <a:rPr lang="en-US" dirty="0"/>
              <a:t>~0.315 after poly transform of features</a:t>
            </a:r>
          </a:p>
          <a:p>
            <a:r>
              <a:rPr lang="en-US" dirty="0"/>
              <a:t>~0.36 using Lasso on poly features</a:t>
            </a:r>
          </a:p>
          <a:p>
            <a:endParaRPr lang="en-US" dirty="0"/>
          </a:p>
          <a:p>
            <a:r>
              <a:rPr lang="en-US" dirty="0"/>
              <a:t>Ridge and Lasso were basically equivalent</a:t>
            </a:r>
          </a:p>
          <a:p>
            <a:r>
              <a:rPr lang="en-US" dirty="0"/>
              <a:t>I chose Lasso because it zeroed out a good amount of the polynomial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81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E046CB-B5A6-A64B-8FFA-27B22999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54" y="419631"/>
            <a:ext cx="4927906" cy="23789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C447CE-EFDB-D748-9A41-78DF9B9E2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344" y="3419179"/>
            <a:ext cx="4394291" cy="2929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C18726-1E54-3A4A-A839-BF67C7572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769" y="3419179"/>
            <a:ext cx="4394291" cy="2929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25C4EF-0D41-8142-AF40-15C5C2EE9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345" y="274856"/>
            <a:ext cx="4394291" cy="29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6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6CE6E6-EB1C-2348-A58E-28407FDB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2" y="1716561"/>
            <a:ext cx="54864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632F4-70B0-FF49-AF7C-C5950C8CB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854" y="1809911"/>
            <a:ext cx="5486400" cy="35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0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3464-1E70-744D-8128-0187268F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Simpler Model – </a:t>
            </a:r>
            <a:r>
              <a:rPr lang="en-US" dirty="0" err="1"/>
              <a:t>LassoCV</a:t>
            </a:r>
            <a:r>
              <a:rPr lang="en-US" dirty="0"/>
              <a:t> with standard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780C9-E933-AF46-9BBC-FE8B796DC98D}"/>
              </a:ext>
            </a:extLst>
          </p:cNvPr>
          <p:cNvSpPr txBox="1"/>
          <p:nvPr/>
        </p:nvSpPr>
        <p:spPr>
          <a:xfrm>
            <a:off x="1302327" y="2327564"/>
            <a:ext cx="86129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('Persons 65 years and over, percent', 0.074) </a:t>
            </a:r>
          </a:p>
          <a:p>
            <a:r>
              <a:rPr lang="en-US" dirty="0"/>
              <a:t>('Black or African American alone, percent(a)', -0.047) </a:t>
            </a:r>
          </a:p>
          <a:p>
            <a:r>
              <a:rPr lang="en-US" dirty="0"/>
              <a:t>('Two or More Races, percent', -0.228) </a:t>
            </a:r>
          </a:p>
          <a:p>
            <a:r>
              <a:rPr lang="en-US" dirty="0"/>
              <a:t>('White alone, not Hispanic or Latino, percent', -0.327) </a:t>
            </a:r>
          </a:p>
          <a:p>
            <a:r>
              <a:rPr lang="en-US" dirty="0"/>
              <a:t>('Median value of owner-occupied housing units, 2015-2019', -0.322) </a:t>
            </a:r>
          </a:p>
          <a:p>
            <a:r>
              <a:rPr lang="en-US" dirty="0"/>
              <a:t>('Living in same house 1 year ago, percent of persons age 1 year+, 2015-2019', 0.002) </a:t>
            </a:r>
          </a:p>
          <a:p>
            <a:r>
              <a:rPr lang="en-US" dirty="0"/>
              <a:t>('Households with a computer, percent, 2015-2019', -0.193) </a:t>
            </a:r>
          </a:p>
          <a:p>
            <a:r>
              <a:rPr lang="en-US" dirty="0"/>
              <a:t>('Households with a broadband Internet subscription, percent, 2015-2019', 0.019)</a:t>
            </a:r>
          </a:p>
          <a:p>
            <a:r>
              <a:rPr lang="en-US" dirty="0"/>
              <a:t>('High school graduate or higher, percent of persons age 25 years+, 2015-2019', 0.084) </a:t>
            </a:r>
          </a:p>
          <a:p>
            <a:r>
              <a:rPr lang="en-US" dirty="0"/>
              <a:t>("Bachelor's degree or higher, percent of persons age 25 years+, 2015-2019", -0.057) </a:t>
            </a:r>
          </a:p>
          <a:p>
            <a:r>
              <a:rPr lang="en-US" dirty="0"/>
              <a:t>('Persons without health insurance, under age 65 years, percent', 0.045) </a:t>
            </a:r>
          </a:p>
          <a:p>
            <a:r>
              <a:rPr lang="en-US" dirty="0"/>
              <a:t>('Median household income (in 2019 dollars), 2015-2019', 0.162)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E990E-D0FC-AA41-854F-58B80FF20DC4}"/>
              </a:ext>
            </a:extLst>
          </p:cNvPr>
          <p:cNvSpPr txBox="1"/>
          <p:nvPr/>
        </p:nvSpPr>
        <p:spPr>
          <a:xfrm>
            <a:off x="6816436" y="2064327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 = 0.0014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B14B0D-2399-624D-92F9-9A713288EC9D}"/>
              </a:ext>
            </a:extLst>
          </p:cNvPr>
          <p:cNvSpPr/>
          <p:nvPr/>
        </p:nvSpPr>
        <p:spPr>
          <a:xfrm>
            <a:off x="5608794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R2 = 27%</a:t>
            </a:r>
          </a:p>
          <a:p>
            <a:r>
              <a:rPr lang="en-US" dirty="0"/>
              <a:t>MAE = 188.2 Deaths per 100k</a:t>
            </a:r>
          </a:p>
          <a:p>
            <a:r>
              <a:rPr lang="en-US" dirty="0"/>
              <a:t>RMSE = 211.8 Deaths per 100k </a:t>
            </a:r>
          </a:p>
        </p:txBody>
      </p:sp>
    </p:spTree>
    <p:extLst>
      <p:ext uri="{BB962C8B-B14F-4D97-AF65-F5344CB8AC3E}">
        <p14:creationId xmlns:p14="http://schemas.microsoft.com/office/powerpoint/2010/main" val="422738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2FA15-5C30-0B43-B224-B8B36096D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35" y="2175163"/>
            <a:ext cx="3905078" cy="15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9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0487-53ED-3249-B1EC-915FA114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Knowing which counties are more at risk means resources can be deployed more efficiently.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4295-F54C-2A47-9A16-2D351F45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3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Target:  </a:t>
            </a:r>
            <a:r>
              <a:rPr lang="en-US" dirty="0">
                <a:solidFill>
                  <a:srgbClr val="FF0000"/>
                </a:solidFill>
              </a:rPr>
              <a:t>Cumulative</a:t>
            </a:r>
            <a:r>
              <a:rPr lang="en-US" dirty="0"/>
              <a:t> Covid-19 deaths per county </a:t>
            </a:r>
            <a:r>
              <a:rPr lang="en-US" dirty="0">
                <a:solidFill>
                  <a:srgbClr val="FF0000"/>
                </a:solidFill>
              </a:rPr>
              <a:t>scaled by population</a:t>
            </a:r>
          </a:p>
          <a:p>
            <a:r>
              <a:rPr lang="en-US" dirty="0"/>
              <a:t>Data acquired from from the NYT Covid-19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(Originally I scraped the CDC website directly, aiming to predict weekly deaths or some other measure, however that was too fine of a granularity to model.)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Features: US Census data scraped from the Census Bureau</a:t>
            </a:r>
          </a:p>
          <a:p>
            <a:pPr lvl="1"/>
            <a:r>
              <a:rPr lang="en-US" dirty="0"/>
              <a:t>62 features consisting of various demographic and economic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4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A3A028-0686-E84B-8BEA-930CC7007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06" y="350610"/>
            <a:ext cx="12226006" cy="6507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0B43B-850A-D748-B4A7-5E8194B9F087}"/>
              </a:ext>
            </a:extLst>
          </p:cNvPr>
          <p:cNvSpPr txBox="1"/>
          <p:nvPr/>
        </p:nvSpPr>
        <p:spPr>
          <a:xfrm>
            <a:off x="318655" y="124690"/>
            <a:ext cx="9756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US County Cumulative Deaths per 100k People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E1A3A-1B54-A246-83A0-87C62D061703}"/>
              </a:ext>
            </a:extLst>
          </p:cNvPr>
          <p:cNvSpPr txBox="1"/>
          <p:nvPr/>
        </p:nvSpPr>
        <p:spPr>
          <a:xfrm>
            <a:off x="318655" y="6550223"/>
            <a:ext cx="10391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Made using </a:t>
            </a:r>
            <a:r>
              <a:rPr lang="en-US" sz="1400" dirty="0" err="1"/>
              <a:t>Plotly</a:t>
            </a:r>
            <a:r>
              <a:rPr lang="en-US" sz="1400" dirty="0"/>
              <a:t> Choropleth Map. Blank counties are places where either my web-scraping failed, or I dropped outliers/entries with issues.</a:t>
            </a:r>
          </a:p>
        </p:txBody>
      </p:sp>
    </p:spTree>
    <p:extLst>
      <p:ext uri="{BB962C8B-B14F-4D97-AF65-F5344CB8AC3E}">
        <p14:creationId xmlns:p14="http://schemas.microsoft.com/office/powerpoint/2010/main" val="238329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D21B39-D584-3E4F-ABAF-C91F96D4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9" y="832576"/>
            <a:ext cx="11064242" cy="502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F14F0-08FB-FA43-81C5-7D277436BD02}"/>
              </a:ext>
            </a:extLst>
          </p:cNvPr>
          <p:cNvSpPr txBox="1"/>
          <p:nvPr/>
        </p:nvSpPr>
        <p:spPr>
          <a:xfrm>
            <a:off x="318655" y="124690"/>
            <a:ext cx="11574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Target Distribution with and without Box-Cox 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1D40A-575B-8D45-9DAA-50764C3A732F}"/>
              </a:ext>
            </a:extLst>
          </p:cNvPr>
          <p:cNvSpPr txBox="1"/>
          <p:nvPr/>
        </p:nvSpPr>
        <p:spPr>
          <a:xfrm>
            <a:off x="292335" y="6027003"/>
            <a:ext cx="1138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Transforming the target distribution to a normal shape was necessary for my regression to work consistently.</a:t>
            </a:r>
          </a:p>
        </p:txBody>
      </p:sp>
    </p:spTree>
    <p:extLst>
      <p:ext uri="{BB962C8B-B14F-4D97-AF65-F5344CB8AC3E}">
        <p14:creationId xmlns:p14="http://schemas.microsoft.com/office/powerpoint/2010/main" val="188197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6FB4-A010-F449-80D8-8123FED3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influences the number of deaths?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0AFB-4054-8D45-93FD-D1FB209B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</a:t>
            </a:r>
          </a:p>
          <a:p>
            <a:r>
              <a:rPr lang="en-US" dirty="0"/>
              <a:t>Race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Health 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A lot of these are somewhat to significantly correlated</a:t>
            </a:r>
          </a:p>
          <a:p>
            <a:r>
              <a:rPr lang="en-US" dirty="0"/>
              <a:t>By trial and error I selected 12 features for my model</a:t>
            </a:r>
          </a:p>
        </p:txBody>
      </p:sp>
    </p:spTree>
    <p:extLst>
      <p:ext uri="{BB962C8B-B14F-4D97-AF65-F5344CB8AC3E}">
        <p14:creationId xmlns:p14="http://schemas.microsoft.com/office/powerpoint/2010/main" val="281540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9FB1-DCA8-8A4D-A762-5C2E2956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765884-B72F-4946-9D89-A9FD5979B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342510"/>
              </p:ext>
            </p:extLst>
          </p:nvPr>
        </p:nvGraphicFramePr>
        <p:xfrm>
          <a:off x="838200" y="1465407"/>
          <a:ext cx="9885391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val="1199048234"/>
                    </a:ext>
                  </a:extLst>
                </a:gridCol>
                <a:gridCol w="7647854">
                  <a:extLst>
                    <a:ext uri="{9D8B030D-6E8A-4147-A177-3AD203B41FA5}">
                      <a16:colId xmlns:a16="http://schemas.microsoft.com/office/drawing/2014/main" val="2624638580"/>
                    </a:ext>
                  </a:extLst>
                </a:gridCol>
                <a:gridCol w="1225982">
                  <a:extLst>
                    <a:ext uri="{9D8B030D-6E8A-4147-A177-3AD203B41FA5}">
                      <a16:colId xmlns:a16="http://schemas.microsoft.com/office/drawing/2014/main" val="85464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to 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8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Persons 65 years and over,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9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or African American alone,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4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or More Races,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-0.278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5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 alone, not Hispanic or Latino,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3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Persons without health insurance, under age 65 years, percent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0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value of owner-occupied housing units, 2015-2019 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-0.369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household income (in 2019 dollars), 2015-2019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-0.289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89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Living in same house 1 year ago, percent of persons age 1 year+, 2015-2019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81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Households with a computer, percent,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-0.353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24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Households with a broadband Internet subscription, percent,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-0.348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3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school graduate or higher, percent of persons age 25 years+,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-0.276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85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Bachelor's degree or higher, percent of persons age 25 years+,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496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93E9BB-B14D-4E44-B1B7-46C5C249B499}"/>
              </a:ext>
            </a:extLst>
          </p:cNvPr>
          <p:cNvSpPr txBox="1"/>
          <p:nvPr/>
        </p:nvSpPr>
        <p:spPr>
          <a:xfrm>
            <a:off x="6096000" y="93429"/>
            <a:ext cx="3023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Race/Age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Income Related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Education/Information</a:t>
            </a:r>
          </a:p>
        </p:txBody>
      </p:sp>
    </p:spTree>
    <p:extLst>
      <p:ext uri="{BB962C8B-B14F-4D97-AF65-F5344CB8AC3E}">
        <p14:creationId xmlns:p14="http://schemas.microsoft.com/office/powerpoint/2010/main" val="223965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004130-E55A-B142-9DD6-C9AD6AAA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3" y="3617383"/>
            <a:ext cx="6093455" cy="30686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7B800B-62A8-B84F-AC14-2C6B116E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87" y="3617382"/>
            <a:ext cx="5172862" cy="3068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79CCD-9BB6-974B-8052-D1953BB28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77" y="278514"/>
            <a:ext cx="4779704" cy="3186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E77481-4C16-5544-A376-D342A7695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988" y="278514"/>
            <a:ext cx="5852348" cy="30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0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1935-2CAC-D94C-8B99-F9451E07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C99C-795D-0043-BC58-1D96AC10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Tests:</a:t>
            </a:r>
          </a:p>
          <a:p>
            <a:pPr lvl="1"/>
            <a:r>
              <a:rPr lang="en-US" dirty="0"/>
              <a:t>Linear regression with and without polynomial features</a:t>
            </a:r>
          </a:p>
          <a:p>
            <a:pPr lvl="1"/>
            <a:r>
              <a:rPr lang="en-US" dirty="0"/>
              <a:t>Lasso and ridge regression with scaled features, with and without polynomial features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Ultimately I selected the model which performed the best, regardless of complexity:</a:t>
            </a:r>
          </a:p>
          <a:p>
            <a:pPr lvl="1"/>
            <a:r>
              <a:rPr lang="en-US" dirty="0" err="1"/>
              <a:t>LassoCV</a:t>
            </a:r>
            <a:r>
              <a:rPr lang="en-US" dirty="0"/>
              <a:t> with standard polynomial features (all poly features, not just interaction)</a:t>
            </a:r>
          </a:p>
          <a:p>
            <a:pPr lvl="1"/>
            <a:r>
              <a:rPr lang="en-US" dirty="0" err="1"/>
              <a:t>ƛ</a:t>
            </a:r>
            <a:r>
              <a:rPr lang="en-US" dirty="0"/>
              <a:t> = 4e-4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5D2E-FA3D-BA40-97C1-9DDD4BC8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341F-6332-384C-971A-AAC12A44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Coefficients not included here because there are many of them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32%</a:t>
            </a:r>
          </a:p>
          <a:p>
            <a:pPr lvl="1"/>
            <a:r>
              <a:rPr lang="en-US" dirty="0"/>
              <a:t>The unexplained variance is high</a:t>
            </a:r>
          </a:p>
          <a:p>
            <a:pPr lvl="1"/>
            <a:r>
              <a:rPr lang="en-US" dirty="0"/>
              <a:t>I’m not surprised by this considering the complexity of the problem</a:t>
            </a:r>
          </a:p>
          <a:p>
            <a:pPr lvl="1"/>
            <a:r>
              <a:rPr lang="en-US" dirty="0"/>
              <a:t>It took some effort to even get to this point</a:t>
            </a:r>
          </a:p>
          <a:p>
            <a:r>
              <a:rPr lang="en-US" dirty="0"/>
              <a:t>MAE = 182.1 Deaths per 100k</a:t>
            </a:r>
          </a:p>
          <a:p>
            <a:r>
              <a:rPr lang="en-US" dirty="0"/>
              <a:t>RMSE = 205.5 Deaths per 100k </a:t>
            </a:r>
          </a:p>
        </p:txBody>
      </p:sp>
    </p:spTree>
    <p:extLst>
      <p:ext uri="{BB962C8B-B14F-4D97-AF65-F5344CB8AC3E}">
        <p14:creationId xmlns:p14="http://schemas.microsoft.com/office/powerpoint/2010/main" val="32559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780</Words>
  <Application>Microsoft Macintosh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Predicting Covid-19 Deaths at the US County Level</vt:lpstr>
      <vt:lpstr>Knowing which counties are more at risk means resources can be deployed more efficiently.</vt:lpstr>
      <vt:lpstr>PowerPoint Presentation</vt:lpstr>
      <vt:lpstr>PowerPoint Presentation</vt:lpstr>
      <vt:lpstr>What influences the number of deaths?</vt:lpstr>
      <vt:lpstr>Selected Features</vt:lpstr>
      <vt:lpstr>PowerPoint Presentation</vt:lpstr>
      <vt:lpstr>Model Choice</vt:lpstr>
      <vt:lpstr>Final Model Results</vt:lpstr>
      <vt:lpstr>PowerPoint Presentation</vt:lpstr>
      <vt:lpstr>PowerPoint Presentation</vt:lpstr>
      <vt:lpstr>Future Work</vt:lpstr>
      <vt:lpstr>Appendix</vt:lpstr>
      <vt:lpstr>PowerPoint Presentation</vt:lpstr>
      <vt:lpstr>Model progression (on training data)</vt:lpstr>
      <vt:lpstr>PowerPoint Presentation</vt:lpstr>
      <vt:lpstr>PowerPoint Presentation</vt:lpstr>
      <vt:lpstr>Simpler Model – LassoCV with standard features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 County  Covid-19 Deaths</dc:title>
  <dc:creator>Microsoft Office User</dc:creator>
  <cp:lastModifiedBy>Microsoft Office User</cp:lastModifiedBy>
  <cp:revision>24</cp:revision>
  <dcterms:created xsi:type="dcterms:W3CDTF">2021-01-21T20:24:38Z</dcterms:created>
  <dcterms:modified xsi:type="dcterms:W3CDTF">2021-01-22T04:06:01Z</dcterms:modified>
</cp:coreProperties>
</file>