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</p:sldMasterIdLst>
  <p:notesMasterIdLst>
    <p:notesMasterId r:id="rId3"/>
  </p:notesMasterIdLst>
  <p:handoutMasterIdLst>
    <p:handoutMasterId r:id="rId4"/>
  </p:handoutMasterIdLst>
  <p:sldIdLst>
    <p:sldId id="268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04040"/>
    <a:srgbClr val="505050"/>
    <a:srgbClr val="004C97"/>
    <a:srgbClr val="63666A"/>
    <a:srgbClr val="A7A8AA"/>
    <a:srgbClr val="003087"/>
    <a:srgbClr val="0F2D62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/>
    <p:restoredTop sz="96189" autoAdjust="0"/>
  </p:normalViewPr>
  <p:slideViewPr>
    <p:cSldViewPr snapToGrid="0" snapToObjects="1">
      <p:cViewPr>
        <p:scale>
          <a:sx n="144" d="100"/>
          <a:sy n="144" d="100"/>
        </p:scale>
        <p:origin x="568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fld id="{68759E11-3BCE-A447-88F5-0E49774AA88C}" type="datetimeFigureOut">
              <a:rPr lang="en-US"/>
              <a:pPr>
                <a:defRPr/>
              </a:pPr>
              <a:t>5/16/17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fld id="{006C42BD-F630-F149-8D5E-E55E3DFC26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2451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fld id="{9F8D13DB-5A0D-5849-A462-419506ACD2AD}" type="datetimeFigureOut">
              <a:rPr lang="en-US"/>
              <a:pPr>
                <a:defRPr/>
              </a:pPr>
              <a:t>5/16/17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fld id="{38E990C6-C24D-0144-8800-A86EC77785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316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ＭＳ Ｐゴシック" charset="0"/>
        <a:cs typeface="ＭＳ Ｐゴシック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ＭＳ Ｐゴシック" charset="0"/>
        <a:cs typeface="ＭＳ Ｐゴシック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ＭＳ Ｐゴシック" charset="0"/>
        <a:cs typeface="ＭＳ Ｐゴシック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E990C6-C24D-0144-8800-A86EC777855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228601" y="361950"/>
            <a:ext cx="8675688" cy="5668963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945DF-0C7E-574C-BCAB-FC651E808E83}" type="datetime1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Walton | Coll. Mtg</a:t>
            </a:r>
            <a:endParaRPr lang="en-US" b="1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13867-FFDE-334D-9B1C-68999EDCD4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71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: Pictur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224073" y="361950"/>
            <a:ext cx="8700851" cy="4369742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>
              <a:buNone/>
              <a:defRPr sz="1600">
                <a:solidFill>
                  <a:srgbClr val="50505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073" y="4943005"/>
            <a:ext cx="8700851" cy="10912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C49B6-7198-9346-AFC5-1D48520957B9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Walton | Coll. Mtg</a:t>
            </a:r>
            <a:endParaRPr lang="en-US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673C6-7325-544B-BEBA-7F98F09FBA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32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: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103664"/>
            <a:ext cx="8686800" cy="64173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400">
                <a:solidFill>
                  <a:srgbClr val="004C9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043046"/>
            <a:ext cx="8672513" cy="498786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7B836-5C51-E741-9C5C-226600173C19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Walton | Coll. Mtg</a:t>
            </a:r>
            <a:endParaRPr lang="en-US" b="1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03680-E8F5-554E-999C-527068CC44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03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: 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228601" y="355192"/>
            <a:ext cx="4206240" cy="4250146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5"/>
          </p:nvPr>
        </p:nvSpPr>
        <p:spPr>
          <a:xfrm>
            <a:off x="4709161" y="355192"/>
            <a:ext cx="4206240" cy="4250146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29365" y="4765101"/>
            <a:ext cx="4205476" cy="1265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9"/>
          </p:nvPr>
        </p:nvSpPr>
        <p:spPr>
          <a:xfrm>
            <a:off x="4709160" y="4765101"/>
            <a:ext cx="4206239" cy="1265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58B2F-E396-D64D-8EE1-C00EFA17DBA4}" type="datetime1">
              <a:rPr lang="en-US" smtClean="0"/>
              <a:t>5/16/17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2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Walton | Coll. Mtg</a:t>
            </a:r>
            <a:endParaRPr lang="en-US" b="1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A5895-E642-FA4B-9AAF-C66692675D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6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664"/>
            <a:ext cx="8686800" cy="64173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400">
                <a:solidFill>
                  <a:srgbClr val="004C9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3046"/>
            <a:ext cx="8672513" cy="498786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404040"/>
                </a:solidFill>
              </a:defRPr>
            </a:lvl1pPr>
            <a:lvl2pPr>
              <a:defRPr sz="2200">
                <a:solidFill>
                  <a:srgbClr val="404040"/>
                </a:solidFill>
              </a:defRPr>
            </a:lvl2pPr>
            <a:lvl3pPr>
              <a:defRPr sz="2000">
                <a:solidFill>
                  <a:srgbClr val="404040"/>
                </a:solidFill>
              </a:defRPr>
            </a:lvl3pPr>
            <a:lvl4pPr>
              <a:defRPr sz="1800">
                <a:solidFill>
                  <a:srgbClr val="40404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0013" y="6515100"/>
            <a:ext cx="1076325" cy="241300"/>
          </a:xfrm>
        </p:spPr>
        <p:txBody>
          <a:bodyPr/>
          <a:lstStyle>
            <a:lvl1pPr>
              <a:defRPr sz="900">
                <a:solidFill>
                  <a:srgbClr val="004C97"/>
                </a:solidFill>
              </a:defRPr>
            </a:lvl1pPr>
          </a:lstStyle>
          <a:p>
            <a:pPr>
              <a:defRPr/>
            </a:pPr>
            <a:fld id="{5F442C6E-CA16-B840-8B0C-7EE26D690DE3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004C97"/>
                </a:solidFill>
              </a:defRPr>
            </a:lvl1pPr>
          </a:lstStyle>
          <a:p>
            <a:pPr>
              <a:defRPr/>
            </a:pPr>
            <a:r>
              <a:rPr lang="en-US" smtClean="0"/>
              <a:t>Walton | Coll. Mtg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004C97"/>
                </a:solidFill>
              </a:defRPr>
            </a:lvl1pPr>
          </a:lstStyle>
          <a:p>
            <a:pPr>
              <a:defRPr/>
            </a:pPr>
            <a:fld id="{C7A06808-C43E-7342-ADE3-A7164733F8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half" idx="12"/>
          </p:nvPr>
        </p:nvSpPr>
        <p:spPr>
          <a:xfrm>
            <a:off x="229365" y="4765101"/>
            <a:ext cx="4251960" cy="1265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54550" y="4765101"/>
            <a:ext cx="4260850" cy="1265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7"/>
          </p:nvPr>
        </p:nvSpPr>
        <p:spPr>
          <a:xfrm>
            <a:off x="228601" y="1043694"/>
            <a:ext cx="4251324" cy="3568701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8"/>
          </p:nvPr>
        </p:nvSpPr>
        <p:spPr>
          <a:xfrm>
            <a:off x="4654550" y="1043694"/>
            <a:ext cx="4260851" cy="3568701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28600" y="103664"/>
            <a:ext cx="8686800" cy="64173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400">
                <a:solidFill>
                  <a:srgbClr val="004C9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5C267-5EC1-B740-B56A-6D85E1BA3AD2}" type="datetime1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Walton | Coll. Mtg</a:t>
            </a:r>
            <a:endParaRPr lang="en-US" b="1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79DBB-5445-AB44-A3DE-3C89198D38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043693"/>
            <a:ext cx="3027894" cy="49942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5"/>
          </p:nvPr>
        </p:nvSpPr>
        <p:spPr>
          <a:xfrm>
            <a:off x="3469958" y="1043694"/>
            <a:ext cx="5420360" cy="4994275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103664"/>
            <a:ext cx="8686800" cy="64173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400">
                <a:solidFill>
                  <a:srgbClr val="004C9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586FC-DF86-D643-9B9D-0B948D65C10A}" type="datetime1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Walton | Coll. Mtg</a:t>
            </a:r>
            <a:endParaRPr lang="en-US" b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198AD-0E09-B948-B3E2-045DF45784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5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4073" y="1043694"/>
            <a:ext cx="8700851" cy="3695054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>
              <a:buNone/>
              <a:defRPr sz="1600">
                <a:solidFill>
                  <a:srgbClr val="50505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073" y="4943005"/>
            <a:ext cx="8700851" cy="10912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103664"/>
            <a:ext cx="8686800" cy="64173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400">
                <a:solidFill>
                  <a:srgbClr val="004C9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404BC-5FA6-644D-8BC5-B567B1DE01E9}" type="datetime1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Walton | Coll. Mtg</a:t>
            </a:r>
            <a:endParaRPr lang="en-US" b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BE20A-511F-9C4C-8349-4B2E5D00C2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10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450013" y="6515100"/>
            <a:ext cx="1076325" cy="2413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914400">
              <a:defRPr sz="900">
                <a:solidFill>
                  <a:srgbClr val="004C97"/>
                </a:solidFill>
                <a:latin typeface="Helvetica" charset="0"/>
                <a:cs typeface="Helvetica" charset="0"/>
              </a:defRPr>
            </a:lvl1pPr>
          </a:lstStyle>
          <a:p>
            <a:pPr>
              <a:defRPr/>
            </a:pPr>
            <a:fld id="{7EAC1A5A-E131-4246-8FAD-4A308CBC8B6D}" type="datetime1">
              <a:rPr lang="en-US" smtClean="0"/>
              <a:t>5/16/17</a:t>
            </a:fld>
            <a:endParaRPr lang="en-US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806450" y="6515100"/>
            <a:ext cx="5373688" cy="2413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14400">
              <a:defRPr sz="900">
                <a:solidFill>
                  <a:srgbClr val="004C97"/>
                </a:solidFill>
                <a:latin typeface="Helvetica" charset="0"/>
              </a:defRPr>
            </a:lvl1pPr>
          </a:lstStyle>
          <a:p>
            <a:pPr>
              <a:defRPr/>
            </a:pPr>
            <a:r>
              <a:rPr lang="en-US" smtClean="0"/>
              <a:t>Walton | Coll. Mtg</a:t>
            </a:r>
            <a:endParaRPr lang="en-US" b="1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228600" y="6515100"/>
            <a:ext cx="447675" cy="2413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14400">
              <a:defRPr sz="900">
                <a:solidFill>
                  <a:srgbClr val="004C97"/>
                </a:solidFill>
                <a:latin typeface="Helvetica" charset="0"/>
              </a:defRPr>
            </a:lvl1pPr>
          </a:lstStyle>
          <a:p>
            <a:pPr>
              <a:defRPr/>
            </a:pPr>
            <a:fld id="{AFBED099-2552-6D48-BE57-50393312D2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" descr="Footer_060314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100" r:id="rId5"/>
    <p:sldLayoutId id="2147484090" r:id="rId6"/>
    <p:sldLayoutId id="2147484091" r:id="rId7"/>
    <p:sldLayoutId id="2147484092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700" b="1" kern="1200">
          <a:solidFill>
            <a:srgbClr val="2E5286"/>
          </a:solidFill>
          <a:latin typeface="Helvetica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7F7F7F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7F7F7F"/>
          </a:solidFill>
          <a:latin typeface="Helvetica"/>
          <a:ea typeface="ＭＳ Ｐゴシック" charset="0"/>
          <a:cs typeface="ＭＳ Ｐゴシック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rgbClr val="7F7F7F"/>
          </a:solidFill>
          <a:latin typeface="Helvetica"/>
          <a:ea typeface="ＭＳ Ｐゴシック" charset="0"/>
          <a:cs typeface="ＭＳ Ｐゴシック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rgbClr val="7F7F7F"/>
          </a:solidFill>
          <a:latin typeface="Helvetica"/>
          <a:ea typeface="ＭＳ Ｐゴシック" charset="0"/>
          <a:cs typeface="ＭＳ Ｐゴシック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rgbClr val="7F7F7F"/>
          </a:solidFill>
          <a:latin typeface="Helvetica"/>
          <a:ea typeface="ＭＳ Ｐゴシック" charset="0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04" y="21491"/>
            <a:ext cx="8686800" cy="678824"/>
          </a:xfrm>
        </p:spPr>
        <p:txBody>
          <a:bodyPr>
            <a:normAutofit/>
          </a:bodyPr>
          <a:lstStyle/>
          <a:p>
            <a:r>
              <a:rPr lang="en-US" sz="2200" dirty="0"/>
              <a:t>Tracking Infrastructure/Event Model/</a:t>
            </a:r>
            <a:r>
              <a:rPr lang="en-US" sz="2200" dirty="0" smtClean="0"/>
              <a:t>Algorithms Reminder</a:t>
            </a:r>
            <a:br>
              <a:rPr lang="en-US" sz="2200" dirty="0" smtClean="0"/>
            </a:br>
            <a:endParaRPr lang="en-US" sz="2200" dirty="0"/>
          </a:p>
        </p:txBody>
      </p:sp>
      <p:sp>
        <p:nvSpPr>
          <p:cNvPr id="30" name="Date Placeholder 3"/>
          <p:cNvSpPr txBox="1">
            <a:spLocks/>
          </p:cNvSpPr>
          <p:nvPr/>
        </p:nvSpPr>
        <p:spPr>
          <a:xfrm>
            <a:off x="889228" y="6441911"/>
            <a:ext cx="675368" cy="2413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3539" y="3635789"/>
            <a:ext cx="1461057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mpd="sng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Geneva"/>
                <a:cs typeface="Geneva"/>
              </a:rPr>
              <a:t>Digitalization</a:t>
            </a:r>
            <a:endParaRPr lang="en-US" sz="1600" b="1" dirty="0">
              <a:solidFill>
                <a:schemeClr val="accent6"/>
              </a:solidFill>
              <a:latin typeface="Geneva"/>
              <a:cs typeface="Geneva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434295" y="928425"/>
            <a:ext cx="0" cy="441524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3539" y="4666505"/>
            <a:ext cx="1427063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mpd="sng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Geneva"/>
                <a:cs typeface="Geneva"/>
              </a:rPr>
              <a:t>Calibration</a:t>
            </a:r>
            <a:endParaRPr lang="en-US" sz="1600" b="1" dirty="0">
              <a:solidFill>
                <a:schemeClr val="accent6"/>
              </a:solidFill>
              <a:latin typeface="Geneva"/>
              <a:cs typeface="Genev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2850" y="5019176"/>
            <a:ext cx="140263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mpd="sng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accent6"/>
                </a:solidFill>
                <a:latin typeface="Geneva"/>
                <a:cs typeface="Geneva"/>
              </a:rPr>
              <a:t>StrawDigits</a:t>
            </a:r>
            <a:endParaRPr lang="en-US" sz="1400" b="1" dirty="0" smtClean="0">
              <a:solidFill>
                <a:schemeClr val="accent6"/>
              </a:solidFill>
              <a:latin typeface="Geneva"/>
              <a:cs typeface="Geneva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21295" y="3974343"/>
            <a:ext cx="956" cy="673493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25322" y="4666505"/>
            <a:ext cx="2351926" cy="3231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mpd="sng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chemeClr val="accent6"/>
                </a:solidFill>
                <a:latin typeface="Geneva"/>
                <a:cs typeface="Geneva"/>
              </a:rPr>
              <a:t>Hit Pattern Recognition</a:t>
            </a:r>
            <a:endParaRPr lang="en-US" sz="1500" b="1" dirty="0">
              <a:solidFill>
                <a:schemeClr val="accent6"/>
              </a:solidFill>
              <a:latin typeface="Geneva"/>
              <a:cs typeface="Genev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90217" y="5006348"/>
            <a:ext cx="1344187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mpd="sng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6"/>
                </a:solidFill>
                <a:latin typeface="Geneva"/>
                <a:cs typeface="Geneva"/>
              </a:rPr>
              <a:t>Time Islands</a:t>
            </a:r>
          </a:p>
          <a:p>
            <a:pPr algn="ctr"/>
            <a:r>
              <a:rPr lang="en-US" sz="1400" b="1" dirty="0" smtClean="0">
                <a:solidFill>
                  <a:schemeClr val="accent6"/>
                </a:solidFill>
                <a:latin typeface="Geneva"/>
                <a:cs typeface="Geneva"/>
              </a:rPr>
              <a:t> Clusters</a:t>
            </a:r>
          </a:p>
          <a:p>
            <a:pPr algn="ctr"/>
            <a:r>
              <a:rPr lang="en-US" sz="1400" b="1" dirty="0" smtClean="0">
                <a:solidFill>
                  <a:schemeClr val="accent6"/>
                </a:solidFill>
                <a:latin typeface="Geneva"/>
                <a:cs typeface="Geneva"/>
              </a:rPr>
              <a:t>Seeds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6203697" y="1940068"/>
            <a:ext cx="24416" cy="1914813"/>
          </a:xfrm>
          <a:prstGeom prst="straightConnector1">
            <a:avLst/>
          </a:prstGeom>
          <a:ln w="38100" cmpd="sng">
            <a:solidFill>
              <a:srgbClr val="282828"/>
            </a:solidFill>
            <a:headEnd type="none"/>
            <a:tailEnd type="non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530602" y="4810145"/>
            <a:ext cx="576667" cy="0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07269" y="5868212"/>
            <a:ext cx="150554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mpd="sng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Geneva"/>
                <a:cs typeface="Geneva"/>
              </a:rPr>
              <a:t>Track Finding</a:t>
            </a:r>
            <a:endParaRPr lang="en-US" sz="1600" b="1" dirty="0">
              <a:solidFill>
                <a:schemeClr val="accent6"/>
              </a:solidFill>
              <a:latin typeface="Geneva"/>
              <a:cs typeface="Genev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75317" y="6206766"/>
            <a:ext cx="188957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mpd="sng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6"/>
                </a:solidFill>
                <a:latin typeface="Geneva"/>
                <a:cs typeface="Geneva"/>
              </a:rPr>
              <a:t>Track Candidates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623972" y="5869261"/>
            <a:ext cx="144142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mpd="sng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Geneva"/>
                <a:cs typeface="Geneva"/>
              </a:rPr>
              <a:t>Track Fitting</a:t>
            </a:r>
            <a:endParaRPr lang="en-US" sz="1600" b="1" dirty="0">
              <a:solidFill>
                <a:schemeClr val="accent6"/>
              </a:solidFill>
              <a:latin typeface="Geneva"/>
              <a:cs typeface="Genev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66324" y="6207815"/>
            <a:ext cx="142341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mpd="sng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6"/>
                </a:solidFill>
                <a:latin typeface="Geneva"/>
                <a:cs typeface="Geneva"/>
              </a:rPr>
              <a:t>Tracks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47077" y="5846603"/>
            <a:ext cx="2102959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mpd="sng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Geneva"/>
                <a:cs typeface="Geneva"/>
              </a:rPr>
              <a:t>Track Extrapolation</a:t>
            </a:r>
            <a:endParaRPr lang="en-US" sz="1600" b="1" dirty="0">
              <a:solidFill>
                <a:schemeClr val="accent6"/>
              </a:solidFill>
              <a:latin typeface="Geneva"/>
              <a:cs typeface="Genev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932436" y="6186873"/>
            <a:ext cx="164865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mpd="sng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6"/>
                </a:solidFill>
                <a:latin typeface="Geneva"/>
                <a:cs typeface="Geneva"/>
              </a:rPr>
              <a:t>Decay Positions 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189742" y="897803"/>
            <a:ext cx="0" cy="633438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306002" y="576126"/>
            <a:ext cx="1338828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mpd="sng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Geneva"/>
                <a:cs typeface="Geneva"/>
              </a:rPr>
              <a:t>MIDAS DAQ</a:t>
            </a:r>
            <a:endParaRPr lang="en-US" sz="1600" b="1" dirty="0">
              <a:solidFill>
                <a:schemeClr val="accent6"/>
              </a:solidFill>
              <a:latin typeface="Geneva"/>
              <a:cs typeface="Genev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03974" y="918593"/>
            <a:ext cx="1467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Geneva"/>
                <a:cs typeface="Geneva"/>
              </a:rPr>
              <a:t>MIDAS Banks</a:t>
            </a:r>
            <a:endParaRPr lang="en-US" sz="1600" b="1" dirty="0">
              <a:solidFill>
                <a:schemeClr val="accent6"/>
              </a:solidFill>
              <a:latin typeface="Geneva"/>
              <a:cs typeface="Genev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1466" y="1369949"/>
            <a:ext cx="1467870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mpd="sng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Geneva"/>
                <a:cs typeface="Geneva"/>
              </a:rPr>
              <a:t>MIDAS-to-art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5288" y="1700518"/>
            <a:ext cx="198002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Geneva"/>
                <a:cs typeface="Geneva"/>
              </a:rPr>
              <a:t>MIDAS-art objects</a:t>
            </a:r>
            <a:endParaRPr lang="en-US" sz="1600" b="1" dirty="0">
              <a:solidFill>
                <a:schemeClr val="accent6"/>
              </a:solidFill>
              <a:latin typeface="Geneva"/>
              <a:cs typeface="Geneva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1711014" y="1554379"/>
            <a:ext cx="933816" cy="1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44830" y="1405819"/>
            <a:ext cx="1723749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mpd="sng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Geneva"/>
                <a:cs typeface="Geneva"/>
              </a:rPr>
              <a:t>Data Unpacking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829185" y="1708503"/>
            <a:ext cx="195438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Geneva"/>
                <a:cs typeface="Geneva"/>
              </a:rPr>
              <a:t>Unpacked objects</a:t>
            </a:r>
            <a:endParaRPr lang="en-US" sz="1600" b="1" dirty="0">
              <a:solidFill>
                <a:schemeClr val="accent6"/>
              </a:solidFill>
              <a:latin typeface="Geneva"/>
              <a:cs typeface="Geneva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2692127" y="1751829"/>
            <a:ext cx="0" cy="427052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851100" y="2178881"/>
            <a:ext cx="2185214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mpd="sng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Geneva"/>
                <a:cs typeface="Geneva"/>
              </a:rPr>
              <a:t>Digitalizes Raw Data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491396" y="2517435"/>
            <a:ext cx="115929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6"/>
                </a:solidFill>
                <a:latin typeface="Geneva"/>
                <a:cs typeface="Geneva"/>
              </a:rPr>
              <a:t>RawDigits</a:t>
            </a:r>
            <a:r>
              <a:rPr lang="en-US" sz="1600" b="1" dirty="0" smtClean="0">
                <a:solidFill>
                  <a:schemeClr val="accent6"/>
                </a:solidFill>
                <a:latin typeface="Geneva"/>
                <a:cs typeface="Geneva"/>
              </a:rPr>
              <a:t> </a:t>
            </a:r>
            <a:endParaRPr lang="en-US" sz="1600" b="1" dirty="0">
              <a:solidFill>
                <a:schemeClr val="accent6"/>
              </a:solidFill>
              <a:latin typeface="Geneva"/>
              <a:cs typeface="Genev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065392" y="559249"/>
            <a:ext cx="867044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mpd="sng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Geneva"/>
                <a:cs typeface="Geneva"/>
              </a:rPr>
              <a:t>GEANT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302921" y="897803"/>
            <a:ext cx="128753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Geneva"/>
                <a:cs typeface="Geneva"/>
              </a:rPr>
              <a:t>MC objects</a:t>
            </a:r>
            <a:endParaRPr lang="en-US" sz="1600" b="1" dirty="0">
              <a:solidFill>
                <a:schemeClr val="accent6"/>
              </a:solidFill>
              <a:latin typeface="Geneva"/>
              <a:cs typeface="Genev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952836" y="1531241"/>
            <a:ext cx="1672253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mpd="sng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Geneva"/>
                <a:cs typeface="Geneva"/>
              </a:rPr>
              <a:t>g-2 Fill Creator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503469" y="1877780"/>
            <a:ext cx="128753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Geneva"/>
                <a:cs typeface="Geneva"/>
              </a:rPr>
              <a:t>MC objects</a:t>
            </a:r>
            <a:endParaRPr lang="en-US" sz="1600" b="1" dirty="0">
              <a:solidFill>
                <a:schemeClr val="accent6"/>
              </a:solidFill>
              <a:latin typeface="Geneva"/>
              <a:cs typeface="Geneva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H="1" flipV="1">
            <a:off x="1573790" y="3826967"/>
            <a:ext cx="4640368" cy="20508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95288" y="3972217"/>
            <a:ext cx="140263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mpd="sng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accent6"/>
                </a:solidFill>
                <a:latin typeface="Geneva"/>
                <a:cs typeface="Geneva"/>
              </a:rPr>
              <a:t>StrawDigits</a:t>
            </a:r>
            <a:endParaRPr lang="en-US" sz="1400" b="1" dirty="0" smtClean="0">
              <a:solidFill>
                <a:schemeClr val="accent6"/>
              </a:solidFill>
              <a:latin typeface="Geneva"/>
              <a:cs typeface="Geneva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2107269" y="2517437"/>
            <a:ext cx="0" cy="1309530"/>
          </a:xfrm>
          <a:prstGeom prst="straightConnector1">
            <a:avLst/>
          </a:prstGeom>
          <a:ln w="38100" cmpd="sng">
            <a:solidFill>
              <a:srgbClr val="282828"/>
            </a:solidFill>
            <a:headEnd type="none"/>
            <a:tailEnd type="non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2375317" y="4962545"/>
            <a:ext cx="0" cy="905667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3612809" y="6038538"/>
            <a:ext cx="921595" cy="0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6065392" y="6025720"/>
            <a:ext cx="563223" cy="0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1005" y="478949"/>
            <a:ext cx="5139798" cy="2549667"/>
          </a:xfrm>
          <a:prstGeom prst="rect">
            <a:avLst/>
          </a:prstGeom>
          <a:noFill/>
          <a:ln w="762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38796" y="2619770"/>
            <a:ext cx="155683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Avenir Heavy"/>
                <a:cs typeface="Avenir Heavy"/>
              </a:rPr>
              <a:t>Online Block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Avenir Heavy"/>
              <a:cs typeface="Avenir Heavy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26171" y="439435"/>
            <a:ext cx="3223865" cy="2549667"/>
          </a:xfrm>
          <a:prstGeom prst="rect">
            <a:avLst/>
          </a:prstGeom>
          <a:noFill/>
          <a:ln w="762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742097" y="2578481"/>
            <a:ext cx="198002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Avenir Heavy"/>
                <a:cs typeface="Avenir Heavy"/>
              </a:rPr>
              <a:t>Simulation Block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Avenir Heavy"/>
              <a:cs typeface="Avenir Heavy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4930" y="3373002"/>
            <a:ext cx="8918328" cy="3383398"/>
          </a:xfrm>
          <a:prstGeom prst="rect">
            <a:avLst/>
          </a:prstGeom>
          <a:noFill/>
          <a:ln w="762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400606" y="3395691"/>
            <a:ext cx="2544286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Avenir Heavy"/>
                <a:cs typeface="Avenir Heavy"/>
              </a:rPr>
              <a:t>Tracking Offline Block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Avenir Heavy"/>
              <a:cs typeface="Avenir Heavy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02460" y="6206766"/>
            <a:ext cx="35661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199890" y="6199822"/>
            <a:ext cx="73254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266160" y="6254783"/>
            <a:ext cx="502920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99882" y="6265765"/>
            <a:ext cx="2183044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2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rmilab: Footer Only">
  <a:themeElements>
    <a:clrScheme name="Fermilab 1">
      <a:dk1>
        <a:srgbClr val="003087"/>
      </a:dk1>
      <a:lt1>
        <a:srgbClr val="FFFFFF"/>
      </a:lt1>
      <a:dk2>
        <a:srgbClr val="003087"/>
      </a:dk2>
      <a:lt2>
        <a:srgbClr val="FFFFFF"/>
      </a:lt2>
      <a:accent1>
        <a:srgbClr val="99D6EA"/>
      </a:accent1>
      <a:accent2>
        <a:srgbClr val="DB720C"/>
      </a:accent2>
      <a:accent3>
        <a:srgbClr val="519A24"/>
      </a:accent3>
      <a:accent4>
        <a:srgbClr val="AF272F"/>
      </a:accent4>
      <a:accent5>
        <a:srgbClr val="00B5E2"/>
      </a:accent5>
      <a:accent6>
        <a:srgbClr val="5050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6173</TotalTime>
  <Words>58</Words>
  <Application>Microsoft Macintosh PowerPoint</Application>
  <PresentationFormat>On-screen Show (4:3)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 Heavy</vt:lpstr>
      <vt:lpstr>Calibri</vt:lpstr>
      <vt:lpstr>Geneva</vt:lpstr>
      <vt:lpstr>Helvetica</vt:lpstr>
      <vt:lpstr>ＭＳ Ｐゴシック</vt:lpstr>
      <vt:lpstr>Arial</vt:lpstr>
      <vt:lpstr>Fermilab: Footer Only</vt:lpstr>
      <vt:lpstr>Tracking Infrastructure/Event Model/Algorithms Reminder </vt:lpstr>
    </vt:vector>
  </TitlesOfParts>
  <Company>Sandbox Studio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Sandbox Studio</dc:creator>
  <cp:lastModifiedBy>Microsoft Office User</cp:lastModifiedBy>
  <cp:revision>300</cp:revision>
  <cp:lastPrinted>2014-01-20T19:40:21Z</cp:lastPrinted>
  <dcterms:created xsi:type="dcterms:W3CDTF">2014-01-03T20:18:13Z</dcterms:created>
  <dcterms:modified xsi:type="dcterms:W3CDTF">2017-05-16T19:31:40Z</dcterms:modified>
</cp:coreProperties>
</file>