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8" r:id="rId3"/>
    <p:sldId id="258" r:id="rId4"/>
    <p:sldId id="262" r:id="rId5"/>
    <p:sldId id="259" r:id="rId6"/>
    <p:sldId id="260" r:id="rId7"/>
    <p:sldId id="277" r:id="rId8"/>
    <p:sldId id="261" r:id="rId9"/>
    <p:sldId id="279" r:id="rId10"/>
    <p:sldId id="278" r:id="rId11"/>
    <p:sldId id="265" r:id="rId12"/>
    <p:sldId id="266" r:id="rId13"/>
    <p:sldId id="276" r:id="rId14"/>
    <p:sldId id="269" r:id="rId15"/>
    <p:sldId id="270" r:id="rId16"/>
    <p:sldId id="271" r:id="rId17"/>
    <p:sldId id="272" r:id="rId18"/>
    <p:sldId id="280"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435D"/>
    <a:srgbClr val="EC7E8C"/>
    <a:srgbClr val="EC7F5D"/>
    <a:srgbClr val="377A9B"/>
    <a:srgbClr val="2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7"/>
    <p:restoredTop sz="95701"/>
  </p:normalViewPr>
  <p:slideViewPr>
    <p:cSldViewPr snapToGrid="0" snapToObjects="1">
      <p:cViewPr>
        <p:scale>
          <a:sx n="100" d="100"/>
          <a:sy n="100" d="100"/>
        </p:scale>
        <p:origin x="2928"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6B7490-8703-C845-BDD4-38E703A8C1AE}" type="datetimeFigureOut">
              <a:rPr lang="en-US" smtClean="0"/>
              <a:t>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EED26-0A95-854B-A158-862ABF816C7C}" type="slidenum">
              <a:rPr lang="en-US" smtClean="0"/>
              <a:t>‹#›</a:t>
            </a:fld>
            <a:endParaRPr lang="en-US"/>
          </a:p>
        </p:txBody>
      </p:sp>
    </p:spTree>
    <p:extLst>
      <p:ext uri="{BB962C8B-B14F-4D97-AF65-F5344CB8AC3E}">
        <p14:creationId xmlns:p14="http://schemas.microsoft.com/office/powerpoint/2010/main" val="267434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A003-9E38-5647-92A1-F271CD47C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32BF01-077F-7A42-A23A-5AD0E579C1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9DDF16-9A04-A345-8F85-13DF69DAC5F6}"/>
              </a:ext>
            </a:extLst>
          </p:cNvPr>
          <p:cNvSpPr>
            <a:spLocks noGrp="1"/>
          </p:cNvSpPr>
          <p:nvPr>
            <p:ph type="dt" sz="half" idx="10"/>
          </p:nvPr>
        </p:nvSpPr>
        <p:spPr/>
        <p:txBody>
          <a:bodyPr/>
          <a:lstStyle/>
          <a:p>
            <a:fld id="{171BB9B0-F82A-2243-88AE-787960DA6821}" type="datetime1">
              <a:rPr lang="en-US" smtClean="0"/>
              <a:t>2/9/21</a:t>
            </a:fld>
            <a:endParaRPr lang="en-US"/>
          </a:p>
        </p:txBody>
      </p:sp>
      <p:sp>
        <p:nvSpPr>
          <p:cNvPr id="5" name="Footer Placeholder 4">
            <a:extLst>
              <a:ext uri="{FF2B5EF4-FFF2-40B4-BE49-F238E27FC236}">
                <a16:creationId xmlns:a16="http://schemas.microsoft.com/office/drawing/2014/main" id="{6DD7FF4D-1419-1B4D-9345-948C6B0E4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3D2CA-C4BA-ED47-9F94-8904439535E7}"/>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73359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B2DF-03BD-A145-99AE-CD6456259C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72FA14-5CBD-084C-AF93-1A3FDB2E83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D5F40-E385-A641-A913-899D24FD64F4}"/>
              </a:ext>
            </a:extLst>
          </p:cNvPr>
          <p:cNvSpPr>
            <a:spLocks noGrp="1"/>
          </p:cNvSpPr>
          <p:nvPr>
            <p:ph type="dt" sz="half" idx="10"/>
          </p:nvPr>
        </p:nvSpPr>
        <p:spPr/>
        <p:txBody>
          <a:bodyPr/>
          <a:lstStyle/>
          <a:p>
            <a:fld id="{E8261158-0D01-BC49-A56B-78203063E3B3}" type="datetime1">
              <a:rPr lang="en-US" smtClean="0"/>
              <a:t>2/9/21</a:t>
            </a:fld>
            <a:endParaRPr lang="en-US"/>
          </a:p>
        </p:txBody>
      </p:sp>
      <p:sp>
        <p:nvSpPr>
          <p:cNvPr id="5" name="Footer Placeholder 4">
            <a:extLst>
              <a:ext uri="{FF2B5EF4-FFF2-40B4-BE49-F238E27FC236}">
                <a16:creationId xmlns:a16="http://schemas.microsoft.com/office/drawing/2014/main" id="{0C98D9F3-45C8-FF42-9B5C-8FD0C7A92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2C45D-8E0F-F240-A2B4-8604D6B042C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07887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77A5A4-AC75-9248-AAFA-D4C79674E7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CF52E8-EFA1-0442-A460-AC0A3B5E77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89F6A-4D08-2449-B92A-743C39CC8FD3}"/>
              </a:ext>
            </a:extLst>
          </p:cNvPr>
          <p:cNvSpPr>
            <a:spLocks noGrp="1"/>
          </p:cNvSpPr>
          <p:nvPr>
            <p:ph type="dt" sz="half" idx="10"/>
          </p:nvPr>
        </p:nvSpPr>
        <p:spPr/>
        <p:txBody>
          <a:bodyPr/>
          <a:lstStyle/>
          <a:p>
            <a:fld id="{8EB06E0F-14AB-DD4B-A3C8-6E6E5277767F}" type="datetime1">
              <a:rPr lang="en-US" smtClean="0"/>
              <a:t>2/9/21</a:t>
            </a:fld>
            <a:endParaRPr lang="en-US"/>
          </a:p>
        </p:txBody>
      </p:sp>
      <p:sp>
        <p:nvSpPr>
          <p:cNvPr id="5" name="Footer Placeholder 4">
            <a:extLst>
              <a:ext uri="{FF2B5EF4-FFF2-40B4-BE49-F238E27FC236}">
                <a16:creationId xmlns:a16="http://schemas.microsoft.com/office/drawing/2014/main" id="{78B7CEF2-112B-7B47-A048-9EAA4FBE0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54B2A-B7D4-9248-B8FB-4420FCAED021}"/>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63995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B6C5-0F74-5041-8134-B4612EE50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E91BCB-5F2A-AB4E-8F0D-F252004175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413DB-2EB1-9D48-B3B5-3A4ADDAD82B3}"/>
              </a:ext>
            </a:extLst>
          </p:cNvPr>
          <p:cNvSpPr>
            <a:spLocks noGrp="1"/>
          </p:cNvSpPr>
          <p:nvPr>
            <p:ph type="dt" sz="half" idx="10"/>
          </p:nvPr>
        </p:nvSpPr>
        <p:spPr/>
        <p:txBody>
          <a:bodyPr/>
          <a:lstStyle/>
          <a:p>
            <a:fld id="{1A693E08-72B4-8249-923C-AB3D4501F158}" type="datetime1">
              <a:rPr lang="en-US" smtClean="0"/>
              <a:t>2/9/21</a:t>
            </a:fld>
            <a:endParaRPr lang="en-US"/>
          </a:p>
        </p:txBody>
      </p:sp>
      <p:sp>
        <p:nvSpPr>
          <p:cNvPr id="5" name="Footer Placeholder 4">
            <a:extLst>
              <a:ext uri="{FF2B5EF4-FFF2-40B4-BE49-F238E27FC236}">
                <a16:creationId xmlns:a16="http://schemas.microsoft.com/office/drawing/2014/main" id="{4CD9B31E-75C7-FA43-9F09-E68139CF7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7B4FF-DD77-3D48-BADB-33D62F2867CD}"/>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337253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D35E-1046-2441-89D0-93A9D0D84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65CF48-440F-1248-9E15-715B0C2BA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E87CAF3-CFDA-8A46-B5BD-E9CE616AF723}"/>
              </a:ext>
            </a:extLst>
          </p:cNvPr>
          <p:cNvSpPr>
            <a:spLocks noGrp="1"/>
          </p:cNvSpPr>
          <p:nvPr>
            <p:ph type="dt" sz="half" idx="10"/>
          </p:nvPr>
        </p:nvSpPr>
        <p:spPr/>
        <p:txBody>
          <a:bodyPr/>
          <a:lstStyle/>
          <a:p>
            <a:fld id="{BF864CCB-6C82-314B-B9FD-7136C953C574}" type="datetime1">
              <a:rPr lang="en-US" smtClean="0"/>
              <a:t>2/9/21</a:t>
            </a:fld>
            <a:endParaRPr lang="en-US"/>
          </a:p>
        </p:txBody>
      </p:sp>
      <p:sp>
        <p:nvSpPr>
          <p:cNvPr id="5" name="Footer Placeholder 4">
            <a:extLst>
              <a:ext uri="{FF2B5EF4-FFF2-40B4-BE49-F238E27FC236}">
                <a16:creationId xmlns:a16="http://schemas.microsoft.com/office/drawing/2014/main" id="{ED95A609-489D-794D-82DB-135EB59A8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AE6D0-E89C-2249-83B0-D217F8A5F1DE}"/>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152367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C0A2-7CD7-9C4D-9368-618F1A9833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B36E9-125F-1C4C-9129-8A45E1F9265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57812-353B-F442-9310-4C92C1986F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4681FB-C3DF-6D4C-8740-819529E5D910}"/>
              </a:ext>
            </a:extLst>
          </p:cNvPr>
          <p:cNvSpPr>
            <a:spLocks noGrp="1"/>
          </p:cNvSpPr>
          <p:nvPr>
            <p:ph type="dt" sz="half" idx="10"/>
          </p:nvPr>
        </p:nvSpPr>
        <p:spPr/>
        <p:txBody>
          <a:bodyPr/>
          <a:lstStyle/>
          <a:p>
            <a:fld id="{84EE306F-D348-AD47-A6EB-3578705FABAC}" type="datetime1">
              <a:rPr lang="en-US" smtClean="0"/>
              <a:t>2/9/21</a:t>
            </a:fld>
            <a:endParaRPr lang="en-US"/>
          </a:p>
        </p:txBody>
      </p:sp>
      <p:sp>
        <p:nvSpPr>
          <p:cNvPr id="6" name="Footer Placeholder 5">
            <a:extLst>
              <a:ext uri="{FF2B5EF4-FFF2-40B4-BE49-F238E27FC236}">
                <a16:creationId xmlns:a16="http://schemas.microsoft.com/office/drawing/2014/main" id="{18878844-B52C-2443-91DF-FE6407599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2EAC6-95A7-E14C-AD1C-6F655F7D1C2C}"/>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585002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1A7E-4069-3847-87B5-4635B30FEB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0A248-0AED-3A4F-9EC7-A8DA4F7A28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ECE71A5-A0EA-1142-BC21-369BC8EE17B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34A576-0697-9246-94EC-09382AF29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43ECC9-D73C-8E40-A4DE-89110C2F10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FADEE7-7A4F-2946-A840-245FF454A8ED}"/>
              </a:ext>
            </a:extLst>
          </p:cNvPr>
          <p:cNvSpPr>
            <a:spLocks noGrp="1"/>
          </p:cNvSpPr>
          <p:nvPr>
            <p:ph type="dt" sz="half" idx="10"/>
          </p:nvPr>
        </p:nvSpPr>
        <p:spPr/>
        <p:txBody>
          <a:bodyPr/>
          <a:lstStyle/>
          <a:p>
            <a:fld id="{59496B77-BF97-B241-A55B-F6283F63F9C1}" type="datetime1">
              <a:rPr lang="en-US" smtClean="0"/>
              <a:t>2/9/21</a:t>
            </a:fld>
            <a:endParaRPr lang="en-US"/>
          </a:p>
        </p:txBody>
      </p:sp>
      <p:sp>
        <p:nvSpPr>
          <p:cNvPr id="8" name="Footer Placeholder 7">
            <a:extLst>
              <a:ext uri="{FF2B5EF4-FFF2-40B4-BE49-F238E27FC236}">
                <a16:creationId xmlns:a16="http://schemas.microsoft.com/office/drawing/2014/main" id="{7C05D5BC-36E3-7142-B682-86B47BD928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D480EA-DE72-CD4E-8525-9DAAB0877A8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74653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2E16-65F0-464A-A428-89E2F8D34A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C5C45-B8AE-B34A-9EBA-DAB211F2431E}"/>
              </a:ext>
            </a:extLst>
          </p:cNvPr>
          <p:cNvSpPr>
            <a:spLocks noGrp="1"/>
          </p:cNvSpPr>
          <p:nvPr>
            <p:ph type="dt" sz="half" idx="10"/>
          </p:nvPr>
        </p:nvSpPr>
        <p:spPr/>
        <p:txBody>
          <a:bodyPr/>
          <a:lstStyle/>
          <a:p>
            <a:fld id="{3EB2B6A2-E616-6C4F-B68D-DEAA75B234C0}" type="datetime1">
              <a:rPr lang="en-US" smtClean="0"/>
              <a:t>2/9/21</a:t>
            </a:fld>
            <a:endParaRPr lang="en-US"/>
          </a:p>
        </p:txBody>
      </p:sp>
      <p:sp>
        <p:nvSpPr>
          <p:cNvPr id="4" name="Footer Placeholder 3">
            <a:extLst>
              <a:ext uri="{FF2B5EF4-FFF2-40B4-BE49-F238E27FC236}">
                <a16:creationId xmlns:a16="http://schemas.microsoft.com/office/drawing/2014/main" id="{93360DE2-B36C-B14F-AC1F-92012EC3EE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CFBA91-2D01-CF42-B858-D36FCCDC9FD9}"/>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224282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64CB55-1C15-CA44-8367-AC0AEA3BBD93}"/>
              </a:ext>
            </a:extLst>
          </p:cNvPr>
          <p:cNvSpPr>
            <a:spLocks noGrp="1"/>
          </p:cNvSpPr>
          <p:nvPr>
            <p:ph type="dt" sz="half" idx="10"/>
          </p:nvPr>
        </p:nvSpPr>
        <p:spPr/>
        <p:txBody>
          <a:bodyPr/>
          <a:lstStyle/>
          <a:p>
            <a:fld id="{6C8DAA35-447B-0540-8094-B1A40CAD24B0}" type="datetime1">
              <a:rPr lang="en-US" smtClean="0"/>
              <a:t>2/9/21</a:t>
            </a:fld>
            <a:endParaRPr lang="en-US"/>
          </a:p>
        </p:txBody>
      </p:sp>
      <p:sp>
        <p:nvSpPr>
          <p:cNvPr id="3" name="Footer Placeholder 2">
            <a:extLst>
              <a:ext uri="{FF2B5EF4-FFF2-40B4-BE49-F238E27FC236}">
                <a16:creationId xmlns:a16="http://schemas.microsoft.com/office/drawing/2014/main" id="{98C66290-236D-2144-994D-F2CF3EC5CC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C859A7-DDB9-4644-B5D0-44E4C06B03C9}"/>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92674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E5EE-177F-984D-A6AC-C0FD459D4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A5F30C-B58D-1043-A183-B49CFE54F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8E8B45-3EE7-6D47-99BE-0E48E2F80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CADA73-BD85-6340-A626-CE03B44FA845}"/>
              </a:ext>
            </a:extLst>
          </p:cNvPr>
          <p:cNvSpPr>
            <a:spLocks noGrp="1"/>
          </p:cNvSpPr>
          <p:nvPr>
            <p:ph type="dt" sz="half" idx="10"/>
          </p:nvPr>
        </p:nvSpPr>
        <p:spPr/>
        <p:txBody>
          <a:bodyPr/>
          <a:lstStyle/>
          <a:p>
            <a:fld id="{8F7686A2-A148-AB48-A2D2-C07A361ABEA0}" type="datetime1">
              <a:rPr lang="en-US" smtClean="0"/>
              <a:t>2/9/21</a:t>
            </a:fld>
            <a:endParaRPr lang="en-US"/>
          </a:p>
        </p:txBody>
      </p:sp>
      <p:sp>
        <p:nvSpPr>
          <p:cNvPr id="6" name="Footer Placeholder 5">
            <a:extLst>
              <a:ext uri="{FF2B5EF4-FFF2-40B4-BE49-F238E27FC236}">
                <a16:creationId xmlns:a16="http://schemas.microsoft.com/office/drawing/2014/main" id="{1BA5D77C-C868-6E41-AF1E-2656BC499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D8C60-DF1F-9D4A-A747-5356A298B180}"/>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78794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9D331-3965-0247-B9FB-033979A7B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B8EBAC-8163-604F-AAF0-338E6F3E5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C86FC4-A6A2-5A4A-9741-1D500F72B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B0250F-7EDE-D940-9B3A-E89D0784766E}"/>
              </a:ext>
            </a:extLst>
          </p:cNvPr>
          <p:cNvSpPr>
            <a:spLocks noGrp="1"/>
          </p:cNvSpPr>
          <p:nvPr>
            <p:ph type="dt" sz="half" idx="10"/>
          </p:nvPr>
        </p:nvSpPr>
        <p:spPr/>
        <p:txBody>
          <a:bodyPr/>
          <a:lstStyle/>
          <a:p>
            <a:fld id="{EBAA0A6D-83CE-B349-92EE-871EA34FFF37}" type="datetime1">
              <a:rPr lang="en-US" smtClean="0"/>
              <a:t>2/9/21</a:t>
            </a:fld>
            <a:endParaRPr lang="en-US"/>
          </a:p>
        </p:txBody>
      </p:sp>
      <p:sp>
        <p:nvSpPr>
          <p:cNvPr id="6" name="Footer Placeholder 5">
            <a:extLst>
              <a:ext uri="{FF2B5EF4-FFF2-40B4-BE49-F238E27FC236}">
                <a16:creationId xmlns:a16="http://schemas.microsoft.com/office/drawing/2014/main" id="{0445F753-4775-E74A-9CF2-7ACC42577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6D964-8CD2-8C44-A0CC-10088CAA28AC}"/>
              </a:ext>
            </a:extLst>
          </p:cNvPr>
          <p:cNvSpPr>
            <a:spLocks noGrp="1"/>
          </p:cNvSpPr>
          <p:nvPr>
            <p:ph type="sldNum" sz="quarter" idx="12"/>
          </p:nvPr>
        </p:nvSpPr>
        <p:spPr/>
        <p:txBody>
          <a:bodyPr/>
          <a:lstStyle/>
          <a:p>
            <a:fld id="{052702CF-B793-8841-9D68-A44C3863FEDD}" type="slidenum">
              <a:rPr lang="en-US" smtClean="0"/>
              <a:t>‹#›</a:t>
            </a:fld>
            <a:endParaRPr lang="en-US"/>
          </a:p>
        </p:txBody>
      </p:sp>
    </p:spTree>
    <p:extLst>
      <p:ext uri="{BB962C8B-B14F-4D97-AF65-F5344CB8AC3E}">
        <p14:creationId xmlns:p14="http://schemas.microsoft.com/office/powerpoint/2010/main" val="2207657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C962F-42EC-824D-937F-1173E55D6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F3C03C-BAB2-EB43-9D12-B895F5A9A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4BABD-2B4F-634D-A2C0-AFE94A5F2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EF9AC9-BF66-DA43-9268-73AF9B59A9C3}" type="datetime1">
              <a:rPr lang="en-US" smtClean="0"/>
              <a:t>2/9/21</a:t>
            </a:fld>
            <a:endParaRPr lang="en-US"/>
          </a:p>
        </p:txBody>
      </p:sp>
      <p:sp>
        <p:nvSpPr>
          <p:cNvPr id="5" name="Footer Placeholder 4">
            <a:extLst>
              <a:ext uri="{FF2B5EF4-FFF2-40B4-BE49-F238E27FC236}">
                <a16:creationId xmlns:a16="http://schemas.microsoft.com/office/drawing/2014/main" id="{56780218-EE70-E947-BAFD-00B2D8E62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999BEA-FC59-6D49-8A3E-04F2A9201A3D}"/>
              </a:ext>
            </a:extLst>
          </p:cNvPr>
          <p:cNvSpPr>
            <a:spLocks noGrp="1"/>
          </p:cNvSpPr>
          <p:nvPr>
            <p:ph type="sldNum" sz="quarter" idx="4"/>
          </p:nvPr>
        </p:nvSpPr>
        <p:spPr>
          <a:xfrm>
            <a:off x="9448800" y="652462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2702CF-B793-8841-9D68-A44C3863FEDD}" type="slidenum">
              <a:rPr lang="en-US" smtClean="0"/>
              <a:t>‹#›</a:t>
            </a:fld>
            <a:endParaRPr lang="en-US"/>
          </a:p>
        </p:txBody>
      </p:sp>
    </p:spTree>
    <p:extLst>
      <p:ext uri="{BB962C8B-B14F-4D97-AF65-F5344CB8AC3E}">
        <p14:creationId xmlns:p14="http://schemas.microsoft.com/office/powerpoint/2010/main" val="251013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kevinarvai/clinvar-conflicti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B5E21-B115-9546-8A9B-E6CA796E8585}"/>
              </a:ext>
            </a:extLst>
          </p:cNvPr>
          <p:cNvPicPr>
            <a:picLocks noChangeAspect="1"/>
          </p:cNvPicPr>
          <p:nvPr/>
        </p:nvPicPr>
        <p:blipFill rotWithShape="1">
          <a:blip r:embed="rId2"/>
          <a:srcRect t="1383" r="34125" b="1844"/>
          <a:stretch/>
        </p:blipFill>
        <p:spPr>
          <a:xfrm>
            <a:off x="3892733" y="0"/>
            <a:ext cx="8299268" cy="6857999"/>
          </a:xfrm>
          <a:prstGeom prst="rect">
            <a:avLst/>
          </a:prstGeom>
        </p:spPr>
      </p:pic>
      <p:pic>
        <p:nvPicPr>
          <p:cNvPr id="6" name="Picture 5">
            <a:extLst>
              <a:ext uri="{FF2B5EF4-FFF2-40B4-BE49-F238E27FC236}">
                <a16:creationId xmlns:a16="http://schemas.microsoft.com/office/drawing/2014/main" id="{71004033-229A-0043-B597-C2D33344A529}"/>
              </a:ext>
            </a:extLst>
          </p:cNvPr>
          <p:cNvPicPr>
            <a:picLocks noChangeAspect="1"/>
          </p:cNvPicPr>
          <p:nvPr/>
        </p:nvPicPr>
        <p:blipFill rotWithShape="1">
          <a:blip r:embed="rId2"/>
          <a:srcRect l="62300" t="1383" r="6283" b="3112"/>
          <a:stretch/>
        </p:blipFill>
        <p:spPr>
          <a:xfrm>
            <a:off x="0" y="-1"/>
            <a:ext cx="3958046" cy="6768137"/>
          </a:xfrm>
          <a:prstGeom prst="rect">
            <a:avLst/>
          </a:prstGeom>
        </p:spPr>
      </p:pic>
      <p:sp>
        <p:nvSpPr>
          <p:cNvPr id="2" name="Title 1">
            <a:extLst>
              <a:ext uri="{FF2B5EF4-FFF2-40B4-BE49-F238E27FC236}">
                <a16:creationId xmlns:a16="http://schemas.microsoft.com/office/drawing/2014/main" id="{003EC720-4669-BC41-8AC9-C5FF7BB78EC1}"/>
              </a:ext>
            </a:extLst>
          </p:cNvPr>
          <p:cNvSpPr>
            <a:spLocks noGrp="1"/>
          </p:cNvSpPr>
          <p:nvPr>
            <p:ph type="ctrTitle"/>
          </p:nvPr>
        </p:nvSpPr>
        <p:spPr>
          <a:xfrm>
            <a:off x="1042738" y="952550"/>
            <a:ext cx="6625389" cy="3016966"/>
          </a:xfrm>
        </p:spPr>
        <p:txBody>
          <a:bodyPr/>
          <a:lstStyle/>
          <a:p>
            <a:r>
              <a:rPr lang="en-US" dirty="0"/>
              <a:t>Genetic Variant </a:t>
            </a:r>
            <a:r>
              <a:rPr lang="en-US" dirty="0">
                <a:solidFill>
                  <a:srgbClr val="EC435D"/>
                </a:solidFill>
              </a:rPr>
              <a:t>Classification</a:t>
            </a:r>
            <a:r>
              <a:rPr lang="en-US" dirty="0"/>
              <a:t> </a:t>
            </a:r>
            <a:r>
              <a:rPr lang="en-US" dirty="0">
                <a:solidFill>
                  <a:srgbClr val="377A9B"/>
                </a:solidFill>
              </a:rPr>
              <a:t>(Classification)</a:t>
            </a:r>
          </a:p>
        </p:txBody>
      </p:sp>
      <p:sp>
        <p:nvSpPr>
          <p:cNvPr id="3" name="Subtitle 2">
            <a:extLst>
              <a:ext uri="{FF2B5EF4-FFF2-40B4-BE49-F238E27FC236}">
                <a16:creationId xmlns:a16="http://schemas.microsoft.com/office/drawing/2014/main" id="{15453712-343A-4C40-81DF-88BBCEDCC112}"/>
              </a:ext>
            </a:extLst>
          </p:cNvPr>
          <p:cNvSpPr>
            <a:spLocks noGrp="1"/>
          </p:cNvSpPr>
          <p:nvPr>
            <p:ph type="subTitle" idx="1"/>
          </p:nvPr>
        </p:nvSpPr>
        <p:spPr>
          <a:xfrm>
            <a:off x="-216568" y="4135790"/>
            <a:ext cx="9144000" cy="1655762"/>
          </a:xfrm>
        </p:spPr>
        <p:txBody>
          <a:bodyPr/>
          <a:lstStyle/>
          <a:p>
            <a:r>
              <a:rPr lang="en-US" dirty="0"/>
              <a:t>Nick Kinnaird</a:t>
            </a:r>
          </a:p>
          <a:p>
            <a:r>
              <a:rPr lang="en-US" dirty="0"/>
              <a:t>2/10/21</a:t>
            </a:r>
          </a:p>
          <a:p>
            <a:endParaRPr lang="en-US" dirty="0"/>
          </a:p>
        </p:txBody>
      </p:sp>
      <p:pic>
        <p:nvPicPr>
          <p:cNvPr id="7" name="Picture 6">
            <a:extLst>
              <a:ext uri="{FF2B5EF4-FFF2-40B4-BE49-F238E27FC236}">
                <a16:creationId xmlns:a16="http://schemas.microsoft.com/office/drawing/2014/main" id="{DDB82A95-5B61-F748-8281-099F41346DA6}"/>
              </a:ext>
            </a:extLst>
          </p:cNvPr>
          <p:cNvPicPr>
            <a:picLocks noChangeAspect="1"/>
          </p:cNvPicPr>
          <p:nvPr/>
        </p:nvPicPr>
        <p:blipFill>
          <a:blip r:embed="rId3"/>
          <a:stretch>
            <a:fillRect/>
          </a:stretch>
        </p:blipFill>
        <p:spPr>
          <a:xfrm>
            <a:off x="36325" y="6049979"/>
            <a:ext cx="1648095" cy="810313"/>
          </a:xfrm>
          <a:prstGeom prst="rect">
            <a:avLst/>
          </a:prstGeom>
        </p:spPr>
      </p:pic>
      <p:sp>
        <p:nvSpPr>
          <p:cNvPr id="8" name="TextBox 7">
            <a:extLst>
              <a:ext uri="{FF2B5EF4-FFF2-40B4-BE49-F238E27FC236}">
                <a16:creationId xmlns:a16="http://schemas.microsoft.com/office/drawing/2014/main" id="{F6710283-8ED7-EA44-8888-A6EE44A63ADE}"/>
              </a:ext>
            </a:extLst>
          </p:cNvPr>
          <p:cNvSpPr txBox="1"/>
          <p:nvPr/>
        </p:nvSpPr>
        <p:spPr>
          <a:xfrm>
            <a:off x="1842607" y="6270469"/>
            <a:ext cx="2052357" cy="369332"/>
          </a:xfrm>
          <a:prstGeom prst="rect">
            <a:avLst/>
          </a:prstGeom>
          <a:noFill/>
        </p:spPr>
        <p:txBody>
          <a:bodyPr wrap="none" rtlCol="0">
            <a:spAutoFit/>
          </a:bodyPr>
          <a:lstStyle/>
          <a:p>
            <a:r>
              <a:rPr lang="en-US" dirty="0"/>
              <a:t>Winter 2021 Cohort</a:t>
            </a:r>
          </a:p>
        </p:txBody>
      </p:sp>
      <p:sp>
        <p:nvSpPr>
          <p:cNvPr id="9" name="Slide Number Placeholder 8">
            <a:extLst>
              <a:ext uri="{FF2B5EF4-FFF2-40B4-BE49-F238E27FC236}">
                <a16:creationId xmlns:a16="http://schemas.microsoft.com/office/drawing/2014/main" id="{23D84D2E-9F0C-3742-87FA-28F52FE0F12C}"/>
              </a:ext>
            </a:extLst>
          </p:cNvPr>
          <p:cNvSpPr>
            <a:spLocks noGrp="1"/>
          </p:cNvSpPr>
          <p:nvPr>
            <p:ph type="sldNum" sz="quarter" idx="12"/>
          </p:nvPr>
        </p:nvSpPr>
        <p:spPr/>
        <p:txBody>
          <a:bodyPr/>
          <a:lstStyle/>
          <a:p>
            <a:fld id="{052702CF-B793-8841-9D68-A44C3863FEDD}" type="slidenum">
              <a:rPr lang="en-US" smtClean="0"/>
              <a:t>1</a:t>
            </a:fld>
            <a:endParaRPr lang="en-US"/>
          </a:p>
        </p:txBody>
      </p:sp>
    </p:spTree>
    <p:extLst>
      <p:ext uri="{BB962C8B-B14F-4D97-AF65-F5344CB8AC3E}">
        <p14:creationId xmlns:p14="http://schemas.microsoft.com/office/powerpoint/2010/main" val="3509871514"/>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End</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45220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88733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10</a:t>
            </a:fld>
            <a:endParaRPr lang="en-US"/>
          </a:p>
        </p:txBody>
      </p:sp>
      <p:pic>
        <p:nvPicPr>
          <p:cNvPr id="9" name="Content Placeholder 4">
            <a:extLst>
              <a:ext uri="{FF2B5EF4-FFF2-40B4-BE49-F238E27FC236}">
                <a16:creationId xmlns:a16="http://schemas.microsoft.com/office/drawing/2014/main" id="{C8DBDE2C-D63D-7D42-8FBF-423E1BD35EC5}"/>
              </a:ext>
            </a:extLst>
          </p:cNvPr>
          <p:cNvPicPr>
            <a:picLocks noChangeAspect="1"/>
          </p:cNvPicPr>
          <p:nvPr/>
        </p:nvPicPr>
        <p:blipFill>
          <a:blip r:embed="rId2"/>
          <a:stretch>
            <a:fillRect/>
          </a:stretch>
        </p:blipFill>
        <p:spPr>
          <a:xfrm rot="5400000">
            <a:off x="13224702" y="-1139453"/>
            <a:ext cx="682562" cy="4351338"/>
          </a:xfrm>
          <a:prstGeom prst="rect">
            <a:avLst/>
          </a:prstGeom>
        </p:spPr>
      </p:pic>
      <p:sp>
        <p:nvSpPr>
          <p:cNvPr id="11" name="Rounded Rectangle 10">
            <a:extLst>
              <a:ext uri="{FF2B5EF4-FFF2-40B4-BE49-F238E27FC236}">
                <a16:creationId xmlns:a16="http://schemas.microsoft.com/office/drawing/2014/main" id="{3F1C9F13-6B02-6445-BD18-C92385F191FF}"/>
              </a:ext>
            </a:extLst>
          </p:cNvPr>
          <p:cNvSpPr/>
          <p:nvPr/>
        </p:nvSpPr>
        <p:spPr>
          <a:xfrm>
            <a:off x="666125" y="1725191"/>
            <a:ext cx="10724189" cy="4635680"/>
          </a:xfrm>
          <a:prstGeom prst="roundRect">
            <a:avLst/>
          </a:prstGeom>
          <a:noFill/>
          <a:ln w="76200">
            <a:solidFill>
              <a:srgbClr val="EC4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tx1"/>
                </a:solidFill>
                <a:latin typeface="+mj-lt"/>
              </a:rPr>
              <a:t>“The human genome is only on the order of a gigabyte of data, which is a tiny little database. If you take the entire living biosphere…about one petabyte…that’s still very small compared with Google or the Wikipedia. And somehow mother nature manages to create…this incredibly rich environment with this amazingly small amount of data.”</a:t>
            </a:r>
          </a:p>
          <a:p>
            <a:pPr algn="ctr"/>
            <a:endParaRPr lang="en-US" sz="3200" i="1" dirty="0">
              <a:solidFill>
                <a:schemeClr val="tx1"/>
              </a:solidFill>
              <a:latin typeface="+mj-lt"/>
            </a:endParaRPr>
          </a:p>
          <a:p>
            <a:pPr algn="ctr"/>
            <a:r>
              <a:rPr lang="en-US" sz="3200" i="1" dirty="0">
                <a:solidFill>
                  <a:schemeClr val="tx1"/>
                </a:solidFill>
                <a:latin typeface="+mj-lt"/>
              </a:rPr>
              <a:t>- Freeman Dyson</a:t>
            </a:r>
          </a:p>
          <a:p>
            <a:pPr algn="ctr"/>
            <a:endParaRPr lang="en-US" dirty="0"/>
          </a:p>
        </p:txBody>
      </p:sp>
    </p:spTree>
    <p:extLst>
      <p:ext uri="{BB962C8B-B14F-4D97-AF65-F5344CB8AC3E}">
        <p14:creationId xmlns:p14="http://schemas.microsoft.com/office/powerpoint/2010/main" val="1871897781"/>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1F6B-F3AF-EE44-8727-78950BFEFB90}"/>
              </a:ext>
            </a:extLst>
          </p:cNvPr>
          <p:cNvSpPr>
            <a:spLocks noGrp="1"/>
          </p:cNvSpPr>
          <p:nvPr>
            <p:ph type="title"/>
          </p:nvPr>
        </p:nvSpPr>
        <p:spPr>
          <a:xfrm>
            <a:off x="1676400" y="365125"/>
            <a:ext cx="10515600" cy="1325563"/>
          </a:xfrm>
        </p:spPr>
        <p:txBody>
          <a:bodyPr/>
          <a:lstStyle/>
          <a:p>
            <a:r>
              <a:rPr lang="en-US" dirty="0"/>
              <a:t>Appendix</a:t>
            </a:r>
          </a:p>
        </p:txBody>
      </p:sp>
      <p:sp>
        <p:nvSpPr>
          <p:cNvPr id="4" name="Slide Number Placeholder 3">
            <a:extLst>
              <a:ext uri="{FF2B5EF4-FFF2-40B4-BE49-F238E27FC236}">
                <a16:creationId xmlns:a16="http://schemas.microsoft.com/office/drawing/2014/main" id="{9BD92DA9-BD45-0D4E-8518-3C591C3E9457}"/>
              </a:ext>
            </a:extLst>
          </p:cNvPr>
          <p:cNvSpPr>
            <a:spLocks noGrp="1"/>
          </p:cNvSpPr>
          <p:nvPr>
            <p:ph type="sldNum" sz="quarter" idx="12"/>
          </p:nvPr>
        </p:nvSpPr>
        <p:spPr/>
        <p:txBody>
          <a:bodyPr/>
          <a:lstStyle/>
          <a:p>
            <a:fld id="{052702CF-B793-8841-9D68-A44C3863FEDD}" type="slidenum">
              <a:rPr lang="en-US" smtClean="0"/>
              <a:t>11</a:t>
            </a:fld>
            <a:endParaRPr lang="en-US"/>
          </a:p>
        </p:txBody>
      </p:sp>
      <p:pic>
        <p:nvPicPr>
          <p:cNvPr id="5" name="Content Placeholder 4">
            <a:extLst>
              <a:ext uri="{FF2B5EF4-FFF2-40B4-BE49-F238E27FC236}">
                <a16:creationId xmlns:a16="http://schemas.microsoft.com/office/drawing/2014/main" id="{C057F3FA-5BBA-A44B-9FC1-116D9CD36408}"/>
              </a:ext>
            </a:extLst>
          </p:cNvPr>
          <p:cNvPicPr>
            <a:picLocks noChangeAspect="1"/>
          </p:cNvPicPr>
          <p:nvPr/>
        </p:nvPicPr>
        <p:blipFill>
          <a:blip r:embed="rId2"/>
          <a:stretch>
            <a:fillRect/>
          </a:stretch>
        </p:blipFill>
        <p:spPr>
          <a:xfrm rot="5400000">
            <a:off x="-892770" y="-1147763"/>
            <a:ext cx="682562" cy="4351338"/>
          </a:xfrm>
          <a:prstGeom prst="rect">
            <a:avLst/>
          </a:prstGeom>
        </p:spPr>
      </p:pic>
      <p:pic>
        <p:nvPicPr>
          <p:cNvPr id="6" name="Content Placeholder 4">
            <a:extLst>
              <a:ext uri="{FF2B5EF4-FFF2-40B4-BE49-F238E27FC236}">
                <a16:creationId xmlns:a16="http://schemas.microsoft.com/office/drawing/2014/main" id="{82BEE7FF-75AB-5244-8E0F-72923240B0D6}"/>
              </a:ext>
            </a:extLst>
          </p:cNvPr>
          <p:cNvPicPr>
            <a:picLocks noChangeAspect="1"/>
          </p:cNvPicPr>
          <p:nvPr/>
        </p:nvPicPr>
        <p:blipFill>
          <a:blip r:embed="rId2"/>
          <a:stretch>
            <a:fillRect/>
          </a:stretch>
        </p:blipFill>
        <p:spPr>
          <a:xfrm rot="5400000">
            <a:off x="5842826" y="-1130511"/>
            <a:ext cx="682562" cy="4351338"/>
          </a:xfrm>
          <a:prstGeom prst="rect">
            <a:avLst/>
          </a:prstGeom>
        </p:spPr>
      </p:pic>
      <p:pic>
        <p:nvPicPr>
          <p:cNvPr id="7" name="Content Placeholder 4">
            <a:extLst>
              <a:ext uri="{FF2B5EF4-FFF2-40B4-BE49-F238E27FC236}">
                <a16:creationId xmlns:a16="http://schemas.microsoft.com/office/drawing/2014/main" id="{939EEF94-BBAB-524C-9F14-AD181B4228E3}"/>
              </a:ext>
            </a:extLst>
          </p:cNvPr>
          <p:cNvPicPr>
            <a:picLocks noChangeAspect="1"/>
          </p:cNvPicPr>
          <p:nvPr/>
        </p:nvPicPr>
        <p:blipFill>
          <a:blip r:embed="rId2"/>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313761179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39D595-9D0E-0547-817D-93BC57E6123D}"/>
              </a:ext>
            </a:extLst>
          </p:cNvPr>
          <p:cNvPicPr>
            <a:picLocks noChangeAspect="1"/>
          </p:cNvPicPr>
          <p:nvPr/>
        </p:nvPicPr>
        <p:blipFill rotWithShape="1">
          <a:blip r:embed="rId2"/>
          <a:srcRect b="51305"/>
          <a:stretch/>
        </p:blipFill>
        <p:spPr>
          <a:xfrm>
            <a:off x="1192464" y="1590916"/>
            <a:ext cx="4738436" cy="4102026"/>
          </a:xfrm>
          <a:prstGeom prst="rect">
            <a:avLst/>
          </a:prstGeom>
        </p:spPr>
      </p:pic>
      <p:pic>
        <p:nvPicPr>
          <p:cNvPr id="5" name="Picture 4">
            <a:extLst>
              <a:ext uri="{FF2B5EF4-FFF2-40B4-BE49-F238E27FC236}">
                <a16:creationId xmlns:a16="http://schemas.microsoft.com/office/drawing/2014/main" id="{BA0AD170-84E8-A44B-9AC9-B3B7C6D6A0BD}"/>
              </a:ext>
            </a:extLst>
          </p:cNvPr>
          <p:cNvPicPr>
            <a:picLocks noChangeAspect="1"/>
          </p:cNvPicPr>
          <p:nvPr/>
        </p:nvPicPr>
        <p:blipFill rotWithShape="1">
          <a:blip r:embed="rId2"/>
          <a:srcRect t="51305"/>
          <a:stretch/>
        </p:blipFill>
        <p:spPr>
          <a:xfrm>
            <a:off x="6437564" y="1743316"/>
            <a:ext cx="4738436" cy="4102026"/>
          </a:xfrm>
          <a:prstGeom prst="rect">
            <a:avLst/>
          </a:prstGeom>
        </p:spPr>
      </p:pic>
      <p:sp>
        <p:nvSpPr>
          <p:cNvPr id="6" name="Slide Number Placeholder 5">
            <a:extLst>
              <a:ext uri="{FF2B5EF4-FFF2-40B4-BE49-F238E27FC236}">
                <a16:creationId xmlns:a16="http://schemas.microsoft.com/office/drawing/2014/main" id="{1662ACCB-0E77-1646-A984-D6D68EA301A1}"/>
              </a:ext>
            </a:extLst>
          </p:cNvPr>
          <p:cNvSpPr>
            <a:spLocks noGrp="1"/>
          </p:cNvSpPr>
          <p:nvPr>
            <p:ph type="sldNum" sz="quarter" idx="12"/>
          </p:nvPr>
        </p:nvSpPr>
        <p:spPr/>
        <p:txBody>
          <a:bodyPr/>
          <a:lstStyle/>
          <a:p>
            <a:fld id="{052702CF-B793-8841-9D68-A44C3863FEDD}" type="slidenum">
              <a:rPr lang="en-US" smtClean="0"/>
              <a:t>12</a:t>
            </a:fld>
            <a:endParaRPr lang="en-US"/>
          </a:p>
        </p:txBody>
      </p:sp>
      <p:pic>
        <p:nvPicPr>
          <p:cNvPr id="7" name="Content Placeholder 4">
            <a:extLst>
              <a:ext uri="{FF2B5EF4-FFF2-40B4-BE49-F238E27FC236}">
                <a16:creationId xmlns:a16="http://schemas.microsoft.com/office/drawing/2014/main" id="{E96295D4-3237-8540-969C-E6F4DCD9865B}"/>
              </a:ext>
            </a:extLst>
          </p:cNvPr>
          <p:cNvPicPr>
            <a:picLocks noChangeAspect="1"/>
          </p:cNvPicPr>
          <p:nvPr/>
        </p:nvPicPr>
        <p:blipFill>
          <a:blip r:embed="rId3"/>
          <a:stretch>
            <a:fillRect/>
          </a:stretch>
        </p:blipFill>
        <p:spPr>
          <a:xfrm rot="5400000">
            <a:off x="1491488" y="-1135063"/>
            <a:ext cx="682562" cy="4351338"/>
          </a:xfrm>
          <a:prstGeom prst="rect">
            <a:avLst/>
          </a:prstGeom>
        </p:spPr>
      </p:pic>
      <p:pic>
        <p:nvPicPr>
          <p:cNvPr id="8" name="Content Placeholder 4">
            <a:extLst>
              <a:ext uri="{FF2B5EF4-FFF2-40B4-BE49-F238E27FC236}">
                <a16:creationId xmlns:a16="http://schemas.microsoft.com/office/drawing/2014/main" id="{677BB418-319E-BD41-B6C0-9EBF9FA0A966}"/>
              </a:ext>
            </a:extLst>
          </p:cNvPr>
          <p:cNvPicPr>
            <a:picLocks noChangeAspect="1"/>
          </p:cNvPicPr>
          <p:nvPr/>
        </p:nvPicPr>
        <p:blipFill>
          <a:blip r:embed="rId3"/>
          <a:stretch>
            <a:fillRect/>
          </a:stretch>
        </p:blipFill>
        <p:spPr>
          <a:xfrm rot="5400000">
            <a:off x="5842826" y="-1130511"/>
            <a:ext cx="682562" cy="4351338"/>
          </a:xfrm>
          <a:prstGeom prst="rect">
            <a:avLst/>
          </a:prstGeom>
        </p:spPr>
      </p:pic>
      <p:pic>
        <p:nvPicPr>
          <p:cNvPr id="9" name="Content Placeholder 4">
            <a:extLst>
              <a:ext uri="{FF2B5EF4-FFF2-40B4-BE49-F238E27FC236}">
                <a16:creationId xmlns:a16="http://schemas.microsoft.com/office/drawing/2014/main" id="{8A5CA89B-3F9E-5443-A04B-6CEB858087C9}"/>
              </a:ext>
            </a:extLst>
          </p:cNvPr>
          <p:cNvPicPr>
            <a:picLocks noChangeAspect="1"/>
          </p:cNvPicPr>
          <p:nvPr/>
        </p:nvPicPr>
        <p:blipFill>
          <a:blip r:embed="rId3"/>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305354968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3DDE8-4D6D-BF4F-AE69-8FD1AC265CC3}"/>
              </a:ext>
            </a:extLst>
          </p:cNvPr>
          <p:cNvSpPr>
            <a:spLocks noGrp="1"/>
          </p:cNvSpPr>
          <p:nvPr>
            <p:ph idx="1"/>
          </p:nvPr>
        </p:nvSpPr>
        <p:spPr>
          <a:xfrm>
            <a:off x="926307" y="2173285"/>
            <a:ext cx="10515600" cy="4351338"/>
          </a:xfrm>
        </p:spPr>
        <p:txBody>
          <a:bodyPr/>
          <a:lstStyle/>
          <a:p>
            <a:r>
              <a:rPr lang="en-US" dirty="0" err="1"/>
              <a:t>knn_model</a:t>
            </a:r>
            <a:r>
              <a:rPr lang="en-US" dirty="0"/>
              <a:t> = </a:t>
            </a:r>
            <a:r>
              <a:rPr lang="en-US" dirty="0" err="1"/>
              <a:t>KNeighborsClassifier</a:t>
            </a:r>
            <a:r>
              <a:rPr lang="en-US" dirty="0"/>
              <a:t>(</a:t>
            </a:r>
            <a:r>
              <a:rPr lang="en-US" dirty="0" err="1"/>
              <a:t>n_neighbors</a:t>
            </a:r>
            <a:r>
              <a:rPr lang="en-US" dirty="0"/>
              <a:t>=10)</a:t>
            </a:r>
          </a:p>
          <a:p>
            <a:r>
              <a:rPr lang="en-US" dirty="0" err="1"/>
              <a:t>dt_model</a:t>
            </a:r>
            <a:r>
              <a:rPr lang="en-US" dirty="0"/>
              <a:t> = </a:t>
            </a:r>
            <a:r>
              <a:rPr lang="en-US" dirty="0" err="1"/>
              <a:t>DecisionTreeClassifier</a:t>
            </a:r>
            <a:r>
              <a:rPr lang="en-US" dirty="0"/>
              <a:t>(</a:t>
            </a:r>
            <a:r>
              <a:rPr lang="en-US" dirty="0" err="1"/>
              <a:t>max_depth</a:t>
            </a:r>
            <a:r>
              <a:rPr lang="en-US" dirty="0"/>
              <a:t>=25, </a:t>
            </a:r>
            <a:r>
              <a:rPr lang="en-US" dirty="0" err="1"/>
              <a:t>max_features</a:t>
            </a:r>
            <a:r>
              <a:rPr lang="en-US" dirty="0"/>
              <a:t>=20, </a:t>
            </a:r>
            <a:r>
              <a:rPr lang="en-US" dirty="0" err="1"/>
              <a:t>random_state</a:t>
            </a:r>
            <a:r>
              <a:rPr lang="en-US" dirty="0"/>
              <a:t>=121, </a:t>
            </a:r>
            <a:r>
              <a:rPr lang="en-US" dirty="0" err="1"/>
              <a:t>class_weight</a:t>
            </a:r>
            <a:r>
              <a:rPr lang="en-US" dirty="0"/>
              <a:t>={0:1,1:3})</a:t>
            </a:r>
          </a:p>
          <a:p>
            <a:r>
              <a:rPr lang="en-US" dirty="0" err="1"/>
              <a:t>rf_model</a:t>
            </a:r>
            <a:r>
              <a:rPr lang="en-US" dirty="0"/>
              <a:t> = </a:t>
            </a:r>
            <a:r>
              <a:rPr lang="en-US" dirty="0" err="1"/>
              <a:t>RandomForestClassifier</a:t>
            </a:r>
            <a:r>
              <a:rPr lang="en-US" dirty="0"/>
              <a:t>(</a:t>
            </a:r>
            <a:r>
              <a:rPr lang="en-US" dirty="0" err="1"/>
              <a:t>n_estimators</a:t>
            </a:r>
            <a:r>
              <a:rPr lang="en-US" dirty="0"/>
              <a:t>=10, </a:t>
            </a:r>
            <a:r>
              <a:rPr lang="en-US" dirty="0" err="1"/>
              <a:t>max_depth</a:t>
            </a:r>
            <a:r>
              <a:rPr lang="en-US" dirty="0"/>
              <a:t>=25, </a:t>
            </a:r>
            <a:r>
              <a:rPr lang="en-US" dirty="0" err="1"/>
              <a:t>max_features</a:t>
            </a:r>
            <a:r>
              <a:rPr lang="en-US" dirty="0"/>
              <a:t>=20, </a:t>
            </a:r>
            <a:r>
              <a:rPr lang="en-US" dirty="0" err="1"/>
              <a:t>random_state</a:t>
            </a:r>
            <a:r>
              <a:rPr lang="en-US" dirty="0"/>
              <a:t>=121, </a:t>
            </a:r>
            <a:r>
              <a:rPr lang="en-US" dirty="0" err="1"/>
              <a:t>class_weight</a:t>
            </a:r>
            <a:r>
              <a:rPr lang="en-US" dirty="0"/>
              <a:t>={0:1,1:3})</a:t>
            </a:r>
          </a:p>
          <a:p>
            <a:endParaRPr lang="en-US" dirty="0"/>
          </a:p>
        </p:txBody>
      </p:sp>
      <p:sp>
        <p:nvSpPr>
          <p:cNvPr id="4" name="Slide Number Placeholder 3">
            <a:extLst>
              <a:ext uri="{FF2B5EF4-FFF2-40B4-BE49-F238E27FC236}">
                <a16:creationId xmlns:a16="http://schemas.microsoft.com/office/drawing/2014/main" id="{2CE7558F-A3FE-0947-B895-C9C951E1C0D6}"/>
              </a:ext>
            </a:extLst>
          </p:cNvPr>
          <p:cNvSpPr>
            <a:spLocks noGrp="1"/>
          </p:cNvSpPr>
          <p:nvPr>
            <p:ph type="sldNum" sz="quarter" idx="12"/>
          </p:nvPr>
        </p:nvSpPr>
        <p:spPr/>
        <p:txBody>
          <a:bodyPr/>
          <a:lstStyle/>
          <a:p>
            <a:fld id="{052702CF-B793-8841-9D68-A44C3863FEDD}" type="slidenum">
              <a:rPr lang="en-US" smtClean="0"/>
              <a:t>13</a:t>
            </a:fld>
            <a:endParaRPr lang="en-US"/>
          </a:p>
        </p:txBody>
      </p:sp>
      <p:pic>
        <p:nvPicPr>
          <p:cNvPr id="5" name="Content Placeholder 4">
            <a:extLst>
              <a:ext uri="{FF2B5EF4-FFF2-40B4-BE49-F238E27FC236}">
                <a16:creationId xmlns:a16="http://schemas.microsoft.com/office/drawing/2014/main" id="{B141B2B0-8023-D543-9045-0B3B4106AF14}"/>
              </a:ext>
            </a:extLst>
          </p:cNvPr>
          <p:cNvPicPr>
            <a:picLocks noChangeAspect="1"/>
          </p:cNvPicPr>
          <p:nvPr/>
        </p:nvPicPr>
        <p:blipFill>
          <a:blip r:embed="rId2"/>
          <a:stretch>
            <a:fillRect/>
          </a:stretch>
        </p:blipFill>
        <p:spPr>
          <a:xfrm rot="5400000">
            <a:off x="1491488" y="-1130511"/>
            <a:ext cx="682562" cy="4351338"/>
          </a:xfrm>
          <a:prstGeom prst="rect">
            <a:avLst/>
          </a:prstGeom>
        </p:spPr>
      </p:pic>
      <p:pic>
        <p:nvPicPr>
          <p:cNvPr id="6" name="Content Placeholder 4">
            <a:extLst>
              <a:ext uri="{FF2B5EF4-FFF2-40B4-BE49-F238E27FC236}">
                <a16:creationId xmlns:a16="http://schemas.microsoft.com/office/drawing/2014/main" id="{81D70639-DA9E-264D-AD02-D1AA79DE2130}"/>
              </a:ext>
            </a:extLst>
          </p:cNvPr>
          <p:cNvPicPr>
            <a:picLocks noChangeAspect="1"/>
          </p:cNvPicPr>
          <p:nvPr/>
        </p:nvPicPr>
        <p:blipFill>
          <a:blip r:embed="rId2"/>
          <a:stretch>
            <a:fillRect/>
          </a:stretch>
        </p:blipFill>
        <p:spPr>
          <a:xfrm rot="5400000">
            <a:off x="5842826" y="-1130511"/>
            <a:ext cx="682562" cy="4351338"/>
          </a:xfrm>
          <a:prstGeom prst="rect">
            <a:avLst/>
          </a:prstGeom>
        </p:spPr>
      </p:pic>
      <p:pic>
        <p:nvPicPr>
          <p:cNvPr id="7" name="Content Placeholder 4">
            <a:extLst>
              <a:ext uri="{FF2B5EF4-FFF2-40B4-BE49-F238E27FC236}">
                <a16:creationId xmlns:a16="http://schemas.microsoft.com/office/drawing/2014/main" id="{A7E6775A-0C14-984A-8882-AF794EB36612}"/>
              </a:ext>
            </a:extLst>
          </p:cNvPr>
          <p:cNvPicPr>
            <a:picLocks noChangeAspect="1"/>
          </p:cNvPicPr>
          <p:nvPr/>
        </p:nvPicPr>
        <p:blipFill>
          <a:blip r:embed="rId2"/>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206921342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F37B36-3A69-0041-A981-B61ECFC5C90D}"/>
              </a:ext>
            </a:extLst>
          </p:cNvPr>
          <p:cNvPicPr>
            <a:picLocks noChangeAspect="1"/>
          </p:cNvPicPr>
          <p:nvPr/>
        </p:nvPicPr>
        <p:blipFill rotWithShape="1">
          <a:blip r:embed="rId2"/>
          <a:srcRect l="16159" r="17400"/>
          <a:stretch/>
        </p:blipFill>
        <p:spPr>
          <a:xfrm>
            <a:off x="4041271" y="1675025"/>
            <a:ext cx="3978670" cy="3989175"/>
          </a:xfrm>
          <a:prstGeom prst="rect">
            <a:avLst/>
          </a:prstGeom>
        </p:spPr>
      </p:pic>
      <p:pic>
        <p:nvPicPr>
          <p:cNvPr id="5" name="Picture 4">
            <a:extLst>
              <a:ext uri="{FF2B5EF4-FFF2-40B4-BE49-F238E27FC236}">
                <a16:creationId xmlns:a16="http://schemas.microsoft.com/office/drawing/2014/main" id="{7A0D9134-F906-4646-BA73-D9DCA7C047E2}"/>
              </a:ext>
            </a:extLst>
          </p:cNvPr>
          <p:cNvPicPr>
            <a:picLocks noChangeAspect="1"/>
          </p:cNvPicPr>
          <p:nvPr/>
        </p:nvPicPr>
        <p:blipFill rotWithShape="1">
          <a:blip r:embed="rId3"/>
          <a:srcRect l="16122" r="20338"/>
          <a:stretch/>
        </p:blipFill>
        <p:spPr>
          <a:xfrm>
            <a:off x="185245" y="1675025"/>
            <a:ext cx="3804998" cy="3989175"/>
          </a:xfrm>
          <a:prstGeom prst="rect">
            <a:avLst/>
          </a:prstGeom>
        </p:spPr>
      </p:pic>
      <p:pic>
        <p:nvPicPr>
          <p:cNvPr id="6" name="Picture 5">
            <a:extLst>
              <a:ext uri="{FF2B5EF4-FFF2-40B4-BE49-F238E27FC236}">
                <a16:creationId xmlns:a16="http://schemas.microsoft.com/office/drawing/2014/main" id="{CC9EB945-6C08-424D-B036-0B0A654CB809}"/>
              </a:ext>
            </a:extLst>
          </p:cNvPr>
          <p:cNvPicPr>
            <a:picLocks noChangeAspect="1"/>
          </p:cNvPicPr>
          <p:nvPr/>
        </p:nvPicPr>
        <p:blipFill rotWithShape="1">
          <a:blip r:embed="rId4"/>
          <a:srcRect l="16669" r="19264"/>
          <a:stretch/>
        </p:blipFill>
        <p:spPr>
          <a:xfrm>
            <a:off x="7896612" y="1675025"/>
            <a:ext cx="3836575" cy="3989175"/>
          </a:xfrm>
          <a:prstGeom prst="rect">
            <a:avLst/>
          </a:prstGeom>
        </p:spPr>
      </p:pic>
      <p:sp>
        <p:nvSpPr>
          <p:cNvPr id="7" name="Slide Number Placeholder 6">
            <a:extLst>
              <a:ext uri="{FF2B5EF4-FFF2-40B4-BE49-F238E27FC236}">
                <a16:creationId xmlns:a16="http://schemas.microsoft.com/office/drawing/2014/main" id="{6FBE9790-84CD-B442-A54F-7885A6B7D15C}"/>
              </a:ext>
            </a:extLst>
          </p:cNvPr>
          <p:cNvSpPr>
            <a:spLocks noGrp="1"/>
          </p:cNvSpPr>
          <p:nvPr>
            <p:ph type="sldNum" sz="quarter" idx="12"/>
          </p:nvPr>
        </p:nvSpPr>
        <p:spPr/>
        <p:txBody>
          <a:bodyPr/>
          <a:lstStyle/>
          <a:p>
            <a:fld id="{052702CF-B793-8841-9D68-A44C3863FEDD}" type="slidenum">
              <a:rPr lang="en-US" smtClean="0"/>
              <a:t>14</a:t>
            </a:fld>
            <a:endParaRPr lang="en-US"/>
          </a:p>
        </p:txBody>
      </p:sp>
      <p:pic>
        <p:nvPicPr>
          <p:cNvPr id="8" name="Content Placeholder 4">
            <a:extLst>
              <a:ext uri="{FF2B5EF4-FFF2-40B4-BE49-F238E27FC236}">
                <a16:creationId xmlns:a16="http://schemas.microsoft.com/office/drawing/2014/main" id="{14D4DDF7-7579-0247-B761-899EC4AD2831}"/>
              </a:ext>
            </a:extLst>
          </p:cNvPr>
          <p:cNvPicPr>
            <a:picLocks noChangeAspect="1"/>
          </p:cNvPicPr>
          <p:nvPr/>
        </p:nvPicPr>
        <p:blipFill>
          <a:blip r:embed="rId5"/>
          <a:stretch>
            <a:fillRect/>
          </a:stretch>
        </p:blipFill>
        <p:spPr>
          <a:xfrm rot="5400000">
            <a:off x="1491488" y="-1135063"/>
            <a:ext cx="682562" cy="4351338"/>
          </a:xfrm>
          <a:prstGeom prst="rect">
            <a:avLst/>
          </a:prstGeom>
        </p:spPr>
      </p:pic>
      <p:pic>
        <p:nvPicPr>
          <p:cNvPr id="9" name="Content Placeholder 4">
            <a:extLst>
              <a:ext uri="{FF2B5EF4-FFF2-40B4-BE49-F238E27FC236}">
                <a16:creationId xmlns:a16="http://schemas.microsoft.com/office/drawing/2014/main" id="{1392F29F-4C01-DE4F-A72E-8D4D5441A79E}"/>
              </a:ext>
            </a:extLst>
          </p:cNvPr>
          <p:cNvPicPr>
            <a:picLocks noChangeAspect="1"/>
          </p:cNvPicPr>
          <p:nvPr/>
        </p:nvPicPr>
        <p:blipFill>
          <a:blip r:embed="rId5"/>
          <a:stretch>
            <a:fillRect/>
          </a:stretch>
        </p:blipFill>
        <p:spPr>
          <a:xfrm rot="5400000">
            <a:off x="5842826" y="-1130511"/>
            <a:ext cx="682562" cy="4351338"/>
          </a:xfrm>
          <a:prstGeom prst="rect">
            <a:avLst/>
          </a:prstGeom>
        </p:spPr>
      </p:pic>
      <p:pic>
        <p:nvPicPr>
          <p:cNvPr id="10" name="Content Placeholder 4">
            <a:extLst>
              <a:ext uri="{FF2B5EF4-FFF2-40B4-BE49-F238E27FC236}">
                <a16:creationId xmlns:a16="http://schemas.microsoft.com/office/drawing/2014/main" id="{B3993A3A-07AA-5041-A33C-989A43FC1ADA}"/>
              </a:ext>
            </a:extLst>
          </p:cNvPr>
          <p:cNvPicPr>
            <a:picLocks noChangeAspect="1"/>
          </p:cNvPicPr>
          <p:nvPr/>
        </p:nvPicPr>
        <p:blipFill>
          <a:blip r:embed="rId5"/>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2679827541"/>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D79E4A-A490-0344-8655-7C7A1166BE90}"/>
              </a:ext>
            </a:extLst>
          </p:cNvPr>
          <p:cNvPicPr>
            <a:picLocks noChangeAspect="1"/>
          </p:cNvPicPr>
          <p:nvPr/>
        </p:nvPicPr>
        <p:blipFill>
          <a:blip r:embed="rId2"/>
          <a:stretch>
            <a:fillRect/>
          </a:stretch>
        </p:blipFill>
        <p:spPr>
          <a:xfrm>
            <a:off x="5717400" y="1417104"/>
            <a:ext cx="6474600" cy="4313064"/>
          </a:xfrm>
          <a:prstGeom prst="rect">
            <a:avLst/>
          </a:prstGeom>
        </p:spPr>
      </p:pic>
      <p:pic>
        <p:nvPicPr>
          <p:cNvPr id="5" name="Picture 4">
            <a:extLst>
              <a:ext uri="{FF2B5EF4-FFF2-40B4-BE49-F238E27FC236}">
                <a16:creationId xmlns:a16="http://schemas.microsoft.com/office/drawing/2014/main" id="{78B0501D-F79C-CA45-85BA-BA8C95C2D514}"/>
              </a:ext>
            </a:extLst>
          </p:cNvPr>
          <p:cNvPicPr>
            <a:picLocks noChangeAspect="1"/>
          </p:cNvPicPr>
          <p:nvPr/>
        </p:nvPicPr>
        <p:blipFill>
          <a:blip r:embed="rId3"/>
          <a:stretch>
            <a:fillRect/>
          </a:stretch>
        </p:blipFill>
        <p:spPr>
          <a:xfrm>
            <a:off x="0" y="1417104"/>
            <a:ext cx="6474600" cy="4313064"/>
          </a:xfrm>
          <a:prstGeom prst="rect">
            <a:avLst/>
          </a:prstGeom>
        </p:spPr>
      </p:pic>
      <p:sp>
        <p:nvSpPr>
          <p:cNvPr id="6" name="Slide Number Placeholder 5">
            <a:extLst>
              <a:ext uri="{FF2B5EF4-FFF2-40B4-BE49-F238E27FC236}">
                <a16:creationId xmlns:a16="http://schemas.microsoft.com/office/drawing/2014/main" id="{2FD45FB8-C758-5049-B68B-F01586433F27}"/>
              </a:ext>
            </a:extLst>
          </p:cNvPr>
          <p:cNvSpPr>
            <a:spLocks noGrp="1"/>
          </p:cNvSpPr>
          <p:nvPr>
            <p:ph type="sldNum" sz="quarter" idx="12"/>
          </p:nvPr>
        </p:nvSpPr>
        <p:spPr/>
        <p:txBody>
          <a:bodyPr/>
          <a:lstStyle/>
          <a:p>
            <a:fld id="{052702CF-B793-8841-9D68-A44C3863FEDD}" type="slidenum">
              <a:rPr lang="en-US" smtClean="0"/>
              <a:t>15</a:t>
            </a:fld>
            <a:endParaRPr lang="en-US"/>
          </a:p>
        </p:txBody>
      </p:sp>
      <p:pic>
        <p:nvPicPr>
          <p:cNvPr id="7" name="Content Placeholder 4">
            <a:extLst>
              <a:ext uri="{FF2B5EF4-FFF2-40B4-BE49-F238E27FC236}">
                <a16:creationId xmlns:a16="http://schemas.microsoft.com/office/drawing/2014/main" id="{C37280F3-2302-2C4D-8D16-0F24158CD823}"/>
              </a:ext>
            </a:extLst>
          </p:cNvPr>
          <p:cNvPicPr>
            <a:picLocks noChangeAspect="1"/>
          </p:cNvPicPr>
          <p:nvPr/>
        </p:nvPicPr>
        <p:blipFill>
          <a:blip r:embed="rId4"/>
          <a:stretch>
            <a:fillRect/>
          </a:stretch>
        </p:blipFill>
        <p:spPr>
          <a:xfrm rot="5400000">
            <a:off x="1491488" y="-1135063"/>
            <a:ext cx="682562" cy="4351338"/>
          </a:xfrm>
          <a:prstGeom prst="rect">
            <a:avLst/>
          </a:prstGeom>
        </p:spPr>
      </p:pic>
      <p:pic>
        <p:nvPicPr>
          <p:cNvPr id="8" name="Content Placeholder 4">
            <a:extLst>
              <a:ext uri="{FF2B5EF4-FFF2-40B4-BE49-F238E27FC236}">
                <a16:creationId xmlns:a16="http://schemas.microsoft.com/office/drawing/2014/main" id="{26481FEE-D912-974C-820C-8ED32AAAA58C}"/>
              </a:ext>
            </a:extLst>
          </p:cNvPr>
          <p:cNvPicPr>
            <a:picLocks noChangeAspect="1"/>
          </p:cNvPicPr>
          <p:nvPr/>
        </p:nvPicPr>
        <p:blipFill>
          <a:blip r:embed="rId4"/>
          <a:stretch>
            <a:fillRect/>
          </a:stretch>
        </p:blipFill>
        <p:spPr>
          <a:xfrm rot="5400000">
            <a:off x="5842826" y="-1130511"/>
            <a:ext cx="682562" cy="4351338"/>
          </a:xfrm>
          <a:prstGeom prst="rect">
            <a:avLst/>
          </a:prstGeom>
        </p:spPr>
      </p:pic>
      <p:pic>
        <p:nvPicPr>
          <p:cNvPr id="9" name="Content Placeholder 4">
            <a:extLst>
              <a:ext uri="{FF2B5EF4-FFF2-40B4-BE49-F238E27FC236}">
                <a16:creationId xmlns:a16="http://schemas.microsoft.com/office/drawing/2014/main" id="{898AD83E-A2C9-9342-AAF1-2269D38F885D}"/>
              </a:ext>
            </a:extLst>
          </p:cNvPr>
          <p:cNvPicPr>
            <a:picLocks noChangeAspect="1"/>
          </p:cNvPicPr>
          <p:nvPr/>
        </p:nvPicPr>
        <p:blipFill>
          <a:blip r:embed="rId4"/>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155556919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8DADE1-B9A7-7341-B92B-D5DE28B5079F}"/>
              </a:ext>
            </a:extLst>
          </p:cNvPr>
          <p:cNvPicPr>
            <a:picLocks noChangeAspect="1"/>
          </p:cNvPicPr>
          <p:nvPr/>
        </p:nvPicPr>
        <p:blipFill>
          <a:blip r:embed="rId2"/>
          <a:stretch>
            <a:fillRect/>
          </a:stretch>
        </p:blipFill>
        <p:spPr>
          <a:xfrm>
            <a:off x="3025184" y="1776413"/>
            <a:ext cx="5935265" cy="4748212"/>
          </a:xfrm>
          <a:prstGeom prst="rect">
            <a:avLst/>
          </a:prstGeom>
        </p:spPr>
      </p:pic>
      <p:sp>
        <p:nvSpPr>
          <p:cNvPr id="3" name="Slide Number Placeholder 2">
            <a:extLst>
              <a:ext uri="{FF2B5EF4-FFF2-40B4-BE49-F238E27FC236}">
                <a16:creationId xmlns:a16="http://schemas.microsoft.com/office/drawing/2014/main" id="{6097BB79-C9AA-F74E-9053-0D4BB5866039}"/>
              </a:ext>
            </a:extLst>
          </p:cNvPr>
          <p:cNvSpPr>
            <a:spLocks noGrp="1"/>
          </p:cNvSpPr>
          <p:nvPr>
            <p:ph type="sldNum" sz="quarter" idx="12"/>
          </p:nvPr>
        </p:nvSpPr>
        <p:spPr/>
        <p:txBody>
          <a:bodyPr/>
          <a:lstStyle/>
          <a:p>
            <a:fld id="{052702CF-B793-8841-9D68-A44C3863FEDD}" type="slidenum">
              <a:rPr lang="en-US" smtClean="0"/>
              <a:t>16</a:t>
            </a:fld>
            <a:endParaRPr lang="en-US"/>
          </a:p>
        </p:txBody>
      </p:sp>
      <p:pic>
        <p:nvPicPr>
          <p:cNvPr id="4" name="Content Placeholder 4">
            <a:extLst>
              <a:ext uri="{FF2B5EF4-FFF2-40B4-BE49-F238E27FC236}">
                <a16:creationId xmlns:a16="http://schemas.microsoft.com/office/drawing/2014/main" id="{330A53D5-57C5-ED47-BA3E-81333BB43C31}"/>
              </a:ext>
            </a:extLst>
          </p:cNvPr>
          <p:cNvPicPr>
            <a:picLocks noChangeAspect="1"/>
          </p:cNvPicPr>
          <p:nvPr/>
        </p:nvPicPr>
        <p:blipFill>
          <a:blip r:embed="rId3"/>
          <a:stretch>
            <a:fillRect/>
          </a:stretch>
        </p:blipFill>
        <p:spPr>
          <a:xfrm rot="5400000">
            <a:off x="1491488" y="-1135063"/>
            <a:ext cx="682562" cy="4351338"/>
          </a:xfrm>
          <a:prstGeom prst="rect">
            <a:avLst/>
          </a:prstGeom>
        </p:spPr>
      </p:pic>
      <p:pic>
        <p:nvPicPr>
          <p:cNvPr id="5" name="Content Placeholder 4">
            <a:extLst>
              <a:ext uri="{FF2B5EF4-FFF2-40B4-BE49-F238E27FC236}">
                <a16:creationId xmlns:a16="http://schemas.microsoft.com/office/drawing/2014/main" id="{8CE44E0F-FF5F-7847-ABE2-F846E28B0E1C}"/>
              </a:ext>
            </a:extLst>
          </p:cNvPr>
          <p:cNvPicPr>
            <a:picLocks noChangeAspect="1"/>
          </p:cNvPicPr>
          <p:nvPr/>
        </p:nvPicPr>
        <p:blipFill>
          <a:blip r:embed="rId3"/>
          <a:stretch>
            <a:fillRect/>
          </a:stretch>
        </p:blipFill>
        <p:spPr>
          <a:xfrm rot="5400000">
            <a:off x="5842826" y="-1130511"/>
            <a:ext cx="682562" cy="4351338"/>
          </a:xfrm>
          <a:prstGeom prst="rect">
            <a:avLst/>
          </a:prstGeom>
        </p:spPr>
      </p:pic>
      <p:pic>
        <p:nvPicPr>
          <p:cNvPr id="6" name="Content Placeholder 4">
            <a:extLst>
              <a:ext uri="{FF2B5EF4-FFF2-40B4-BE49-F238E27FC236}">
                <a16:creationId xmlns:a16="http://schemas.microsoft.com/office/drawing/2014/main" id="{6BE92B8C-B9B8-194E-9C17-95ABB00ED6AB}"/>
              </a:ext>
            </a:extLst>
          </p:cNvPr>
          <p:cNvPicPr>
            <a:picLocks noChangeAspect="1"/>
          </p:cNvPicPr>
          <p:nvPr/>
        </p:nvPicPr>
        <p:blipFill>
          <a:blip r:embed="rId3"/>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405244810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D9EFFE-612C-0742-AC23-84668EDD7F01}"/>
              </a:ext>
            </a:extLst>
          </p:cNvPr>
          <p:cNvPicPr>
            <a:picLocks noChangeAspect="1"/>
          </p:cNvPicPr>
          <p:nvPr/>
        </p:nvPicPr>
        <p:blipFill>
          <a:blip r:embed="rId2"/>
          <a:stretch>
            <a:fillRect/>
          </a:stretch>
        </p:blipFill>
        <p:spPr>
          <a:xfrm>
            <a:off x="6330100" y="3556350"/>
            <a:ext cx="4762500" cy="3175000"/>
          </a:xfrm>
          <a:prstGeom prst="rect">
            <a:avLst/>
          </a:prstGeom>
        </p:spPr>
      </p:pic>
      <p:pic>
        <p:nvPicPr>
          <p:cNvPr id="4" name="Picture 3">
            <a:extLst>
              <a:ext uri="{FF2B5EF4-FFF2-40B4-BE49-F238E27FC236}">
                <a16:creationId xmlns:a16="http://schemas.microsoft.com/office/drawing/2014/main" id="{3E60603C-51C9-4948-87D7-77379CB162B4}"/>
              </a:ext>
            </a:extLst>
          </p:cNvPr>
          <p:cNvPicPr>
            <a:picLocks noChangeAspect="1"/>
          </p:cNvPicPr>
          <p:nvPr/>
        </p:nvPicPr>
        <p:blipFill>
          <a:blip r:embed="rId3"/>
          <a:stretch>
            <a:fillRect/>
          </a:stretch>
        </p:blipFill>
        <p:spPr>
          <a:xfrm>
            <a:off x="832050" y="3546475"/>
            <a:ext cx="4762500" cy="3175000"/>
          </a:xfrm>
          <a:prstGeom prst="rect">
            <a:avLst/>
          </a:prstGeom>
        </p:spPr>
      </p:pic>
      <p:sp>
        <p:nvSpPr>
          <p:cNvPr id="6" name="Slide Number Placeholder 5">
            <a:extLst>
              <a:ext uri="{FF2B5EF4-FFF2-40B4-BE49-F238E27FC236}">
                <a16:creationId xmlns:a16="http://schemas.microsoft.com/office/drawing/2014/main" id="{26632AB1-2F28-6A42-92C3-AB2862884875}"/>
              </a:ext>
            </a:extLst>
          </p:cNvPr>
          <p:cNvSpPr>
            <a:spLocks noGrp="1"/>
          </p:cNvSpPr>
          <p:nvPr>
            <p:ph type="sldNum" sz="quarter" idx="12"/>
          </p:nvPr>
        </p:nvSpPr>
        <p:spPr/>
        <p:txBody>
          <a:bodyPr/>
          <a:lstStyle/>
          <a:p>
            <a:fld id="{052702CF-B793-8841-9D68-A44C3863FEDD}" type="slidenum">
              <a:rPr lang="en-US" smtClean="0"/>
              <a:t>17</a:t>
            </a:fld>
            <a:endParaRPr lang="en-US"/>
          </a:p>
        </p:txBody>
      </p:sp>
      <p:pic>
        <p:nvPicPr>
          <p:cNvPr id="7" name="Content Placeholder 4">
            <a:extLst>
              <a:ext uri="{FF2B5EF4-FFF2-40B4-BE49-F238E27FC236}">
                <a16:creationId xmlns:a16="http://schemas.microsoft.com/office/drawing/2014/main" id="{CFC81969-2EDE-5040-9A20-D3D8FD90D17F}"/>
              </a:ext>
            </a:extLst>
          </p:cNvPr>
          <p:cNvPicPr>
            <a:picLocks noChangeAspect="1"/>
          </p:cNvPicPr>
          <p:nvPr/>
        </p:nvPicPr>
        <p:blipFill>
          <a:blip r:embed="rId4"/>
          <a:stretch>
            <a:fillRect/>
          </a:stretch>
        </p:blipFill>
        <p:spPr>
          <a:xfrm rot="5400000">
            <a:off x="1491488" y="-1135063"/>
            <a:ext cx="682562" cy="4351338"/>
          </a:xfrm>
          <a:prstGeom prst="rect">
            <a:avLst/>
          </a:prstGeom>
        </p:spPr>
      </p:pic>
      <p:pic>
        <p:nvPicPr>
          <p:cNvPr id="8" name="Content Placeholder 4">
            <a:extLst>
              <a:ext uri="{FF2B5EF4-FFF2-40B4-BE49-F238E27FC236}">
                <a16:creationId xmlns:a16="http://schemas.microsoft.com/office/drawing/2014/main" id="{6E8A8B88-EE2D-994C-94CD-EF346ACF7992}"/>
              </a:ext>
            </a:extLst>
          </p:cNvPr>
          <p:cNvPicPr>
            <a:picLocks noChangeAspect="1"/>
          </p:cNvPicPr>
          <p:nvPr/>
        </p:nvPicPr>
        <p:blipFill>
          <a:blip r:embed="rId4"/>
          <a:stretch>
            <a:fillRect/>
          </a:stretch>
        </p:blipFill>
        <p:spPr>
          <a:xfrm rot="5400000">
            <a:off x="5842826" y="-1130511"/>
            <a:ext cx="682562" cy="4351338"/>
          </a:xfrm>
          <a:prstGeom prst="rect">
            <a:avLst/>
          </a:prstGeom>
        </p:spPr>
      </p:pic>
      <p:pic>
        <p:nvPicPr>
          <p:cNvPr id="9" name="Content Placeholder 4">
            <a:extLst>
              <a:ext uri="{FF2B5EF4-FFF2-40B4-BE49-F238E27FC236}">
                <a16:creationId xmlns:a16="http://schemas.microsoft.com/office/drawing/2014/main" id="{274FCD01-1EA6-6047-B779-B40E7EABD42C}"/>
              </a:ext>
            </a:extLst>
          </p:cNvPr>
          <p:cNvPicPr>
            <a:picLocks noChangeAspect="1"/>
          </p:cNvPicPr>
          <p:nvPr/>
        </p:nvPicPr>
        <p:blipFill>
          <a:blip r:embed="rId4"/>
          <a:stretch>
            <a:fillRect/>
          </a:stretch>
        </p:blipFill>
        <p:spPr>
          <a:xfrm rot="5400000">
            <a:off x="10194164" y="-1130509"/>
            <a:ext cx="682562" cy="4351338"/>
          </a:xfrm>
          <a:prstGeom prst="rect">
            <a:avLst/>
          </a:prstGeom>
        </p:spPr>
      </p:pic>
      <p:pic>
        <p:nvPicPr>
          <p:cNvPr id="3" name="Picture 2">
            <a:extLst>
              <a:ext uri="{FF2B5EF4-FFF2-40B4-BE49-F238E27FC236}">
                <a16:creationId xmlns:a16="http://schemas.microsoft.com/office/drawing/2014/main" id="{1C836A23-F6EA-E644-B02D-F9C2649721B0}"/>
              </a:ext>
            </a:extLst>
          </p:cNvPr>
          <p:cNvPicPr>
            <a:picLocks noChangeAspect="1"/>
          </p:cNvPicPr>
          <p:nvPr/>
        </p:nvPicPr>
        <p:blipFill>
          <a:blip r:embed="rId5"/>
          <a:stretch>
            <a:fillRect/>
          </a:stretch>
        </p:blipFill>
        <p:spPr>
          <a:xfrm>
            <a:off x="6330100" y="193850"/>
            <a:ext cx="4762500" cy="3175000"/>
          </a:xfrm>
          <a:prstGeom prst="rect">
            <a:avLst/>
          </a:prstGeom>
        </p:spPr>
      </p:pic>
      <p:pic>
        <p:nvPicPr>
          <p:cNvPr id="5" name="Picture 4">
            <a:extLst>
              <a:ext uri="{FF2B5EF4-FFF2-40B4-BE49-F238E27FC236}">
                <a16:creationId xmlns:a16="http://schemas.microsoft.com/office/drawing/2014/main" id="{DED35832-D4F8-B94F-9431-E8A7F0007EB2}"/>
              </a:ext>
            </a:extLst>
          </p:cNvPr>
          <p:cNvPicPr>
            <a:picLocks noChangeAspect="1"/>
          </p:cNvPicPr>
          <p:nvPr/>
        </p:nvPicPr>
        <p:blipFill>
          <a:blip r:embed="rId6"/>
          <a:stretch>
            <a:fillRect/>
          </a:stretch>
        </p:blipFill>
        <p:spPr>
          <a:xfrm>
            <a:off x="832050" y="173000"/>
            <a:ext cx="4762500" cy="3175000"/>
          </a:xfrm>
          <a:prstGeom prst="rect">
            <a:avLst/>
          </a:prstGeom>
        </p:spPr>
      </p:pic>
    </p:spTree>
    <p:extLst>
      <p:ext uri="{BB962C8B-B14F-4D97-AF65-F5344CB8AC3E}">
        <p14:creationId xmlns:p14="http://schemas.microsoft.com/office/powerpoint/2010/main" val="409969902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BFE378-F6E0-CC43-92DA-437DE6043516}"/>
              </a:ext>
            </a:extLst>
          </p:cNvPr>
          <p:cNvSpPr>
            <a:spLocks noGrp="1"/>
          </p:cNvSpPr>
          <p:nvPr>
            <p:ph type="sldNum" sz="quarter" idx="12"/>
          </p:nvPr>
        </p:nvSpPr>
        <p:spPr/>
        <p:txBody>
          <a:bodyPr/>
          <a:lstStyle/>
          <a:p>
            <a:fld id="{052702CF-B793-8841-9D68-A44C3863FEDD}" type="slidenum">
              <a:rPr lang="en-US" smtClean="0"/>
              <a:t>18</a:t>
            </a:fld>
            <a:endParaRPr lang="en-US"/>
          </a:p>
        </p:txBody>
      </p:sp>
      <p:pic>
        <p:nvPicPr>
          <p:cNvPr id="5" name="Picture 4">
            <a:extLst>
              <a:ext uri="{FF2B5EF4-FFF2-40B4-BE49-F238E27FC236}">
                <a16:creationId xmlns:a16="http://schemas.microsoft.com/office/drawing/2014/main" id="{9B7E2DF6-0324-3E4E-8B9B-ADC70AF7BE90}"/>
              </a:ext>
            </a:extLst>
          </p:cNvPr>
          <p:cNvPicPr>
            <a:picLocks noChangeAspect="1"/>
          </p:cNvPicPr>
          <p:nvPr/>
        </p:nvPicPr>
        <p:blipFill rotWithShape="1">
          <a:blip r:embed="rId2"/>
          <a:srcRect l="15412" r="8857"/>
          <a:stretch/>
        </p:blipFill>
        <p:spPr>
          <a:xfrm>
            <a:off x="3393778" y="1739900"/>
            <a:ext cx="5229522" cy="4603626"/>
          </a:xfrm>
          <a:prstGeom prst="rect">
            <a:avLst/>
          </a:prstGeom>
        </p:spPr>
      </p:pic>
      <p:pic>
        <p:nvPicPr>
          <p:cNvPr id="6" name="Content Placeholder 4">
            <a:extLst>
              <a:ext uri="{FF2B5EF4-FFF2-40B4-BE49-F238E27FC236}">
                <a16:creationId xmlns:a16="http://schemas.microsoft.com/office/drawing/2014/main" id="{A5B9B2C7-FE2A-6F47-9A5F-D498E0138430}"/>
              </a:ext>
            </a:extLst>
          </p:cNvPr>
          <p:cNvPicPr>
            <a:picLocks noChangeAspect="1"/>
          </p:cNvPicPr>
          <p:nvPr/>
        </p:nvPicPr>
        <p:blipFill>
          <a:blip r:embed="rId3"/>
          <a:stretch>
            <a:fillRect/>
          </a:stretch>
        </p:blipFill>
        <p:spPr>
          <a:xfrm rot="5400000">
            <a:off x="1491488" y="-1135063"/>
            <a:ext cx="682562" cy="4351338"/>
          </a:xfrm>
          <a:prstGeom prst="rect">
            <a:avLst/>
          </a:prstGeom>
        </p:spPr>
      </p:pic>
      <p:pic>
        <p:nvPicPr>
          <p:cNvPr id="7" name="Content Placeholder 4">
            <a:extLst>
              <a:ext uri="{FF2B5EF4-FFF2-40B4-BE49-F238E27FC236}">
                <a16:creationId xmlns:a16="http://schemas.microsoft.com/office/drawing/2014/main" id="{B8C885D1-0DC6-EE47-9259-7623BC2F4BB4}"/>
              </a:ext>
            </a:extLst>
          </p:cNvPr>
          <p:cNvPicPr>
            <a:picLocks noChangeAspect="1"/>
          </p:cNvPicPr>
          <p:nvPr/>
        </p:nvPicPr>
        <p:blipFill>
          <a:blip r:embed="rId3"/>
          <a:stretch>
            <a:fillRect/>
          </a:stretch>
        </p:blipFill>
        <p:spPr>
          <a:xfrm rot="5400000">
            <a:off x="5842826" y="-1130511"/>
            <a:ext cx="682562" cy="4351338"/>
          </a:xfrm>
          <a:prstGeom prst="rect">
            <a:avLst/>
          </a:prstGeom>
        </p:spPr>
      </p:pic>
      <p:pic>
        <p:nvPicPr>
          <p:cNvPr id="8" name="Content Placeholder 4">
            <a:extLst>
              <a:ext uri="{FF2B5EF4-FFF2-40B4-BE49-F238E27FC236}">
                <a16:creationId xmlns:a16="http://schemas.microsoft.com/office/drawing/2014/main" id="{87E4E365-ED7B-5148-A197-A0AF5AB3B770}"/>
              </a:ext>
            </a:extLst>
          </p:cNvPr>
          <p:cNvPicPr>
            <a:picLocks noChangeAspect="1"/>
          </p:cNvPicPr>
          <p:nvPr/>
        </p:nvPicPr>
        <p:blipFill>
          <a:blip r:embed="rId3"/>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748950635"/>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4BCCFB-A21A-5747-93FB-B891B614DCD7}"/>
              </a:ext>
            </a:extLst>
          </p:cNvPr>
          <p:cNvSpPr>
            <a:spLocks noGrp="1"/>
          </p:cNvSpPr>
          <p:nvPr>
            <p:ph type="sldNum" sz="quarter" idx="12"/>
          </p:nvPr>
        </p:nvSpPr>
        <p:spPr/>
        <p:txBody>
          <a:bodyPr/>
          <a:lstStyle/>
          <a:p>
            <a:fld id="{052702CF-B793-8841-9D68-A44C3863FEDD}" type="slidenum">
              <a:rPr lang="en-US" smtClean="0"/>
              <a:t>19</a:t>
            </a:fld>
            <a:endParaRPr lang="en-US"/>
          </a:p>
        </p:txBody>
      </p:sp>
      <p:sp>
        <p:nvSpPr>
          <p:cNvPr id="3" name="Rectangle 2">
            <a:extLst>
              <a:ext uri="{FF2B5EF4-FFF2-40B4-BE49-F238E27FC236}">
                <a16:creationId xmlns:a16="http://schemas.microsoft.com/office/drawing/2014/main" id="{4C5E6266-E115-4746-AE95-6A7A72565CEE}"/>
              </a:ext>
            </a:extLst>
          </p:cNvPr>
          <p:cNvSpPr/>
          <p:nvPr/>
        </p:nvSpPr>
        <p:spPr>
          <a:xfrm>
            <a:off x="3352800" y="1930906"/>
            <a:ext cx="6096000" cy="3785652"/>
          </a:xfrm>
          <a:prstGeom prst="rect">
            <a:avLst/>
          </a:prstGeom>
        </p:spPr>
        <p:txBody>
          <a:bodyPr>
            <a:spAutoFit/>
          </a:bodyPr>
          <a:lstStyle/>
          <a:p>
            <a:pPr marL="285750" indent="-285750">
              <a:buFont typeface="Arial" panose="020B0604020202020204" pitchFamily="34" charset="0"/>
              <a:buChar char="•"/>
            </a:pPr>
            <a:r>
              <a:rPr lang="en-US" sz="2400" dirty="0"/>
              <a:t>Categorical features</a:t>
            </a:r>
          </a:p>
          <a:p>
            <a:pPr marL="742950" lvl="1" indent="-285750">
              <a:buFont typeface="Arial" panose="020B0604020202020204" pitchFamily="34" charset="0"/>
              <a:buChar char="•"/>
            </a:pPr>
            <a:r>
              <a:rPr lang="en-US" sz="2400" dirty="0"/>
              <a:t>SYMBOL – Name of the gene</a:t>
            </a:r>
          </a:p>
          <a:p>
            <a:pPr marL="742950" lvl="1" indent="-285750">
              <a:buFont typeface="Arial" panose="020B0604020202020204" pitchFamily="34" charset="0"/>
              <a:buChar char="•"/>
            </a:pPr>
            <a:r>
              <a:rPr lang="en-US" sz="2400" dirty="0"/>
              <a:t>CLNVC – Variant type</a:t>
            </a:r>
          </a:p>
          <a:p>
            <a:pPr marL="742950" lvl="1" indent="-285750">
              <a:buFont typeface="Arial" panose="020B0604020202020204" pitchFamily="34" charset="0"/>
              <a:buChar char="•"/>
            </a:pPr>
            <a:r>
              <a:rPr lang="en-US" sz="2400" dirty="0"/>
              <a:t>IMPACT – Impact of the variant</a:t>
            </a:r>
          </a:p>
          <a:p>
            <a:pPr marL="285750" indent="-285750">
              <a:buFont typeface="Arial" panose="020B0604020202020204" pitchFamily="34" charset="0"/>
              <a:buChar char="•"/>
            </a:pPr>
            <a:r>
              <a:rPr lang="en-US" sz="2400" dirty="0"/>
              <a:t>Numeric features </a:t>
            </a:r>
          </a:p>
          <a:p>
            <a:pPr marL="742950" lvl="1" indent="-285750">
              <a:buFont typeface="Arial" panose="020B0604020202020204" pitchFamily="34" charset="0"/>
              <a:buChar char="•"/>
            </a:pPr>
            <a:r>
              <a:rPr lang="en-US" sz="2400" dirty="0"/>
              <a:t>AF_TGP – Frequency of allele</a:t>
            </a:r>
          </a:p>
          <a:p>
            <a:pPr marL="742950" lvl="1" indent="-285750">
              <a:buFont typeface="Arial" panose="020B0604020202020204" pitchFamily="34" charset="0"/>
              <a:buChar char="•"/>
            </a:pPr>
            <a:r>
              <a:rPr lang="en-US" sz="2400" dirty="0"/>
              <a:t>CADD_PHRED – ‘Deleteriousness’ score</a:t>
            </a:r>
          </a:p>
          <a:p>
            <a:pPr marL="742950" lvl="1" indent="-285750">
              <a:buFont typeface="Arial" panose="020B0604020202020204" pitchFamily="34" charset="0"/>
              <a:buChar char="•"/>
            </a:pPr>
            <a:r>
              <a:rPr lang="en-US" sz="2400" dirty="0" err="1"/>
              <a:t>LoFtool</a:t>
            </a:r>
            <a:r>
              <a:rPr lang="en-US" sz="2400" dirty="0"/>
              <a:t> – Loss of function score</a:t>
            </a:r>
          </a:p>
          <a:p>
            <a:pPr marL="742950" lvl="1" indent="-285750">
              <a:buFont typeface="Arial" panose="020B0604020202020204" pitchFamily="34" charset="0"/>
              <a:buChar char="•"/>
            </a:pPr>
            <a:r>
              <a:rPr lang="en-US" sz="2400" dirty="0"/>
              <a:t>Strand – Forward or backward DNA strand</a:t>
            </a:r>
          </a:p>
        </p:txBody>
      </p:sp>
      <p:pic>
        <p:nvPicPr>
          <p:cNvPr id="4" name="Content Placeholder 4">
            <a:extLst>
              <a:ext uri="{FF2B5EF4-FFF2-40B4-BE49-F238E27FC236}">
                <a16:creationId xmlns:a16="http://schemas.microsoft.com/office/drawing/2014/main" id="{E2B526C6-A231-5A47-A009-5425BF04A671}"/>
              </a:ext>
            </a:extLst>
          </p:cNvPr>
          <p:cNvPicPr>
            <a:picLocks noChangeAspect="1"/>
          </p:cNvPicPr>
          <p:nvPr/>
        </p:nvPicPr>
        <p:blipFill>
          <a:blip r:embed="rId2"/>
          <a:stretch>
            <a:fillRect/>
          </a:stretch>
        </p:blipFill>
        <p:spPr>
          <a:xfrm rot="5400000">
            <a:off x="1491488" y="-1135063"/>
            <a:ext cx="682562" cy="4351338"/>
          </a:xfrm>
          <a:prstGeom prst="rect">
            <a:avLst/>
          </a:prstGeom>
        </p:spPr>
      </p:pic>
      <p:pic>
        <p:nvPicPr>
          <p:cNvPr id="5" name="Content Placeholder 4">
            <a:extLst>
              <a:ext uri="{FF2B5EF4-FFF2-40B4-BE49-F238E27FC236}">
                <a16:creationId xmlns:a16="http://schemas.microsoft.com/office/drawing/2014/main" id="{F64249EA-8DD2-A840-9037-C240592E0491}"/>
              </a:ext>
            </a:extLst>
          </p:cNvPr>
          <p:cNvPicPr>
            <a:picLocks noChangeAspect="1"/>
          </p:cNvPicPr>
          <p:nvPr/>
        </p:nvPicPr>
        <p:blipFill>
          <a:blip r:embed="rId2"/>
          <a:stretch>
            <a:fillRect/>
          </a:stretch>
        </p:blipFill>
        <p:spPr>
          <a:xfrm rot="5400000">
            <a:off x="5842826" y="-1130511"/>
            <a:ext cx="682562" cy="4351338"/>
          </a:xfrm>
          <a:prstGeom prst="rect">
            <a:avLst/>
          </a:prstGeom>
        </p:spPr>
      </p:pic>
      <p:pic>
        <p:nvPicPr>
          <p:cNvPr id="6" name="Content Placeholder 4">
            <a:extLst>
              <a:ext uri="{FF2B5EF4-FFF2-40B4-BE49-F238E27FC236}">
                <a16:creationId xmlns:a16="http://schemas.microsoft.com/office/drawing/2014/main" id="{B91A4A8E-0461-194F-92E5-973C01585156}"/>
              </a:ext>
            </a:extLst>
          </p:cNvPr>
          <p:cNvPicPr>
            <a:picLocks noChangeAspect="1"/>
          </p:cNvPicPr>
          <p:nvPr/>
        </p:nvPicPr>
        <p:blipFill>
          <a:blip r:embed="rId2"/>
          <a:stretch>
            <a:fillRect/>
          </a:stretch>
        </p:blipFill>
        <p:spPr>
          <a:xfrm rot="5400000">
            <a:off x="10194164" y="-1130509"/>
            <a:ext cx="682562" cy="4351338"/>
          </a:xfrm>
          <a:prstGeom prst="rect">
            <a:avLst/>
          </a:prstGeom>
        </p:spPr>
      </p:pic>
    </p:spTree>
    <p:extLst>
      <p:ext uri="{BB962C8B-B14F-4D97-AF65-F5344CB8AC3E}">
        <p14:creationId xmlns:p14="http://schemas.microsoft.com/office/powerpoint/2010/main" val="184964418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DNA Primer</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63381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0689464" y="-1130509"/>
            <a:ext cx="682562" cy="4351338"/>
          </a:xfrm>
          <a:prstGeom prst="rect">
            <a:avLst/>
          </a:prstGeom>
        </p:spPr>
      </p:pic>
      <p:sp>
        <p:nvSpPr>
          <p:cNvPr id="3" name="Slide Number Placeholder 2">
            <a:extLst>
              <a:ext uri="{FF2B5EF4-FFF2-40B4-BE49-F238E27FC236}">
                <a16:creationId xmlns:a16="http://schemas.microsoft.com/office/drawing/2014/main" id="{CC104F04-EDD1-CB45-9BEB-0B414E6018CC}"/>
              </a:ext>
            </a:extLst>
          </p:cNvPr>
          <p:cNvSpPr>
            <a:spLocks noGrp="1"/>
          </p:cNvSpPr>
          <p:nvPr>
            <p:ph type="sldNum" sz="quarter" idx="12"/>
          </p:nvPr>
        </p:nvSpPr>
        <p:spPr/>
        <p:txBody>
          <a:bodyPr/>
          <a:lstStyle/>
          <a:p>
            <a:fld id="{052702CF-B793-8841-9D68-A44C3863FEDD}" type="slidenum">
              <a:rPr lang="en-US" smtClean="0"/>
              <a:t>2</a:t>
            </a:fld>
            <a:endParaRPr lang="en-US"/>
          </a:p>
        </p:txBody>
      </p:sp>
      <p:sp>
        <p:nvSpPr>
          <p:cNvPr id="8" name="TextBox 7">
            <a:extLst>
              <a:ext uri="{FF2B5EF4-FFF2-40B4-BE49-F238E27FC236}">
                <a16:creationId xmlns:a16="http://schemas.microsoft.com/office/drawing/2014/main" id="{F4F4EDBF-7378-0C48-8D84-6D87A34FC49C}"/>
              </a:ext>
            </a:extLst>
          </p:cNvPr>
          <p:cNvSpPr txBox="1"/>
          <p:nvPr/>
        </p:nvSpPr>
        <p:spPr>
          <a:xfrm>
            <a:off x="558800" y="1905000"/>
            <a:ext cx="4796488"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We all have DNA and genes </a:t>
            </a:r>
          </a:p>
          <a:p>
            <a:pPr marL="285750" indent="-285750">
              <a:buFont typeface="Arial" panose="020B0604020202020204" pitchFamily="34" charset="0"/>
              <a:buChar char="•"/>
            </a:pPr>
            <a:r>
              <a:rPr lang="en-US" sz="2800" dirty="0"/>
              <a:t>Some of those genes are variants </a:t>
            </a:r>
          </a:p>
          <a:p>
            <a:pPr marL="285750" indent="-285750">
              <a:buFont typeface="Arial" panose="020B0604020202020204" pitchFamily="34" charset="0"/>
              <a:buChar char="•"/>
            </a:pPr>
            <a:r>
              <a:rPr lang="en-US" sz="2800" dirty="0"/>
              <a:t>These variants might be common (</a:t>
            </a:r>
            <a:r>
              <a:rPr lang="en-US" sz="2800" dirty="0" err="1"/>
              <a:t>eg.</a:t>
            </a:r>
            <a:r>
              <a:rPr lang="en-US" sz="2800" dirty="0"/>
              <a:t> SNP) or rare (mutations)</a:t>
            </a:r>
          </a:p>
          <a:p>
            <a:pPr marL="285750" indent="-285750">
              <a:buFont typeface="Arial" panose="020B0604020202020204" pitchFamily="34" charset="0"/>
              <a:buChar char="•"/>
            </a:pPr>
            <a:r>
              <a:rPr lang="en-US" sz="2800" dirty="0"/>
              <a:t>Variants might have little to no effect, or a negative effect (sometimes but far less often a positive effect)</a:t>
            </a:r>
          </a:p>
          <a:p>
            <a:pPr marL="285750" indent="-285750">
              <a:buFont typeface="Arial" panose="020B0604020202020204" pitchFamily="34" charset="0"/>
              <a:buChar char="•"/>
            </a:pPr>
            <a:endParaRPr lang="en-US" sz="2800" dirty="0"/>
          </a:p>
        </p:txBody>
      </p:sp>
      <p:pic>
        <p:nvPicPr>
          <p:cNvPr id="9" name="Picture 8">
            <a:extLst>
              <a:ext uri="{FF2B5EF4-FFF2-40B4-BE49-F238E27FC236}">
                <a16:creationId xmlns:a16="http://schemas.microsoft.com/office/drawing/2014/main" id="{49EB7616-E20B-8E4E-873B-2837B02809F6}"/>
              </a:ext>
            </a:extLst>
          </p:cNvPr>
          <p:cNvPicPr>
            <a:picLocks noChangeAspect="1"/>
          </p:cNvPicPr>
          <p:nvPr/>
        </p:nvPicPr>
        <p:blipFill>
          <a:blip r:embed="rId3"/>
          <a:stretch>
            <a:fillRect/>
          </a:stretch>
        </p:blipFill>
        <p:spPr>
          <a:xfrm>
            <a:off x="5355288" y="1762116"/>
            <a:ext cx="6531077" cy="4256085"/>
          </a:xfrm>
          <a:prstGeom prst="rect">
            <a:avLst/>
          </a:prstGeom>
        </p:spPr>
      </p:pic>
    </p:spTree>
    <p:extLst>
      <p:ext uri="{BB962C8B-B14F-4D97-AF65-F5344CB8AC3E}">
        <p14:creationId xmlns:p14="http://schemas.microsoft.com/office/powerpoint/2010/main" val="2667249955"/>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Gene Classification</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78494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2200764" y="-1130509"/>
            <a:ext cx="682562" cy="4351338"/>
          </a:xfrm>
          <a:prstGeom prst="rect">
            <a:avLst/>
          </a:prstGeom>
        </p:spPr>
      </p:pic>
      <p:sp>
        <p:nvSpPr>
          <p:cNvPr id="8" name="TextBox 7">
            <a:extLst>
              <a:ext uri="{FF2B5EF4-FFF2-40B4-BE49-F238E27FC236}">
                <a16:creationId xmlns:a16="http://schemas.microsoft.com/office/drawing/2014/main" id="{C1F43D36-FB5E-AE4F-B5B7-C6FD5CDA0165}"/>
              </a:ext>
            </a:extLst>
          </p:cNvPr>
          <p:cNvSpPr txBox="1"/>
          <p:nvPr/>
        </p:nvSpPr>
        <p:spPr>
          <a:xfrm>
            <a:off x="558800" y="1905000"/>
            <a:ext cx="5080000"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Genetic variants are classified at labs (usually manually) in one of 5 different ways in terms of clinical significance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These are split into 3 categories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When results from separate labs are classified as different categories, they are said to be “conflicting”</a:t>
            </a:r>
          </a:p>
        </p:txBody>
      </p:sp>
      <p:pic>
        <p:nvPicPr>
          <p:cNvPr id="9" name="Picture 8">
            <a:extLst>
              <a:ext uri="{FF2B5EF4-FFF2-40B4-BE49-F238E27FC236}">
                <a16:creationId xmlns:a16="http://schemas.microsoft.com/office/drawing/2014/main" id="{F3EF2CE6-25BC-0C46-A234-2B0DC0269D63}"/>
              </a:ext>
            </a:extLst>
          </p:cNvPr>
          <p:cNvPicPr>
            <a:picLocks noChangeAspect="1"/>
          </p:cNvPicPr>
          <p:nvPr/>
        </p:nvPicPr>
        <p:blipFill rotWithShape="1">
          <a:blip r:embed="rId3"/>
          <a:srcRect r="22783"/>
          <a:stretch/>
        </p:blipFill>
        <p:spPr>
          <a:xfrm>
            <a:off x="6488990" y="2575442"/>
            <a:ext cx="5150915" cy="3200400"/>
          </a:xfrm>
          <a:prstGeom prst="rect">
            <a:avLst/>
          </a:prstGeom>
        </p:spPr>
      </p:pic>
      <p:sp>
        <p:nvSpPr>
          <p:cNvPr id="12" name="Slide Number Placeholder 11">
            <a:extLst>
              <a:ext uri="{FF2B5EF4-FFF2-40B4-BE49-F238E27FC236}">
                <a16:creationId xmlns:a16="http://schemas.microsoft.com/office/drawing/2014/main" id="{B14CDF55-1F55-784E-A907-5C91E5B261FC}"/>
              </a:ext>
            </a:extLst>
          </p:cNvPr>
          <p:cNvSpPr>
            <a:spLocks noGrp="1"/>
          </p:cNvSpPr>
          <p:nvPr>
            <p:ph type="sldNum" sz="quarter" idx="12"/>
          </p:nvPr>
        </p:nvSpPr>
        <p:spPr/>
        <p:txBody>
          <a:bodyPr/>
          <a:lstStyle/>
          <a:p>
            <a:fld id="{052702CF-B793-8841-9D68-A44C3863FEDD}" type="slidenum">
              <a:rPr lang="en-US" smtClean="0"/>
              <a:t>3</a:t>
            </a:fld>
            <a:endParaRPr lang="en-US"/>
          </a:p>
        </p:txBody>
      </p:sp>
      <p:sp>
        <p:nvSpPr>
          <p:cNvPr id="13" name="Rounded Rectangle 12">
            <a:extLst>
              <a:ext uri="{FF2B5EF4-FFF2-40B4-BE49-F238E27FC236}">
                <a16:creationId xmlns:a16="http://schemas.microsoft.com/office/drawing/2014/main" id="{6F9C6284-1E9C-A74F-8328-DD8F2D1335A1}"/>
              </a:ext>
            </a:extLst>
          </p:cNvPr>
          <p:cNvSpPr/>
          <p:nvPr/>
        </p:nvSpPr>
        <p:spPr>
          <a:xfrm>
            <a:off x="6488990" y="2524639"/>
            <a:ext cx="5271210" cy="1232453"/>
          </a:xfrm>
          <a:prstGeom prst="roundRect">
            <a:avLst/>
          </a:prstGeom>
          <a:noFill/>
          <a:ln w="38100">
            <a:solidFill>
              <a:srgbClr val="EC4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D1DC70ED-1526-9840-BCB2-CFAE92BB3CE9}"/>
              </a:ext>
            </a:extLst>
          </p:cNvPr>
          <p:cNvSpPr/>
          <p:nvPr/>
        </p:nvSpPr>
        <p:spPr>
          <a:xfrm>
            <a:off x="6488990" y="4431463"/>
            <a:ext cx="5271210" cy="1232453"/>
          </a:xfrm>
          <a:prstGeom prst="roundRect">
            <a:avLst/>
          </a:prstGeom>
          <a:noFill/>
          <a:ln w="38100">
            <a:solidFill>
              <a:srgbClr val="377A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B29C3352-2CDE-D142-87F6-55052F965B9A}"/>
              </a:ext>
            </a:extLst>
          </p:cNvPr>
          <p:cNvSpPr/>
          <p:nvPr/>
        </p:nvSpPr>
        <p:spPr>
          <a:xfrm>
            <a:off x="6488990" y="3807892"/>
            <a:ext cx="5271210" cy="57277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5610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Purpose</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5126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98639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4</a:t>
            </a:fld>
            <a:endParaRPr lang="en-US"/>
          </a:p>
        </p:txBody>
      </p:sp>
      <p:sp>
        <p:nvSpPr>
          <p:cNvPr id="9" name="TextBox 8">
            <a:extLst>
              <a:ext uri="{FF2B5EF4-FFF2-40B4-BE49-F238E27FC236}">
                <a16:creationId xmlns:a16="http://schemas.microsoft.com/office/drawing/2014/main" id="{B62DDAC2-A96C-6C4D-9BE9-73B80310892A}"/>
              </a:ext>
            </a:extLst>
          </p:cNvPr>
          <p:cNvSpPr txBox="1"/>
          <p:nvPr/>
        </p:nvSpPr>
        <p:spPr>
          <a:xfrm>
            <a:off x="558800" y="1905000"/>
            <a:ext cx="107950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By identifying which gene variants are likely to be classified in a conflicting manner or not:</a:t>
            </a:r>
          </a:p>
          <a:p>
            <a:pPr marL="285750"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solidFill>
                  <a:srgbClr val="EC435D"/>
                </a:solidFill>
              </a:rPr>
              <a:t>Biologists and labs </a:t>
            </a:r>
            <a:r>
              <a:rPr lang="en-US" sz="2800" dirty="0"/>
              <a:t>can better identify those variants which require further study and lab testing</a:t>
            </a:r>
          </a:p>
          <a:p>
            <a:pPr marL="742950" lvl="1" indent="-285750">
              <a:buFont typeface="Arial" panose="020B0604020202020204" pitchFamily="34" charset="0"/>
              <a:buChar char="•"/>
            </a:pPr>
            <a:endParaRPr lang="en-US" sz="2800" dirty="0"/>
          </a:p>
          <a:p>
            <a:pPr marL="742950" lvl="1" indent="-285750">
              <a:buFont typeface="Arial" panose="020B0604020202020204" pitchFamily="34" charset="0"/>
              <a:buChar char="•"/>
            </a:pPr>
            <a:r>
              <a:rPr lang="en-US" sz="2800" dirty="0">
                <a:solidFill>
                  <a:srgbClr val="377A9B"/>
                </a:solidFill>
              </a:rPr>
              <a:t>Physicians</a:t>
            </a:r>
            <a:r>
              <a:rPr lang="en-US" sz="2800" dirty="0"/>
              <a:t> can better respond to lab results for </a:t>
            </a:r>
            <a:r>
              <a:rPr lang="en-US" sz="2800" dirty="0">
                <a:solidFill>
                  <a:srgbClr val="377A9B"/>
                </a:solidFill>
              </a:rPr>
              <a:t>patient</a:t>
            </a:r>
            <a:r>
              <a:rPr lang="en-US" sz="2800" dirty="0"/>
              <a:t> treatment</a:t>
            </a:r>
          </a:p>
        </p:txBody>
      </p:sp>
    </p:spTree>
    <p:extLst>
      <p:ext uri="{BB962C8B-B14F-4D97-AF65-F5344CB8AC3E}">
        <p14:creationId xmlns:p14="http://schemas.microsoft.com/office/powerpoint/2010/main" val="1582223811"/>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The Data</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6650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0016364" y="-1130509"/>
            <a:ext cx="682562" cy="4351338"/>
          </a:xfrm>
          <a:prstGeom prst="rect">
            <a:avLst/>
          </a:prstGeom>
        </p:spPr>
      </p:pic>
      <p:sp>
        <p:nvSpPr>
          <p:cNvPr id="3" name="Slide Number Placeholder 2">
            <a:extLst>
              <a:ext uri="{FF2B5EF4-FFF2-40B4-BE49-F238E27FC236}">
                <a16:creationId xmlns:a16="http://schemas.microsoft.com/office/drawing/2014/main" id="{1FF3FC21-3BE3-C54A-B53F-31655093BD74}"/>
              </a:ext>
            </a:extLst>
          </p:cNvPr>
          <p:cNvSpPr>
            <a:spLocks noGrp="1"/>
          </p:cNvSpPr>
          <p:nvPr>
            <p:ph type="sldNum" sz="quarter" idx="12"/>
          </p:nvPr>
        </p:nvSpPr>
        <p:spPr/>
        <p:txBody>
          <a:bodyPr/>
          <a:lstStyle/>
          <a:p>
            <a:fld id="{052702CF-B793-8841-9D68-A44C3863FEDD}" type="slidenum">
              <a:rPr lang="en-US" smtClean="0"/>
              <a:t>5</a:t>
            </a:fld>
            <a:endParaRPr lang="en-US"/>
          </a:p>
        </p:txBody>
      </p:sp>
      <p:sp>
        <p:nvSpPr>
          <p:cNvPr id="8" name="TextBox 7">
            <a:extLst>
              <a:ext uri="{FF2B5EF4-FFF2-40B4-BE49-F238E27FC236}">
                <a16:creationId xmlns:a16="http://schemas.microsoft.com/office/drawing/2014/main" id="{49135670-7FED-5E4A-9AC1-FEDE8488F0E5}"/>
              </a:ext>
            </a:extLst>
          </p:cNvPr>
          <p:cNvSpPr txBox="1"/>
          <p:nvPr/>
        </p:nvSpPr>
        <p:spPr>
          <a:xfrm>
            <a:off x="558800" y="1905000"/>
            <a:ext cx="10655300" cy="4585871"/>
          </a:xfrm>
          <a:prstGeom prst="rect">
            <a:avLst/>
          </a:prstGeom>
          <a:noFill/>
        </p:spPr>
        <p:txBody>
          <a:bodyPr wrap="square" rtlCol="0">
            <a:spAutoFit/>
          </a:bodyPr>
          <a:lstStyle/>
          <a:p>
            <a:pPr marL="285750" indent="-285750">
              <a:buFont typeface="Arial" panose="020B0604020202020204" pitchFamily="34" charset="0"/>
              <a:buChar char="•"/>
            </a:pPr>
            <a:r>
              <a:rPr lang="en-US" sz="2400" dirty="0"/>
              <a:t>Kaggle Dataset: </a:t>
            </a:r>
            <a:r>
              <a:rPr lang="en-US" sz="2400" dirty="0">
                <a:hlinkClick r:id="rId3"/>
              </a:rPr>
              <a:t>https://www.kaggle.com/kevinarvai/clinvar-conflicting/</a:t>
            </a:r>
            <a:endParaRPr lang="en-US" sz="2400" dirty="0"/>
          </a:p>
          <a:p>
            <a:pPr marL="742950" lvl="1" indent="-285750">
              <a:buFont typeface="Arial" panose="020B0604020202020204" pitchFamily="34" charset="0"/>
              <a:buChar char="•"/>
            </a:pPr>
            <a:r>
              <a:rPr lang="en-US" sz="2400" dirty="0" err="1"/>
              <a:t>ClinVar</a:t>
            </a:r>
            <a:r>
              <a:rPr lang="en-US" sz="2400" dirty="0"/>
              <a:t> – public archive of gene reports</a:t>
            </a:r>
            <a:endParaRPr lang="en-US" sz="2400" b="1" dirty="0"/>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solidFill>
                  <a:srgbClr val="EC435D"/>
                </a:solidFill>
              </a:rPr>
              <a:t>Prediction Target:</a:t>
            </a:r>
            <a:r>
              <a:rPr lang="en-US" sz="2400" dirty="0">
                <a:solidFill>
                  <a:srgbClr val="EC435D"/>
                </a:solidFill>
              </a:rPr>
              <a:t> </a:t>
            </a:r>
            <a:r>
              <a:rPr lang="en-US" sz="2400" dirty="0"/>
              <a:t>conflicting (1) or non-conflicting (0)</a:t>
            </a:r>
          </a:p>
          <a:p>
            <a:pPr lvl="1"/>
            <a:endParaRPr lang="en-US" sz="2400" dirty="0"/>
          </a:p>
          <a:p>
            <a:pPr marL="285750" indent="-285750">
              <a:buFont typeface="Arial" panose="020B0604020202020204" pitchFamily="34" charset="0"/>
              <a:buChar char="•"/>
            </a:pPr>
            <a:r>
              <a:rPr lang="en-US" sz="2400" dirty="0"/>
              <a:t>~60,000 entries of data</a:t>
            </a:r>
          </a:p>
          <a:p>
            <a:pPr marL="285750" indent="-285750">
              <a:buFont typeface="Arial" panose="020B0604020202020204" pitchFamily="34" charset="0"/>
              <a:buChar char="•"/>
            </a:pPr>
            <a:r>
              <a:rPr lang="en-US" sz="2400" dirty="0"/>
              <a:t>1:3 conflicting to non-conflicting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Features I chose:</a:t>
            </a:r>
          </a:p>
          <a:p>
            <a:pPr marL="742950" lvl="1" indent="-285750">
              <a:buFont typeface="Arial" panose="020B0604020202020204" pitchFamily="34" charset="0"/>
              <a:buChar char="•"/>
            </a:pPr>
            <a:r>
              <a:rPr lang="en-US" sz="2400" dirty="0"/>
              <a:t>Categorical: Name of the gene, variant type, impact of the variant</a:t>
            </a:r>
          </a:p>
          <a:p>
            <a:pPr marL="742950" lvl="1" indent="-285750">
              <a:buFont typeface="Arial" panose="020B0604020202020204" pitchFamily="34" charset="0"/>
              <a:buChar char="•"/>
            </a:pPr>
            <a:r>
              <a:rPr lang="en-US" sz="2400" dirty="0"/>
              <a:t>Numeric: Variant frequency, ‘deleteriousness’ score, ‘loss-of-function’ score</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21425942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FBEE0C-07A8-F940-A510-A7984D7FC243}"/>
              </a:ext>
            </a:extLst>
          </p:cNvPr>
          <p:cNvPicPr>
            <a:picLocks noChangeAspect="1"/>
          </p:cNvPicPr>
          <p:nvPr/>
        </p:nvPicPr>
        <p:blipFill rotWithShape="1">
          <a:blip r:embed="rId2"/>
          <a:srcRect l="17398" r="20778"/>
          <a:stretch/>
        </p:blipFill>
        <p:spPr>
          <a:xfrm>
            <a:off x="6488990" y="1247775"/>
            <a:ext cx="5080000" cy="5473700"/>
          </a:xfrm>
          <a:prstGeom prst="rect">
            <a:avLst/>
          </a:prstGeom>
        </p:spPr>
      </p:pic>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Modeling</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3"/>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3"/>
          <a:stretch>
            <a:fillRect/>
          </a:stretch>
        </p:blipFill>
        <p:spPr>
          <a:xfrm rot="5400000">
            <a:off x="57539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3"/>
          <a:stretch>
            <a:fillRect/>
          </a:stretch>
        </p:blipFill>
        <p:spPr>
          <a:xfrm rot="5400000">
            <a:off x="10105264" y="-1130509"/>
            <a:ext cx="682562" cy="4351338"/>
          </a:xfrm>
          <a:prstGeom prst="rect">
            <a:avLst/>
          </a:prstGeom>
        </p:spPr>
      </p:pic>
      <p:sp>
        <p:nvSpPr>
          <p:cNvPr id="3" name="Slide Number Placeholder 2">
            <a:extLst>
              <a:ext uri="{FF2B5EF4-FFF2-40B4-BE49-F238E27FC236}">
                <a16:creationId xmlns:a16="http://schemas.microsoft.com/office/drawing/2014/main" id="{8E38B1F1-740A-8349-A1E7-FB6F61F77BED}"/>
              </a:ext>
            </a:extLst>
          </p:cNvPr>
          <p:cNvSpPr>
            <a:spLocks noGrp="1"/>
          </p:cNvSpPr>
          <p:nvPr>
            <p:ph type="sldNum" sz="quarter" idx="12"/>
          </p:nvPr>
        </p:nvSpPr>
        <p:spPr/>
        <p:txBody>
          <a:bodyPr/>
          <a:lstStyle/>
          <a:p>
            <a:fld id="{052702CF-B793-8841-9D68-A44C3863FEDD}" type="slidenum">
              <a:rPr lang="en-US" smtClean="0"/>
              <a:t>6</a:t>
            </a:fld>
            <a:endParaRPr lang="en-US"/>
          </a:p>
        </p:txBody>
      </p:sp>
      <p:sp>
        <p:nvSpPr>
          <p:cNvPr id="10" name="TextBox 9">
            <a:extLst>
              <a:ext uri="{FF2B5EF4-FFF2-40B4-BE49-F238E27FC236}">
                <a16:creationId xmlns:a16="http://schemas.microsoft.com/office/drawing/2014/main" id="{F9AFB5BC-878C-6345-9645-3BEE314F51FA}"/>
              </a:ext>
            </a:extLst>
          </p:cNvPr>
          <p:cNvSpPr txBox="1"/>
          <p:nvPr/>
        </p:nvSpPr>
        <p:spPr>
          <a:xfrm>
            <a:off x="558800" y="1905000"/>
            <a:ext cx="5511800"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t>Tried </a:t>
            </a:r>
            <a:r>
              <a:rPr lang="en-US" sz="2800" dirty="0" err="1"/>
              <a:t>kNN</a:t>
            </a:r>
            <a:r>
              <a:rPr lang="en-US" sz="2800" dirty="0"/>
              <a:t>, </a:t>
            </a:r>
            <a:r>
              <a:rPr lang="en-US" sz="2800" dirty="0" err="1"/>
              <a:t>DecisionTree</a:t>
            </a:r>
            <a:r>
              <a:rPr lang="en-US" sz="2800" dirty="0"/>
              <a:t>, and </a:t>
            </a:r>
            <a:r>
              <a:rPr lang="en-US" sz="2800" dirty="0" err="1"/>
              <a:t>RandomForest</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Used </a:t>
            </a:r>
            <a:r>
              <a:rPr lang="en-US" sz="2800" dirty="0" err="1"/>
              <a:t>GridSearchCV</a:t>
            </a:r>
            <a:r>
              <a:rPr lang="en-US" sz="2800" dirty="0"/>
              <a:t> to tune parameters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Ultimately chose the </a:t>
            </a:r>
            <a:r>
              <a:rPr lang="en-US" sz="2800" dirty="0" err="1">
                <a:solidFill>
                  <a:srgbClr val="EC435D"/>
                </a:solidFill>
              </a:rPr>
              <a:t>RandomForest</a:t>
            </a:r>
            <a:r>
              <a:rPr lang="en-US" sz="2800" dirty="0"/>
              <a:t> since it performed the best (and most consistently) on the training and validation data</a:t>
            </a:r>
          </a:p>
        </p:txBody>
      </p:sp>
    </p:spTree>
    <p:extLst>
      <p:ext uri="{BB962C8B-B14F-4D97-AF65-F5344CB8AC3E}">
        <p14:creationId xmlns:p14="http://schemas.microsoft.com/office/powerpoint/2010/main" val="130706761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44162A-CC2A-B74D-8C7A-61AFA04BD29B}"/>
              </a:ext>
            </a:extLst>
          </p:cNvPr>
          <p:cNvPicPr>
            <a:picLocks noChangeAspect="1"/>
          </p:cNvPicPr>
          <p:nvPr/>
        </p:nvPicPr>
        <p:blipFill rotWithShape="1">
          <a:blip r:embed="rId2"/>
          <a:srcRect l="11335" r="13393"/>
          <a:stretch/>
        </p:blipFill>
        <p:spPr>
          <a:xfrm>
            <a:off x="5765800" y="1286669"/>
            <a:ext cx="6184900" cy="5473700"/>
          </a:xfrm>
          <a:prstGeom prst="rect">
            <a:avLst/>
          </a:prstGeom>
        </p:spPr>
      </p:pic>
      <p:sp>
        <p:nvSpPr>
          <p:cNvPr id="3" name="Slide Number Placeholder 2">
            <a:extLst>
              <a:ext uri="{FF2B5EF4-FFF2-40B4-BE49-F238E27FC236}">
                <a16:creationId xmlns:a16="http://schemas.microsoft.com/office/drawing/2014/main" id="{8E38B1F1-740A-8349-A1E7-FB6F61F77BED}"/>
              </a:ext>
            </a:extLst>
          </p:cNvPr>
          <p:cNvSpPr>
            <a:spLocks noGrp="1"/>
          </p:cNvSpPr>
          <p:nvPr>
            <p:ph type="sldNum" sz="quarter" idx="12"/>
          </p:nvPr>
        </p:nvSpPr>
        <p:spPr/>
        <p:txBody>
          <a:bodyPr/>
          <a:lstStyle/>
          <a:p>
            <a:fld id="{052702CF-B793-8841-9D68-A44C3863FEDD}" type="slidenum">
              <a:rPr lang="en-US" smtClean="0"/>
              <a:t>7</a:t>
            </a:fld>
            <a:endParaRPr lang="en-US"/>
          </a:p>
        </p:txBody>
      </p:sp>
      <p:sp>
        <p:nvSpPr>
          <p:cNvPr id="10" name="TextBox 9">
            <a:extLst>
              <a:ext uri="{FF2B5EF4-FFF2-40B4-BE49-F238E27FC236}">
                <a16:creationId xmlns:a16="http://schemas.microsoft.com/office/drawing/2014/main" id="{F9AFB5BC-878C-6345-9645-3BEE314F51FA}"/>
              </a:ext>
            </a:extLst>
          </p:cNvPr>
          <p:cNvSpPr txBox="1"/>
          <p:nvPr/>
        </p:nvSpPr>
        <p:spPr>
          <a:xfrm>
            <a:off x="558800" y="1905000"/>
            <a:ext cx="52070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Optimized on recall without entirely sacrificing precision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Chose threshold of </a:t>
            </a:r>
            <a:r>
              <a:rPr lang="en-US" sz="2800" dirty="0">
                <a:solidFill>
                  <a:srgbClr val="EC435D"/>
                </a:solidFill>
              </a:rPr>
              <a:t>0.4</a:t>
            </a:r>
          </a:p>
          <a:p>
            <a:pPr marL="285750" indent="-285750">
              <a:buFont typeface="Arial" panose="020B0604020202020204" pitchFamily="34" charset="0"/>
              <a:buChar char="•"/>
            </a:pPr>
            <a:endParaRPr lang="en-US" sz="2800" dirty="0">
              <a:solidFill>
                <a:srgbClr val="EC435D"/>
              </a:solidFill>
            </a:endParaRPr>
          </a:p>
          <a:p>
            <a:pPr marL="285750" indent="-285750">
              <a:buFont typeface="Arial" panose="020B0604020202020204" pitchFamily="34" charset="0"/>
              <a:buChar char="•"/>
            </a:pPr>
            <a:r>
              <a:rPr lang="en-US" sz="2800" dirty="0"/>
              <a:t>That leaves me with more false positives but it’s worth it for the increased number of true positives</a:t>
            </a:r>
          </a:p>
        </p:txBody>
      </p:sp>
      <p:sp>
        <p:nvSpPr>
          <p:cNvPr id="14" name="Title 1">
            <a:extLst>
              <a:ext uri="{FF2B5EF4-FFF2-40B4-BE49-F238E27FC236}">
                <a16:creationId xmlns:a16="http://schemas.microsoft.com/office/drawing/2014/main" id="{D3C2A419-C523-E84F-A97B-45A2BE41743E}"/>
              </a:ext>
            </a:extLst>
          </p:cNvPr>
          <p:cNvSpPr>
            <a:spLocks noGrp="1"/>
          </p:cNvSpPr>
          <p:nvPr>
            <p:ph type="title"/>
          </p:nvPr>
        </p:nvSpPr>
        <p:spPr>
          <a:xfrm>
            <a:off x="1624180" y="365125"/>
            <a:ext cx="9729620" cy="1325563"/>
          </a:xfrm>
        </p:spPr>
        <p:txBody>
          <a:bodyPr/>
          <a:lstStyle/>
          <a:p>
            <a:r>
              <a:rPr lang="en-US" dirty="0"/>
              <a:t>Modeling</a:t>
            </a:r>
          </a:p>
        </p:txBody>
      </p:sp>
      <p:pic>
        <p:nvPicPr>
          <p:cNvPr id="15" name="Content Placeholder 4">
            <a:extLst>
              <a:ext uri="{FF2B5EF4-FFF2-40B4-BE49-F238E27FC236}">
                <a16:creationId xmlns:a16="http://schemas.microsoft.com/office/drawing/2014/main" id="{EB28784C-8A38-7943-ABA6-7999080BA52D}"/>
              </a:ext>
            </a:extLst>
          </p:cNvPr>
          <p:cNvPicPr>
            <a:picLocks noChangeAspect="1"/>
          </p:cNvPicPr>
          <p:nvPr/>
        </p:nvPicPr>
        <p:blipFill>
          <a:blip r:embed="rId3"/>
          <a:stretch>
            <a:fillRect/>
          </a:stretch>
        </p:blipFill>
        <p:spPr>
          <a:xfrm rot="5400000">
            <a:off x="-892770" y="-1147763"/>
            <a:ext cx="682562" cy="4351338"/>
          </a:xfrm>
          <a:prstGeom prst="rect">
            <a:avLst/>
          </a:prstGeom>
        </p:spPr>
      </p:pic>
      <p:pic>
        <p:nvPicPr>
          <p:cNvPr id="16" name="Content Placeholder 4">
            <a:extLst>
              <a:ext uri="{FF2B5EF4-FFF2-40B4-BE49-F238E27FC236}">
                <a16:creationId xmlns:a16="http://schemas.microsoft.com/office/drawing/2014/main" id="{E519082A-F11B-5941-AF3C-AAD76F9DCDC8}"/>
              </a:ext>
            </a:extLst>
          </p:cNvPr>
          <p:cNvPicPr>
            <a:picLocks noChangeAspect="1"/>
          </p:cNvPicPr>
          <p:nvPr/>
        </p:nvPicPr>
        <p:blipFill>
          <a:blip r:embed="rId3"/>
          <a:stretch>
            <a:fillRect/>
          </a:stretch>
        </p:blipFill>
        <p:spPr>
          <a:xfrm rot="5400000">
            <a:off x="5753926" y="-1130511"/>
            <a:ext cx="682562" cy="4351338"/>
          </a:xfrm>
          <a:prstGeom prst="rect">
            <a:avLst/>
          </a:prstGeom>
        </p:spPr>
      </p:pic>
      <p:pic>
        <p:nvPicPr>
          <p:cNvPr id="17" name="Content Placeholder 4">
            <a:extLst>
              <a:ext uri="{FF2B5EF4-FFF2-40B4-BE49-F238E27FC236}">
                <a16:creationId xmlns:a16="http://schemas.microsoft.com/office/drawing/2014/main" id="{4702BB0C-790A-BA42-B905-07F696721642}"/>
              </a:ext>
            </a:extLst>
          </p:cNvPr>
          <p:cNvPicPr>
            <a:picLocks noChangeAspect="1"/>
          </p:cNvPicPr>
          <p:nvPr/>
        </p:nvPicPr>
        <p:blipFill>
          <a:blip r:embed="rId3"/>
          <a:stretch>
            <a:fillRect/>
          </a:stretch>
        </p:blipFill>
        <p:spPr>
          <a:xfrm rot="5400000">
            <a:off x="10105264" y="-1130509"/>
            <a:ext cx="682562" cy="4351338"/>
          </a:xfrm>
          <a:prstGeom prst="rect">
            <a:avLst/>
          </a:prstGeom>
        </p:spPr>
      </p:pic>
    </p:spTree>
    <p:extLst>
      <p:ext uri="{BB962C8B-B14F-4D97-AF65-F5344CB8AC3E}">
        <p14:creationId xmlns:p14="http://schemas.microsoft.com/office/powerpoint/2010/main" val="358948892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87680" y="365125"/>
            <a:ext cx="9729620" cy="1325563"/>
          </a:xfrm>
        </p:spPr>
        <p:txBody>
          <a:bodyPr/>
          <a:lstStyle/>
          <a:p>
            <a:r>
              <a:rPr lang="en-US" dirty="0"/>
              <a:t>Results</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5323712"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9675050" y="-1130509"/>
            <a:ext cx="682562" cy="4351338"/>
          </a:xfrm>
          <a:prstGeom prst="rect">
            <a:avLst/>
          </a:prstGeom>
        </p:spPr>
      </p:pic>
      <p:sp>
        <p:nvSpPr>
          <p:cNvPr id="3" name="Slide Number Placeholder 2">
            <a:extLst>
              <a:ext uri="{FF2B5EF4-FFF2-40B4-BE49-F238E27FC236}">
                <a16:creationId xmlns:a16="http://schemas.microsoft.com/office/drawing/2014/main" id="{359C7BA2-63A2-BB4E-98FF-13725F9EA215}"/>
              </a:ext>
            </a:extLst>
          </p:cNvPr>
          <p:cNvSpPr>
            <a:spLocks noGrp="1"/>
          </p:cNvSpPr>
          <p:nvPr>
            <p:ph type="sldNum" sz="quarter" idx="12"/>
          </p:nvPr>
        </p:nvSpPr>
        <p:spPr/>
        <p:txBody>
          <a:bodyPr/>
          <a:lstStyle/>
          <a:p>
            <a:fld id="{052702CF-B793-8841-9D68-A44C3863FEDD}" type="slidenum">
              <a:rPr lang="en-US" smtClean="0"/>
              <a:t>8</a:t>
            </a:fld>
            <a:endParaRPr lang="en-US"/>
          </a:p>
        </p:txBody>
      </p:sp>
      <p:pic>
        <p:nvPicPr>
          <p:cNvPr id="8" name="Picture 7">
            <a:extLst>
              <a:ext uri="{FF2B5EF4-FFF2-40B4-BE49-F238E27FC236}">
                <a16:creationId xmlns:a16="http://schemas.microsoft.com/office/drawing/2014/main" id="{13115EE4-5930-F54F-91F7-C37EDB6E0DB5}"/>
              </a:ext>
            </a:extLst>
          </p:cNvPr>
          <p:cNvPicPr>
            <a:picLocks noChangeAspect="1"/>
          </p:cNvPicPr>
          <p:nvPr/>
        </p:nvPicPr>
        <p:blipFill rotWithShape="1">
          <a:blip r:embed="rId3"/>
          <a:srcRect l="15483" r="9547"/>
          <a:stretch/>
        </p:blipFill>
        <p:spPr>
          <a:xfrm>
            <a:off x="778536" y="1707940"/>
            <a:ext cx="5003800" cy="4449639"/>
          </a:xfrm>
          <a:prstGeom prst="rect">
            <a:avLst/>
          </a:prstGeom>
        </p:spPr>
      </p:pic>
      <p:pic>
        <p:nvPicPr>
          <p:cNvPr id="10" name="Picture 9">
            <a:extLst>
              <a:ext uri="{FF2B5EF4-FFF2-40B4-BE49-F238E27FC236}">
                <a16:creationId xmlns:a16="http://schemas.microsoft.com/office/drawing/2014/main" id="{AF47D685-86A5-394A-9DF3-3ABFE1DCBEAC}"/>
              </a:ext>
            </a:extLst>
          </p:cNvPr>
          <p:cNvPicPr>
            <a:picLocks noChangeAspect="1"/>
          </p:cNvPicPr>
          <p:nvPr/>
        </p:nvPicPr>
        <p:blipFill>
          <a:blip r:embed="rId4"/>
          <a:stretch>
            <a:fillRect/>
          </a:stretch>
        </p:blipFill>
        <p:spPr>
          <a:xfrm>
            <a:off x="5925445" y="1861331"/>
            <a:ext cx="5370310" cy="4296248"/>
          </a:xfrm>
          <a:prstGeom prst="rect">
            <a:avLst/>
          </a:prstGeom>
        </p:spPr>
      </p:pic>
      <p:sp>
        <p:nvSpPr>
          <p:cNvPr id="4" name="TextBox 3">
            <a:extLst>
              <a:ext uri="{FF2B5EF4-FFF2-40B4-BE49-F238E27FC236}">
                <a16:creationId xmlns:a16="http://schemas.microsoft.com/office/drawing/2014/main" id="{F60C8C4D-B3E2-B04C-B69D-D5BB13DF3C00}"/>
              </a:ext>
            </a:extLst>
          </p:cNvPr>
          <p:cNvSpPr txBox="1"/>
          <p:nvPr/>
        </p:nvSpPr>
        <p:spPr>
          <a:xfrm>
            <a:off x="1905000" y="6174831"/>
            <a:ext cx="2092817" cy="584775"/>
          </a:xfrm>
          <a:prstGeom prst="rect">
            <a:avLst/>
          </a:prstGeom>
          <a:noFill/>
        </p:spPr>
        <p:txBody>
          <a:bodyPr wrap="none" rtlCol="0">
            <a:spAutoFit/>
          </a:bodyPr>
          <a:lstStyle/>
          <a:p>
            <a:r>
              <a:rPr lang="en-US" sz="3200" dirty="0">
                <a:solidFill>
                  <a:srgbClr val="EC435D"/>
                </a:solidFill>
              </a:rPr>
              <a:t>Recall: 0.78</a:t>
            </a:r>
            <a:endParaRPr lang="en-US" sz="3200" dirty="0">
              <a:solidFill>
                <a:srgbClr val="377A9B"/>
              </a:solidFill>
            </a:endParaRPr>
          </a:p>
        </p:txBody>
      </p:sp>
      <p:sp>
        <p:nvSpPr>
          <p:cNvPr id="11" name="TextBox 10">
            <a:extLst>
              <a:ext uri="{FF2B5EF4-FFF2-40B4-BE49-F238E27FC236}">
                <a16:creationId xmlns:a16="http://schemas.microsoft.com/office/drawing/2014/main" id="{C745B97F-DC16-2040-97A0-01C8FF75693B}"/>
              </a:ext>
            </a:extLst>
          </p:cNvPr>
          <p:cNvSpPr txBox="1"/>
          <p:nvPr/>
        </p:nvSpPr>
        <p:spPr>
          <a:xfrm>
            <a:off x="5442581" y="6149431"/>
            <a:ext cx="6634445" cy="584775"/>
          </a:xfrm>
          <a:prstGeom prst="rect">
            <a:avLst/>
          </a:prstGeom>
          <a:noFill/>
        </p:spPr>
        <p:txBody>
          <a:bodyPr wrap="none" rtlCol="0">
            <a:spAutoFit/>
          </a:bodyPr>
          <a:lstStyle/>
          <a:p>
            <a:r>
              <a:rPr lang="en-US" sz="3200" dirty="0">
                <a:solidFill>
                  <a:srgbClr val="EC435D"/>
                </a:solidFill>
              </a:rPr>
              <a:t>Most important feature: CADD_PHRED</a:t>
            </a:r>
            <a:endParaRPr lang="en-US" sz="3200" dirty="0">
              <a:solidFill>
                <a:srgbClr val="377A9B"/>
              </a:solidFill>
            </a:endParaRPr>
          </a:p>
        </p:txBody>
      </p:sp>
      <p:sp>
        <p:nvSpPr>
          <p:cNvPr id="14" name="TextBox 13">
            <a:extLst>
              <a:ext uri="{FF2B5EF4-FFF2-40B4-BE49-F238E27FC236}">
                <a16:creationId xmlns:a16="http://schemas.microsoft.com/office/drawing/2014/main" id="{D5CCEF38-E3A4-CC4A-B0C6-E83EE342E7D1}"/>
              </a:ext>
            </a:extLst>
          </p:cNvPr>
          <p:cNvSpPr txBox="1"/>
          <p:nvPr/>
        </p:nvSpPr>
        <p:spPr>
          <a:xfrm>
            <a:off x="8705267" y="2939074"/>
            <a:ext cx="1460656" cy="338554"/>
          </a:xfrm>
          <a:prstGeom prst="rect">
            <a:avLst/>
          </a:prstGeom>
          <a:noFill/>
        </p:spPr>
        <p:txBody>
          <a:bodyPr wrap="square" rtlCol="0">
            <a:spAutoFit/>
          </a:bodyPr>
          <a:lstStyle/>
          <a:p>
            <a:r>
              <a:rPr lang="en-US" sz="1600" dirty="0"/>
              <a:t>loss of function</a:t>
            </a:r>
          </a:p>
        </p:txBody>
      </p:sp>
      <p:sp>
        <p:nvSpPr>
          <p:cNvPr id="15" name="TextBox 14">
            <a:extLst>
              <a:ext uri="{FF2B5EF4-FFF2-40B4-BE49-F238E27FC236}">
                <a16:creationId xmlns:a16="http://schemas.microsoft.com/office/drawing/2014/main" id="{08046D7A-39D7-B442-844B-B24574EE9434}"/>
              </a:ext>
            </a:extLst>
          </p:cNvPr>
          <p:cNvSpPr txBox="1"/>
          <p:nvPr/>
        </p:nvSpPr>
        <p:spPr>
          <a:xfrm>
            <a:off x="7897254" y="2295461"/>
            <a:ext cx="1590756" cy="338554"/>
          </a:xfrm>
          <a:prstGeom prst="rect">
            <a:avLst/>
          </a:prstGeom>
          <a:noFill/>
          <a:ln>
            <a:noFill/>
          </a:ln>
        </p:spPr>
        <p:txBody>
          <a:bodyPr wrap="none" rtlCol="0">
            <a:spAutoFit/>
          </a:bodyPr>
          <a:lstStyle/>
          <a:p>
            <a:r>
              <a:rPr lang="en-US" sz="1600" dirty="0">
                <a:solidFill>
                  <a:schemeClr val="bg1"/>
                </a:solidFill>
              </a:rPr>
              <a:t>‘deleteriousness’</a:t>
            </a:r>
          </a:p>
        </p:txBody>
      </p:sp>
      <p:sp>
        <p:nvSpPr>
          <p:cNvPr id="16" name="TextBox 15">
            <a:extLst>
              <a:ext uri="{FF2B5EF4-FFF2-40B4-BE49-F238E27FC236}">
                <a16:creationId xmlns:a16="http://schemas.microsoft.com/office/drawing/2014/main" id="{CD3854B0-8E30-9E4B-8269-2F10C4C4BCFF}"/>
              </a:ext>
            </a:extLst>
          </p:cNvPr>
          <p:cNvSpPr txBox="1"/>
          <p:nvPr/>
        </p:nvSpPr>
        <p:spPr>
          <a:xfrm>
            <a:off x="7877978" y="2611854"/>
            <a:ext cx="1512465" cy="338554"/>
          </a:xfrm>
          <a:prstGeom prst="rect">
            <a:avLst/>
          </a:prstGeom>
          <a:noFill/>
          <a:ln>
            <a:noFill/>
          </a:ln>
        </p:spPr>
        <p:txBody>
          <a:bodyPr wrap="none" rtlCol="0">
            <a:spAutoFit/>
          </a:bodyPr>
          <a:lstStyle/>
          <a:p>
            <a:r>
              <a:rPr lang="en-US" sz="1600" dirty="0">
                <a:solidFill>
                  <a:schemeClr val="bg1"/>
                </a:solidFill>
              </a:rPr>
              <a:t>allele frequency</a:t>
            </a:r>
          </a:p>
        </p:txBody>
      </p:sp>
    </p:spTree>
    <p:extLst>
      <p:ext uri="{BB962C8B-B14F-4D97-AF65-F5344CB8AC3E}">
        <p14:creationId xmlns:p14="http://schemas.microsoft.com/office/powerpoint/2010/main" val="8376104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7284-5FF5-0046-98C3-A55C8A0ADD66}"/>
              </a:ext>
            </a:extLst>
          </p:cNvPr>
          <p:cNvSpPr>
            <a:spLocks noGrp="1"/>
          </p:cNvSpPr>
          <p:nvPr>
            <p:ph type="title"/>
          </p:nvPr>
        </p:nvSpPr>
        <p:spPr>
          <a:xfrm>
            <a:off x="1624180" y="365125"/>
            <a:ext cx="9729620" cy="1325563"/>
          </a:xfrm>
        </p:spPr>
        <p:txBody>
          <a:bodyPr/>
          <a:lstStyle/>
          <a:p>
            <a:r>
              <a:rPr lang="en-US" dirty="0"/>
              <a:t>Future Work</a:t>
            </a:r>
          </a:p>
        </p:txBody>
      </p:sp>
      <p:pic>
        <p:nvPicPr>
          <p:cNvPr id="5" name="Content Placeholder 4">
            <a:extLst>
              <a:ext uri="{FF2B5EF4-FFF2-40B4-BE49-F238E27FC236}">
                <a16:creationId xmlns:a16="http://schemas.microsoft.com/office/drawing/2014/main" id="{E5D43D51-8536-5F43-9E28-D141DEEC7590}"/>
              </a:ext>
            </a:extLst>
          </p:cNvPr>
          <p:cNvPicPr>
            <a:picLocks noGrp="1" noChangeAspect="1"/>
          </p:cNvPicPr>
          <p:nvPr>
            <p:ph idx="1"/>
          </p:nvPr>
        </p:nvPicPr>
        <p:blipFill>
          <a:blip r:embed="rId2"/>
          <a:stretch>
            <a:fillRect/>
          </a:stretch>
        </p:blipFill>
        <p:spPr>
          <a:xfrm rot="5400000">
            <a:off x="-892770" y="-1147763"/>
            <a:ext cx="682562" cy="4351338"/>
          </a:xfrm>
        </p:spPr>
      </p:pic>
      <p:pic>
        <p:nvPicPr>
          <p:cNvPr id="6" name="Content Placeholder 4">
            <a:extLst>
              <a:ext uri="{FF2B5EF4-FFF2-40B4-BE49-F238E27FC236}">
                <a16:creationId xmlns:a16="http://schemas.microsoft.com/office/drawing/2014/main" id="{D05521D4-37C3-6348-8169-896AF84B6423}"/>
              </a:ext>
            </a:extLst>
          </p:cNvPr>
          <p:cNvPicPr>
            <a:picLocks noChangeAspect="1"/>
          </p:cNvPicPr>
          <p:nvPr/>
        </p:nvPicPr>
        <p:blipFill>
          <a:blip r:embed="rId2"/>
          <a:stretch>
            <a:fillRect/>
          </a:stretch>
        </p:blipFill>
        <p:spPr>
          <a:xfrm rot="5400000">
            <a:off x="6541326" y="-1130511"/>
            <a:ext cx="682562" cy="4351338"/>
          </a:xfrm>
          <a:prstGeom prst="rect">
            <a:avLst/>
          </a:prstGeom>
        </p:spPr>
      </p:pic>
      <p:pic>
        <p:nvPicPr>
          <p:cNvPr id="7" name="Content Placeholder 4">
            <a:extLst>
              <a:ext uri="{FF2B5EF4-FFF2-40B4-BE49-F238E27FC236}">
                <a16:creationId xmlns:a16="http://schemas.microsoft.com/office/drawing/2014/main" id="{BD06EDA7-BF73-B446-B88D-06469833EEC0}"/>
              </a:ext>
            </a:extLst>
          </p:cNvPr>
          <p:cNvPicPr>
            <a:picLocks noChangeAspect="1"/>
          </p:cNvPicPr>
          <p:nvPr/>
        </p:nvPicPr>
        <p:blipFill>
          <a:blip r:embed="rId2"/>
          <a:stretch>
            <a:fillRect/>
          </a:stretch>
        </p:blipFill>
        <p:spPr>
          <a:xfrm rot="5400000">
            <a:off x="10892664" y="-1130509"/>
            <a:ext cx="682562" cy="4351338"/>
          </a:xfrm>
          <a:prstGeom prst="rect">
            <a:avLst/>
          </a:prstGeom>
        </p:spPr>
      </p:pic>
      <p:sp>
        <p:nvSpPr>
          <p:cNvPr id="3" name="Slide Number Placeholder 2">
            <a:extLst>
              <a:ext uri="{FF2B5EF4-FFF2-40B4-BE49-F238E27FC236}">
                <a16:creationId xmlns:a16="http://schemas.microsoft.com/office/drawing/2014/main" id="{4483B3B5-9960-1A48-A41E-7671946C2510}"/>
              </a:ext>
            </a:extLst>
          </p:cNvPr>
          <p:cNvSpPr>
            <a:spLocks noGrp="1"/>
          </p:cNvSpPr>
          <p:nvPr>
            <p:ph type="sldNum" sz="quarter" idx="12"/>
          </p:nvPr>
        </p:nvSpPr>
        <p:spPr/>
        <p:txBody>
          <a:bodyPr/>
          <a:lstStyle/>
          <a:p>
            <a:fld id="{052702CF-B793-8841-9D68-A44C3863FEDD}" type="slidenum">
              <a:rPr lang="en-US" smtClean="0"/>
              <a:t>9</a:t>
            </a:fld>
            <a:endParaRPr lang="en-US"/>
          </a:p>
        </p:txBody>
      </p:sp>
      <p:sp>
        <p:nvSpPr>
          <p:cNvPr id="9" name="TextBox 8">
            <a:extLst>
              <a:ext uri="{FF2B5EF4-FFF2-40B4-BE49-F238E27FC236}">
                <a16:creationId xmlns:a16="http://schemas.microsoft.com/office/drawing/2014/main" id="{7730B6C4-508A-4F4F-92AA-F957085171B3}"/>
              </a:ext>
            </a:extLst>
          </p:cNvPr>
          <p:cNvSpPr txBox="1"/>
          <p:nvPr/>
        </p:nvSpPr>
        <p:spPr>
          <a:xfrm>
            <a:off x="558800" y="1905000"/>
            <a:ext cx="91821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There was one or two features which encoded some interesting information which could potentially be used</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target could be changed from conflicting vs non-conflicting to a multi-label classification problem on the pathogenicity of the variant</a:t>
            </a:r>
          </a:p>
          <a:p>
            <a:pPr marL="742950" lvl="1" indent="-285750">
              <a:buFont typeface="Arial" panose="020B0604020202020204" pitchFamily="34" charset="0"/>
              <a:buChar char="•"/>
            </a:pPr>
            <a:r>
              <a:rPr lang="en-US" sz="2800" dirty="0"/>
              <a:t>This would be a more useful application</a:t>
            </a:r>
          </a:p>
          <a:p>
            <a:pPr marL="742950" lvl="1" indent="-285750">
              <a:buFont typeface="Arial" panose="020B0604020202020204" pitchFamily="34" charset="0"/>
              <a:buChar char="•"/>
            </a:pPr>
            <a:r>
              <a:rPr lang="en-US" sz="2800" dirty="0"/>
              <a:t>(Indeed there are companies who are working on this stuff)</a:t>
            </a:r>
          </a:p>
        </p:txBody>
      </p:sp>
    </p:spTree>
    <p:extLst>
      <p:ext uri="{BB962C8B-B14F-4D97-AF65-F5344CB8AC3E}">
        <p14:creationId xmlns:p14="http://schemas.microsoft.com/office/powerpoint/2010/main" val="186299306"/>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585</Words>
  <Application>Microsoft Macintosh PowerPoint</Application>
  <PresentationFormat>Widescreen</PresentationFormat>
  <Paragraphs>93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Genetic Variant Classification (Classification)</vt:lpstr>
      <vt:lpstr>DNA Primer</vt:lpstr>
      <vt:lpstr>Gene Classification</vt:lpstr>
      <vt:lpstr>Purpose</vt:lpstr>
      <vt:lpstr>The Data</vt:lpstr>
      <vt:lpstr>Modeling</vt:lpstr>
      <vt:lpstr>Modeling</vt:lpstr>
      <vt:lpstr>Results</vt:lpstr>
      <vt:lpstr>Future Work</vt:lpstr>
      <vt:lpstr>End</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Microsoft Office User</dc:creator>
  <cp:lastModifiedBy>Microsoft Office User</cp:lastModifiedBy>
  <cp:revision>37</cp:revision>
  <dcterms:created xsi:type="dcterms:W3CDTF">2021-02-09T16:21:52Z</dcterms:created>
  <dcterms:modified xsi:type="dcterms:W3CDTF">2021-02-09T23:32:47Z</dcterms:modified>
</cp:coreProperties>
</file>