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3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4.xml" ContentType="application/vnd.openxmlformats-officedocument.presentationml.tags+xml"/>
  <Override PartName="/ppt/notesSlides/notesSlide23.xml" ContentType="application/vnd.openxmlformats-officedocument.presentationml.notesSlide+xml"/>
  <Override PartName="/ppt/tags/tag5.xml" ContentType="application/vnd.openxmlformats-officedocument.presentationml.tags+xml"/>
  <Override PartName="/ppt/notesSlides/notesSlide24.xml" ContentType="application/vnd.openxmlformats-officedocument.presentationml.notesSlide+xml"/>
  <Override PartName="/ppt/tags/tag6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notesMasterIdLst>
    <p:notesMasterId r:id="rId55"/>
  </p:notesMasterIdLst>
  <p:sldIdLst>
    <p:sldId id="256" r:id="rId2"/>
    <p:sldId id="257" r:id="rId3"/>
    <p:sldId id="280" r:id="rId4"/>
    <p:sldId id="326" r:id="rId5"/>
    <p:sldId id="327" r:id="rId6"/>
    <p:sldId id="329" r:id="rId7"/>
    <p:sldId id="330" r:id="rId8"/>
    <p:sldId id="281" r:id="rId9"/>
    <p:sldId id="282" r:id="rId10"/>
    <p:sldId id="283" r:id="rId11"/>
    <p:sldId id="348" r:id="rId12"/>
    <p:sldId id="357" r:id="rId13"/>
    <p:sldId id="358" r:id="rId14"/>
    <p:sldId id="352" r:id="rId15"/>
    <p:sldId id="284" r:id="rId16"/>
    <p:sldId id="331" r:id="rId17"/>
    <p:sldId id="288" r:id="rId18"/>
    <p:sldId id="289" r:id="rId19"/>
    <p:sldId id="290" r:id="rId20"/>
    <p:sldId id="353" r:id="rId21"/>
    <p:sldId id="360" r:id="rId22"/>
    <p:sldId id="293" r:id="rId23"/>
    <p:sldId id="335" r:id="rId24"/>
    <p:sldId id="336" r:id="rId25"/>
    <p:sldId id="322" r:id="rId26"/>
    <p:sldId id="291" r:id="rId27"/>
    <p:sldId id="323" r:id="rId28"/>
    <p:sldId id="324" r:id="rId29"/>
    <p:sldId id="292" r:id="rId30"/>
    <p:sldId id="325" r:id="rId31"/>
    <p:sldId id="294" r:id="rId32"/>
    <p:sldId id="296" r:id="rId33"/>
    <p:sldId id="316" r:id="rId34"/>
    <p:sldId id="337" r:id="rId35"/>
    <p:sldId id="317" r:id="rId36"/>
    <p:sldId id="319" r:id="rId37"/>
    <p:sldId id="344" r:id="rId38"/>
    <p:sldId id="343" r:id="rId39"/>
    <p:sldId id="321" r:id="rId40"/>
    <p:sldId id="320" r:id="rId41"/>
    <p:sldId id="354" r:id="rId42"/>
    <p:sldId id="355" r:id="rId43"/>
    <p:sldId id="346" r:id="rId44"/>
    <p:sldId id="347" r:id="rId45"/>
    <p:sldId id="356" r:id="rId46"/>
    <p:sldId id="359" r:id="rId47"/>
    <p:sldId id="339" r:id="rId48"/>
    <p:sldId id="313" r:id="rId49"/>
    <p:sldId id="314" r:id="rId50"/>
    <p:sldId id="315" r:id="rId51"/>
    <p:sldId id="361" r:id="rId52"/>
    <p:sldId id="297" r:id="rId53"/>
    <p:sldId id="341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98B2CE"/>
    <a:srgbClr val="A5A5A5"/>
    <a:srgbClr val="000818"/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75045" autoAdjust="0"/>
  </p:normalViewPr>
  <p:slideViewPr>
    <p:cSldViewPr snapToGrid="0">
      <p:cViewPr varScale="1">
        <p:scale>
          <a:sx n="56" d="100"/>
          <a:sy n="56" d="100"/>
        </p:scale>
        <p:origin x="11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B6F230-1B5A-44BC-A49E-2843EA252D11}" type="doc">
      <dgm:prSet loTypeId="urn:microsoft.com/office/officeart/2005/8/layout/vList2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0450991-B1CA-41AB-934F-E3D1A6AAC87B}">
      <dgm:prSet phldrT="[Text]" custT="1"/>
      <dgm:spPr/>
      <dgm:t>
        <a:bodyPr/>
        <a:lstStyle/>
        <a:p>
          <a:r>
            <a:rPr lang="en-US" sz="3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Problem Definition</a:t>
          </a:r>
          <a:endParaRPr lang="en-US" sz="3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03C7DF-48C6-4F1E-8DB0-BD93AA678916}" type="parTrans" cxnId="{6579C6AD-E13D-422A-9973-77567C8209B7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834B12-6FE6-4977-B32F-4F173B04E98F}" type="sibTrans" cxnId="{6579C6AD-E13D-422A-9973-77567C8209B7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A6EFDC-1C5B-486C-89AE-7E28E008CEE7}">
      <dgm:prSet phldrT="[Text]" custT="1"/>
      <dgm:spPr/>
      <dgm:t>
        <a:bodyPr/>
        <a:lstStyle/>
        <a:p>
          <a:r>
            <a:rPr lang="en-US" sz="3000" b="1" dirty="0">
              <a:latin typeface="Times New Roman" panose="02020603050405020304" pitchFamily="18" charset="0"/>
              <a:cs typeface="Times New Roman" panose="02020603050405020304" pitchFamily="18" charset="0"/>
            </a:rPr>
            <a:t>Methodology</a:t>
          </a:r>
        </a:p>
      </dgm:t>
    </dgm:pt>
    <dgm:pt modelId="{49DB74B3-6BBF-4B7F-8841-514B112D874B}" type="parTrans" cxnId="{4C34193A-F332-4001-B2A0-CA4B7D495425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722561F-82B9-43E3-95A3-D220DAC3BC17}" type="sibTrans" cxnId="{4C34193A-F332-4001-B2A0-CA4B7D495425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B2C9DCD-E353-4FC8-A043-572B9121F800}">
      <dgm:prSet custT="1"/>
      <dgm:spPr/>
      <dgm:t>
        <a:bodyPr/>
        <a:lstStyle/>
        <a:p>
          <a:r>
            <a:rPr lang="en-US" sz="3000" b="1">
              <a:latin typeface="Times New Roman" panose="02020603050405020304" pitchFamily="18" charset="0"/>
              <a:cs typeface="Times New Roman" panose="02020603050405020304" pitchFamily="18" charset="0"/>
            </a:rPr>
            <a:t>Literature Review</a:t>
          </a:r>
          <a:endParaRPr lang="en-US" sz="3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27E8ED-28D9-4CE6-B3D0-9552C355DA8C}" type="parTrans" cxnId="{7A1DBEBF-07EE-4726-99CF-024EDFDE8EDB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6197BD-94A0-47EC-A77D-EFD613DC3CD5}" type="sibTrans" cxnId="{7A1DBEBF-07EE-4726-99CF-024EDFDE8EDB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D14497-B789-44A9-921C-FDF78A787653}">
      <dgm:prSet custT="1"/>
      <dgm:spPr/>
      <dgm:t>
        <a:bodyPr/>
        <a:lstStyle/>
        <a:p>
          <a:r>
            <a:rPr lang="en-US" sz="3000" b="1" dirty="0">
              <a:latin typeface="Times New Roman" panose="02020603050405020304" pitchFamily="18" charset="0"/>
              <a:cs typeface="Times New Roman" panose="02020603050405020304" pitchFamily="18" charset="0"/>
            </a:rPr>
            <a:t>Objectives of </a:t>
          </a:r>
          <a:r>
            <a:rPr lang="en-US" sz="3000" b="1">
              <a:latin typeface="Times New Roman" panose="02020603050405020304" pitchFamily="18" charset="0"/>
              <a:cs typeface="Times New Roman" panose="02020603050405020304" pitchFamily="18" charset="0"/>
            </a:rPr>
            <a:t>the </a:t>
          </a:r>
          <a:r>
            <a:rPr lang="en-US" sz="30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study</a:t>
          </a:r>
          <a:endParaRPr lang="en-US" sz="3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231EC8-ACCD-4315-AD3F-2E81862D1B38}" type="parTrans" cxnId="{21664D66-584D-49FD-99C8-AA0F90C94DE8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1F0FEF-08E2-4BE6-AF4B-FFCD3F6F0216}" type="sibTrans" cxnId="{21664D66-584D-49FD-99C8-AA0F90C94DE8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26BE52-84D9-4713-8BE8-6EA268896E39}">
      <dgm:prSet custT="1"/>
      <dgm:spPr/>
      <dgm:t>
        <a:bodyPr/>
        <a:lstStyle/>
        <a:p>
          <a:r>
            <a:rPr lang="en-US" sz="3000" b="1" dirty="0">
              <a:latin typeface="Times New Roman" panose="02020603050405020304" pitchFamily="18" charset="0"/>
              <a:cs typeface="Times New Roman" panose="02020603050405020304" pitchFamily="18" charset="0"/>
            </a:rPr>
            <a:t>Implementation</a:t>
          </a:r>
        </a:p>
      </dgm:t>
    </dgm:pt>
    <dgm:pt modelId="{99A8DC32-3326-41B9-8599-AB8BA97883DE}" type="parTrans" cxnId="{50FD8179-93A1-4F86-BBE7-D05F16C75889}">
      <dgm:prSet/>
      <dgm:spPr/>
      <dgm:t>
        <a:bodyPr/>
        <a:lstStyle/>
        <a:p>
          <a:endParaRPr lang="en-US"/>
        </a:p>
      </dgm:t>
    </dgm:pt>
    <dgm:pt modelId="{932F0C76-6622-4EBD-AAD2-8ED6B380957F}" type="sibTrans" cxnId="{50FD8179-93A1-4F86-BBE7-D05F16C75889}">
      <dgm:prSet/>
      <dgm:spPr/>
      <dgm:t>
        <a:bodyPr/>
        <a:lstStyle/>
        <a:p>
          <a:endParaRPr lang="en-US"/>
        </a:p>
      </dgm:t>
    </dgm:pt>
    <dgm:pt modelId="{0D6774BA-BF25-4ACE-89B0-CBCC3CA63E1F}">
      <dgm:prSet custT="1"/>
      <dgm:spPr/>
      <dgm:t>
        <a:bodyPr/>
        <a:lstStyle/>
        <a:p>
          <a:r>
            <a:rPr lang="en-US" sz="3000" b="1" dirty="0">
              <a:latin typeface="Times New Roman" panose="02020603050405020304" pitchFamily="18" charset="0"/>
              <a:cs typeface="Times New Roman" panose="02020603050405020304" pitchFamily="18" charset="0"/>
            </a:rPr>
            <a:t>Findings</a:t>
          </a:r>
        </a:p>
      </dgm:t>
    </dgm:pt>
    <dgm:pt modelId="{585D9F22-9517-4BC6-BDFF-0F574A9F5B69}" type="parTrans" cxnId="{16EA1981-3D68-4530-A552-11C283387526}">
      <dgm:prSet/>
      <dgm:spPr/>
      <dgm:t>
        <a:bodyPr/>
        <a:lstStyle/>
        <a:p>
          <a:endParaRPr lang="en-US"/>
        </a:p>
      </dgm:t>
    </dgm:pt>
    <dgm:pt modelId="{8888BEE6-6559-43B3-80E1-3B2A4C9B466F}" type="sibTrans" cxnId="{16EA1981-3D68-4530-A552-11C283387526}">
      <dgm:prSet/>
      <dgm:spPr/>
      <dgm:t>
        <a:bodyPr/>
        <a:lstStyle/>
        <a:p>
          <a:endParaRPr lang="en-US"/>
        </a:p>
      </dgm:t>
    </dgm:pt>
    <dgm:pt modelId="{172A7DC6-E938-4FF7-B7A5-120B1CA9D06A}">
      <dgm:prSet custT="1"/>
      <dgm:spPr/>
      <dgm:t>
        <a:bodyPr/>
        <a:lstStyle/>
        <a:p>
          <a:r>
            <a:rPr lang="en-US" sz="3000" b="1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Conclusion, Future Works and Limitation</a:t>
          </a:r>
        </a:p>
      </dgm:t>
    </dgm:pt>
    <dgm:pt modelId="{FA9BBA1B-F7BD-43F7-9BCE-32406DBC4808}" type="parTrans" cxnId="{44E3279A-63E6-455D-9C6B-0829C99764FF}">
      <dgm:prSet/>
      <dgm:spPr/>
      <dgm:t>
        <a:bodyPr/>
        <a:lstStyle/>
        <a:p>
          <a:endParaRPr lang="en-US"/>
        </a:p>
      </dgm:t>
    </dgm:pt>
    <dgm:pt modelId="{2CFEA099-4272-4543-A800-2E7668578D10}" type="sibTrans" cxnId="{44E3279A-63E6-455D-9C6B-0829C99764FF}">
      <dgm:prSet/>
      <dgm:spPr/>
      <dgm:t>
        <a:bodyPr/>
        <a:lstStyle/>
        <a:p>
          <a:endParaRPr lang="en-US"/>
        </a:p>
      </dgm:t>
    </dgm:pt>
    <dgm:pt modelId="{9F5AF33D-1083-4E70-BFE1-EE14F01A0D9A}" type="pres">
      <dgm:prSet presAssocID="{1FB6F230-1B5A-44BC-A49E-2843EA252D1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BC946771-5A66-4C7F-974A-86859BF5F275}" type="pres">
      <dgm:prSet presAssocID="{70450991-B1CA-41AB-934F-E3D1A6AAC87B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5EF8697-A7B4-4A5F-B5C2-135E9A75B3C1}" type="pres">
      <dgm:prSet presAssocID="{46834B12-6FE6-4977-B32F-4F173B04E98F}" presName="spacer" presStyleCnt="0"/>
      <dgm:spPr/>
    </dgm:pt>
    <dgm:pt modelId="{3CE4775D-A7C7-4B23-9E10-37F424A3B71F}" type="pres">
      <dgm:prSet presAssocID="{36D14497-B789-44A9-921C-FDF78A787653}" presName="parentText" presStyleLbl="node1" presStyleIdx="1" presStyleCnt="7" custLinFactNeighborX="1053" custLinFactNeighborY="-29708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476F318-EAFD-4BBB-AAFF-84F5B4ACFF45}" type="pres">
      <dgm:prSet presAssocID="{581F0FEF-08E2-4BE6-AF4B-FFCD3F6F0216}" presName="spacer" presStyleCnt="0"/>
      <dgm:spPr/>
    </dgm:pt>
    <dgm:pt modelId="{6E7685D5-B262-4D09-A87E-55BE307A7D5B}" type="pres">
      <dgm:prSet presAssocID="{7B2C9DCD-E353-4FC8-A043-572B9121F800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496D6CD-5F90-4EC6-B6FA-B2E8C97D1BB8}" type="pres">
      <dgm:prSet presAssocID="{D06197BD-94A0-47EC-A77D-EFD613DC3CD5}" presName="spacer" presStyleCnt="0"/>
      <dgm:spPr/>
    </dgm:pt>
    <dgm:pt modelId="{E6AF41B2-EF62-4B95-9ED4-088C3629208D}" type="pres">
      <dgm:prSet presAssocID="{91A6EFDC-1C5B-486C-89AE-7E28E008CEE7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258FC82-AC1D-45E0-8A5D-0135655FF978}" type="pres">
      <dgm:prSet presAssocID="{1722561F-82B9-43E3-95A3-D220DAC3BC17}" presName="spacer" presStyleCnt="0"/>
      <dgm:spPr/>
    </dgm:pt>
    <dgm:pt modelId="{FF55CC46-1FA9-4E34-BCA9-C1910182EAFF}" type="pres">
      <dgm:prSet presAssocID="{EB26BE52-84D9-4713-8BE8-6EA268896E39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484BD80-17FE-4175-B70E-6D60D7CD2E75}" type="pres">
      <dgm:prSet presAssocID="{932F0C76-6622-4EBD-AAD2-8ED6B380957F}" presName="spacer" presStyleCnt="0"/>
      <dgm:spPr/>
    </dgm:pt>
    <dgm:pt modelId="{611A58F7-9A54-4644-88F0-D540B5EA5446}" type="pres">
      <dgm:prSet presAssocID="{0D6774BA-BF25-4ACE-89B0-CBCC3CA63E1F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F6B0C5-9732-4535-9B66-3368927C1F66}" type="pres">
      <dgm:prSet presAssocID="{8888BEE6-6559-43B3-80E1-3B2A4C9B466F}" presName="spacer" presStyleCnt="0"/>
      <dgm:spPr/>
    </dgm:pt>
    <dgm:pt modelId="{4D5F0E9F-09C9-4384-BDF2-991CDCFDA3D9}" type="pres">
      <dgm:prSet presAssocID="{172A7DC6-E938-4FF7-B7A5-120B1CA9D06A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EE33729-866F-4EDD-BFDE-EE9A4B5F7D08}" type="presOf" srcId="{EB26BE52-84D9-4713-8BE8-6EA268896E39}" destId="{FF55CC46-1FA9-4E34-BCA9-C1910182EAFF}" srcOrd="0" destOrd="0" presId="urn:microsoft.com/office/officeart/2005/8/layout/vList2"/>
    <dgm:cxn modelId="{21664D66-584D-49FD-99C8-AA0F90C94DE8}" srcId="{1FB6F230-1B5A-44BC-A49E-2843EA252D11}" destId="{36D14497-B789-44A9-921C-FDF78A787653}" srcOrd="1" destOrd="0" parTransId="{FA231EC8-ACCD-4315-AD3F-2E81862D1B38}" sibTransId="{581F0FEF-08E2-4BE6-AF4B-FFCD3F6F0216}"/>
    <dgm:cxn modelId="{6D5B5BE1-9B20-40BB-8EF9-8DE7602FB3C5}" type="presOf" srcId="{7B2C9DCD-E353-4FC8-A043-572B9121F800}" destId="{6E7685D5-B262-4D09-A87E-55BE307A7D5B}" srcOrd="0" destOrd="0" presId="urn:microsoft.com/office/officeart/2005/8/layout/vList2"/>
    <dgm:cxn modelId="{6EB498AC-7B3C-4EAC-AFDE-507A7D96B779}" type="presOf" srcId="{91A6EFDC-1C5B-486C-89AE-7E28E008CEE7}" destId="{E6AF41B2-EF62-4B95-9ED4-088C3629208D}" srcOrd="0" destOrd="0" presId="urn:microsoft.com/office/officeart/2005/8/layout/vList2"/>
    <dgm:cxn modelId="{44E3279A-63E6-455D-9C6B-0829C99764FF}" srcId="{1FB6F230-1B5A-44BC-A49E-2843EA252D11}" destId="{172A7DC6-E938-4FF7-B7A5-120B1CA9D06A}" srcOrd="6" destOrd="0" parTransId="{FA9BBA1B-F7BD-43F7-9BCE-32406DBC4808}" sibTransId="{2CFEA099-4272-4543-A800-2E7668578D10}"/>
    <dgm:cxn modelId="{6579C6AD-E13D-422A-9973-77567C8209B7}" srcId="{1FB6F230-1B5A-44BC-A49E-2843EA252D11}" destId="{70450991-B1CA-41AB-934F-E3D1A6AAC87B}" srcOrd="0" destOrd="0" parTransId="{C803C7DF-48C6-4F1E-8DB0-BD93AA678916}" sibTransId="{46834B12-6FE6-4977-B32F-4F173B04E98F}"/>
    <dgm:cxn modelId="{02DCE6FF-6D77-470A-98BB-AFC790D71E01}" type="presOf" srcId="{1FB6F230-1B5A-44BC-A49E-2843EA252D11}" destId="{9F5AF33D-1083-4E70-BFE1-EE14F01A0D9A}" srcOrd="0" destOrd="0" presId="urn:microsoft.com/office/officeart/2005/8/layout/vList2"/>
    <dgm:cxn modelId="{50FD8179-93A1-4F86-BBE7-D05F16C75889}" srcId="{1FB6F230-1B5A-44BC-A49E-2843EA252D11}" destId="{EB26BE52-84D9-4713-8BE8-6EA268896E39}" srcOrd="4" destOrd="0" parTransId="{99A8DC32-3326-41B9-8599-AB8BA97883DE}" sibTransId="{932F0C76-6622-4EBD-AAD2-8ED6B380957F}"/>
    <dgm:cxn modelId="{16EA1981-3D68-4530-A552-11C283387526}" srcId="{1FB6F230-1B5A-44BC-A49E-2843EA252D11}" destId="{0D6774BA-BF25-4ACE-89B0-CBCC3CA63E1F}" srcOrd="5" destOrd="0" parTransId="{585D9F22-9517-4BC6-BDFF-0F574A9F5B69}" sibTransId="{8888BEE6-6559-43B3-80E1-3B2A4C9B466F}"/>
    <dgm:cxn modelId="{7A1DBEBF-07EE-4726-99CF-024EDFDE8EDB}" srcId="{1FB6F230-1B5A-44BC-A49E-2843EA252D11}" destId="{7B2C9DCD-E353-4FC8-A043-572B9121F800}" srcOrd="2" destOrd="0" parTransId="{7127E8ED-28D9-4CE6-B3D0-9552C355DA8C}" sibTransId="{D06197BD-94A0-47EC-A77D-EFD613DC3CD5}"/>
    <dgm:cxn modelId="{C4EB25D6-22A1-40F9-8780-B520C4CFD651}" type="presOf" srcId="{0D6774BA-BF25-4ACE-89B0-CBCC3CA63E1F}" destId="{611A58F7-9A54-4644-88F0-D540B5EA5446}" srcOrd="0" destOrd="0" presId="urn:microsoft.com/office/officeart/2005/8/layout/vList2"/>
    <dgm:cxn modelId="{1A1502F4-0045-4C71-A820-204CD234A2CB}" type="presOf" srcId="{172A7DC6-E938-4FF7-B7A5-120B1CA9D06A}" destId="{4D5F0E9F-09C9-4384-BDF2-991CDCFDA3D9}" srcOrd="0" destOrd="0" presId="urn:microsoft.com/office/officeart/2005/8/layout/vList2"/>
    <dgm:cxn modelId="{13593843-2133-449D-B4C9-6374E1061E4A}" type="presOf" srcId="{70450991-B1CA-41AB-934F-E3D1A6AAC87B}" destId="{BC946771-5A66-4C7F-974A-86859BF5F275}" srcOrd="0" destOrd="0" presId="urn:microsoft.com/office/officeart/2005/8/layout/vList2"/>
    <dgm:cxn modelId="{C5D7935F-9139-4565-A2DD-A9F5C9E0EF16}" type="presOf" srcId="{36D14497-B789-44A9-921C-FDF78A787653}" destId="{3CE4775D-A7C7-4B23-9E10-37F424A3B71F}" srcOrd="0" destOrd="0" presId="urn:microsoft.com/office/officeart/2005/8/layout/vList2"/>
    <dgm:cxn modelId="{4C34193A-F332-4001-B2A0-CA4B7D495425}" srcId="{1FB6F230-1B5A-44BC-A49E-2843EA252D11}" destId="{91A6EFDC-1C5B-486C-89AE-7E28E008CEE7}" srcOrd="3" destOrd="0" parTransId="{49DB74B3-6BBF-4B7F-8841-514B112D874B}" sibTransId="{1722561F-82B9-43E3-95A3-D220DAC3BC17}"/>
    <dgm:cxn modelId="{70C521F0-9B56-4676-BFB0-8B4EBC37D3D8}" type="presParOf" srcId="{9F5AF33D-1083-4E70-BFE1-EE14F01A0D9A}" destId="{BC946771-5A66-4C7F-974A-86859BF5F275}" srcOrd="0" destOrd="0" presId="urn:microsoft.com/office/officeart/2005/8/layout/vList2"/>
    <dgm:cxn modelId="{9F3C6563-FAC8-4BBB-B3D0-F5B20F700DDE}" type="presParOf" srcId="{9F5AF33D-1083-4E70-BFE1-EE14F01A0D9A}" destId="{15EF8697-A7B4-4A5F-B5C2-135E9A75B3C1}" srcOrd="1" destOrd="0" presId="urn:microsoft.com/office/officeart/2005/8/layout/vList2"/>
    <dgm:cxn modelId="{0537DBCC-2143-444E-9133-AC6AB111EA09}" type="presParOf" srcId="{9F5AF33D-1083-4E70-BFE1-EE14F01A0D9A}" destId="{3CE4775D-A7C7-4B23-9E10-37F424A3B71F}" srcOrd="2" destOrd="0" presId="urn:microsoft.com/office/officeart/2005/8/layout/vList2"/>
    <dgm:cxn modelId="{C1B8F211-81AB-4106-983E-F34A53089E00}" type="presParOf" srcId="{9F5AF33D-1083-4E70-BFE1-EE14F01A0D9A}" destId="{5476F318-EAFD-4BBB-AAFF-84F5B4ACFF45}" srcOrd="3" destOrd="0" presId="urn:microsoft.com/office/officeart/2005/8/layout/vList2"/>
    <dgm:cxn modelId="{07E1CF6D-BD7F-438F-9B96-1814FCD25292}" type="presParOf" srcId="{9F5AF33D-1083-4E70-BFE1-EE14F01A0D9A}" destId="{6E7685D5-B262-4D09-A87E-55BE307A7D5B}" srcOrd="4" destOrd="0" presId="urn:microsoft.com/office/officeart/2005/8/layout/vList2"/>
    <dgm:cxn modelId="{AD255BF3-BC05-4801-A63F-6B5C09F20E86}" type="presParOf" srcId="{9F5AF33D-1083-4E70-BFE1-EE14F01A0D9A}" destId="{9496D6CD-5F90-4EC6-B6FA-B2E8C97D1BB8}" srcOrd="5" destOrd="0" presId="urn:microsoft.com/office/officeart/2005/8/layout/vList2"/>
    <dgm:cxn modelId="{1F9BD1A7-C080-434D-B7C8-C525151C3DD9}" type="presParOf" srcId="{9F5AF33D-1083-4E70-BFE1-EE14F01A0D9A}" destId="{E6AF41B2-EF62-4B95-9ED4-088C3629208D}" srcOrd="6" destOrd="0" presId="urn:microsoft.com/office/officeart/2005/8/layout/vList2"/>
    <dgm:cxn modelId="{B2321F9C-1B13-4F4C-A06C-33CDD5ADE944}" type="presParOf" srcId="{9F5AF33D-1083-4E70-BFE1-EE14F01A0D9A}" destId="{B258FC82-AC1D-45E0-8A5D-0135655FF978}" srcOrd="7" destOrd="0" presId="urn:microsoft.com/office/officeart/2005/8/layout/vList2"/>
    <dgm:cxn modelId="{B9725FAA-48A6-461E-9733-CFD832B19C05}" type="presParOf" srcId="{9F5AF33D-1083-4E70-BFE1-EE14F01A0D9A}" destId="{FF55CC46-1FA9-4E34-BCA9-C1910182EAFF}" srcOrd="8" destOrd="0" presId="urn:microsoft.com/office/officeart/2005/8/layout/vList2"/>
    <dgm:cxn modelId="{7C0A08BF-226E-4AF2-9031-DBF7364783F7}" type="presParOf" srcId="{9F5AF33D-1083-4E70-BFE1-EE14F01A0D9A}" destId="{C484BD80-17FE-4175-B70E-6D60D7CD2E75}" srcOrd="9" destOrd="0" presId="urn:microsoft.com/office/officeart/2005/8/layout/vList2"/>
    <dgm:cxn modelId="{4B72F69A-75B2-4496-B33A-6F4FBBF61283}" type="presParOf" srcId="{9F5AF33D-1083-4E70-BFE1-EE14F01A0D9A}" destId="{611A58F7-9A54-4644-88F0-D540B5EA5446}" srcOrd="10" destOrd="0" presId="urn:microsoft.com/office/officeart/2005/8/layout/vList2"/>
    <dgm:cxn modelId="{979844C6-CF3E-4F66-A756-C7740A290FA1}" type="presParOf" srcId="{9F5AF33D-1083-4E70-BFE1-EE14F01A0D9A}" destId="{E2F6B0C5-9732-4535-9B66-3368927C1F66}" srcOrd="11" destOrd="0" presId="urn:microsoft.com/office/officeart/2005/8/layout/vList2"/>
    <dgm:cxn modelId="{0FB9B6D6-66AB-418B-8A4F-EECB96ED6129}" type="presParOf" srcId="{9F5AF33D-1083-4E70-BFE1-EE14F01A0D9A}" destId="{4D5F0E9F-09C9-4384-BDF2-991CDCFDA3D9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77D490-CB79-4D18-BDDE-B2B5025687F3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 phldr="1"/>
      <dgm:spPr/>
    </dgm:pt>
    <dgm:pt modelId="{9B14926E-D177-4B16-AEF9-C80F063584B5}">
      <dgm:prSet phldrT="[Text]"/>
      <dgm:spPr/>
      <dgm:t>
        <a:bodyPr/>
        <a:lstStyle/>
        <a:p>
          <a:r>
            <a:rPr lang="en-GB" dirty="0" smtClean="0"/>
            <a:t>Create</a:t>
          </a:r>
          <a:endParaRPr lang="en-GB" dirty="0"/>
        </a:p>
      </dgm:t>
    </dgm:pt>
    <dgm:pt modelId="{3BD1E6BB-A4FC-43E8-9D96-59FF98DF3542}" type="parTrans" cxnId="{AE9377E4-85C1-4C9A-BE66-ABD73553BC01}">
      <dgm:prSet/>
      <dgm:spPr/>
      <dgm:t>
        <a:bodyPr/>
        <a:lstStyle/>
        <a:p>
          <a:endParaRPr lang="en-GB"/>
        </a:p>
      </dgm:t>
    </dgm:pt>
    <dgm:pt modelId="{803DD908-8206-404F-9625-8430F2DD8B38}" type="sibTrans" cxnId="{AE9377E4-85C1-4C9A-BE66-ABD73553BC01}">
      <dgm:prSet/>
      <dgm:spPr/>
      <dgm:t>
        <a:bodyPr/>
        <a:lstStyle/>
        <a:p>
          <a:endParaRPr lang="en-GB"/>
        </a:p>
      </dgm:t>
    </dgm:pt>
    <dgm:pt modelId="{09F60191-D01D-4F79-903F-71893E31C475}">
      <dgm:prSet phldrT="[Text]"/>
      <dgm:spPr/>
      <dgm:t>
        <a:bodyPr/>
        <a:lstStyle/>
        <a:p>
          <a:r>
            <a:rPr lang="en-GB" dirty="0" smtClean="0"/>
            <a:t>Amplify</a:t>
          </a:r>
          <a:endParaRPr lang="en-GB" dirty="0"/>
        </a:p>
      </dgm:t>
    </dgm:pt>
    <dgm:pt modelId="{719EE064-6ADE-43E3-BA2C-5EC3DAD51F80}" type="parTrans" cxnId="{BB2D0E2E-8486-4F48-9973-4419A2DE5938}">
      <dgm:prSet/>
      <dgm:spPr/>
      <dgm:t>
        <a:bodyPr/>
        <a:lstStyle/>
        <a:p>
          <a:endParaRPr lang="en-GB"/>
        </a:p>
      </dgm:t>
    </dgm:pt>
    <dgm:pt modelId="{D0EFF460-70D7-4A78-ADD3-F74BF29C39D5}" type="sibTrans" cxnId="{BB2D0E2E-8486-4F48-9973-4419A2DE5938}">
      <dgm:prSet/>
      <dgm:spPr/>
      <dgm:t>
        <a:bodyPr/>
        <a:lstStyle/>
        <a:p>
          <a:endParaRPr lang="en-GB"/>
        </a:p>
      </dgm:t>
    </dgm:pt>
    <dgm:pt modelId="{8313076D-C078-4F26-8D63-33255ADE9D07}">
      <dgm:prSet phldrT="[Text]"/>
      <dgm:spPr/>
      <dgm:t>
        <a:bodyPr/>
        <a:lstStyle/>
        <a:p>
          <a:r>
            <a:rPr lang="en-GB" dirty="0" smtClean="0"/>
            <a:t>Consume</a:t>
          </a:r>
          <a:endParaRPr lang="en-GB" dirty="0"/>
        </a:p>
      </dgm:t>
    </dgm:pt>
    <dgm:pt modelId="{6D51AEBA-158D-4965-8867-64935CC923FA}" type="parTrans" cxnId="{49D321A6-B482-4EEB-8C8D-AEC020EA9624}">
      <dgm:prSet/>
      <dgm:spPr/>
      <dgm:t>
        <a:bodyPr/>
        <a:lstStyle/>
        <a:p>
          <a:endParaRPr lang="en-GB"/>
        </a:p>
      </dgm:t>
    </dgm:pt>
    <dgm:pt modelId="{2EDE6FAB-55AD-4B8C-B622-43DF8C7A41E0}" type="sibTrans" cxnId="{49D321A6-B482-4EEB-8C8D-AEC020EA9624}">
      <dgm:prSet/>
      <dgm:spPr/>
      <dgm:t>
        <a:bodyPr/>
        <a:lstStyle/>
        <a:p>
          <a:endParaRPr lang="en-GB"/>
        </a:p>
      </dgm:t>
    </dgm:pt>
    <dgm:pt modelId="{051AC605-53C7-44B6-BDD4-27CDD0A21401}">
      <dgm:prSet/>
      <dgm:spPr/>
      <dgm:t>
        <a:bodyPr/>
        <a:lstStyle/>
        <a:p>
          <a:r>
            <a:rPr lang="en-GB" dirty="0" smtClean="0"/>
            <a:t>Edit</a:t>
          </a:r>
          <a:endParaRPr lang="en-GB" dirty="0"/>
        </a:p>
      </dgm:t>
    </dgm:pt>
    <dgm:pt modelId="{49FD964E-120E-411A-8FD3-CFF359D312F3}" type="parTrans" cxnId="{E7D7BC8E-4E1E-45F4-9EDF-203AEFE62D14}">
      <dgm:prSet/>
      <dgm:spPr/>
      <dgm:t>
        <a:bodyPr/>
        <a:lstStyle/>
        <a:p>
          <a:endParaRPr lang="en-GB"/>
        </a:p>
      </dgm:t>
    </dgm:pt>
    <dgm:pt modelId="{2694478D-F75D-441F-A598-6D3FFFD6E361}" type="sibTrans" cxnId="{E7D7BC8E-4E1E-45F4-9EDF-203AEFE62D14}">
      <dgm:prSet/>
      <dgm:spPr/>
      <dgm:t>
        <a:bodyPr/>
        <a:lstStyle/>
        <a:p>
          <a:endParaRPr lang="en-GB"/>
        </a:p>
      </dgm:t>
    </dgm:pt>
    <dgm:pt modelId="{71AAD406-B534-4C72-96E1-6DC1A757F69A}">
      <dgm:prSet/>
      <dgm:spPr/>
      <dgm:t>
        <a:bodyPr/>
        <a:lstStyle/>
        <a:p>
          <a:r>
            <a:rPr lang="en-GB" dirty="0" smtClean="0"/>
            <a:t>Publish</a:t>
          </a:r>
          <a:endParaRPr lang="en-GB" dirty="0"/>
        </a:p>
      </dgm:t>
    </dgm:pt>
    <dgm:pt modelId="{6F5CF5BE-A160-408B-87DE-9E776C42DCB5}" type="parTrans" cxnId="{2C6E927B-163E-41B3-9970-9B3D81A3D5C6}">
      <dgm:prSet/>
      <dgm:spPr/>
      <dgm:t>
        <a:bodyPr/>
        <a:lstStyle/>
        <a:p>
          <a:endParaRPr lang="en-GB"/>
        </a:p>
      </dgm:t>
    </dgm:pt>
    <dgm:pt modelId="{98DCF108-E229-4FFA-85EA-244B598A987B}" type="sibTrans" cxnId="{2C6E927B-163E-41B3-9970-9B3D81A3D5C6}">
      <dgm:prSet/>
      <dgm:spPr/>
      <dgm:t>
        <a:bodyPr/>
        <a:lstStyle/>
        <a:p>
          <a:endParaRPr lang="en-GB"/>
        </a:p>
      </dgm:t>
    </dgm:pt>
    <dgm:pt modelId="{816DCD10-B7FB-4B01-B307-D5E1F70FDE7B}" type="pres">
      <dgm:prSet presAssocID="{5477D490-CB79-4D18-BDDE-B2B5025687F3}" presName="Name0" presStyleCnt="0">
        <dgm:presLayoutVars>
          <dgm:dir/>
          <dgm:resizeHandles val="exact"/>
        </dgm:presLayoutVars>
      </dgm:prSet>
      <dgm:spPr/>
    </dgm:pt>
    <dgm:pt modelId="{001620D3-20F4-4DE6-981B-D5A9EEF72890}" type="pres">
      <dgm:prSet presAssocID="{9B14926E-D177-4B16-AEF9-C80F063584B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523C507-2DC3-4E02-A769-7E1EA2751938}" type="pres">
      <dgm:prSet presAssocID="{803DD908-8206-404F-9625-8430F2DD8B38}" presName="sibTrans" presStyleLbl="sibTrans2D1" presStyleIdx="0" presStyleCnt="4"/>
      <dgm:spPr/>
      <dgm:t>
        <a:bodyPr/>
        <a:lstStyle/>
        <a:p>
          <a:endParaRPr lang="en-GB"/>
        </a:p>
      </dgm:t>
    </dgm:pt>
    <dgm:pt modelId="{9857502A-6B7C-4650-AEBF-C2EA0396C539}" type="pres">
      <dgm:prSet presAssocID="{803DD908-8206-404F-9625-8430F2DD8B38}" presName="connectorText" presStyleLbl="sibTrans2D1" presStyleIdx="0" presStyleCnt="4"/>
      <dgm:spPr/>
      <dgm:t>
        <a:bodyPr/>
        <a:lstStyle/>
        <a:p>
          <a:endParaRPr lang="en-GB"/>
        </a:p>
      </dgm:t>
    </dgm:pt>
    <dgm:pt modelId="{CE0AF487-3ED9-4719-999D-EE06093FD7CD}" type="pres">
      <dgm:prSet presAssocID="{051AC605-53C7-44B6-BDD4-27CDD0A21401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16C2FB3-3344-4A3C-A522-9392D60F6C57}" type="pres">
      <dgm:prSet presAssocID="{2694478D-F75D-441F-A598-6D3FFFD6E36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214B6B44-D3E3-40AA-B146-CFFD6494A7DE}" type="pres">
      <dgm:prSet presAssocID="{2694478D-F75D-441F-A598-6D3FFFD6E36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4BA50B77-83AE-4B09-938F-3B4125204672}" type="pres">
      <dgm:prSet presAssocID="{71AAD406-B534-4C72-96E1-6DC1A757F69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31EF7A1-A7F4-4A66-A2C9-ECFDA121CAFA}" type="pres">
      <dgm:prSet presAssocID="{98DCF108-E229-4FFA-85EA-244B598A987B}" presName="sibTrans" presStyleLbl="sibTrans2D1" presStyleIdx="2" presStyleCnt="4"/>
      <dgm:spPr/>
      <dgm:t>
        <a:bodyPr/>
        <a:lstStyle/>
        <a:p>
          <a:endParaRPr lang="en-GB"/>
        </a:p>
      </dgm:t>
    </dgm:pt>
    <dgm:pt modelId="{54B0A69F-420D-47CF-9754-1DE417928017}" type="pres">
      <dgm:prSet presAssocID="{98DCF108-E229-4FFA-85EA-244B598A987B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D5046F4F-E288-4EBF-99E1-9C88DC6D76CA}" type="pres">
      <dgm:prSet presAssocID="{09F60191-D01D-4F79-903F-71893E31C475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E4668C8-FBC1-4F6C-8105-484A77F674B6}" type="pres">
      <dgm:prSet presAssocID="{D0EFF460-70D7-4A78-ADD3-F74BF29C39D5}" presName="sibTrans" presStyleLbl="sibTrans2D1" presStyleIdx="3" presStyleCnt="4"/>
      <dgm:spPr/>
      <dgm:t>
        <a:bodyPr/>
        <a:lstStyle/>
        <a:p>
          <a:endParaRPr lang="en-GB"/>
        </a:p>
      </dgm:t>
    </dgm:pt>
    <dgm:pt modelId="{C1457BE9-D793-40CF-9441-36B532DBBA70}" type="pres">
      <dgm:prSet presAssocID="{D0EFF460-70D7-4A78-ADD3-F74BF29C39D5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61954A8-72AD-4A5F-835F-13F96C49DCDB}" type="pres">
      <dgm:prSet presAssocID="{8313076D-C078-4F26-8D63-33255ADE9D0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1EE0D5F3-B410-40E6-A7DC-CAEA41D39CB9}" type="presOf" srcId="{71AAD406-B534-4C72-96E1-6DC1A757F69A}" destId="{4BA50B77-83AE-4B09-938F-3B4125204672}" srcOrd="0" destOrd="0" presId="urn:microsoft.com/office/officeart/2005/8/layout/process1"/>
    <dgm:cxn modelId="{E3425C92-9B84-4F41-8ACB-B882468E4613}" type="presOf" srcId="{2694478D-F75D-441F-A598-6D3FFFD6E361}" destId="{516C2FB3-3344-4A3C-A522-9392D60F6C57}" srcOrd="0" destOrd="0" presId="urn:microsoft.com/office/officeart/2005/8/layout/process1"/>
    <dgm:cxn modelId="{FA22148F-26C6-4DD4-B15B-D1C87230F3E3}" type="presOf" srcId="{09F60191-D01D-4F79-903F-71893E31C475}" destId="{D5046F4F-E288-4EBF-99E1-9C88DC6D76CA}" srcOrd="0" destOrd="0" presId="urn:microsoft.com/office/officeart/2005/8/layout/process1"/>
    <dgm:cxn modelId="{47DEB582-9E1C-4030-8A1D-C5CB5D9C98BC}" type="presOf" srcId="{D0EFF460-70D7-4A78-ADD3-F74BF29C39D5}" destId="{2E4668C8-FBC1-4F6C-8105-484A77F674B6}" srcOrd="0" destOrd="0" presId="urn:microsoft.com/office/officeart/2005/8/layout/process1"/>
    <dgm:cxn modelId="{AE9377E4-85C1-4C9A-BE66-ABD73553BC01}" srcId="{5477D490-CB79-4D18-BDDE-B2B5025687F3}" destId="{9B14926E-D177-4B16-AEF9-C80F063584B5}" srcOrd="0" destOrd="0" parTransId="{3BD1E6BB-A4FC-43E8-9D96-59FF98DF3542}" sibTransId="{803DD908-8206-404F-9625-8430F2DD8B38}"/>
    <dgm:cxn modelId="{B126B0C9-2545-481A-B37A-6741FD5D7C96}" type="presOf" srcId="{051AC605-53C7-44B6-BDD4-27CDD0A21401}" destId="{CE0AF487-3ED9-4719-999D-EE06093FD7CD}" srcOrd="0" destOrd="0" presId="urn:microsoft.com/office/officeart/2005/8/layout/process1"/>
    <dgm:cxn modelId="{2C6E927B-163E-41B3-9970-9B3D81A3D5C6}" srcId="{5477D490-CB79-4D18-BDDE-B2B5025687F3}" destId="{71AAD406-B534-4C72-96E1-6DC1A757F69A}" srcOrd="2" destOrd="0" parTransId="{6F5CF5BE-A160-408B-87DE-9E776C42DCB5}" sibTransId="{98DCF108-E229-4FFA-85EA-244B598A987B}"/>
    <dgm:cxn modelId="{59A6E300-6FE0-495F-B025-C9E6F4765C76}" type="presOf" srcId="{2694478D-F75D-441F-A598-6D3FFFD6E361}" destId="{214B6B44-D3E3-40AA-B146-CFFD6494A7DE}" srcOrd="1" destOrd="0" presId="urn:microsoft.com/office/officeart/2005/8/layout/process1"/>
    <dgm:cxn modelId="{49D321A6-B482-4EEB-8C8D-AEC020EA9624}" srcId="{5477D490-CB79-4D18-BDDE-B2B5025687F3}" destId="{8313076D-C078-4F26-8D63-33255ADE9D07}" srcOrd="4" destOrd="0" parTransId="{6D51AEBA-158D-4965-8867-64935CC923FA}" sibTransId="{2EDE6FAB-55AD-4B8C-B622-43DF8C7A41E0}"/>
    <dgm:cxn modelId="{E7D7BC8E-4E1E-45F4-9EDF-203AEFE62D14}" srcId="{5477D490-CB79-4D18-BDDE-B2B5025687F3}" destId="{051AC605-53C7-44B6-BDD4-27CDD0A21401}" srcOrd="1" destOrd="0" parTransId="{49FD964E-120E-411A-8FD3-CFF359D312F3}" sibTransId="{2694478D-F75D-441F-A598-6D3FFFD6E361}"/>
    <dgm:cxn modelId="{B68047D2-F646-4251-B04C-7B3FA51EE3E0}" type="presOf" srcId="{803DD908-8206-404F-9625-8430F2DD8B38}" destId="{7523C507-2DC3-4E02-A769-7E1EA2751938}" srcOrd="0" destOrd="0" presId="urn:microsoft.com/office/officeart/2005/8/layout/process1"/>
    <dgm:cxn modelId="{04D5D89D-B42D-4DB4-85A1-C5481951A88D}" type="presOf" srcId="{D0EFF460-70D7-4A78-ADD3-F74BF29C39D5}" destId="{C1457BE9-D793-40CF-9441-36B532DBBA70}" srcOrd="1" destOrd="0" presId="urn:microsoft.com/office/officeart/2005/8/layout/process1"/>
    <dgm:cxn modelId="{1557FEE9-A943-4A6A-B728-4B61D4168302}" type="presOf" srcId="{98DCF108-E229-4FFA-85EA-244B598A987B}" destId="{54B0A69F-420D-47CF-9754-1DE417928017}" srcOrd="1" destOrd="0" presId="urn:microsoft.com/office/officeart/2005/8/layout/process1"/>
    <dgm:cxn modelId="{E7E5F0F3-2D69-4187-BEC6-2306E640EDF9}" type="presOf" srcId="{8313076D-C078-4F26-8D63-33255ADE9D07}" destId="{C61954A8-72AD-4A5F-835F-13F96C49DCDB}" srcOrd="0" destOrd="0" presId="urn:microsoft.com/office/officeart/2005/8/layout/process1"/>
    <dgm:cxn modelId="{BB2D0E2E-8486-4F48-9973-4419A2DE5938}" srcId="{5477D490-CB79-4D18-BDDE-B2B5025687F3}" destId="{09F60191-D01D-4F79-903F-71893E31C475}" srcOrd="3" destOrd="0" parTransId="{719EE064-6ADE-43E3-BA2C-5EC3DAD51F80}" sibTransId="{D0EFF460-70D7-4A78-ADD3-F74BF29C39D5}"/>
    <dgm:cxn modelId="{D5603A8B-553E-4E57-ACD1-96CCC80DA2C5}" type="presOf" srcId="{98DCF108-E229-4FFA-85EA-244B598A987B}" destId="{F31EF7A1-A7F4-4A66-A2C9-ECFDA121CAFA}" srcOrd="0" destOrd="0" presId="urn:microsoft.com/office/officeart/2005/8/layout/process1"/>
    <dgm:cxn modelId="{6C29CFA3-7CC4-4C6B-9E20-9A3A11715E1A}" type="presOf" srcId="{9B14926E-D177-4B16-AEF9-C80F063584B5}" destId="{001620D3-20F4-4DE6-981B-D5A9EEF72890}" srcOrd="0" destOrd="0" presId="urn:microsoft.com/office/officeart/2005/8/layout/process1"/>
    <dgm:cxn modelId="{48F10E98-7795-44F3-9805-072F91765CEB}" type="presOf" srcId="{5477D490-CB79-4D18-BDDE-B2B5025687F3}" destId="{816DCD10-B7FB-4B01-B307-D5E1F70FDE7B}" srcOrd="0" destOrd="0" presId="urn:microsoft.com/office/officeart/2005/8/layout/process1"/>
    <dgm:cxn modelId="{CB86FAD0-7BE4-4635-81AE-70156D660920}" type="presOf" srcId="{803DD908-8206-404F-9625-8430F2DD8B38}" destId="{9857502A-6B7C-4650-AEBF-C2EA0396C539}" srcOrd="1" destOrd="0" presId="urn:microsoft.com/office/officeart/2005/8/layout/process1"/>
    <dgm:cxn modelId="{C6677E31-C419-4488-AB3F-025138846A5C}" type="presParOf" srcId="{816DCD10-B7FB-4B01-B307-D5E1F70FDE7B}" destId="{001620D3-20F4-4DE6-981B-D5A9EEF72890}" srcOrd="0" destOrd="0" presId="urn:microsoft.com/office/officeart/2005/8/layout/process1"/>
    <dgm:cxn modelId="{2C4821A0-E855-4C3E-B831-EF675772D3BC}" type="presParOf" srcId="{816DCD10-B7FB-4B01-B307-D5E1F70FDE7B}" destId="{7523C507-2DC3-4E02-A769-7E1EA2751938}" srcOrd="1" destOrd="0" presId="urn:microsoft.com/office/officeart/2005/8/layout/process1"/>
    <dgm:cxn modelId="{8E29E139-CCAE-4DC4-AB6B-D4124FDAEEB5}" type="presParOf" srcId="{7523C507-2DC3-4E02-A769-7E1EA2751938}" destId="{9857502A-6B7C-4650-AEBF-C2EA0396C539}" srcOrd="0" destOrd="0" presId="urn:microsoft.com/office/officeart/2005/8/layout/process1"/>
    <dgm:cxn modelId="{651D1CFF-FD05-4EBE-969A-88A113E04FC9}" type="presParOf" srcId="{816DCD10-B7FB-4B01-B307-D5E1F70FDE7B}" destId="{CE0AF487-3ED9-4719-999D-EE06093FD7CD}" srcOrd="2" destOrd="0" presId="urn:microsoft.com/office/officeart/2005/8/layout/process1"/>
    <dgm:cxn modelId="{73EC5842-6861-4061-B2C0-0A96514188A6}" type="presParOf" srcId="{816DCD10-B7FB-4B01-B307-D5E1F70FDE7B}" destId="{516C2FB3-3344-4A3C-A522-9392D60F6C57}" srcOrd="3" destOrd="0" presId="urn:microsoft.com/office/officeart/2005/8/layout/process1"/>
    <dgm:cxn modelId="{476DAC8B-8EA5-4507-90E7-3B49445DD6EC}" type="presParOf" srcId="{516C2FB3-3344-4A3C-A522-9392D60F6C57}" destId="{214B6B44-D3E3-40AA-B146-CFFD6494A7DE}" srcOrd="0" destOrd="0" presId="urn:microsoft.com/office/officeart/2005/8/layout/process1"/>
    <dgm:cxn modelId="{3CA9DAAE-AC52-4360-81BD-1179EBDC138D}" type="presParOf" srcId="{816DCD10-B7FB-4B01-B307-D5E1F70FDE7B}" destId="{4BA50B77-83AE-4B09-938F-3B4125204672}" srcOrd="4" destOrd="0" presId="urn:microsoft.com/office/officeart/2005/8/layout/process1"/>
    <dgm:cxn modelId="{4EAB2710-23AF-43C4-8729-4D5DFF412632}" type="presParOf" srcId="{816DCD10-B7FB-4B01-B307-D5E1F70FDE7B}" destId="{F31EF7A1-A7F4-4A66-A2C9-ECFDA121CAFA}" srcOrd="5" destOrd="0" presId="urn:microsoft.com/office/officeart/2005/8/layout/process1"/>
    <dgm:cxn modelId="{870A7B07-A722-4A49-B801-C59A6BF4DBD6}" type="presParOf" srcId="{F31EF7A1-A7F4-4A66-A2C9-ECFDA121CAFA}" destId="{54B0A69F-420D-47CF-9754-1DE417928017}" srcOrd="0" destOrd="0" presId="urn:microsoft.com/office/officeart/2005/8/layout/process1"/>
    <dgm:cxn modelId="{E65A1B4D-FC43-47A4-BDCC-5D099872D49E}" type="presParOf" srcId="{816DCD10-B7FB-4B01-B307-D5E1F70FDE7B}" destId="{D5046F4F-E288-4EBF-99E1-9C88DC6D76CA}" srcOrd="6" destOrd="0" presId="urn:microsoft.com/office/officeart/2005/8/layout/process1"/>
    <dgm:cxn modelId="{03350DBC-1A1B-4DE0-87B7-8BB1902D9994}" type="presParOf" srcId="{816DCD10-B7FB-4B01-B307-D5E1F70FDE7B}" destId="{2E4668C8-FBC1-4F6C-8105-484A77F674B6}" srcOrd="7" destOrd="0" presId="urn:microsoft.com/office/officeart/2005/8/layout/process1"/>
    <dgm:cxn modelId="{8A9E1916-91C2-4128-804A-65E3E4BB9F32}" type="presParOf" srcId="{2E4668C8-FBC1-4F6C-8105-484A77F674B6}" destId="{C1457BE9-D793-40CF-9441-36B532DBBA70}" srcOrd="0" destOrd="0" presId="urn:microsoft.com/office/officeart/2005/8/layout/process1"/>
    <dgm:cxn modelId="{87501E8C-7D1B-4EF6-9AAE-5758CA5A2E3A}" type="presParOf" srcId="{816DCD10-B7FB-4B01-B307-D5E1F70FDE7B}" destId="{C61954A8-72AD-4A5F-835F-13F96C49DCDB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CD764A-979F-4D8B-9C07-04FC5F957D9C}" type="doc">
      <dgm:prSet loTypeId="urn:microsoft.com/office/officeart/2005/8/layout/pyramid2" loCatId="list" qsTypeId="urn:microsoft.com/office/officeart/2005/8/quickstyle/simple2" qsCatId="simple" csTypeId="urn:microsoft.com/office/officeart/2005/8/colors/accent4_3" csCatId="accent4" phldr="1"/>
      <dgm:spPr/>
    </dgm:pt>
    <dgm:pt modelId="{3B9BBBEF-BDD5-4C40-8F5E-0F62E7ABA8D2}">
      <dgm:prSet phldrT="[Text]" custT="1"/>
      <dgm:spPr/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1.Data Collection &amp; Preprocessing</a:t>
          </a:r>
        </a:p>
      </dgm:t>
    </dgm:pt>
    <dgm:pt modelId="{2C732805-1653-4198-91FF-358DDCD3D958}" type="parTrans" cxnId="{584BC886-864D-4E52-99A0-9709960B0AAE}">
      <dgm:prSet/>
      <dgm:spPr/>
      <dgm:t>
        <a:bodyPr/>
        <a:lstStyle/>
        <a:p>
          <a:endParaRPr lang="en-US"/>
        </a:p>
      </dgm:t>
    </dgm:pt>
    <dgm:pt modelId="{A2A43CE3-E421-4892-990C-25858FD907C1}" type="sibTrans" cxnId="{584BC886-864D-4E52-99A0-9709960B0AAE}">
      <dgm:prSet/>
      <dgm:spPr/>
      <dgm:t>
        <a:bodyPr/>
        <a:lstStyle/>
        <a:p>
          <a:endParaRPr lang="en-US"/>
        </a:p>
      </dgm:t>
    </dgm:pt>
    <dgm:pt modelId="{6DB3E79A-D3BA-476A-9F62-8B31DEF007D2}">
      <dgm:prSet phldrT="[Text]" custT="1"/>
      <dgm:spPr/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2.Feature Extraction</a:t>
          </a:r>
        </a:p>
      </dgm:t>
    </dgm:pt>
    <dgm:pt modelId="{3E08AA15-B8EA-4CD1-BE9E-965C01561D72}" type="parTrans" cxnId="{F3380C3B-A705-483F-8494-CB7E12714C50}">
      <dgm:prSet/>
      <dgm:spPr/>
      <dgm:t>
        <a:bodyPr/>
        <a:lstStyle/>
        <a:p>
          <a:endParaRPr lang="en-US"/>
        </a:p>
      </dgm:t>
    </dgm:pt>
    <dgm:pt modelId="{5A8A2D75-BDB2-4BFE-8B13-CBB991AE2519}" type="sibTrans" cxnId="{F3380C3B-A705-483F-8494-CB7E12714C50}">
      <dgm:prSet/>
      <dgm:spPr/>
      <dgm:t>
        <a:bodyPr/>
        <a:lstStyle/>
        <a:p>
          <a:endParaRPr lang="en-US"/>
        </a:p>
      </dgm:t>
    </dgm:pt>
    <dgm:pt modelId="{1087DA99-6DFD-4007-BE98-4F5639D76724}">
      <dgm:prSet phldrT="[Text]" custT="1"/>
      <dgm:spPr/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3.Model Generating</a:t>
          </a:r>
        </a:p>
      </dgm:t>
    </dgm:pt>
    <dgm:pt modelId="{2D2D1867-182F-42C5-BE1C-36B8B5345122}" type="parTrans" cxnId="{FBEF2C82-7B3E-41DA-9124-EA0DFE5D969F}">
      <dgm:prSet/>
      <dgm:spPr/>
      <dgm:t>
        <a:bodyPr/>
        <a:lstStyle/>
        <a:p>
          <a:endParaRPr lang="en-US"/>
        </a:p>
      </dgm:t>
    </dgm:pt>
    <dgm:pt modelId="{77018F44-5A82-44C3-816F-898342940C21}" type="sibTrans" cxnId="{FBEF2C82-7B3E-41DA-9124-EA0DFE5D969F}">
      <dgm:prSet/>
      <dgm:spPr/>
      <dgm:t>
        <a:bodyPr/>
        <a:lstStyle/>
        <a:p>
          <a:endParaRPr lang="en-US"/>
        </a:p>
      </dgm:t>
    </dgm:pt>
    <dgm:pt modelId="{950A8924-D727-493B-AFC9-374DEF0C1B9F}">
      <dgm:prSet custT="1"/>
      <dgm:spPr/>
      <dgm:t>
        <a:bodyPr/>
        <a:lstStyle/>
        <a:p>
          <a:pPr>
            <a:buSzPts val="1600"/>
            <a:buFont typeface="+mj-lt"/>
            <a:buNone/>
          </a:pPr>
          <a:r>
            <a: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4.Labelling the twitter dataset</a:t>
          </a:r>
          <a:endParaRPr lang="en-US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D376D4-FE51-42E4-8EC6-485157CA1ABD}" type="parTrans" cxnId="{6DB14AC3-7AD9-4306-9CD2-99C70D414B1F}">
      <dgm:prSet/>
      <dgm:spPr/>
      <dgm:t>
        <a:bodyPr/>
        <a:lstStyle/>
        <a:p>
          <a:endParaRPr lang="en-US"/>
        </a:p>
      </dgm:t>
    </dgm:pt>
    <dgm:pt modelId="{6BBB5B72-A720-460F-AE64-053CC4FDD6C1}" type="sibTrans" cxnId="{6DB14AC3-7AD9-4306-9CD2-99C70D414B1F}">
      <dgm:prSet/>
      <dgm:spPr/>
      <dgm:t>
        <a:bodyPr/>
        <a:lstStyle/>
        <a:p>
          <a:endParaRPr lang="en-US"/>
        </a:p>
      </dgm:t>
    </dgm:pt>
    <dgm:pt modelId="{E4BE5942-427F-49D6-90A8-D016D4BE9B8D}">
      <dgm:prSet custT="1"/>
      <dgm:spPr/>
      <dgm:t>
        <a:bodyPr/>
        <a:lstStyle/>
        <a:p>
          <a:pPr>
            <a:buSzPts val="1600"/>
            <a:buFont typeface="+mj-lt"/>
            <a:buAutoNum type="arabicPeriod"/>
          </a:pPr>
          <a:r>
            <a: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5.Evaluate and validation</a:t>
          </a:r>
          <a:endParaRPr lang="en-US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8223753-D251-4E51-BB03-F9B508BAA4C5}" type="parTrans" cxnId="{B70F9CDD-DADD-4230-96F7-1BBB9946C957}">
      <dgm:prSet/>
      <dgm:spPr/>
      <dgm:t>
        <a:bodyPr/>
        <a:lstStyle/>
        <a:p>
          <a:endParaRPr lang="en-US"/>
        </a:p>
      </dgm:t>
    </dgm:pt>
    <dgm:pt modelId="{CD716833-4DD1-4A6D-99B4-2DD5FB934C19}" type="sibTrans" cxnId="{B70F9CDD-DADD-4230-96F7-1BBB9946C957}">
      <dgm:prSet/>
      <dgm:spPr/>
      <dgm:t>
        <a:bodyPr/>
        <a:lstStyle/>
        <a:p>
          <a:endParaRPr lang="en-US"/>
        </a:p>
      </dgm:t>
    </dgm:pt>
    <dgm:pt modelId="{F21B0C83-6F92-46AE-A06A-8E13E65AC8DC}" type="pres">
      <dgm:prSet presAssocID="{C1CD764A-979F-4D8B-9C07-04FC5F957D9C}" presName="compositeShape" presStyleCnt="0">
        <dgm:presLayoutVars>
          <dgm:dir/>
          <dgm:resizeHandles/>
        </dgm:presLayoutVars>
      </dgm:prSet>
      <dgm:spPr/>
    </dgm:pt>
    <dgm:pt modelId="{5A2D89BD-BA1A-4A09-A1DD-0BDE68D932B0}" type="pres">
      <dgm:prSet presAssocID="{C1CD764A-979F-4D8B-9C07-04FC5F957D9C}" presName="pyramid" presStyleLbl="node1" presStyleIdx="0" presStyleCnt="1" custLinFactNeighborX="-5269" custLinFactNeighborY="-2180"/>
      <dgm:spPr>
        <a:gradFill flip="none" rotWithShape="0">
          <a:gsLst>
            <a:gs pos="0">
              <a:schemeClr val="tx1">
                <a:tint val="66000"/>
                <a:satMod val="160000"/>
              </a:schemeClr>
            </a:gs>
            <a:gs pos="50000">
              <a:schemeClr val="tx1">
                <a:tint val="44500"/>
                <a:satMod val="160000"/>
              </a:schemeClr>
            </a:gs>
            <a:gs pos="100000">
              <a:schemeClr val="tx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</dgm:pt>
    <dgm:pt modelId="{10B84CC8-8676-4157-A208-32E221E773BE}" type="pres">
      <dgm:prSet presAssocID="{C1CD764A-979F-4D8B-9C07-04FC5F957D9C}" presName="theList" presStyleCnt="0"/>
      <dgm:spPr/>
    </dgm:pt>
    <dgm:pt modelId="{561396C0-30E7-4EE6-982A-56FB7A3C78AA}" type="pres">
      <dgm:prSet presAssocID="{3B9BBBEF-BDD5-4C40-8F5E-0F62E7ABA8D2}" presName="aNode" presStyleLbl="fgAcc1" presStyleIdx="0" presStyleCnt="5" custScaleX="131396" custScaleY="96705" custLinFactNeighborX="31" custLinFactNeighborY="2523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825C0C4-7592-4C41-B1F2-423A303DB494}" type="pres">
      <dgm:prSet presAssocID="{3B9BBBEF-BDD5-4C40-8F5E-0F62E7ABA8D2}" presName="aSpace" presStyleCnt="0"/>
      <dgm:spPr/>
    </dgm:pt>
    <dgm:pt modelId="{E5F99537-4CD8-4392-8B4A-6B636849BC8A}" type="pres">
      <dgm:prSet presAssocID="{6DB3E79A-D3BA-476A-9F62-8B31DEF007D2}" presName="aNode" presStyleLbl="fgAcc1" presStyleIdx="1" presStyleCnt="5" custScaleX="133229" custScaleY="96705" custLinFactY="773" custLinFactNeighborX="31" custLinFactNeighborY="10000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3299A8D-4A95-40FA-BC2E-85421DBD60D6}" type="pres">
      <dgm:prSet presAssocID="{6DB3E79A-D3BA-476A-9F62-8B31DEF007D2}" presName="aSpace" presStyleCnt="0"/>
      <dgm:spPr/>
    </dgm:pt>
    <dgm:pt modelId="{DC7DB21A-FED4-41A5-8B7C-4E26B85519D3}" type="pres">
      <dgm:prSet presAssocID="{1087DA99-6DFD-4007-BE98-4F5639D76724}" presName="aNode" presStyleLbl="fgAcc1" presStyleIdx="2" presStyleCnt="5" custScaleX="135062" custScaleY="96705" custLinFactY="8496" custLinFactNeighborX="31" custLinFactNeighborY="10000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8034634-383C-4DDB-B576-0FAE109195C4}" type="pres">
      <dgm:prSet presAssocID="{1087DA99-6DFD-4007-BE98-4F5639D76724}" presName="aSpace" presStyleCnt="0"/>
      <dgm:spPr/>
    </dgm:pt>
    <dgm:pt modelId="{FB7CD4CA-25E9-4D7F-A997-95CDABF73CA3}" type="pres">
      <dgm:prSet presAssocID="{950A8924-D727-493B-AFC9-374DEF0C1B9F}" presName="aNode" presStyleLbl="fgAcc1" presStyleIdx="3" presStyleCnt="5" custScaleX="135892" custScaleY="96705" custLinFactY="18250" custLinFactNeighborX="31" custLinFactNeighborY="10000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874B24E-A677-4E2B-B798-96927F789F0C}" type="pres">
      <dgm:prSet presAssocID="{950A8924-D727-493B-AFC9-374DEF0C1B9F}" presName="aSpace" presStyleCnt="0"/>
      <dgm:spPr/>
    </dgm:pt>
    <dgm:pt modelId="{9BC7FEFE-BAF3-4493-A29D-E0BB4AEC1A11}" type="pres">
      <dgm:prSet presAssocID="{E4BE5942-427F-49D6-90A8-D016D4BE9B8D}" presName="aNode" presStyleLbl="fgAcc1" presStyleIdx="4" presStyleCnt="5" custScaleX="135978" custScaleY="96705" custLinFactY="31058" custLinFactNeighborX="31" custLinFactNeighborY="10000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D513F5D-BDE9-44F2-8A10-3E58FE1734DB}" type="pres">
      <dgm:prSet presAssocID="{E4BE5942-427F-49D6-90A8-D016D4BE9B8D}" presName="aSpace" presStyleCnt="0"/>
      <dgm:spPr/>
    </dgm:pt>
  </dgm:ptLst>
  <dgm:cxnLst>
    <dgm:cxn modelId="{78227825-68F6-4323-9BDC-6FB0E12A0D0F}" type="presOf" srcId="{1087DA99-6DFD-4007-BE98-4F5639D76724}" destId="{DC7DB21A-FED4-41A5-8B7C-4E26B85519D3}" srcOrd="0" destOrd="0" presId="urn:microsoft.com/office/officeart/2005/8/layout/pyramid2"/>
    <dgm:cxn modelId="{51C6CA07-D6D2-4910-AA6C-C00887996659}" type="presOf" srcId="{3B9BBBEF-BDD5-4C40-8F5E-0F62E7ABA8D2}" destId="{561396C0-30E7-4EE6-982A-56FB7A3C78AA}" srcOrd="0" destOrd="0" presId="urn:microsoft.com/office/officeart/2005/8/layout/pyramid2"/>
    <dgm:cxn modelId="{B70F9CDD-DADD-4230-96F7-1BBB9946C957}" srcId="{C1CD764A-979F-4D8B-9C07-04FC5F957D9C}" destId="{E4BE5942-427F-49D6-90A8-D016D4BE9B8D}" srcOrd="4" destOrd="0" parTransId="{F8223753-D251-4E51-BB03-F9B508BAA4C5}" sibTransId="{CD716833-4DD1-4A6D-99B4-2DD5FB934C19}"/>
    <dgm:cxn modelId="{6DB14AC3-7AD9-4306-9CD2-99C70D414B1F}" srcId="{C1CD764A-979F-4D8B-9C07-04FC5F957D9C}" destId="{950A8924-D727-493B-AFC9-374DEF0C1B9F}" srcOrd="3" destOrd="0" parTransId="{54D376D4-FE51-42E4-8EC6-485157CA1ABD}" sibTransId="{6BBB5B72-A720-460F-AE64-053CC4FDD6C1}"/>
    <dgm:cxn modelId="{584BC886-864D-4E52-99A0-9709960B0AAE}" srcId="{C1CD764A-979F-4D8B-9C07-04FC5F957D9C}" destId="{3B9BBBEF-BDD5-4C40-8F5E-0F62E7ABA8D2}" srcOrd="0" destOrd="0" parTransId="{2C732805-1653-4198-91FF-358DDCD3D958}" sibTransId="{A2A43CE3-E421-4892-990C-25858FD907C1}"/>
    <dgm:cxn modelId="{FBEF2C82-7B3E-41DA-9124-EA0DFE5D969F}" srcId="{C1CD764A-979F-4D8B-9C07-04FC5F957D9C}" destId="{1087DA99-6DFD-4007-BE98-4F5639D76724}" srcOrd="2" destOrd="0" parTransId="{2D2D1867-182F-42C5-BE1C-36B8B5345122}" sibTransId="{77018F44-5A82-44C3-816F-898342940C21}"/>
    <dgm:cxn modelId="{C69E7BC4-4186-4FDF-8E8B-90B84983D291}" type="presOf" srcId="{950A8924-D727-493B-AFC9-374DEF0C1B9F}" destId="{FB7CD4CA-25E9-4D7F-A997-95CDABF73CA3}" srcOrd="0" destOrd="0" presId="urn:microsoft.com/office/officeart/2005/8/layout/pyramid2"/>
    <dgm:cxn modelId="{ABBCEAD6-D835-4EE6-857E-86331C87E4A7}" type="presOf" srcId="{E4BE5942-427F-49D6-90A8-D016D4BE9B8D}" destId="{9BC7FEFE-BAF3-4493-A29D-E0BB4AEC1A11}" srcOrd="0" destOrd="0" presId="urn:microsoft.com/office/officeart/2005/8/layout/pyramid2"/>
    <dgm:cxn modelId="{06572B79-7CA5-474A-957D-E995C9657958}" type="presOf" srcId="{C1CD764A-979F-4D8B-9C07-04FC5F957D9C}" destId="{F21B0C83-6F92-46AE-A06A-8E13E65AC8DC}" srcOrd="0" destOrd="0" presId="urn:microsoft.com/office/officeart/2005/8/layout/pyramid2"/>
    <dgm:cxn modelId="{F03FF95E-6CDC-4BA6-8E94-BEF23E6202C0}" type="presOf" srcId="{6DB3E79A-D3BA-476A-9F62-8B31DEF007D2}" destId="{E5F99537-4CD8-4392-8B4A-6B636849BC8A}" srcOrd="0" destOrd="0" presId="urn:microsoft.com/office/officeart/2005/8/layout/pyramid2"/>
    <dgm:cxn modelId="{F3380C3B-A705-483F-8494-CB7E12714C50}" srcId="{C1CD764A-979F-4D8B-9C07-04FC5F957D9C}" destId="{6DB3E79A-D3BA-476A-9F62-8B31DEF007D2}" srcOrd="1" destOrd="0" parTransId="{3E08AA15-B8EA-4CD1-BE9E-965C01561D72}" sibTransId="{5A8A2D75-BDB2-4BFE-8B13-CBB991AE2519}"/>
    <dgm:cxn modelId="{A8E12972-316A-42BD-B529-209571BF9103}" type="presParOf" srcId="{F21B0C83-6F92-46AE-A06A-8E13E65AC8DC}" destId="{5A2D89BD-BA1A-4A09-A1DD-0BDE68D932B0}" srcOrd="0" destOrd="0" presId="urn:microsoft.com/office/officeart/2005/8/layout/pyramid2"/>
    <dgm:cxn modelId="{A754D1C3-8F62-4F97-8E31-A6A4C83CFD2D}" type="presParOf" srcId="{F21B0C83-6F92-46AE-A06A-8E13E65AC8DC}" destId="{10B84CC8-8676-4157-A208-32E221E773BE}" srcOrd="1" destOrd="0" presId="urn:microsoft.com/office/officeart/2005/8/layout/pyramid2"/>
    <dgm:cxn modelId="{107E71A7-B7FA-44D8-8E3F-2E1FAC99352F}" type="presParOf" srcId="{10B84CC8-8676-4157-A208-32E221E773BE}" destId="{561396C0-30E7-4EE6-982A-56FB7A3C78AA}" srcOrd="0" destOrd="0" presId="urn:microsoft.com/office/officeart/2005/8/layout/pyramid2"/>
    <dgm:cxn modelId="{B9B84DE7-3ED3-4A74-A2DE-C32A501F24AA}" type="presParOf" srcId="{10B84CC8-8676-4157-A208-32E221E773BE}" destId="{8825C0C4-7592-4C41-B1F2-423A303DB494}" srcOrd="1" destOrd="0" presId="urn:microsoft.com/office/officeart/2005/8/layout/pyramid2"/>
    <dgm:cxn modelId="{0BA896E3-C131-49B1-8780-F49995996AB7}" type="presParOf" srcId="{10B84CC8-8676-4157-A208-32E221E773BE}" destId="{E5F99537-4CD8-4392-8B4A-6B636849BC8A}" srcOrd="2" destOrd="0" presId="urn:microsoft.com/office/officeart/2005/8/layout/pyramid2"/>
    <dgm:cxn modelId="{649DFF48-5B2E-4787-89E1-049E77035867}" type="presParOf" srcId="{10B84CC8-8676-4157-A208-32E221E773BE}" destId="{53299A8D-4A95-40FA-BC2E-85421DBD60D6}" srcOrd="3" destOrd="0" presId="urn:microsoft.com/office/officeart/2005/8/layout/pyramid2"/>
    <dgm:cxn modelId="{C466A182-68FC-4D27-A157-DB751E75C692}" type="presParOf" srcId="{10B84CC8-8676-4157-A208-32E221E773BE}" destId="{DC7DB21A-FED4-41A5-8B7C-4E26B85519D3}" srcOrd="4" destOrd="0" presId="urn:microsoft.com/office/officeart/2005/8/layout/pyramid2"/>
    <dgm:cxn modelId="{47CE395C-315A-44B3-A75E-B53B40814DF0}" type="presParOf" srcId="{10B84CC8-8676-4157-A208-32E221E773BE}" destId="{E8034634-383C-4DDB-B576-0FAE109195C4}" srcOrd="5" destOrd="0" presId="urn:microsoft.com/office/officeart/2005/8/layout/pyramid2"/>
    <dgm:cxn modelId="{62EDA8CC-81A0-4A6C-A790-939545499776}" type="presParOf" srcId="{10B84CC8-8676-4157-A208-32E221E773BE}" destId="{FB7CD4CA-25E9-4D7F-A997-95CDABF73CA3}" srcOrd="6" destOrd="0" presId="urn:microsoft.com/office/officeart/2005/8/layout/pyramid2"/>
    <dgm:cxn modelId="{C32C397F-BFED-4CDD-AFF7-4C0B85D22CF4}" type="presParOf" srcId="{10B84CC8-8676-4157-A208-32E221E773BE}" destId="{A874B24E-A677-4E2B-B798-96927F789F0C}" srcOrd="7" destOrd="0" presId="urn:microsoft.com/office/officeart/2005/8/layout/pyramid2"/>
    <dgm:cxn modelId="{78C328F3-0121-4A6E-99B0-08AD39584CB7}" type="presParOf" srcId="{10B84CC8-8676-4157-A208-32E221E773BE}" destId="{9BC7FEFE-BAF3-4493-A29D-E0BB4AEC1A11}" srcOrd="8" destOrd="0" presId="urn:microsoft.com/office/officeart/2005/8/layout/pyramid2"/>
    <dgm:cxn modelId="{27A2704D-9B35-41B5-A296-A781EF2E303E}" type="presParOf" srcId="{10B84CC8-8676-4157-A208-32E221E773BE}" destId="{ED513F5D-BDE9-44F2-8A10-3E58FE1734DB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46771-5A66-4C7F-974A-86859BF5F275}">
      <dsp:nvSpPr>
        <dsp:cNvPr id="0" name=""/>
        <dsp:cNvSpPr/>
      </dsp:nvSpPr>
      <dsp:spPr>
        <a:xfrm>
          <a:off x="0" y="9967"/>
          <a:ext cx="8111494" cy="69263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dk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Problem Definition</a:t>
          </a:r>
          <a:endParaRPr lang="en-US" sz="3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812" y="43779"/>
        <a:ext cx="8043870" cy="625015"/>
      </dsp:txXfrm>
    </dsp:sp>
    <dsp:sp modelId="{3CE4775D-A7C7-4B23-9E10-37F424A3B71F}">
      <dsp:nvSpPr>
        <dsp:cNvPr id="0" name=""/>
        <dsp:cNvSpPr/>
      </dsp:nvSpPr>
      <dsp:spPr>
        <a:xfrm>
          <a:off x="0" y="734998"/>
          <a:ext cx="8111494" cy="69263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dk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Objectives of </a:t>
          </a:r>
          <a:r>
            <a:rPr lang="en-US" sz="3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the </a:t>
          </a:r>
          <a:r>
            <a:rPr lang="en-US" sz="30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study</a:t>
          </a:r>
          <a:endParaRPr lang="en-US" sz="3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812" y="768810"/>
        <a:ext cx="8043870" cy="625015"/>
      </dsp:txXfrm>
    </dsp:sp>
    <dsp:sp modelId="{6E7685D5-B262-4D09-A87E-55BE307A7D5B}">
      <dsp:nvSpPr>
        <dsp:cNvPr id="0" name=""/>
        <dsp:cNvSpPr/>
      </dsp:nvSpPr>
      <dsp:spPr>
        <a:xfrm>
          <a:off x="0" y="1487407"/>
          <a:ext cx="8111494" cy="69263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dk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Literature Review</a:t>
          </a:r>
          <a:endParaRPr lang="en-US" sz="3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812" y="1521219"/>
        <a:ext cx="8043870" cy="625015"/>
      </dsp:txXfrm>
    </dsp:sp>
    <dsp:sp modelId="{E6AF41B2-EF62-4B95-9ED4-088C3629208D}">
      <dsp:nvSpPr>
        <dsp:cNvPr id="0" name=""/>
        <dsp:cNvSpPr/>
      </dsp:nvSpPr>
      <dsp:spPr>
        <a:xfrm>
          <a:off x="0" y="2226127"/>
          <a:ext cx="8111494" cy="69263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dk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Methodology</a:t>
          </a:r>
        </a:p>
      </dsp:txBody>
      <dsp:txXfrm>
        <a:off x="33812" y="2259939"/>
        <a:ext cx="8043870" cy="625015"/>
      </dsp:txXfrm>
    </dsp:sp>
    <dsp:sp modelId="{FF55CC46-1FA9-4E34-BCA9-C1910182EAFF}">
      <dsp:nvSpPr>
        <dsp:cNvPr id="0" name=""/>
        <dsp:cNvSpPr/>
      </dsp:nvSpPr>
      <dsp:spPr>
        <a:xfrm>
          <a:off x="0" y="2964847"/>
          <a:ext cx="8111494" cy="69263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dk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Implementation</a:t>
          </a:r>
        </a:p>
      </dsp:txBody>
      <dsp:txXfrm>
        <a:off x="33812" y="2998659"/>
        <a:ext cx="8043870" cy="625015"/>
      </dsp:txXfrm>
    </dsp:sp>
    <dsp:sp modelId="{611A58F7-9A54-4644-88F0-D540B5EA5446}">
      <dsp:nvSpPr>
        <dsp:cNvPr id="0" name=""/>
        <dsp:cNvSpPr/>
      </dsp:nvSpPr>
      <dsp:spPr>
        <a:xfrm>
          <a:off x="0" y="3703567"/>
          <a:ext cx="8111494" cy="69263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dk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Findings</a:t>
          </a:r>
        </a:p>
      </dsp:txBody>
      <dsp:txXfrm>
        <a:off x="33812" y="3737379"/>
        <a:ext cx="8043870" cy="625015"/>
      </dsp:txXfrm>
    </dsp:sp>
    <dsp:sp modelId="{4D5F0E9F-09C9-4384-BDF2-991CDCFDA3D9}">
      <dsp:nvSpPr>
        <dsp:cNvPr id="0" name=""/>
        <dsp:cNvSpPr/>
      </dsp:nvSpPr>
      <dsp:spPr>
        <a:xfrm>
          <a:off x="0" y="4442287"/>
          <a:ext cx="8111494" cy="69263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dk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Conclusion, Future Works and Limitation</a:t>
          </a:r>
        </a:p>
      </dsp:txBody>
      <dsp:txXfrm>
        <a:off x="33812" y="4476099"/>
        <a:ext cx="8043870" cy="6250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1620D3-20F4-4DE6-981B-D5A9EEF72890}">
      <dsp:nvSpPr>
        <dsp:cNvPr id="0" name=""/>
        <dsp:cNvSpPr/>
      </dsp:nvSpPr>
      <dsp:spPr>
        <a:xfrm>
          <a:off x="5526" y="572982"/>
          <a:ext cx="1713152" cy="10278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900" kern="1200" dirty="0" smtClean="0"/>
            <a:t>Create</a:t>
          </a:r>
          <a:endParaRPr lang="en-GB" sz="2900" kern="1200" dirty="0"/>
        </a:p>
      </dsp:txBody>
      <dsp:txXfrm>
        <a:off x="35632" y="603088"/>
        <a:ext cx="1652940" cy="967679"/>
      </dsp:txXfrm>
    </dsp:sp>
    <dsp:sp modelId="{7523C507-2DC3-4E02-A769-7E1EA2751938}">
      <dsp:nvSpPr>
        <dsp:cNvPr id="0" name=""/>
        <dsp:cNvSpPr/>
      </dsp:nvSpPr>
      <dsp:spPr>
        <a:xfrm>
          <a:off x="1889993" y="874497"/>
          <a:ext cx="363188" cy="4248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800" kern="1200"/>
        </a:p>
      </dsp:txBody>
      <dsp:txXfrm>
        <a:off x="1889993" y="959469"/>
        <a:ext cx="254232" cy="254917"/>
      </dsp:txXfrm>
    </dsp:sp>
    <dsp:sp modelId="{CE0AF487-3ED9-4719-999D-EE06093FD7CD}">
      <dsp:nvSpPr>
        <dsp:cNvPr id="0" name=""/>
        <dsp:cNvSpPr/>
      </dsp:nvSpPr>
      <dsp:spPr>
        <a:xfrm>
          <a:off x="2403939" y="572982"/>
          <a:ext cx="1713152" cy="1027891"/>
        </a:xfrm>
        <a:prstGeom prst="roundRect">
          <a:avLst>
            <a:gd name="adj" fmla="val 10000"/>
          </a:avLst>
        </a:prstGeom>
        <a:solidFill>
          <a:schemeClr val="accent3">
            <a:hueOff val="1043818"/>
            <a:satOff val="12387"/>
            <a:lumOff val="-8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900" kern="1200" dirty="0" smtClean="0"/>
            <a:t>Edit</a:t>
          </a:r>
          <a:endParaRPr lang="en-GB" sz="2900" kern="1200" dirty="0"/>
        </a:p>
      </dsp:txBody>
      <dsp:txXfrm>
        <a:off x="2434045" y="603088"/>
        <a:ext cx="1652940" cy="967679"/>
      </dsp:txXfrm>
    </dsp:sp>
    <dsp:sp modelId="{516C2FB3-3344-4A3C-A522-9392D60F6C57}">
      <dsp:nvSpPr>
        <dsp:cNvPr id="0" name=""/>
        <dsp:cNvSpPr/>
      </dsp:nvSpPr>
      <dsp:spPr>
        <a:xfrm>
          <a:off x="4288406" y="874497"/>
          <a:ext cx="363188" cy="4248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391758"/>
            <a:satOff val="16516"/>
            <a:lumOff val="-112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800" kern="1200"/>
        </a:p>
      </dsp:txBody>
      <dsp:txXfrm>
        <a:off x="4288406" y="959469"/>
        <a:ext cx="254232" cy="254917"/>
      </dsp:txXfrm>
    </dsp:sp>
    <dsp:sp modelId="{4BA50B77-83AE-4B09-938F-3B4125204672}">
      <dsp:nvSpPr>
        <dsp:cNvPr id="0" name=""/>
        <dsp:cNvSpPr/>
      </dsp:nvSpPr>
      <dsp:spPr>
        <a:xfrm>
          <a:off x="4802351" y="572982"/>
          <a:ext cx="1713152" cy="1027891"/>
        </a:xfrm>
        <a:prstGeom prst="roundRect">
          <a:avLst>
            <a:gd name="adj" fmla="val 10000"/>
          </a:avLst>
        </a:prstGeom>
        <a:solidFill>
          <a:schemeClr val="accent3">
            <a:hueOff val="2087637"/>
            <a:satOff val="24773"/>
            <a:lumOff val="-1686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900" kern="1200" dirty="0" smtClean="0"/>
            <a:t>Publish</a:t>
          </a:r>
          <a:endParaRPr lang="en-GB" sz="2900" kern="1200" dirty="0"/>
        </a:p>
      </dsp:txBody>
      <dsp:txXfrm>
        <a:off x="4832457" y="603088"/>
        <a:ext cx="1652940" cy="967679"/>
      </dsp:txXfrm>
    </dsp:sp>
    <dsp:sp modelId="{F31EF7A1-A7F4-4A66-A2C9-ECFDA121CAFA}">
      <dsp:nvSpPr>
        <dsp:cNvPr id="0" name=""/>
        <dsp:cNvSpPr/>
      </dsp:nvSpPr>
      <dsp:spPr>
        <a:xfrm>
          <a:off x="6686819" y="874497"/>
          <a:ext cx="363188" cy="4248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2783516"/>
            <a:satOff val="33031"/>
            <a:lumOff val="-224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800" kern="1200"/>
        </a:p>
      </dsp:txBody>
      <dsp:txXfrm>
        <a:off x="6686819" y="959469"/>
        <a:ext cx="254232" cy="254917"/>
      </dsp:txXfrm>
    </dsp:sp>
    <dsp:sp modelId="{D5046F4F-E288-4EBF-99E1-9C88DC6D76CA}">
      <dsp:nvSpPr>
        <dsp:cNvPr id="0" name=""/>
        <dsp:cNvSpPr/>
      </dsp:nvSpPr>
      <dsp:spPr>
        <a:xfrm>
          <a:off x="7200764" y="572982"/>
          <a:ext cx="1713152" cy="1027891"/>
        </a:xfrm>
        <a:prstGeom prst="roundRect">
          <a:avLst>
            <a:gd name="adj" fmla="val 10000"/>
          </a:avLst>
        </a:prstGeom>
        <a:solidFill>
          <a:schemeClr val="accent3">
            <a:hueOff val="3131455"/>
            <a:satOff val="37160"/>
            <a:lumOff val="-2529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900" kern="1200" dirty="0" smtClean="0"/>
            <a:t>Amplify</a:t>
          </a:r>
          <a:endParaRPr lang="en-GB" sz="2900" kern="1200" dirty="0"/>
        </a:p>
      </dsp:txBody>
      <dsp:txXfrm>
        <a:off x="7230870" y="603088"/>
        <a:ext cx="1652940" cy="967679"/>
      </dsp:txXfrm>
    </dsp:sp>
    <dsp:sp modelId="{2E4668C8-FBC1-4F6C-8105-484A77F674B6}">
      <dsp:nvSpPr>
        <dsp:cNvPr id="0" name=""/>
        <dsp:cNvSpPr/>
      </dsp:nvSpPr>
      <dsp:spPr>
        <a:xfrm>
          <a:off x="9085232" y="874497"/>
          <a:ext cx="363188" cy="4248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4175273"/>
            <a:satOff val="49547"/>
            <a:lumOff val="-337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800" kern="1200"/>
        </a:p>
      </dsp:txBody>
      <dsp:txXfrm>
        <a:off x="9085232" y="959469"/>
        <a:ext cx="254232" cy="254917"/>
      </dsp:txXfrm>
    </dsp:sp>
    <dsp:sp modelId="{C61954A8-72AD-4A5F-835F-13F96C49DCDB}">
      <dsp:nvSpPr>
        <dsp:cNvPr id="0" name=""/>
        <dsp:cNvSpPr/>
      </dsp:nvSpPr>
      <dsp:spPr>
        <a:xfrm>
          <a:off x="9599177" y="572982"/>
          <a:ext cx="1713152" cy="1027891"/>
        </a:xfrm>
        <a:prstGeom prst="roundRect">
          <a:avLst>
            <a:gd name="adj" fmla="val 10000"/>
          </a:avLst>
        </a:prstGeom>
        <a:solidFill>
          <a:schemeClr val="accent3">
            <a:hueOff val="4175273"/>
            <a:satOff val="49547"/>
            <a:lumOff val="-3372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900" kern="1200" dirty="0" smtClean="0"/>
            <a:t>Consume</a:t>
          </a:r>
          <a:endParaRPr lang="en-GB" sz="2900" kern="1200" dirty="0"/>
        </a:p>
      </dsp:txBody>
      <dsp:txXfrm>
        <a:off x="9629283" y="603088"/>
        <a:ext cx="1652940" cy="9676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D89BD-BA1A-4A09-A1DD-0BDE68D932B0}">
      <dsp:nvSpPr>
        <dsp:cNvPr id="0" name=""/>
        <dsp:cNvSpPr/>
      </dsp:nvSpPr>
      <dsp:spPr>
        <a:xfrm>
          <a:off x="507311" y="0"/>
          <a:ext cx="5032723" cy="5032723"/>
        </a:xfrm>
        <a:prstGeom prst="triangle">
          <a:avLst/>
        </a:prstGeom>
        <a:gradFill flip="none" rotWithShape="0">
          <a:gsLst>
            <a:gs pos="0">
              <a:schemeClr val="tx1">
                <a:tint val="66000"/>
                <a:satMod val="160000"/>
              </a:schemeClr>
            </a:gs>
            <a:gs pos="50000">
              <a:schemeClr val="tx1">
                <a:tint val="44500"/>
                <a:satMod val="160000"/>
              </a:schemeClr>
            </a:gs>
            <a:gs pos="100000">
              <a:schemeClr val="tx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61396C0-30E7-4EE6-982A-56FB7A3C78AA}">
      <dsp:nvSpPr>
        <dsp:cNvPr id="0" name=""/>
        <dsp:cNvSpPr/>
      </dsp:nvSpPr>
      <dsp:spPr>
        <a:xfrm>
          <a:off x="2776337" y="526921"/>
          <a:ext cx="4298318" cy="71292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1.Data Collection &amp; Preprocessing</a:t>
          </a:r>
        </a:p>
      </dsp:txBody>
      <dsp:txXfrm>
        <a:off x="2811139" y="561723"/>
        <a:ext cx="4228714" cy="643320"/>
      </dsp:txXfrm>
    </dsp:sp>
    <dsp:sp modelId="{E5F99537-4CD8-4392-8B4A-6B636849BC8A}">
      <dsp:nvSpPr>
        <dsp:cNvPr id="0" name=""/>
        <dsp:cNvSpPr/>
      </dsp:nvSpPr>
      <dsp:spPr>
        <a:xfrm>
          <a:off x="2746356" y="1406598"/>
          <a:ext cx="4358281" cy="71292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shade val="80000"/>
              <a:hueOff val="128430"/>
              <a:satOff val="-24404"/>
              <a:lumOff val="126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2.Feature Extraction</a:t>
          </a:r>
        </a:p>
      </dsp:txBody>
      <dsp:txXfrm>
        <a:off x="2781158" y="1441400"/>
        <a:ext cx="4288677" cy="643320"/>
      </dsp:txXfrm>
    </dsp:sp>
    <dsp:sp modelId="{DC7DB21A-FED4-41A5-8B7C-4E26B85519D3}">
      <dsp:nvSpPr>
        <dsp:cNvPr id="0" name=""/>
        <dsp:cNvSpPr/>
      </dsp:nvSpPr>
      <dsp:spPr>
        <a:xfrm>
          <a:off x="2716374" y="2268609"/>
          <a:ext cx="4418243" cy="71292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shade val="80000"/>
              <a:hueOff val="256861"/>
              <a:satOff val="-48807"/>
              <a:lumOff val="253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3.Model Generating</a:t>
          </a:r>
        </a:p>
      </dsp:txBody>
      <dsp:txXfrm>
        <a:off x="2751176" y="2303411"/>
        <a:ext cx="4348639" cy="643320"/>
      </dsp:txXfrm>
    </dsp:sp>
    <dsp:sp modelId="{FB7CD4CA-25E9-4D7F-A997-95CDABF73CA3}">
      <dsp:nvSpPr>
        <dsp:cNvPr id="0" name=""/>
        <dsp:cNvSpPr/>
      </dsp:nvSpPr>
      <dsp:spPr>
        <a:xfrm>
          <a:off x="2702799" y="3145593"/>
          <a:ext cx="4445395" cy="71292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shade val="80000"/>
              <a:hueOff val="385291"/>
              <a:satOff val="-73211"/>
              <a:lumOff val="379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600"/>
            <a:buFont typeface="+mj-lt"/>
            <a:buNone/>
          </a:pPr>
          <a:r>
            <a:rPr lang="en-US" sz="2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4.Labelling the twitter dataset</a:t>
          </a:r>
          <a:endParaRPr lang="en-US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37601" y="3180395"/>
        <a:ext cx="4375791" cy="643320"/>
      </dsp:txXfrm>
    </dsp:sp>
    <dsp:sp modelId="{9BC7FEFE-BAF3-4493-A29D-E0BB4AEC1A11}">
      <dsp:nvSpPr>
        <dsp:cNvPr id="0" name=""/>
        <dsp:cNvSpPr/>
      </dsp:nvSpPr>
      <dsp:spPr>
        <a:xfrm>
          <a:off x="2701392" y="4045092"/>
          <a:ext cx="4448208" cy="71292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shade val="80000"/>
              <a:hueOff val="513722"/>
              <a:satOff val="-97614"/>
              <a:lumOff val="506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600"/>
            <a:buFont typeface="+mj-lt"/>
            <a:buAutoNum type="arabicPeriod"/>
          </a:pPr>
          <a:r>
            <a:rPr lang="en-US" sz="2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5.Evaluate and validation</a:t>
          </a:r>
          <a:endParaRPr lang="en-US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36194" y="4079894"/>
        <a:ext cx="4378604" cy="643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7CA6A-3BE4-41DA-B4AB-7E8185D1678B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A63E6-0836-46DA-B227-3DA0EAB9B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22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</a:t>
            </a:r>
            <a:r>
              <a:rPr lang="en-US" dirty="0" smtClean="0"/>
              <a:t>morning all </a:t>
            </a:r>
            <a:r>
              <a:rPr lang="en-US" dirty="0"/>
              <a:t>of </a:t>
            </a:r>
            <a:r>
              <a:rPr lang="en-US" dirty="0" err="1"/>
              <a:t>you.I’m</a:t>
            </a:r>
            <a:r>
              <a:rPr lang="en-US" dirty="0"/>
              <a:t> Nadeeka Kiringoda and </a:t>
            </a:r>
            <a:r>
              <a:rPr lang="en-US" dirty="0" smtClean="0"/>
              <a:t>Here</a:t>
            </a:r>
            <a:r>
              <a:rPr lang="en-US" baseline="0" dirty="0" smtClean="0"/>
              <a:t> I am presenting the masters  individual Project,..</a:t>
            </a:r>
            <a:r>
              <a:rPr lang="en-GB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 Approach to Detect Unreliable </a:t>
            </a:r>
            <a:br>
              <a:rPr lang="en-GB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News Articles on Online Media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A63E6-0836-46DA-B227-3DA0EAB9B8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03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After</a:t>
            </a:r>
            <a:r>
              <a:rPr lang="en-US" baseline="0" dirty="0"/>
              <a:t> identifying the </a:t>
            </a:r>
            <a:r>
              <a:rPr lang="en-US" baseline="0" dirty="0" err="1"/>
              <a:t>problem</a:t>
            </a:r>
            <a:r>
              <a:rPr lang="en-US" dirty="0" err="1"/>
              <a:t>,literature</a:t>
            </a:r>
            <a:r>
              <a:rPr lang="en-US" baseline="0" dirty="0"/>
              <a:t> is more valuable to find out if their any solution or any concept to address this </a:t>
            </a:r>
            <a:r>
              <a:rPr lang="en-US" baseline="0" dirty="0" smtClean="0"/>
              <a:t>problem.</a:t>
            </a:r>
            <a:r>
              <a:rPr lang="en-GB" dirty="0" smtClean="0"/>
              <a:t> Following is the work that had an impact on our findings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This </a:t>
            </a:r>
            <a:r>
              <a:rPr lang="en-GB" dirty="0" err="1" smtClean="0"/>
              <a:t>litreatue</a:t>
            </a:r>
            <a:r>
              <a:rPr lang="en-GB" dirty="0" smtClean="0"/>
              <a:t> </a:t>
            </a:r>
            <a:r>
              <a:rPr lang="en-GB" dirty="0" err="1" smtClean="0"/>
              <a:t>reviw</a:t>
            </a:r>
            <a:r>
              <a:rPr lang="en-GB" dirty="0" smtClean="0"/>
              <a:t> done based on three aspects and content/context and hybrid</a:t>
            </a:r>
            <a:r>
              <a:rPr lang="en-GB" baseline="0" dirty="0" smtClean="0"/>
              <a:t>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A63E6-0836-46DA-B227-3DA0EAB9B8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03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When come to the this </a:t>
            </a:r>
            <a:r>
              <a:rPr lang="en-GB" dirty="0" err="1" smtClean="0"/>
              <a:t>stage,product</a:t>
            </a:r>
            <a:r>
              <a:rPr lang="en-GB" dirty="0" smtClean="0"/>
              <a:t> reviews are extracted from websites and it’s used as primary </a:t>
            </a:r>
            <a:r>
              <a:rPr lang="en-GB" dirty="0" err="1" smtClean="0"/>
              <a:t>data.those</a:t>
            </a:r>
            <a:r>
              <a:rPr lang="en-GB" dirty="0" smtClean="0"/>
              <a:t> data</a:t>
            </a:r>
            <a:r>
              <a:rPr lang="en-GB" baseline="0" dirty="0" smtClean="0"/>
              <a:t> has been reviewed by the testing participants .so in this stage primary data is the consumer </a:t>
            </a:r>
            <a:r>
              <a:rPr lang="en-GB" baseline="0" dirty="0" err="1" smtClean="0"/>
              <a:t>reviews,but</a:t>
            </a:r>
            <a:r>
              <a:rPr lang="en-GB" baseline="0" dirty="0" smtClean="0"/>
              <a:t> text mining is not used to identify the websites usability.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A63E6-0836-46DA-B227-3DA0EAB9B8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97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When come to the this </a:t>
            </a:r>
            <a:r>
              <a:rPr lang="en-GB" dirty="0" err="1" smtClean="0"/>
              <a:t>stage,product</a:t>
            </a:r>
            <a:r>
              <a:rPr lang="en-GB" dirty="0" smtClean="0"/>
              <a:t> reviews are extracted from websites and it’s used as primary </a:t>
            </a:r>
            <a:r>
              <a:rPr lang="en-GB" dirty="0" err="1" smtClean="0"/>
              <a:t>data.those</a:t>
            </a:r>
            <a:r>
              <a:rPr lang="en-GB" dirty="0" smtClean="0"/>
              <a:t> data</a:t>
            </a:r>
            <a:r>
              <a:rPr lang="en-GB" baseline="0" dirty="0" smtClean="0"/>
              <a:t> has been reviewed by the testing participants .so in this stage primary data is the consumer </a:t>
            </a:r>
            <a:r>
              <a:rPr lang="en-GB" baseline="0" dirty="0" err="1" smtClean="0"/>
              <a:t>reviews,but</a:t>
            </a:r>
            <a:r>
              <a:rPr lang="en-GB" baseline="0" dirty="0" smtClean="0"/>
              <a:t> text mining is not used to identify the websites usability.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A63E6-0836-46DA-B227-3DA0EAB9B8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05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When come to the this </a:t>
            </a:r>
            <a:r>
              <a:rPr lang="en-GB" dirty="0" err="1" smtClean="0"/>
              <a:t>stage,product</a:t>
            </a:r>
            <a:r>
              <a:rPr lang="en-GB" dirty="0" smtClean="0"/>
              <a:t> reviews are extracted from websites and it’s used as primary </a:t>
            </a:r>
            <a:r>
              <a:rPr lang="en-GB" dirty="0" err="1" smtClean="0"/>
              <a:t>data.those</a:t>
            </a:r>
            <a:r>
              <a:rPr lang="en-GB" dirty="0" smtClean="0"/>
              <a:t> data</a:t>
            </a:r>
            <a:r>
              <a:rPr lang="en-GB" baseline="0" dirty="0" smtClean="0"/>
              <a:t> has been reviewed by the testing participants .so in this stage primary data is the consumer </a:t>
            </a:r>
            <a:r>
              <a:rPr lang="en-GB" baseline="0" dirty="0" err="1" smtClean="0"/>
              <a:t>reviews,but</a:t>
            </a:r>
            <a:r>
              <a:rPr lang="en-GB" baseline="0" dirty="0" smtClean="0"/>
              <a:t> text mining is not used to identify the websites usability.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A63E6-0836-46DA-B227-3DA0EAB9B8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61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Further,some</a:t>
            </a:r>
            <a:r>
              <a:rPr lang="en-GB" baseline="0" dirty="0" smtClean="0"/>
              <a:t> other studies done to identify the best suitable methodology and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A63E6-0836-46DA-B227-3DA0EAB9B8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97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</a:t>
            </a:r>
            <a:r>
              <a:rPr lang="en-US" baseline="0" dirty="0" smtClean="0"/>
              <a:t> identify the news sources also need to do in this study ,so lot of article read and identify most credible news 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A63E6-0836-46DA-B227-3DA0EAB9B8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923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According</a:t>
            </a:r>
            <a:r>
              <a:rPr lang="en-GB" baseline="0" dirty="0" smtClean="0"/>
              <a:t> to the </a:t>
            </a:r>
            <a:r>
              <a:rPr lang="en-GB" baseline="0" dirty="0" err="1" smtClean="0"/>
              <a:t>litreature</a:t>
            </a:r>
            <a:r>
              <a:rPr lang="en-GB" baseline="0" dirty="0" smtClean="0"/>
              <a:t> and problem ,identify the research </a:t>
            </a:r>
            <a:r>
              <a:rPr lang="en-GB" baseline="0" dirty="0" err="1" smtClean="0"/>
              <a:t>gap.still</a:t>
            </a:r>
            <a:r>
              <a:rPr lang="en-GB" baseline="0" dirty="0" smtClean="0"/>
              <a:t> no good solution build for identify the fake </a:t>
            </a:r>
            <a:r>
              <a:rPr lang="en-GB" baseline="0" dirty="0" err="1" smtClean="0"/>
              <a:t>news,Still</a:t>
            </a:r>
            <a:r>
              <a:rPr lang="en-GB" baseline="0" dirty="0" smtClean="0"/>
              <a:t> fake news are spreading all over the world</a:t>
            </a:r>
          </a:p>
          <a:p>
            <a:r>
              <a:rPr lang="en-GB" baseline="0" dirty="0" smtClean="0"/>
              <a:t>So at this </a:t>
            </a:r>
            <a:r>
              <a:rPr lang="en-GB" baseline="0" dirty="0" err="1" smtClean="0"/>
              <a:t>level,scope</a:t>
            </a:r>
            <a:r>
              <a:rPr lang="en-GB" baseline="0" dirty="0" smtClean="0"/>
              <a:t> has </a:t>
            </a:r>
            <a:r>
              <a:rPr lang="en-GB" baseline="0" dirty="0" err="1" smtClean="0"/>
              <a:t>identifing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A63E6-0836-46DA-B227-3DA0EAB9B8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66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Methodology is the base of the research and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A63E6-0836-46DA-B227-3DA0EAB9B8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442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Methodology</a:t>
            </a:r>
            <a:r>
              <a:rPr lang="en-US" baseline="0" dirty="0"/>
              <a:t> has  five main </a:t>
            </a:r>
            <a:r>
              <a:rPr lang="en-US" baseline="0" dirty="0" err="1"/>
              <a:t>processess.and</a:t>
            </a:r>
            <a:r>
              <a:rPr lang="en-US" baseline="0" dirty="0"/>
              <a:t> first one been the data collection and ending </a:t>
            </a:r>
            <a:r>
              <a:rPr lang="en-US" baseline="0" dirty="0" smtClean="0"/>
              <a:t>model evaluating and validating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A63E6-0836-46DA-B227-3DA0EAB9B8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124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stage</a:t>
            </a:r>
            <a:r>
              <a:rPr lang="en-US" baseline="0" dirty="0"/>
              <a:t> is been data collection and </a:t>
            </a:r>
            <a:r>
              <a:rPr lang="en-US" baseline="0" dirty="0" err="1"/>
              <a:t>preprocessing.primary</a:t>
            </a:r>
            <a:r>
              <a:rPr lang="en-US" baseline="0" dirty="0"/>
              <a:t> data are collected from </a:t>
            </a:r>
            <a:r>
              <a:rPr lang="en-US" baseline="0" dirty="0" smtClean="0"/>
              <a:t>twitter based on the hashtags like #</a:t>
            </a:r>
            <a:r>
              <a:rPr lang="en-US" baseline="0" dirty="0" err="1" smtClean="0"/>
              <a:t>Sunday#easterattack#sri</a:t>
            </a:r>
            <a:r>
              <a:rPr lang="en-US" baseline="0" dirty="0" smtClean="0"/>
              <a:t> Lanka,#</a:t>
            </a:r>
            <a:r>
              <a:rPr lang="en-US" baseline="0" dirty="0" err="1" smtClean="0"/>
              <a:t>sri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lanka#easter</a:t>
            </a:r>
            <a:r>
              <a:rPr lang="en-US" baseline="0" dirty="0" smtClean="0"/>
              <a:t> attack </a:t>
            </a:r>
          </a:p>
          <a:p>
            <a:endParaRPr lang="en-US" baseline="0" dirty="0" smtClean="0"/>
          </a:p>
          <a:p>
            <a:r>
              <a:rPr lang="en-US" baseline="0" dirty="0" smtClean="0"/>
              <a:t>Huge number of dataset collected and clear the data and filter down the data based on the location as Sri </a:t>
            </a:r>
            <a:r>
              <a:rPr lang="en-US" baseline="0" dirty="0" err="1" smtClean="0"/>
              <a:t>lanka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err="1" smtClean="0"/>
              <a:t>Further,based</a:t>
            </a:r>
            <a:r>
              <a:rPr lang="en-US" baseline="0" dirty="0" smtClean="0"/>
              <a:t> on the past studies and survey it has collected credible source tweets and same are preprocessed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A63E6-0836-46DA-B227-3DA0EAB9B8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62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the flow of my </a:t>
            </a:r>
            <a:r>
              <a:rPr lang="en-US" dirty="0" smtClean="0"/>
              <a:t>presentation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A63E6-0836-46DA-B227-3DA0EAB9B8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214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Data set has been cleansing for punctuation and other outlier </a:t>
            </a:r>
            <a:r>
              <a:rPr lang="en-US" dirty="0" smtClean="0"/>
              <a:t>correction and filter</a:t>
            </a:r>
            <a:endParaRPr lang="en-US" dirty="0"/>
          </a:p>
          <a:p>
            <a:endParaRPr lang="en-US" baseline="0" dirty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\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A63E6-0836-46DA-B227-3DA0EAB9B8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28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After generating</a:t>
            </a:r>
            <a:r>
              <a:rPr lang="en-US" baseline="0" dirty="0"/>
              <a:t> the two </a:t>
            </a:r>
            <a:r>
              <a:rPr lang="en-US" baseline="0" dirty="0" err="1"/>
              <a:t>dictionaries,first</a:t>
            </a:r>
            <a:r>
              <a:rPr lang="en-US" baseline="0" dirty="0"/>
              <a:t> step of model generating is </a:t>
            </a:r>
            <a:r>
              <a:rPr lang="en-US" baseline="0" dirty="0" err="1"/>
              <a:t>started.It</a:t>
            </a:r>
            <a:r>
              <a:rPr lang="en-US" baseline="0" dirty="0"/>
              <a:t> is a key word </a:t>
            </a:r>
            <a:r>
              <a:rPr lang="en-US" baseline="0" dirty="0" err="1"/>
              <a:t>vector.Here</a:t>
            </a:r>
            <a:r>
              <a:rPr lang="en-US" baseline="0" dirty="0"/>
              <a:t> I’m use example to explain 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Perfect meaning this and it get +2 polarity.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I’m explaining model generating step by step through an </a:t>
            </a:r>
            <a:r>
              <a:rPr lang="en-US" baseline="0" dirty="0" err="1"/>
              <a:t>example.example</a:t>
            </a:r>
            <a:r>
              <a:rPr lang="en-US" baseline="0" dirty="0"/>
              <a:t> is graphics are perfect and colors are </a:t>
            </a:r>
            <a:r>
              <a:rPr lang="en-US" baseline="0" dirty="0" err="1"/>
              <a:t>good.According</a:t>
            </a:r>
            <a:r>
              <a:rPr lang="en-US" baseline="0" dirty="0"/>
              <a:t> to this </a:t>
            </a:r>
            <a:r>
              <a:rPr lang="en-US" baseline="0" dirty="0" err="1"/>
              <a:t>example,first</a:t>
            </a:r>
            <a:r>
              <a:rPr lang="en-US" baseline="0" dirty="0"/>
              <a:t> step is been creating keyword </a:t>
            </a:r>
            <a:r>
              <a:rPr lang="en-US" baseline="0" dirty="0" err="1"/>
              <a:t>vector.So</a:t>
            </a:r>
            <a:r>
              <a:rPr lang="en-US" baseline="0" dirty="0"/>
              <a:t> </a:t>
            </a:r>
            <a:r>
              <a:rPr lang="en-US" baseline="0" dirty="0" err="1"/>
              <a:t>that.graphics</a:t>
            </a:r>
            <a:r>
              <a:rPr lang="en-US" baseline="0" dirty="0"/>
              <a:t> are </a:t>
            </a:r>
            <a:r>
              <a:rPr lang="en-US" baseline="0" dirty="0" err="1"/>
              <a:t>perfect,and</a:t>
            </a:r>
            <a:r>
              <a:rPr lang="en-US" baseline="0" dirty="0"/>
              <a:t> graphics is a attribute related to </a:t>
            </a:r>
            <a:r>
              <a:rPr lang="en-US" baseline="0" dirty="0" err="1"/>
              <a:t>hci</a:t>
            </a:r>
            <a:r>
              <a:rPr lang="en-US" baseline="0" dirty="0"/>
              <a:t> and perfect is a sentiment word which has +2 </a:t>
            </a:r>
            <a:r>
              <a:rPr lang="en-US" baseline="0" dirty="0" err="1"/>
              <a:t>polarity.So</a:t>
            </a:r>
            <a:r>
              <a:rPr lang="en-US" baseline="0" dirty="0"/>
              <a:t> in the key word vector graphics get +2 </a:t>
            </a:r>
            <a:r>
              <a:rPr lang="en-US" baseline="0" dirty="0" err="1"/>
              <a:t>polarity.And</a:t>
            </a:r>
            <a:r>
              <a:rPr lang="en-US" baseline="0" dirty="0"/>
              <a:t> the other sentence colors are good and also colors is a attribute and good is a positive sentiment word and it get +1 polarity.so in the keyword vector it can be display as +1 weight.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A63E6-0836-46DA-B227-3DA0EAB9B8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240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A63E6-0836-46DA-B227-3DA0EAB9B8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448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After creating the keyword </a:t>
            </a:r>
            <a:r>
              <a:rPr lang="en-US" dirty="0" err="1"/>
              <a:t>vector,it</a:t>
            </a:r>
            <a:r>
              <a:rPr lang="en-US" baseline="0" dirty="0"/>
              <a:t> must be extended into number of reviews which is in dataset.so model is a set of reviews which arrange as </a:t>
            </a:r>
            <a:r>
              <a:rPr lang="en-US" baseline="0" dirty="0" err="1"/>
              <a:t>multidimenctional</a:t>
            </a:r>
            <a:r>
              <a:rPr lang="en-US" baseline="0" dirty="0"/>
              <a:t> array.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A63E6-0836-46DA-B227-3DA0EAB9B8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798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After creating the keyword </a:t>
            </a:r>
            <a:r>
              <a:rPr lang="en-US" dirty="0" err="1"/>
              <a:t>vector,it</a:t>
            </a:r>
            <a:r>
              <a:rPr lang="en-US" baseline="0" dirty="0"/>
              <a:t> must be extended into number of reviews which is in dataset.so model is a set of reviews which arrange as </a:t>
            </a:r>
            <a:r>
              <a:rPr lang="en-US" baseline="0" dirty="0" err="1"/>
              <a:t>multidimenctional</a:t>
            </a:r>
            <a:r>
              <a:rPr lang="en-US" baseline="0" dirty="0"/>
              <a:t> array.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A63E6-0836-46DA-B227-3DA0EAB9B8E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355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creating the model measuring the consumer experiences with respect to each </a:t>
            </a:r>
            <a:r>
              <a:rPr lang="en-US" dirty="0" err="1"/>
              <a:t>hci</a:t>
            </a:r>
            <a:r>
              <a:rPr lang="en-US" dirty="0"/>
              <a:t> attributes give the full weight of each attributes which makes better usability to the </a:t>
            </a:r>
            <a:r>
              <a:rPr lang="en-US" dirty="0" err="1"/>
              <a:t>consumer.For</a:t>
            </a:r>
            <a:r>
              <a:rPr lang="en-US" dirty="0"/>
              <a:t> that this formulation is </a:t>
            </a:r>
            <a:r>
              <a:rPr lang="en-US" dirty="0" err="1"/>
              <a:t>beign</a:t>
            </a:r>
            <a:r>
              <a:rPr lang="en-US" dirty="0"/>
              <a:t> using.in the </a:t>
            </a:r>
            <a:r>
              <a:rPr lang="en-US" dirty="0" err="1"/>
              <a:t>formula,CE</a:t>
            </a:r>
            <a:r>
              <a:rPr lang="en-US" dirty="0"/>
              <a:t> means…………..Pi means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A63E6-0836-46DA-B227-3DA0EAB9B8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128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After creating the model one validation part can be the final steps</a:t>
            </a:r>
            <a:r>
              <a:rPr lang="en-US" baseline="0" dirty="0"/>
              <a:t> of methodology and so that I have used another set of data for validate the model and check the two results which is gain from two data set and validate the model for future purpose.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A63E6-0836-46DA-B227-3DA0EAB9B8E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280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A63E6-0836-46DA-B227-3DA0EAB9B8E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771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Finally I</a:t>
            </a:r>
            <a:r>
              <a:rPr lang="en-US" baseline="0" dirty="0"/>
              <a:t> also said my topic is </a:t>
            </a:r>
          </a:p>
          <a:p>
            <a:r>
              <a:rPr lang="en-US" baseline="0" dirty="0"/>
              <a:t>Thank you</a:t>
            </a:r>
          </a:p>
          <a:p>
            <a:endParaRPr lang="en-US" baseline="0" dirty="0"/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usability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degree to which a software can be used by specified consumers to achieve quantified objectives with effectiveness, efficiency, and satisfaction in a quantified context of use.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Demographic identified and it changing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portal.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Satisfy the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consumer,so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commerce site also want to perceive the consumer to give better interaction.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are very old/disable/even more the cant move curser.so computers want to make satisfy those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also.this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the perception to use HCI into e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commece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site well.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specially designed website that often serves as the single point of access for information.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experience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(UX) refers to a person's total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experience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using a particular product, system or service. The first requirement for a great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experience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to meet the exact needs for the usage of a product or a service, without fuss or bother.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Demographic factors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personal characteristics are used to collect and evaluate data on people in a given population. Typical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factors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include age, gender, marital status, race, education, income and occupation.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A63E6-0836-46DA-B227-3DA0EAB9B8E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12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According to the </a:t>
            </a:r>
            <a:r>
              <a:rPr lang="en-US" dirty="0" err="1"/>
              <a:t>agender,First</a:t>
            </a:r>
            <a:r>
              <a:rPr lang="en-US" dirty="0"/>
              <a:t> I go through the</a:t>
            </a:r>
            <a:r>
              <a:rPr lang="en-US" baseline="0" dirty="0"/>
              <a:t> </a:t>
            </a:r>
            <a:r>
              <a:rPr lang="en-US" baseline="0" dirty="0" smtClean="0"/>
              <a:t>problem definition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A63E6-0836-46DA-B227-3DA0EAB9B8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9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First I go through the traditional news process ,which we can take</a:t>
            </a:r>
            <a:r>
              <a:rPr lang="en-GB" baseline="0" dirty="0" smtClean="0"/>
              <a:t> the news from published news papers etc. As per that writers are creating the news articles and the are editing publishing and amplify the responsible publishers and there </a:t>
            </a:r>
            <a:r>
              <a:rPr lang="en-GB" baseline="0" dirty="0" err="1" smtClean="0"/>
              <a:t>ediororial</a:t>
            </a:r>
            <a:r>
              <a:rPr lang="en-GB" baseline="0" dirty="0" smtClean="0"/>
              <a:t> panel are controlling the news article levels and always publishing the highly </a:t>
            </a:r>
            <a:r>
              <a:rPr lang="en-GB" baseline="0" dirty="0" err="1" smtClean="0"/>
              <a:t>imporatant</a:t>
            </a:r>
            <a:r>
              <a:rPr lang="en-GB" baseline="0" dirty="0" smtClean="0"/>
              <a:t> and real news and persons can consume these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A63E6-0836-46DA-B227-3DA0EAB9B8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98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But </a:t>
            </a:r>
            <a:r>
              <a:rPr lang="en-GB" dirty="0" err="1" smtClean="0"/>
              <a:t>today,all</a:t>
            </a:r>
            <a:r>
              <a:rPr lang="en-GB" dirty="0" smtClean="0"/>
              <a:t> over the world is interacting to the internet and any one can publish any</a:t>
            </a:r>
            <a:r>
              <a:rPr lang="en-GB" baseline="0" dirty="0" smtClean="0"/>
              <a:t> news with or without coping from the credible source </a:t>
            </a:r>
            <a:r>
              <a:rPr lang="en-GB" baseline="0" dirty="0" err="1" smtClean="0"/>
              <a:t>contents,so</a:t>
            </a:r>
            <a:r>
              <a:rPr lang="en-GB" baseline="0" dirty="0" smtClean="0"/>
              <a:t> any one can have </a:t>
            </a:r>
            <a:r>
              <a:rPr lang="en-GB" baseline="0" dirty="0" err="1" smtClean="0"/>
              <a:t>publish,amplifly</a:t>
            </a:r>
            <a:r>
              <a:rPr lang="en-GB" baseline="0" dirty="0" smtClean="0"/>
              <a:t> edit and always it is not controlling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A63E6-0836-46DA-B227-3DA0EAB9B8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89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this environment ,lot</a:t>
            </a:r>
            <a:r>
              <a:rPr lang="en-GB" baseline="0" dirty="0" smtClean="0"/>
              <a:t> of news are create and publishing and spread all over the world in a simple second of </a:t>
            </a:r>
            <a:r>
              <a:rPr lang="en-GB" baseline="0" dirty="0" err="1" smtClean="0"/>
              <a:t>time.SO,at</a:t>
            </a:r>
            <a:r>
              <a:rPr lang="en-GB" baseline="0" dirty="0" smtClean="0"/>
              <a:t> this </a:t>
            </a:r>
            <a:r>
              <a:rPr lang="en-GB" baseline="0" dirty="0" err="1" smtClean="0"/>
              <a:t>scenario,people</a:t>
            </a:r>
            <a:r>
              <a:rPr lang="en-GB" baseline="0" dirty="0" smtClean="0"/>
              <a:t> can post fake news </a:t>
            </a:r>
            <a:r>
              <a:rPr lang="en-GB" baseline="0" dirty="0" err="1" smtClean="0"/>
              <a:t>well,so</a:t>
            </a:r>
            <a:r>
              <a:rPr lang="en-GB" baseline="0" dirty="0" smtClean="0"/>
              <a:t> how we can identify it,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A63E6-0836-46DA-B227-3DA0EAB9B8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44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SO,as</a:t>
            </a:r>
            <a:r>
              <a:rPr lang="en-GB" dirty="0" smtClean="0"/>
              <a:t> per the definition to the beer and </a:t>
            </a:r>
            <a:r>
              <a:rPr lang="en-GB" dirty="0" err="1" smtClean="0"/>
              <a:t>matthee</a:t>
            </a:r>
            <a:r>
              <a:rPr lang="en-GB" dirty="0" smtClean="0"/>
              <a:t> ,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A63E6-0836-46DA-B227-3DA0EAB9B8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37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SO,Now</a:t>
            </a:r>
            <a:r>
              <a:rPr lang="en-US" baseline="0" dirty="0" smtClean="0"/>
              <a:t> </a:t>
            </a:r>
            <a:r>
              <a:rPr lang="en-US" baseline="0" dirty="0"/>
              <a:t>this is the time to tell the objectives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A63E6-0836-46DA-B227-3DA0EAB9B8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51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study is focus to labeling /classifying the news tweets as fake or real </a:t>
            </a:r>
            <a:r>
              <a:rPr lang="en-US" baseline="0" dirty="0" err="1" smtClean="0"/>
              <a:t>so,to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fullfil</a:t>
            </a:r>
            <a:r>
              <a:rPr lang="en-US" baseline="0" dirty="0" smtClean="0"/>
              <a:t> this main objective it has gone </a:t>
            </a:r>
            <a:r>
              <a:rPr lang="en-US" baseline="0" dirty="0" err="1" smtClean="0"/>
              <a:t>thorugh</a:t>
            </a:r>
            <a:r>
              <a:rPr lang="en-US" baseline="0" dirty="0" smtClean="0"/>
              <a:t> sub objectives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A63E6-0836-46DA-B227-3DA0EAB9B8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51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845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10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07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52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638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41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06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53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26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32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63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02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JCSSE.2015.7219767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notesSlide" Target="../notesSlides/notesSlide18.xml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JCSSE.2015.7219767" TargetMode="External"/><Relationship Id="rId2" Type="http://schemas.openxmlformats.org/officeDocument/2006/relationships/hyperlink" Target="https://doi.org/10.1007/978-3-030-49264-9_2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051560" y="365760"/>
            <a:ext cx="10088880" cy="3311045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Approach </a:t>
            </a:r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Detect Unreliable </a:t>
            </a:r>
            <a:b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 Articles on Online </a:t>
            </a:r>
            <a:r>
              <a:rPr lang="en-GB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20722" y="4772609"/>
            <a:ext cx="5029201" cy="139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91" indent="0" algn="ctr" defTabSz="685983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983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974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966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957" indent="0" algn="ctr" defTabSz="685983" rtl="0" eaLnBrk="1" latinLnBrk="0" hangingPunct="1">
              <a:spcBef>
                <a:spcPts val="450"/>
              </a:spcBef>
              <a:buSzPct val="80000"/>
              <a:buFont typeface="Arial" pitchFamily="34" charset="0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0" hangingPunct="1">
              <a:spcBef>
                <a:spcPts val="450"/>
              </a:spcBef>
              <a:buSzPct val="80000"/>
              <a:buFont typeface="Arial" pitchFamily="34" charset="0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0" hangingPunct="1">
              <a:spcBef>
                <a:spcPts val="450"/>
              </a:spcBef>
              <a:buSzPct val="80000"/>
              <a:buFont typeface="Arial" pitchFamily="34" charset="0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0" hangingPunct="1">
              <a:spcBef>
                <a:spcPts val="450"/>
              </a:spcBef>
              <a:buSzPct val="80000"/>
              <a:buFont typeface="Arial" pitchFamily="34" charset="0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BA/2019/017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K.A.N.Malkanthi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475342" y="4721950"/>
            <a:ext cx="5029201" cy="139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91" indent="0" algn="ctr" defTabSz="685983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983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974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966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957" indent="0" algn="ctr" defTabSz="685983" rtl="0" eaLnBrk="1" latinLnBrk="0" hangingPunct="1">
              <a:spcBef>
                <a:spcPts val="450"/>
              </a:spcBef>
              <a:buSzPct val="80000"/>
              <a:buFont typeface="Arial" pitchFamily="34" charset="0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0" hangingPunct="1">
              <a:spcBef>
                <a:spcPts val="450"/>
              </a:spcBef>
              <a:buSzPct val="80000"/>
              <a:buFont typeface="Arial" pitchFamily="34" charset="0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0" hangingPunct="1">
              <a:spcBef>
                <a:spcPts val="450"/>
              </a:spcBef>
              <a:buSzPct val="80000"/>
              <a:buFont typeface="Arial" pitchFamily="34" charset="0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0" hangingPunct="1">
              <a:spcBef>
                <a:spcPts val="450"/>
              </a:spcBef>
              <a:buSzPct val="80000"/>
              <a:buFont typeface="Arial" pitchFamily="34" charset="0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by: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Ruvan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Weerasinghe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73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497"/>
    </mc:Choice>
    <mc:Fallback xmlns="">
      <p:transition spd="slow" advTm="27497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81400"/>
            <a:ext cx="2602366" cy="259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2073847"/>
            <a:ext cx="62583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75666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03"/>
    </mc:Choice>
    <mc:Fallback xmlns="">
      <p:transition spd="slow" advTm="11903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7183" y="156077"/>
            <a:ext cx="102835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 Related Feature-Based Approach (Text/News)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5733" y="4519925"/>
            <a:ext cx="106622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Machine-learning </a:t>
            </a:r>
            <a:r>
              <a:rPr lang="en-GB" dirty="0"/>
              <a:t>approach </a:t>
            </a:r>
            <a:r>
              <a:rPr lang="en-GB" dirty="0" smtClean="0"/>
              <a:t>is used like </a:t>
            </a:r>
            <a:r>
              <a:rPr lang="en-GB" dirty="0"/>
              <a:t>Support Vector Machine (SVM), Logistic Regression (LR), and Random Forest (RF</a:t>
            </a:r>
            <a:r>
              <a:rPr lang="en-GB" dirty="0" smtClean="0"/>
              <a:t>)  to identify the fake news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17584" y="2329132"/>
            <a:ext cx="108785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 this Study, it use lexicon based approach and focus on sentences and words in a paragraph.</a:t>
            </a:r>
          </a:p>
          <a:p>
            <a:endParaRPr lang="en-GB" dirty="0" smtClean="0"/>
          </a:p>
          <a:p>
            <a:r>
              <a:rPr lang="en-GB" dirty="0" smtClean="0"/>
              <a:t>Done with three main methods; Bag of words approach, semantic analysis and deep syntax approach</a:t>
            </a:r>
          </a:p>
          <a:p>
            <a:endParaRPr lang="en-GB" dirty="0" smtClean="0"/>
          </a:p>
          <a:p>
            <a:endParaRPr lang="en-GB" dirty="0"/>
          </a:p>
        </p:txBody>
      </p:sp>
      <p:grpSp>
        <p:nvGrpSpPr>
          <p:cNvPr id="9" name="Group 8"/>
          <p:cNvGrpSpPr/>
          <p:nvPr/>
        </p:nvGrpSpPr>
        <p:grpSpPr>
          <a:xfrm>
            <a:off x="517584" y="1197286"/>
            <a:ext cx="10878549" cy="1026393"/>
            <a:chOff x="328692" y="460204"/>
            <a:chExt cx="5994789" cy="1501887"/>
          </a:xfr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</p:grpSpPr>
        <p:sp>
          <p:nvSpPr>
            <p:cNvPr id="10" name="Rectangle 9"/>
            <p:cNvSpPr/>
            <p:nvPr/>
          </p:nvSpPr>
          <p:spPr>
            <a:xfrm rot="5400000">
              <a:off x="2590707" y="-1770682"/>
              <a:ext cx="1474879" cy="5990668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350" kern="0" dirty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8692" y="460204"/>
              <a:ext cx="413904" cy="818177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1872" y="587856"/>
              <a:ext cx="345704" cy="67553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1056" y="625953"/>
              <a:ext cx="5246093" cy="9457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just"/>
              <a:r>
                <a:rPr lang="en-GB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Automatic </a:t>
              </a:r>
              <a:r>
                <a:rPr lang="en-GB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Detection of </a:t>
              </a:r>
              <a:r>
                <a:rPr lang="en-GB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Fake</a:t>
              </a:r>
              <a:endPara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GB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Pérez-Rosas, V., Kleinberg, B., </a:t>
              </a:r>
              <a:r>
                <a:rPr lang="en-GB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Lefevre</a:t>
              </a:r>
              <a:r>
                <a:rPr lang="en-GB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A., </a:t>
              </a:r>
              <a:r>
                <a:rPr lang="en-GB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Mihalcea</a:t>
              </a:r>
              <a:r>
                <a:rPr lang="en-GB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R., 2017. Automatic Detection of Fake News</a:t>
              </a:r>
              <a:r>
                <a:rPr lang="en-US" sz="1600" dirty="0" smtClean="0">
                  <a:solidFill>
                    <a:srgbClr val="22222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5941" y="3398715"/>
            <a:ext cx="10878549" cy="1026393"/>
            <a:chOff x="328692" y="460204"/>
            <a:chExt cx="5994789" cy="1501887"/>
          </a:xfr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</p:grpSpPr>
        <p:sp>
          <p:nvSpPr>
            <p:cNvPr id="15" name="Rectangle 14"/>
            <p:cNvSpPr/>
            <p:nvPr/>
          </p:nvSpPr>
          <p:spPr>
            <a:xfrm rot="5400000">
              <a:off x="2590707" y="-1770682"/>
              <a:ext cx="1474879" cy="5990668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350" kern="0" dirty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8692" y="460204"/>
              <a:ext cx="413904" cy="818177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1872" y="587856"/>
              <a:ext cx="345704" cy="67553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11056" y="625953"/>
              <a:ext cx="5246093" cy="130604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just"/>
              <a:r>
                <a:rPr lang="en-GB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Ban </a:t>
              </a:r>
              <a:r>
                <a:rPr lang="en-GB" sz="20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FakeNews</a:t>
              </a:r>
              <a:r>
                <a:rPr lang="en-GB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A Dataset for Detecting Fake News in Bangla</a:t>
              </a:r>
              <a:endPara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GB" sz="1600" dirty="0"/>
                <a:t>Hossain, M.Z., Rahman, M.A., Islam, M.S., </a:t>
              </a:r>
              <a:r>
                <a:rPr lang="en-GB" sz="1600" dirty="0" err="1"/>
                <a:t>Kar</a:t>
              </a:r>
              <a:r>
                <a:rPr lang="en-GB" sz="1600" dirty="0"/>
                <a:t>, S., 2020. </a:t>
              </a:r>
              <a:r>
                <a:rPr lang="en-GB" sz="1600" dirty="0" smtClean="0"/>
                <a:t>Ban </a:t>
              </a:r>
              <a:r>
                <a:rPr lang="en-GB" sz="1600" dirty="0" err="1" smtClean="0"/>
                <a:t>FakeNews</a:t>
              </a:r>
              <a:r>
                <a:rPr lang="en-GB" sz="1600" dirty="0"/>
                <a:t>: A Dataset for Detecting Fake News in Bangla. </a:t>
              </a:r>
              <a:r>
                <a:rPr lang="en-US" sz="1600" dirty="0" smtClean="0">
                  <a:solidFill>
                    <a:srgbClr val="22222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27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7183" y="156077"/>
            <a:ext cx="102390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Account Feature-Based Approach/Context Based</a:t>
            </a:r>
          </a:p>
        </p:txBody>
      </p:sp>
      <p:sp>
        <p:nvSpPr>
          <p:cNvPr id="6" name="Rectangle 5"/>
          <p:cNvSpPr/>
          <p:nvPr/>
        </p:nvSpPr>
        <p:spPr>
          <a:xfrm>
            <a:off x="603418" y="4987175"/>
            <a:ext cx="106622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Graph representation, content mining, and semantic analysis were used to get social network profiles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5267" y="2746383"/>
            <a:ext cx="10878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studies human behaviour and social connections in relation to computer </a:t>
            </a:r>
            <a:r>
              <a:rPr lang="en-GB" dirty="0" smtClean="0"/>
              <a:t>networks,  which is </a:t>
            </a:r>
            <a:r>
              <a:rPr lang="en-GB" dirty="0"/>
              <a:t>a new research area, and it is also known as social computing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17584" y="1197286"/>
            <a:ext cx="10878549" cy="1252046"/>
            <a:chOff x="328692" y="460204"/>
            <a:chExt cx="5994789" cy="1832078"/>
          </a:xfr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</p:grpSpPr>
        <p:sp>
          <p:nvSpPr>
            <p:cNvPr id="10" name="Rectangle 9"/>
            <p:cNvSpPr/>
            <p:nvPr/>
          </p:nvSpPr>
          <p:spPr>
            <a:xfrm rot="5400000">
              <a:off x="2425612" y="-1605587"/>
              <a:ext cx="1805069" cy="5990668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350" kern="0" dirty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8692" y="460204"/>
              <a:ext cx="413904" cy="818177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1872" y="587856"/>
              <a:ext cx="345704" cy="67553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1056" y="625953"/>
              <a:ext cx="5246093" cy="1666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just"/>
              <a:r>
                <a:rPr lang="en-GB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Social computing</a:t>
              </a:r>
              <a:r>
                <a:rPr lang="en-GB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an intersection of recommender systems, trust/reputation systems</a:t>
              </a:r>
              <a:endPara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GB" sz="1600" dirty="0" err="1"/>
                <a:t>Tavakolifard</a:t>
              </a:r>
              <a:r>
                <a:rPr lang="en-GB" sz="1600" dirty="0"/>
                <a:t>, M., </a:t>
              </a:r>
              <a:r>
                <a:rPr lang="en-GB" sz="1600" dirty="0" err="1"/>
                <a:t>Almeroth</a:t>
              </a:r>
              <a:r>
                <a:rPr lang="en-GB" sz="1600" dirty="0"/>
                <a:t>, K., 2012. Social computing: an intersection of recommender systems, trust/reputation systems, and social networks. IEEE </a:t>
              </a:r>
              <a:r>
                <a:rPr lang="en-GB" sz="1600" dirty="0" err="1"/>
                <a:t>Netw</a:t>
              </a:r>
              <a:r>
                <a:rPr lang="en-GB" sz="1600" dirty="0"/>
                <a:t>. 26, 53–58. https://doi.org/10.1109/MNET.2012.6246753 </a:t>
              </a:r>
              <a:r>
                <a:rPr lang="en-US" sz="1600" dirty="0" smtClean="0">
                  <a:solidFill>
                    <a:srgbClr val="22222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5941" y="3865965"/>
            <a:ext cx="10878549" cy="1026393"/>
            <a:chOff x="328692" y="460204"/>
            <a:chExt cx="5994789" cy="1501887"/>
          </a:xfr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</p:grpSpPr>
        <p:sp>
          <p:nvSpPr>
            <p:cNvPr id="15" name="Rectangle 14"/>
            <p:cNvSpPr/>
            <p:nvPr/>
          </p:nvSpPr>
          <p:spPr>
            <a:xfrm rot="5400000">
              <a:off x="2590707" y="-1770682"/>
              <a:ext cx="1474879" cy="5990668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350" kern="0" dirty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8692" y="460204"/>
              <a:ext cx="413904" cy="818177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1872" y="587856"/>
              <a:ext cx="345704" cy="67553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11056" y="625953"/>
              <a:ext cx="5246093" cy="130604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just"/>
              <a:r>
                <a:rPr lang="en-GB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Social Network Analysis Taxonomy Based on Graph Representation</a:t>
              </a:r>
              <a:r>
                <a:rPr lang="en-US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GB" sz="1600" dirty="0" err="1"/>
                <a:t>Andry</a:t>
              </a:r>
              <a:r>
                <a:rPr lang="en-GB" sz="1600" dirty="0"/>
                <a:t> </a:t>
              </a:r>
              <a:r>
                <a:rPr lang="en-GB" sz="1600" dirty="0" err="1"/>
                <a:t>Alamsyah</a:t>
              </a:r>
              <a:r>
                <a:rPr lang="en-GB" sz="1600" dirty="0"/>
                <a:t>, Budi </a:t>
              </a:r>
              <a:r>
                <a:rPr lang="en-GB" sz="1600" dirty="0" err="1"/>
                <a:t>Rahardjo</a:t>
              </a:r>
              <a:r>
                <a:rPr lang="en-GB" sz="1600" dirty="0"/>
                <a:t>, </a:t>
              </a:r>
              <a:r>
                <a:rPr lang="en-GB" sz="1600" dirty="0" err="1"/>
                <a:t>Kuspriyanto</a:t>
              </a:r>
              <a:r>
                <a:rPr lang="en-GB" sz="1600" dirty="0"/>
                <a:t>, 2013. Social Network Analysis Taxonomy Based on Graph Representation. https://doi.org/10.13140/2.1.3221.2160. </a:t>
              </a:r>
              <a:r>
                <a:rPr lang="en-US" sz="1600" dirty="0" smtClean="0">
                  <a:solidFill>
                    <a:srgbClr val="22222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526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7183" y="156077"/>
            <a:ext cx="96263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(Context +Content) feature-based approach</a:t>
            </a:r>
          </a:p>
        </p:txBody>
      </p:sp>
      <p:sp>
        <p:nvSpPr>
          <p:cNvPr id="6" name="Rectangle 5"/>
          <p:cNvSpPr/>
          <p:nvPr/>
        </p:nvSpPr>
        <p:spPr>
          <a:xfrm>
            <a:off x="625733" y="4519925"/>
            <a:ext cx="106622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The </a:t>
            </a:r>
            <a:r>
              <a:rPr lang="en-GB" dirty="0"/>
              <a:t>study </a:t>
            </a:r>
            <a:r>
              <a:rPr lang="en-GB" dirty="0" smtClean="0"/>
              <a:t>use </a:t>
            </a:r>
            <a:r>
              <a:rPr lang="en-GB" dirty="0"/>
              <a:t>of datasets from Twitter and </a:t>
            </a:r>
            <a:r>
              <a:rPr lang="en-GB" dirty="0" err="1" smtClean="0"/>
              <a:t>Buzzfeed</a:t>
            </a:r>
            <a:r>
              <a:rPr lang="en-GB" dirty="0" smtClean="0"/>
              <a:t> and used a </a:t>
            </a:r>
            <a:r>
              <a:rPr lang="en-GB" dirty="0"/>
              <a:t>machine learning classifier, and the Support vector technique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7584" y="2329132"/>
            <a:ext cx="10878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most recent study in this situation employed a hybrid model that combines human and machine learning techniques to assist in the identification of false information on social media</a:t>
            </a:r>
            <a:endParaRPr lang="en-GB" dirty="0" smtClean="0"/>
          </a:p>
          <a:p>
            <a:endParaRPr lang="en-GB" dirty="0"/>
          </a:p>
        </p:txBody>
      </p:sp>
      <p:grpSp>
        <p:nvGrpSpPr>
          <p:cNvPr id="9" name="Group 8"/>
          <p:cNvGrpSpPr/>
          <p:nvPr/>
        </p:nvGrpSpPr>
        <p:grpSpPr>
          <a:xfrm>
            <a:off x="517584" y="1197286"/>
            <a:ext cx="10878549" cy="1026393"/>
            <a:chOff x="328692" y="460204"/>
            <a:chExt cx="5994789" cy="1501887"/>
          </a:xfr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</p:grpSpPr>
        <p:sp>
          <p:nvSpPr>
            <p:cNvPr id="10" name="Rectangle 9"/>
            <p:cNvSpPr/>
            <p:nvPr/>
          </p:nvSpPr>
          <p:spPr>
            <a:xfrm rot="5400000">
              <a:off x="2590707" y="-1770682"/>
              <a:ext cx="1474879" cy="5990668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350" kern="0" dirty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8692" y="460204"/>
              <a:ext cx="413904" cy="818177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1872" y="587856"/>
              <a:ext cx="345704" cy="67553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1056" y="625953"/>
              <a:ext cx="5246093" cy="130604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just"/>
              <a:r>
                <a:rPr lang="en-GB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hybrid approach to fake news detection on social </a:t>
              </a:r>
              <a:r>
                <a:rPr lang="en-GB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media</a:t>
              </a:r>
            </a:p>
            <a:p>
              <a:pPr lvl="0" algn="just"/>
              <a:r>
                <a:rPr lang="en-US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GB" sz="1600" dirty="0" err="1"/>
                <a:t>Okoro</a:t>
              </a:r>
              <a:r>
                <a:rPr lang="en-GB" sz="1600" dirty="0"/>
                <a:t>, E.M., </a:t>
              </a:r>
              <a:r>
                <a:rPr lang="en-GB" sz="1600" dirty="0" err="1"/>
                <a:t>Abara</a:t>
              </a:r>
              <a:r>
                <a:rPr lang="en-GB" sz="1600" dirty="0"/>
                <a:t>, B.A., </a:t>
              </a:r>
              <a:r>
                <a:rPr lang="en-GB" sz="1600" dirty="0" err="1"/>
                <a:t>Umagba</a:t>
              </a:r>
              <a:r>
                <a:rPr lang="en-GB" sz="1600" dirty="0"/>
                <a:t>, A.O., </a:t>
              </a:r>
              <a:r>
                <a:rPr lang="en-GB" sz="1600" dirty="0" err="1"/>
                <a:t>Ajonye</a:t>
              </a:r>
              <a:r>
                <a:rPr lang="en-GB" sz="1600" dirty="0"/>
                <a:t>, A.A., Isa, Z.S., 2018. A hybrid approach to fake news detection on social media. Niger. J. Technol. 37, 454. https://doi.org/10.4314/njt.v37i2.22</a:t>
              </a:r>
              <a:r>
                <a:rPr lang="en-US" sz="1600" dirty="0" smtClean="0">
                  <a:solidFill>
                    <a:srgbClr val="22222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5941" y="3398715"/>
            <a:ext cx="10878549" cy="1026393"/>
            <a:chOff x="328692" y="460204"/>
            <a:chExt cx="5994789" cy="1501887"/>
          </a:xfr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</p:grpSpPr>
        <p:sp>
          <p:nvSpPr>
            <p:cNvPr id="15" name="Rectangle 14"/>
            <p:cNvSpPr/>
            <p:nvPr/>
          </p:nvSpPr>
          <p:spPr>
            <a:xfrm rot="5400000">
              <a:off x="2590707" y="-1770682"/>
              <a:ext cx="1474879" cy="5990668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350" kern="0" dirty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8692" y="460204"/>
              <a:ext cx="413904" cy="818177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1872" y="587856"/>
              <a:ext cx="345704" cy="67553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11056" y="625953"/>
              <a:ext cx="5246093" cy="130604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just"/>
              <a:r>
                <a:rPr lang="en-GB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Fake </a:t>
              </a:r>
              <a:r>
                <a:rPr lang="en-GB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News Detection using Support Vector Machine learning Algorithm </a:t>
              </a:r>
              <a:r>
                <a:rPr lang="en-US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GB" sz="1600" dirty="0" err="1"/>
                <a:t>Deokate</a:t>
              </a:r>
              <a:r>
                <a:rPr lang="en-GB" sz="1600" dirty="0"/>
                <a:t>, S.B., 2019. Fake News Detection using Support Vector Machine learning Algorithm. Int. J. Res. Appl. Sci. Eng. Technol. 7, 438–444. https://doi.org/10.22214/ijraset.2019.7067</a:t>
              </a:r>
              <a:r>
                <a:rPr lang="en-US" sz="1600" dirty="0" smtClean="0">
                  <a:solidFill>
                    <a:srgbClr val="22222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583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3622" y="152474"/>
            <a:ext cx="6656723" cy="2489704"/>
            <a:chOff x="328692" y="460204"/>
            <a:chExt cx="5994789" cy="2489704"/>
          </a:xfrm>
          <a:solidFill>
            <a:schemeClr val="bg1">
              <a:lumMod val="75000"/>
            </a:schemeClr>
          </a:solidFill>
        </p:grpSpPr>
        <p:sp>
          <p:nvSpPr>
            <p:cNvPr id="3" name="Rectangle 2"/>
            <p:cNvSpPr/>
            <p:nvPr/>
          </p:nvSpPr>
          <p:spPr>
            <a:xfrm rot="5400000">
              <a:off x="2096798" y="-1276774"/>
              <a:ext cx="2462697" cy="5990668"/>
            </a:xfrm>
            <a:prstGeom prst="rect">
              <a:avLst/>
            </a:prstGeom>
            <a:grpFill/>
            <a:ln w="381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350" kern="0" dirty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328692" y="460204"/>
              <a:ext cx="413904" cy="818177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52225" y="684626"/>
              <a:ext cx="34570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1056" y="625953"/>
              <a:ext cx="5246093" cy="221599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 algn="just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Examine Relationship between </a:t>
              </a:r>
              <a:r>
                <a: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 features 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that affect </a:t>
              </a:r>
              <a:r>
                <a: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user level credibility.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GB" sz="1400" dirty="0" err="1" smtClean="0"/>
                <a:t>YeKang</a:t>
              </a:r>
              <a:r>
                <a:rPr lang="en-GB" sz="1400" dirty="0" smtClean="0"/>
                <a:t> </a:t>
              </a:r>
              <a:r>
                <a:rPr lang="en-GB" sz="1400" dirty="0"/>
                <a:t>Yang, Kai </a:t>
              </a:r>
              <a:r>
                <a:rPr lang="en-GB" sz="1400" dirty="0" err="1"/>
                <a:t>Niu</a:t>
              </a:r>
              <a:r>
                <a:rPr lang="en-GB" sz="1400" dirty="0"/>
                <a:t>, </a:t>
              </a:r>
              <a:r>
                <a:rPr lang="en-GB" sz="1400" dirty="0" err="1"/>
                <a:t>ZhiQiang</a:t>
              </a:r>
              <a:r>
                <a:rPr lang="en-GB" sz="1400" dirty="0"/>
                <a:t> He, 2015. Exploiting the topology property of social network for </a:t>
              </a:r>
              <a:r>
                <a:rPr lang="en-GB" sz="1400" dirty="0" err="1"/>
                <a:t>rumor</a:t>
              </a:r>
              <a:r>
                <a:rPr lang="en-GB" sz="1400" dirty="0"/>
                <a:t> detection, in: 2015 12th International Joint Conference on Computer Science and Software Engineering (JCSSE). Presented at the 2015 12th International Joint Conference on Computer Science and Software Engineering (JCSSE), IEEE, </a:t>
              </a:r>
              <a:r>
                <a:rPr lang="en-GB" sz="1400" dirty="0" err="1"/>
                <a:t>Songkhla</a:t>
              </a:r>
              <a:r>
                <a:rPr lang="en-GB" sz="1400" dirty="0"/>
                <a:t>, Thailand, pp. 41–46. </a:t>
              </a:r>
              <a:r>
                <a:rPr lang="en-GB" sz="1400" dirty="0" smtClean="0"/>
                <a:t> </a:t>
              </a:r>
              <a:r>
                <a:rPr lang="en-GB" sz="1400" dirty="0" smtClean="0">
                  <a:hlinkClick r:id="rId3"/>
                </a:rPr>
                <a:t>ttps</a:t>
              </a:r>
              <a:r>
                <a:rPr lang="en-GB" sz="1400" dirty="0">
                  <a:hlinkClick r:id="rId3"/>
                </a:rPr>
                <a:t>://</a:t>
              </a:r>
              <a:r>
                <a:rPr lang="en-GB" sz="1400" dirty="0" smtClean="0">
                  <a:hlinkClick r:id="rId3"/>
                </a:rPr>
                <a:t>doi.org/10.1109/JCSSE.2015.7219767</a:t>
              </a:r>
              <a:r>
                <a:rPr lang="en-GB" sz="1400" dirty="0" smtClean="0"/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Right Arrow 46"/>
          <p:cNvSpPr/>
          <p:nvPr/>
        </p:nvSpPr>
        <p:spPr>
          <a:xfrm>
            <a:off x="7026363" y="970651"/>
            <a:ext cx="953533" cy="66929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8" name="Rectangle 7"/>
          <p:cNvSpPr/>
          <p:nvPr/>
        </p:nvSpPr>
        <p:spPr>
          <a:xfrm>
            <a:off x="7979897" y="313980"/>
            <a:ext cx="4079832" cy="5379453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0" lvl="1"/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Features and weight</a:t>
            </a:r>
          </a:p>
          <a:p>
            <a:pPr marL="0" lvl="1" algn="ctr"/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(Major attributes</a:t>
            </a:r>
          </a:p>
          <a:p>
            <a:pPr marL="0" lvl="1" algn="ctr"/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Minor attributes</a:t>
            </a:r>
          </a:p>
          <a:p>
            <a:pPr marL="0" lvl="1" algn="ctr"/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ctr"/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151586"/>
              </p:ext>
            </p:extLst>
          </p:nvPr>
        </p:nvGraphicFramePr>
        <p:xfrm>
          <a:off x="7345871" y="2534214"/>
          <a:ext cx="4524076" cy="3429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8023"/>
                <a:gridCol w="1846053"/>
              </a:tblGrid>
              <a:tr h="462947">
                <a:tc>
                  <a:txBody>
                    <a:bodyPr/>
                    <a:lstStyle/>
                    <a:p>
                      <a:r>
                        <a:rPr lang="en-GB" dirty="0" smtClean="0"/>
                        <a:t>Feature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Major/Minor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Number of followers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Major Attributes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Number of friends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Major Attributes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Number of status/tweets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Major Attributes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Age of the account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Major Attributes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Verified status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Major Attributes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Minor Attributes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User Description/Bio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Minor Attributes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Number of Lists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Minor Attributes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31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93620" y="313981"/>
            <a:ext cx="6656724" cy="3253991"/>
            <a:chOff x="328692" y="2996908"/>
            <a:chExt cx="5994788" cy="3556292"/>
          </a:xfrm>
          <a:solidFill>
            <a:schemeClr val="bg2">
              <a:lumMod val="90000"/>
            </a:schemeClr>
          </a:solidFill>
        </p:grpSpPr>
        <p:sp>
          <p:nvSpPr>
            <p:cNvPr id="8" name="Rectangle 7"/>
            <p:cNvSpPr/>
            <p:nvPr/>
          </p:nvSpPr>
          <p:spPr>
            <a:xfrm rot="5400000">
              <a:off x="1559864" y="1789584"/>
              <a:ext cx="3536564" cy="5990668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28692" y="2996908"/>
              <a:ext cx="413904" cy="818177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2791" y="3100178"/>
              <a:ext cx="345704" cy="4036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86811" y="3044715"/>
              <a:ext cx="5320862" cy="131184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Identify the news sources in Twitter related to Sri Lankan Community</a:t>
              </a:r>
              <a:endPara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endPara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8139189" y="313981"/>
            <a:ext cx="3920539" cy="5370122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news sources and popular journalist twitter accounts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ctr"/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ight Arrow 46"/>
          <p:cNvSpPr/>
          <p:nvPr/>
        </p:nvSpPr>
        <p:spPr>
          <a:xfrm>
            <a:off x="7068000" y="1426218"/>
            <a:ext cx="953533" cy="66929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Rectangle 1"/>
          <p:cNvSpPr/>
          <p:nvPr/>
        </p:nvSpPr>
        <p:spPr>
          <a:xfrm>
            <a:off x="913366" y="1910850"/>
            <a:ext cx="42362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/>
              <a:t>[https</a:t>
            </a:r>
            <a:r>
              <a:rPr lang="en-GB" sz="1400" dirty="0"/>
              <a:t>://blog.feedspot.com/sri_lanka_news_websites/; </a:t>
            </a:r>
            <a:endParaRPr lang="en-GB" sz="1400" dirty="0" smtClean="0"/>
          </a:p>
          <a:p>
            <a:r>
              <a:rPr lang="en-GB" sz="1400" dirty="0" smtClean="0"/>
              <a:t>https</a:t>
            </a:r>
            <a:r>
              <a:rPr lang="en-GB" sz="1400" dirty="0"/>
              <a:t>://www.news.lk</a:t>
            </a:r>
            <a:r>
              <a:rPr lang="en-GB" sz="1400" dirty="0" smtClean="0"/>
              <a:t>/]</a:t>
            </a:r>
            <a:endParaRPr lang="en-GB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783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736"/>
    </mc:Choice>
    <mc:Fallback xmlns="">
      <p:transition spd="slow" advTm="31736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7941" y="725420"/>
            <a:ext cx="38395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the Study</a:t>
            </a:r>
            <a:endParaRPr lang="en-GB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7941" y="1778000"/>
            <a:ext cx="965552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So many Studies in this area, to identify the fake news, Most are based on content based analysis</a:t>
            </a:r>
          </a:p>
          <a:p>
            <a:endParaRPr lang="en-GB" sz="24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GB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So,</a:t>
            </a:r>
          </a:p>
          <a:p>
            <a:endParaRPr lang="en-GB" sz="24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GB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This Study address the same problem in a different angle </a:t>
            </a:r>
          </a:p>
          <a:p>
            <a:endParaRPr lang="en-GB" sz="24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GB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Hybrid approach including content semantic meaning comparison and user profile analysing</a:t>
            </a:r>
          </a:p>
          <a:p>
            <a:endParaRPr lang="en-GB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GB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Training done for Easter attack Sri Lanka on 2019</a:t>
            </a:r>
          </a:p>
          <a:p>
            <a:endParaRPr lang="en-GB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5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429000"/>
            <a:ext cx="2927536" cy="2895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2073847"/>
            <a:ext cx="62583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56757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50"/>
    </mc:Choice>
    <mc:Fallback xmlns="">
      <p:transition spd="slow" advTm="615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284183938"/>
              </p:ext>
            </p:extLst>
          </p:nvPr>
        </p:nvGraphicFramePr>
        <p:xfrm>
          <a:off x="1019331" y="224852"/>
          <a:ext cx="7921072" cy="5032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3" name="Group 2"/>
          <p:cNvGrpSpPr/>
          <p:nvPr/>
        </p:nvGrpSpPr>
        <p:grpSpPr>
          <a:xfrm rot="5400000">
            <a:off x="7270223" y="1285714"/>
            <a:ext cx="377288" cy="561882"/>
            <a:chOff x="861827" y="5516880"/>
            <a:chExt cx="548640" cy="548640"/>
          </a:xfrm>
        </p:grpSpPr>
        <p:sp>
          <p:nvSpPr>
            <p:cNvPr id="4" name="Oval 3"/>
            <p:cNvSpPr/>
            <p:nvPr/>
          </p:nvSpPr>
          <p:spPr>
            <a:xfrm>
              <a:off x="861827" y="5516880"/>
              <a:ext cx="548640" cy="5486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  <p:sp>
          <p:nvSpPr>
            <p:cNvPr id="5" name="Isosceles Triangle 4"/>
            <p:cNvSpPr/>
            <p:nvPr/>
          </p:nvSpPr>
          <p:spPr>
            <a:xfrm rot="5400000">
              <a:off x="1025970" y="5676900"/>
              <a:ext cx="304800" cy="228600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</p:grpSp>
      <p:grpSp>
        <p:nvGrpSpPr>
          <p:cNvPr id="17" name="Group 16"/>
          <p:cNvGrpSpPr/>
          <p:nvPr/>
        </p:nvGrpSpPr>
        <p:grpSpPr>
          <a:xfrm rot="5400000">
            <a:off x="7262883" y="2213625"/>
            <a:ext cx="377288" cy="561882"/>
            <a:chOff x="861827" y="5516880"/>
            <a:chExt cx="548640" cy="548640"/>
          </a:xfrm>
        </p:grpSpPr>
        <p:sp>
          <p:nvSpPr>
            <p:cNvPr id="18" name="Oval 17"/>
            <p:cNvSpPr/>
            <p:nvPr/>
          </p:nvSpPr>
          <p:spPr>
            <a:xfrm>
              <a:off x="861827" y="5516880"/>
              <a:ext cx="548640" cy="5486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1025970" y="5676900"/>
              <a:ext cx="304800" cy="228600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</p:grpSp>
      <p:grpSp>
        <p:nvGrpSpPr>
          <p:cNvPr id="20" name="Group 19"/>
          <p:cNvGrpSpPr/>
          <p:nvPr/>
        </p:nvGrpSpPr>
        <p:grpSpPr>
          <a:xfrm rot="5400000">
            <a:off x="7262883" y="3078874"/>
            <a:ext cx="377288" cy="561882"/>
            <a:chOff x="861827" y="5516880"/>
            <a:chExt cx="548640" cy="548640"/>
          </a:xfrm>
        </p:grpSpPr>
        <p:sp>
          <p:nvSpPr>
            <p:cNvPr id="21" name="Oval 20"/>
            <p:cNvSpPr/>
            <p:nvPr/>
          </p:nvSpPr>
          <p:spPr>
            <a:xfrm>
              <a:off x="861827" y="5516880"/>
              <a:ext cx="548640" cy="5486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  <p:sp>
          <p:nvSpPr>
            <p:cNvPr id="22" name="Isosceles Triangle 21"/>
            <p:cNvSpPr/>
            <p:nvPr/>
          </p:nvSpPr>
          <p:spPr>
            <a:xfrm rot="5400000">
              <a:off x="1025970" y="5676900"/>
              <a:ext cx="304800" cy="228600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</p:grpSp>
      <p:grpSp>
        <p:nvGrpSpPr>
          <p:cNvPr id="23" name="Group 22"/>
          <p:cNvGrpSpPr/>
          <p:nvPr/>
        </p:nvGrpSpPr>
        <p:grpSpPr>
          <a:xfrm rot="5400000">
            <a:off x="7262883" y="3944123"/>
            <a:ext cx="377288" cy="561882"/>
            <a:chOff x="861827" y="5516880"/>
            <a:chExt cx="548640" cy="548640"/>
          </a:xfrm>
        </p:grpSpPr>
        <p:sp>
          <p:nvSpPr>
            <p:cNvPr id="24" name="Oval 23"/>
            <p:cNvSpPr/>
            <p:nvPr/>
          </p:nvSpPr>
          <p:spPr>
            <a:xfrm>
              <a:off x="861827" y="5516880"/>
              <a:ext cx="548640" cy="5486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  <p:sp>
          <p:nvSpPr>
            <p:cNvPr id="25" name="Isosceles Triangle 24"/>
            <p:cNvSpPr/>
            <p:nvPr/>
          </p:nvSpPr>
          <p:spPr>
            <a:xfrm rot="5400000">
              <a:off x="1025970" y="5676900"/>
              <a:ext cx="304800" cy="228600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2391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66"/>
    </mc:Choice>
    <mc:Fallback xmlns="">
      <p:transition spd="slow" advTm="116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6421" y="1453491"/>
            <a:ext cx="29081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77172" y="2116975"/>
            <a:ext cx="11014828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 : 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Tweets from 20</a:t>
            </a:r>
            <a:r>
              <a:rPr lang="en-US" sz="2800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Apr 2019 -21</a:t>
            </a:r>
            <a:r>
              <a:rPr lang="en-US" sz="2800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May 2019</a:t>
            </a:r>
          </a:p>
          <a:p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Data sets : ordinary tweets and tweets collected from credible sources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7172" y="3780309"/>
            <a:ext cx="8420811" cy="22467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pPr marL="214370" indent="-214370">
              <a:buFont typeface="Arial" panose="020B0604020202020204" pitchFamily="34" charset="0"/>
              <a:buChar char="•"/>
            </a:pPr>
            <a:r>
              <a:rPr lang="en-GB" sz="2800" dirty="0"/>
              <a:t>Remove </a:t>
            </a:r>
            <a:r>
              <a:rPr lang="en-GB" sz="2800" dirty="0" smtClean="0"/>
              <a:t>URL </a:t>
            </a:r>
          </a:p>
          <a:p>
            <a:pPr marL="214370" indent="-21437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emotions and punctuations</a:t>
            </a:r>
          </a:p>
          <a:p>
            <a:pPr marL="214370" indent="-21437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Tokenize </a:t>
            </a:r>
          </a:p>
          <a:p>
            <a:pPr marL="214370" indent="-21437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Stemming </a:t>
            </a:r>
          </a:p>
          <a:p>
            <a:pPr marL="214370" indent="-21437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6"/>
          <p:cNvSpPr txBox="1">
            <a:spLocks/>
          </p:cNvSpPr>
          <p:nvPr/>
        </p:nvSpPr>
        <p:spPr>
          <a:xfrm>
            <a:off x="1436421" y="438067"/>
            <a:ext cx="7902315" cy="10668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1.Data Collection and Preprocessing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436421" y="3204280"/>
            <a:ext cx="26336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</p:txBody>
      </p:sp>
    </p:spTree>
    <p:extLst>
      <p:ext uri="{BB962C8B-B14F-4D97-AF65-F5344CB8AC3E}">
        <p14:creationId xmlns:p14="http://schemas.microsoft.com/office/powerpoint/2010/main" val="221491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40"/>
    </mc:Choice>
    <mc:Fallback xmlns="">
      <p:transition spd="slow" advTm="1704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23095" y="60622"/>
            <a:ext cx="4745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Outline</a:t>
            </a: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524444455"/>
              </p:ext>
            </p:extLst>
          </p:nvPr>
        </p:nvGraphicFramePr>
        <p:xfrm>
          <a:off x="2152179" y="768508"/>
          <a:ext cx="8111494" cy="5144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4120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50"/>
    </mc:Choice>
    <mc:Fallback xmlns="">
      <p:transition spd="slow" advTm="505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71" y="502668"/>
            <a:ext cx="3808241" cy="17907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30" y="3128482"/>
            <a:ext cx="4557521" cy="29569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73" y="1492209"/>
            <a:ext cx="7847044" cy="31147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99327" y="412663"/>
            <a:ext cx="44005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Data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40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4280" y="353956"/>
            <a:ext cx="31213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Survey Results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992" y="1621766"/>
            <a:ext cx="7205509" cy="334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8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79265" y="1587790"/>
            <a:ext cx="944422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70" indent="-21437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 the Tweets from the ordinary dataset using Location as Sri Lanka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70" indent="-21437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unique users from the filtered list</a:t>
            </a:r>
          </a:p>
          <a:p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70" indent="-21437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 the user metadata from the twitter based on features dictionary created from the literature</a:t>
            </a:r>
          </a:p>
          <a:p>
            <a:pPr marL="214370" indent="-21437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70" indent="-21437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dataset with User’s Metadata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5"/>
          <p:cNvSpPr txBox="1">
            <a:spLocks/>
          </p:cNvSpPr>
          <p:nvPr/>
        </p:nvSpPr>
        <p:spPr>
          <a:xfrm>
            <a:off x="1479265" y="457200"/>
            <a:ext cx="6516798" cy="63681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2.Feature Extraction</a:t>
            </a:r>
          </a:p>
        </p:txBody>
      </p:sp>
    </p:spTree>
    <p:extLst>
      <p:ext uri="{BB962C8B-B14F-4D97-AF65-F5344CB8AC3E}">
        <p14:creationId xmlns:p14="http://schemas.microsoft.com/office/powerpoint/2010/main" val="139295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110"/>
    </mc:Choice>
    <mc:Fallback xmlns="">
      <p:transition spd="slow" advTm="5211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9" t="6279" r="10202" b="11590"/>
          <a:stretch/>
        </p:blipFill>
        <p:spPr>
          <a:xfrm>
            <a:off x="280406" y="598740"/>
            <a:ext cx="2962212" cy="1881806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79771" y="3493531"/>
            <a:ext cx="2637183" cy="5698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Hash tags 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2" t="32553" r="22296" b="25703"/>
          <a:stretch/>
        </p:blipFill>
        <p:spPr>
          <a:xfrm>
            <a:off x="1753447" y="1022075"/>
            <a:ext cx="992106" cy="954156"/>
          </a:xfrm>
          <a:prstGeom prst="ellipse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1212573" y="2474841"/>
            <a:ext cx="874643" cy="99391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4309309" y="1861926"/>
            <a:ext cx="2637183" cy="5698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Filtered tweet dataset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539466" y="1126436"/>
            <a:ext cx="1176193" cy="662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774" y="220253"/>
            <a:ext cx="1529035" cy="152903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6727678" y="1126436"/>
            <a:ext cx="1554931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2" t="3074" r="14369" b="6919"/>
          <a:stretch/>
        </p:blipFill>
        <p:spPr>
          <a:xfrm>
            <a:off x="9050100" y="458793"/>
            <a:ext cx="953133" cy="1051956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8353906" y="1822172"/>
            <a:ext cx="2367104" cy="5102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Filtered unique users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9" t="6279" r="10202" b="11590"/>
          <a:stretch/>
        </p:blipFill>
        <p:spPr>
          <a:xfrm>
            <a:off x="8743851" y="3009834"/>
            <a:ext cx="2962212" cy="18818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2" t="32553" r="22296" b="25703"/>
          <a:stretch/>
        </p:blipFill>
        <p:spPr>
          <a:xfrm>
            <a:off x="9840643" y="3632684"/>
            <a:ext cx="992106" cy="954156"/>
          </a:xfrm>
          <a:prstGeom prst="ellipse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9526666" y="2484782"/>
            <a:ext cx="313977" cy="69573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762939" y="5077168"/>
            <a:ext cx="2367104" cy="5102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Filtered unique users metadata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974" y="3632684"/>
            <a:ext cx="1529035" cy="1529035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7656306" y="4543772"/>
            <a:ext cx="1196951" cy="3657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88573" y="1463898"/>
            <a:ext cx="1368009" cy="5616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Twitter cloud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805717" y="3927547"/>
            <a:ext cx="1368009" cy="5616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Twitter cloud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8789" y="311423"/>
            <a:ext cx="11691907" cy="57381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34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412" y="225088"/>
            <a:ext cx="63017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3.Model </a:t>
            </a:r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Generating -Overview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C25BE7A-D905-4545-895B-02CD062CE6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0"/>
          <a:stretch/>
        </p:blipFill>
        <p:spPr>
          <a:xfrm>
            <a:off x="643467" y="988805"/>
            <a:ext cx="10905066" cy="488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78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/>
          <p:cNvSpPr txBox="1">
            <a:spLocks/>
          </p:cNvSpPr>
          <p:nvPr/>
        </p:nvSpPr>
        <p:spPr>
          <a:xfrm>
            <a:off x="374635" y="87424"/>
            <a:ext cx="6516798" cy="50503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3.Model </a:t>
            </a:r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Generating –Model One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70441" y="1316628"/>
            <a:ext cx="2852946" cy="465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Ordinary Tweets 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225" y="543179"/>
            <a:ext cx="2379783" cy="243338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ounded Rectangle 8"/>
          <p:cNvSpPr/>
          <p:nvPr/>
        </p:nvSpPr>
        <p:spPr>
          <a:xfrm>
            <a:off x="8882794" y="1023168"/>
            <a:ext cx="2345635" cy="6758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Features from literature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12" idx="3"/>
          </p:cNvCxnSpPr>
          <p:nvPr/>
        </p:nvCxnSpPr>
        <p:spPr>
          <a:xfrm>
            <a:off x="3293120" y="3862094"/>
            <a:ext cx="3082005" cy="1379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688304" y="1842900"/>
            <a:ext cx="28885" cy="5795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797983" y="3587194"/>
            <a:ext cx="2495137" cy="549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Users details  based on Sri Lanka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586330" y="4099302"/>
            <a:ext cx="4558748" cy="4493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tx1"/>
                </a:solidFill>
              </a:rPr>
              <a:t>Feature extraction of the user profile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586331" y="4894914"/>
            <a:ext cx="4558748" cy="4493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tx1"/>
                </a:solidFill>
              </a:rPr>
              <a:t>Assign </a:t>
            </a:r>
            <a:r>
              <a:rPr lang="en-GB" b="1" dirty="0" smtClean="0">
                <a:solidFill>
                  <a:schemeClr val="tx1"/>
                </a:solidFill>
              </a:rPr>
              <a:t>scores for </a:t>
            </a:r>
            <a:r>
              <a:rPr lang="en-GB" b="1" dirty="0">
                <a:solidFill>
                  <a:schemeClr val="tx1"/>
                </a:solidFill>
              </a:rPr>
              <a:t>features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586331" y="5713538"/>
            <a:ext cx="4558748" cy="4493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tx1"/>
                </a:solidFill>
              </a:rPr>
              <a:t>Get credibility score for </a:t>
            </a:r>
            <a:r>
              <a:rPr lang="en-GB" b="1" dirty="0" smtClean="0">
                <a:solidFill>
                  <a:schemeClr val="tx1"/>
                </a:solidFill>
              </a:rPr>
              <a:t>each user </a:t>
            </a:r>
            <a:r>
              <a:rPr lang="en-GB" b="1" dirty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375125" y="3432316"/>
            <a:ext cx="5015337" cy="283934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/>
          <p:cNvCxnSpPr>
            <a:stCxn id="13" idx="2"/>
            <a:endCxn id="14" idx="0"/>
          </p:cNvCxnSpPr>
          <p:nvPr/>
        </p:nvCxnSpPr>
        <p:spPr>
          <a:xfrm>
            <a:off x="8865704" y="4548641"/>
            <a:ext cx="1" cy="346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2"/>
            <a:endCxn id="15" idx="0"/>
          </p:cNvCxnSpPr>
          <p:nvPr/>
        </p:nvCxnSpPr>
        <p:spPr>
          <a:xfrm>
            <a:off x="8865705" y="5344253"/>
            <a:ext cx="0" cy="369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</p:cNvCxnSpPr>
          <p:nvPr/>
        </p:nvCxnSpPr>
        <p:spPr>
          <a:xfrm flipH="1">
            <a:off x="8005313" y="2976561"/>
            <a:ext cx="1804" cy="6106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1378" y="63359"/>
            <a:ext cx="11807687" cy="66658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ounded Rectangle 25"/>
          <p:cNvSpPr/>
          <p:nvPr/>
        </p:nvSpPr>
        <p:spPr>
          <a:xfrm>
            <a:off x="570441" y="2469398"/>
            <a:ext cx="2852946" cy="465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Feature Extraction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1702746" y="2928681"/>
            <a:ext cx="28885" cy="5795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41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09054" y="0"/>
            <a:ext cx="41568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 </a:t>
            </a:r>
            <a:r>
              <a:rPr 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1 results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63054" y="536859"/>
            <a:ext cx="6683548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dirty="0" err="1">
                <a:ln>
                  <a:solidFill>
                    <a:schemeClr val="tx1"/>
                  </a:solidFill>
                </a:ln>
              </a:rPr>
              <a:t>Ex:User</a:t>
            </a:r>
            <a:r>
              <a:rPr lang="en-US" sz="2400" dirty="0">
                <a:ln>
                  <a:solidFill>
                    <a:schemeClr val="tx1"/>
                  </a:solidFill>
                </a:ln>
              </a:rPr>
              <a:t> Henry has 100 followers  and </a:t>
            </a:r>
            <a:r>
              <a:rPr lang="en-US" sz="2400" dirty="0" smtClean="0">
                <a:ln>
                  <a:solidFill>
                    <a:schemeClr val="tx1"/>
                  </a:solidFill>
                </a:ln>
              </a:rPr>
              <a:t>50 </a:t>
            </a:r>
            <a:r>
              <a:rPr lang="en-US" sz="2400" dirty="0">
                <a:ln>
                  <a:solidFill>
                    <a:schemeClr val="tx1"/>
                  </a:solidFill>
                </a:ln>
              </a:rPr>
              <a:t>friends and </a:t>
            </a:r>
            <a:r>
              <a:rPr lang="en-US" sz="2400" dirty="0" smtClean="0">
                <a:ln>
                  <a:solidFill>
                    <a:schemeClr val="tx1"/>
                  </a:solidFill>
                </a:ln>
              </a:rPr>
              <a:t>he  posted  </a:t>
            </a:r>
            <a:r>
              <a:rPr lang="en-US" sz="2400" dirty="0">
                <a:ln>
                  <a:solidFill>
                    <a:schemeClr val="tx1"/>
                  </a:solidFill>
                </a:ln>
              </a:rPr>
              <a:t>50 tweets </a:t>
            </a:r>
            <a:r>
              <a:rPr lang="en-US" sz="2400" dirty="0" smtClean="0">
                <a:ln>
                  <a:solidFill>
                    <a:schemeClr val="tx1"/>
                  </a:solidFill>
                </a:ln>
              </a:rPr>
              <a:t> and </a:t>
            </a:r>
            <a:r>
              <a:rPr lang="en-US" sz="2400" dirty="0" smtClean="0">
                <a:ln>
                  <a:solidFill>
                    <a:schemeClr val="tx1"/>
                  </a:solidFill>
                </a:ln>
              </a:rPr>
              <a:t>he located at </a:t>
            </a:r>
            <a:r>
              <a:rPr lang="en-US" sz="2400" dirty="0" err="1" smtClean="0">
                <a:ln>
                  <a:solidFill>
                    <a:schemeClr val="tx1"/>
                  </a:solidFill>
                </a:ln>
              </a:rPr>
              <a:t>Colombo,Sri</a:t>
            </a:r>
            <a:r>
              <a:rPr lang="en-US" sz="2400" dirty="0" smtClean="0">
                <a:ln>
                  <a:solidFill>
                    <a:schemeClr val="tx1"/>
                  </a:solidFill>
                </a:ln>
              </a:rPr>
              <a:t> Lanka</a:t>
            </a:r>
            <a:endParaRPr lang="en-US" sz="2400" dirty="0">
              <a:ln>
                <a:solidFill>
                  <a:schemeClr val="tx1"/>
                </a:solidFill>
              </a:ln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rrow: Down 6"/>
          <p:cNvSpPr/>
          <p:nvPr/>
        </p:nvSpPr>
        <p:spPr>
          <a:xfrm>
            <a:off x="6810825" y="2130740"/>
            <a:ext cx="914400" cy="403474"/>
          </a:xfrm>
          <a:prstGeom prst="down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1114175" y="980138"/>
            <a:ext cx="2942346" cy="683101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tint val="66000"/>
                  <a:satMod val="160000"/>
                </a:schemeClr>
              </a:gs>
              <a:gs pos="50000">
                <a:schemeClr val="tx1">
                  <a:lumMod val="65000"/>
                  <a:lumOff val="35000"/>
                  <a:tint val="44500"/>
                  <a:satMod val="160000"/>
                </a:schemeClr>
              </a:gs>
              <a:gs pos="100000">
                <a:schemeClr val="tx1">
                  <a:lumMod val="65000"/>
                  <a:lumOff val="3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Score Metrix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41" y="1896052"/>
            <a:ext cx="5717213" cy="4036255"/>
          </a:xfrm>
          <a:prstGeom prst="rect">
            <a:avLst/>
          </a:prstGeom>
        </p:spPr>
      </p:pic>
      <p:sp>
        <p:nvSpPr>
          <p:cNvPr id="17" name="Arrow: Down 6"/>
          <p:cNvSpPr/>
          <p:nvPr/>
        </p:nvSpPr>
        <p:spPr>
          <a:xfrm rot="16200000">
            <a:off x="5466435" y="3275861"/>
            <a:ext cx="914400" cy="403474"/>
          </a:xfrm>
          <a:prstGeom prst="down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8" name="Table 11">
            <a:extLst>
              <a:ext uri="{FF2B5EF4-FFF2-40B4-BE49-F238E27FC236}">
                <a16:creationId xmlns:a16="http://schemas.microsoft.com/office/drawing/2014/main" xmlns="" id="{8F5355AE-5D52-4CF2-9948-BF7C0EA026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272524"/>
              </p:ext>
            </p:extLst>
          </p:nvPr>
        </p:nvGraphicFramePr>
        <p:xfrm>
          <a:off x="6243992" y="2700358"/>
          <a:ext cx="53506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650">
                  <a:extLst>
                    <a:ext uri="{9D8B030D-6E8A-4147-A177-3AD203B41FA5}">
                      <a16:colId xmlns:a16="http://schemas.microsoft.com/office/drawing/2014/main" xmlns="" val="2709171645"/>
                    </a:ext>
                  </a:extLst>
                </a:gridCol>
                <a:gridCol w="1337650"/>
                <a:gridCol w="1337650"/>
                <a:gridCol w="1337650"/>
              </a:tblGrid>
              <a:tr h="342197">
                <a:tc gridSpan="3">
                  <a:txBody>
                    <a:bodyPr/>
                    <a:lstStyle/>
                    <a:p>
                      <a:r>
                        <a:rPr lang="en-US" dirty="0"/>
                        <a:t>Score vector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14309150"/>
                  </a:ext>
                </a:extLst>
              </a:tr>
              <a:tr h="598845">
                <a:tc>
                  <a:txBody>
                    <a:bodyPr/>
                    <a:lstStyle/>
                    <a:p>
                      <a:r>
                        <a:rPr lang="en-US" dirty="0" smtClean="0"/>
                        <a:t>User name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Follower friends ratio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Tweet_score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9649975"/>
                  </a:ext>
                </a:extLst>
              </a:tr>
              <a:tr h="346950">
                <a:tc>
                  <a:txBody>
                    <a:bodyPr/>
                    <a:lstStyle/>
                    <a:p>
                      <a:r>
                        <a:rPr lang="en-US" dirty="0" smtClean="0"/>
                        <a:t>Henry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94197555"/>
                  </a:ext>
                </a:extLst>
              </a:tr>
              <a:tr h="3469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65896441"/>
                  </a:ext>
                </a:extLst>
              </a:tr>
              <a:tr h="3469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23424085"/>
                  </a:ext>
                </a:extLst>
              </a:tr>
              <a:tr h="3469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629241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00692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835"/>
    </mc:Choice>
    <mc:Fallback xmlns="">
      <p:transition spd="slow" advTm="778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1">
            <a:extLst>
              <a:ext uri="{FF2B5EF4-FFF2-40B4-BE49-F238E27FC236}">
                <a16:creationId xmlns:a16="http://schemas.microsoft.com/office/drawing/2014/main" xmlns="" id="{8F5355AE-5D52-4CF2-9948-BF7C0EA026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654963"/>
              </p:ext>
            </p:extLst>
          </p:nvPr>
        </p:nvGraphicFramePr>
        <p:xfrm>
          <a:off x="446696" y="225933"/>
          <a:ext cx="53506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650">
                  <a:extLst>
                    <a:ext uri="{9D8B030D-6E8A-4147-A177-3AD203B41FA5}">
                      <a16:colId xmlns:a16="http://schemas.microsoft.com/office/drawing/2014/main" xmlns="" val="2709171645"/>
                    </a:ext>
                  </a:extLst>
                </a:gridCol>
                <a:gridCol w="1337650"/>
                <a:gridCol w="1337650"/>
                <a:gridCol w="1337650"/>
              </a:tblGrid>
              <a:tr h="342197">
                <a:tc gridSpan="3">
                  <a:txBody>
                    <a:bodyPr/>
                    <a:lstStyle/>
                    <a:p>
                      <a:r>
                        <a:rPr lang="en-US" dirty="0"/>
                        <a:t>Score vector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14309150"/>
                  </a:ext>
                </a:extLst>
              </a:tr>
              <a:tr h="598845">
                <a:tc>
                  <a:txBody>
                    <a:bodyPr/>
                    <a:lstStyle/>
                    <a:p>
                      <a:r>
                        <a:rPr lang="en-US" dirty="0" smtClean="0"/>
                        <a:t>User name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Follower friends ratio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Tweet_score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9649975"/>
                  </a:ext>
                </a:extLst>
              </a:tr>
              <a:tr h="346950">
                <a:tc>
                  <a:txBody>
                    <a:bodyPr/>
                    <a:lstStyle/>
                    <a:p>
                      <a:r>
                        <a:rPr lang="en-US" dirty="0" smtClean="0"/>
                        <a:t>Henry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94197555"/>
                  </a:ext>
                </a:extLst>
              </a:tr>
              <a:tr h="3469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65896441"/>
                  </a:ext>
                </a:extLst>
              </a:tr>
              <a:tr h="3469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23424085"/>
                  </a:ext>
                </a:extLst>
              </a:tr>
              <a:tr h="3469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6292417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248" y="225933"/>
            <a:ext cx="2800350" cy="2419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Arrow: Down 15"/>
          <p:cNvSpPr/>
          <p:nvPr/>
        </p:nvSpPr>
        <p:spPr>
          <a:xfrm>
            <a:off x="5959005" y="2694813"/>
            <a:ext cx="1098855" cy="432555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le 11">
            <a:extLst>
              <a:ext uri="{FF2B5EF4-FFF2-40B4-BE49-F238E27FC236}">
                <a16:creationId xmlns:a16="http://schemas.microsoft.com/office/drawing/2014/main" xmlns="" id="{8F5355AE-5D52-4CF2-9948-BF7C0EA026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389248"/>
              </p:ext>
            </p:extLst>
          </p:nvPr>
        </p:nvGraphicFramePr>
        <p:xfrm>
          <a:off x="786382" y="3504036"/>
          <a:ext cx="10716771" cy="1964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355">
                  <a:extLst>
                    <a:ext uri="{9D8B030D-6E8A-4147-A177-3AD203B41FA5}">
                      <a16:colId xmlns:a16="http://schemas.microsoft.com/office/drawing/2014/main" xmlns="" val="2709171645"/>
                    </a:ext>
                  </a:extLst>
                </a:gridCol>
                <a:gridCol w="1512450"/>
                <a:gridCol w="1702581"/>
                <a:gridCol w="1071677"/>
                <a:gridCol w="1071677"/>
                <a:gridCol w="1071677"/>
                <a:gridCol w="1071677"/>
                <a:gridCol w="1071677"/>
              </a:tblGrid>
              <a:tr h="37411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 vector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14309150"/>
                  </a:ext>
                </a:extLst>
              </a:tr>
              <a:tr h="1215856">
                <a:tc>
                  <a:txBody>
                    <a:bodyPr/>
                    <a:lstStyle/>
                    <a:p>
                      <a:r>
                        <a:rPr lang="en-US" dirty="0" smtClean="0"/>
                        <a:t>User name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Follower friends ratio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Tweet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Location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Major attributes trust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Minor attributes trust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final weighted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Normalized Trust score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9649975"/>
                  </a:ext>
                </a:extLst>
              </a:tr>
              <a:tr h="374110">
                <a:tc>
                  <a:txBody>
                    <a:bodyPr/>
                    <a:lstStyle/>
                    <a:p>
                      <a:r>
                        <a:rPr lang="en-US" dirty="0" smtClean="0"/>
                        <a:t>Henry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94197555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4775" y="2714772"/>
            <a:ext cx="44672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13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411211" y="176770"/>
            <a:ext cx="6516798" cy="50503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3.Model 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Generating –Model Two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2" t="10779" r="59775" b="30690"/>
          <a:stretch/>
        </p:blipFill>
        <p:spPr>
          <a:xfrm>
            <a:off x="4343265" y="1343518"/>
            <a:ext cx="1775792" cy="16167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762" t="10779" r="59775" b="30690"/>
          <a:stretch/>
        </p:blipFill>
        <p:spPr>
          <a:xfrm>
            <a:off x="8783636" y="1349157"/>
            <a:ext cx="1775792" cy="16167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19D976A-E207-4315-833D-6ED55A0C2901}"/>
              </a:ext>
            </a:extLst>
          </p:cNvPr>
          <p:cNvSpPr/>
          <p:nvPr/>
        </p:nvSpPr>
        <p:spPr>
          <a:xfrm>
            <a:off x="4206187" y="3421249"/>
            <a:ext cx="2372407" cy="3828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 representation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19D976A-E207-4315-833D-6ED55A0C2901}"/>
              </a:ext>
            </a:extLst>
          </p:cNvPr>
          <p:cNvSpPr/>
          <p:nvPr/>
        </p:nvSpPr>
        <p:spPr>
          <a:xfrm>
            <a:off x="8580993" y="3433424"/>
            <a:ext cx="2411271" cy="6111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 representation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A60BD00-0C25-4C6B-A645-081D794A43AE}"/>
              </a:ext>
            </a:extLst>
          </p:cNvPr>
          <p:cNvSpPr/>
          <p:nvPr/>
        </p:nvSpPr>
        <p:spPr>
          <a:xfrm>
            <a:off x="6770434" y="4454238"/>
            <a:ext cx="2208628" cy="5650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A60BD00-0C25-4C6B-A645-081D794A43AE}"/>
              </a:ext>
            </a:extLst>
          </p:cNvPr>
          <p:cNvSpPr/>
          <p:nvPr/>
        </p:nvSpPr>
        <p:spPr>
          <a:xfrm>
            <a:off x="6776571" y="5561900"/>
            <a:ext cx="2208628" cy="5650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EC61451F-D9CD-469A-9EDB-7728B996A9D7}"/>
              </a:ext>
            </a:extLst>
          </p:cNvPr>
          <p:cNvCxnSpPr>
            <a:cxnSpLocks/>
          </p:cNvCxnSpPr>
          <p:nvPr/>
        </p:nvCxnSpPr>
        <p:spPr>
          <a:xfrm>
            <a:off x="7874748" y="5024767"/>
            <a:ext cx="0" cy="5371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EC61451F-D9CD-469A-9EDB-7728B996A9D7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5202315" y="2960283"/>
            <a:ext cx="28846" cy="4731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EC61451F-D9CD-469A-9EDB-7728B996A9D7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671532" y="2965922"/>
            <a:ext cx="0" cy="4715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155481" y="647319"/>
            <a:ext cx="7026174" cy="56255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98B5032-08C7-4A91-9C39-986FF926DCD1}"/>
              </a:ext>
            </a:extLst>
          </p:cNvPr>
          <p:cNvSpPr/>
          <p:nvPr/>
        </p:nvSpPr>
        <p:spPr>
          <a:xfrm>
            <a:off x="4294398" y="747188"/>
            <a:ext cx="2476036" cy="8609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Preprocessed Tweets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credible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with source content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98B5032-08C7-4A91-9C39-986FF926DCD1}"/>
              </a:ext>
            </a:extLst>
          </p:cNvPr>
          <p:cNvSpPr/>
          <p:nvPr/>
        </p:nvSpPr>
        <p:spPr>
          <a:xfrm>
            <a:off x="8350370" y="747188"/>
            <a:ext cx="2593419" cy="4956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Preprocessed Tweets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ordinary source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EC61451F-D9CD-469A-9EDB-7728B996A9D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444910" y="3842940"/>
            <a:ext cx="1325524" cy="8938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EC61451F-D9CD-469A-9EDB-7728B996A9D7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8979062" y="4049618"/>
            <a:ext cx="687411" cy="687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91546" y="1227195"/>
            <a:ext cx="2894899" cy="7757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list of credible tweet news sources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2633" y="2548296"/>
            <a:ext cx="2943812" cy="10122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Done a survey and Identify most credible sources among the list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517101" y="2151900"/>
            <a:ext cx="0" cy="2760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517101" y="3666119"/>
            <a:ext cx="0" cy="2760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72737" y="4044588"/>
            <a:ext cx="3013707" cy="10122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Tweets and it’s source details collected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69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5"/>
          <p:cNvSpPr txBox="1">
            <a:spLocks/>
          </p:cNvSpPr>
          <p:nvPr/>
        </p:nvSpPr>
        <p:spPr>
          <a:xfrm>
            <a:off x="288851" y="276977"/>
            <a:ext cx="8165861" cy="50503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3.Model </a:t>
            </a:r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Generating –Model Three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5535" y="3831422"/>
            <a:ext cx="1496385" cy="133142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807" y="1425006"/>
            <a:ext cx="1108279" cy="110827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ADBD02EF-C6B4-4C3A-8249-087DEA6DA08E}"/>
              </a:ext>
            </a:extLst>
          </p:cNvPr>
          <p:cNvSpPr/>
          <p:nvPr/>
        </p:nvSpPr>
        <p:spPr>
          <a:xfrm>
            <a:off x="3717635" y="2644420"/>
            <a:ext cx="1308295" cy="4737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FE4DF06-DAED-4CAD-96F8-826EE7BA0706}"/>
              </a:ext>
            </a:extLst>
          </p:cNvPr>
          <p:cNvSpPr/>
          <p:nvPr/>
        </p:nvSpPr>
        <p:spPr>
          <a:xfrm>
            <a:off x="6671807" y="2690752"/>
            <a:ext cx="1308295" cy="472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2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644" y="1425005"/>
            <a:ext cx="1108279" cy="110827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ADBD02EF-C6B4-4C3A-8249-087DEA6DA08E}"/>
              </a:ext>
            </a:extLst>
          </p:cNvPr>
          <p:cNvSpPr/>
          <p:nvPr/>
        </p:nvSpPr>
        <p:spPr>
          <a:xfrm>
            <a:off x="5179579" y="5199005"/>
            <a:ext cx="1308295" cy="4737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xmlns="" id="{436718EE-512C-49A8-B7AF-6023E65B920E}"/>
              </a:ext>
            </a:extLst>
          </p:cNvPr>
          <p:cNvSpPr/>
          <p:nvPr/>
        </p:nvSpPr>
        <p:spPr>
          <a:xfrm rot="5400000">
            <a:off x="5573921" y="2143243"/>
            <a:ext cx="519615" cy="27844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335572" y="1208067"/>
            <a:ext cx="5446644" cy="48502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757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88"/>
    </mc:Choice>
    <mc:Fallback xmlns="">
      <p:transition spd="slow" advTm="1858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276600"/>
            <a:ext cx="3048000" cy="304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2073847"/>
            <a:ext cx="5693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57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7"/>
    </mc:Choice>
    <mc:Fallback xmlns="">
      <p:transition spd="slow" advTm="4687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5"/>
          <p:cNvSpPr txBox="1">
            <a:spLocks/>
          </p:cNvSpPr>
          <p:nvPr/>
        </p:nvSpPr>
        <p:spPr>
          <a:xfrm>
            <a:off x="288851" y="276977"/>
            <a:ext cx="8165861" cy="50503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3.Model </a:t>
            </a:r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Generating –Model Three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xmlns="" id="{8F5355AE-5D52-4CF2-9948-BF7C0EA026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5748"/>
              </p:ext>
            </p:extLst>
          </p:nvPr>
        </p:nvGraphicFramePr>
        <p:xfrm>
          <a:off x="566926" y="1400916"/>
          <a:ext cx="3730754" cy="1964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586">
                  <a:extLst>
                    <a:ext uri="{9D8B030D-6E8A-4147-A177-3AD203B41FA5}">
                      <a16:colId xmlns:a16="http://schemas.microsoft.com/office/drawing/2014/main" xmlns="" val="2709171645"/>
                    </a:ext>
                  </a:extLst>
                </a:gridCol>
                <a:gridCol w="2487168"/>
              </a:tblGrid>
              <a:tr h="37411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 vector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14309150"/>
                  </a:ext>
                </a:extLst>
              </a:tr>
              <a:tr h="1215856">
                <a:tc>
                  <a:txBody>
                    <a:bodyPr/>
                    <a:lstStyle/>
                    <a:p>
                      <a:r>
                        <a:rPr lang="en-US" dirty="0" smtClean="0"/>
                        <a:t>User name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Normalized Trust score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9649975"/>
                  </a:ext>
                </a:extLst>
              </a:tr>
              <a:tr h="374110">
                <a:tc>
                  <a:txBody>
                    <a:bodyPr/>
                    <a:lstStyle/>
                    <a:p>
                      <a:r>
                        <a:rPr lang="en-US" dirty="0" smtClean="0"/>
                        <a:t>Henry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9419755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409096"/>
              </p:ext>
            </p:extLst>
          </p:nvPr>
        </p:nvGraphicFramePr>
        <p:xfrm>
          <a:off x="7299098" y="1611532"/>
          <a:ext cx="4038543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181">
                  <a:extLst>
                    <a:ext uri="{9D8B030D-6E8A-4147-A177-3AD203B41FA5}">
                      <a16:colId xmlns:a16="http://schemas.microsoft.com/office/drawing/2014/main" xmlns="" val="1539387329"/>
                    </a:ext>
                  </a:extLst>
                </a:gridCol>
                <a:gridCol w="1346181"/>
                <a:gridCol w="1346181"/>
              </a:tblGrid>
              <a:tr h="688885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Tweet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ID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1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1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1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ID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1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1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1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Cosine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Similarity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1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1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1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514747919"/>
                  </a:ext>
                </a:extLst>
              </a:tr>
              <a:tr h="351623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123456</a:t>
                      </a:r>
                      <a:endParaRPr lang="en-US" sz="2000" b="1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1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1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1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Henry</a:t>
                      </a:r>
                      <a:endParaRPr lang="en-US" sz="2000" b="1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1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1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1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0.0452</a:t>
                      </a:r>
                      <a:endParaRPr lang="en-US" sz="2000" b="1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1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1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1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2016454696"/>
                  </a:ext>
                </a:extLst>
              </a:tr>
              <a:tr h="351623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123458</a:t>
                      </a:r>
                      <a:endParaRPr lang="en-US" sz="2000" b="1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1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1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1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000" b="1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1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1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1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0.1123</a:t>
                      </a:r>
                      <a:endParaRPr lang="en-US" sz="2000" b="1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1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1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1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351623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178930</a:t>
                      </a:r>
                      <a:endParaRPr lang="en-US" sz="2000" b="1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1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1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1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Henry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bg1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1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1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0.6234</a:t>
                      </a:r>
                      <a:endParaRPr lang="en-US" sz="2000" b="1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1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1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1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041846"/>
              </p:ext>
            </p:extLst>
          </p:nvPr>
        </p:nvGraphicFramePr>
        <p:xfrm>
          <a:off x="3776530" y="4421788"/>
          <a:ext cx="3751284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28">
                  <a:extLst>
                    <a:ext uri="{9D8B030D-6E8A-4147-A177-3AD203B41FA5}">
                      <a16:colId xmlns:a16="http://schemas.microsoft.com/office/drawing/2014/main" xmlns="" val="1539387329"/>
                    </a:ext>
                  </a:extLst>
                </a:gridCol>
                <a:gridCol w="1250428"/>
                <a:gridCol w="1250428"/>
              </a:tblGrid>
              <a:tr h="688885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Tweet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ID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1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1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1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ID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1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1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1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Trust Score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1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1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1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514747919"/>
                  </a:ext>
                </a:extLst>
              </a:tr>
              <a:tr h="351623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123456</a:t>
                      </a:r>
                      <a:endParaRPr lang="en-US" sz="2000" b="1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1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1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1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Henry</a:t>
                      </a:r>
                      <a:endParaRPr lang="en-US" sz="2000" b="1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1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1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1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0.3891</a:t>
                      </a:r>
                      <a:endParaRPr lang="en-US" sz="2000" b="1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1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1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1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2016454696"/>
                  </a:ext>
                </a:extLst>
              </a:tr>
              <a:tr h="351623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178930</a:t>
                      </a:r>
                      <a:endParaRPr lang="en-US" sz="2000" b="1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1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1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1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Henry</a:t>
                      </a:r>
                      <a:endParaRPr lang="en-US" sz="2000" b="1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1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1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1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0.6782</a:t>
                      </a:r>
                      <a:endParaRPr lang="en-US" sz="2000" b="1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1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1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1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657" y="3544930"/>
            <a:ext cx="9850512" cy="833220"/>
          </a:xfrm>
          <a:prstGeom prst="rect">
            <a:avLst/>
          </a:prstGeom>
        </p:spPr>
      </p:pic>
      <p:sp>
        <p:nvSpPr>
          <p:cNvPr id="15" name="Right Brace 14">
            <a:extLst>
              <a:ext uri="{FF2B5EF4-FFF2-40B4-BE49-F238E27FC236}">
                <a16:creationId xmlns:a16="http://schemas.microsoft.com/office/drawing/2014/main" xmlns="" id="{436718EE-512C-49A8-B7AF-6023E65B920E}"/>
              </a:ext>
            </a:extLst>
          </p:cNvPr>
          <p:cNvSpPr/>
          <p:nvPr/>
        </p:nvSpPr>
        <p:spPr>
          <a:xfrm rot="5400000">
            <a:off x="5566445" y="2829131"/>
            <a:ext cx="519615" cy="278443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241792" y="4558088"/>
            <a:ext cx="3559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Assumption;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the moment T value assigned as 0.5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301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88"/>
    </mc:Choice>
    <mc:Fallback xmlns="">
      <p:transition spd="slow" advTm="18588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9922" y="273419"/>
            <a:ext cx="119898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ts val="1600"/>
            </a:pPr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Labelling the tweets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rrow: Down 15"/>
          <p:cNvSpPr/>
          <p:nvPr/>
        </p:nvSpPr>
        <p:spPr>
          <a:xfrm rot="16200000">
            <a:off x="5120437" y="2705855"/>
            <a:ext cx="1098855" cy="2329134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859673"/>
              </p:ext>
            </p:extLst>
          </p:nvPr>
        </p:nvGraphicFramePr>
        <p:xfrm>
          <a:off x="412228" y="2971262"/>
          <a:ext cx="3751284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28">
                  <a:extLst>
                    <a:ext uri="{9D8B030D-6E8A-4147-A177-3AD203B41FA5}">
                      <a16:colId xmlns:a16="http://schemas.microsoft.com/office/drawing/2014/main" xmlns="" val="1539387329"/>
                    </a:ext>
                  </a:extLst>
                </a:gridCol>
                <a:gridCol w="1250428"/>
                <a:gridCol w="1250428"/>
              </a:tblGrid>
              <a:tr h="688885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Tweet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ID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1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1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1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ID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1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1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1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Trust Score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1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1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1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514747919"/>
                  </a:ext>
                </a:extLst>
              </a:tr>
              <a:tr h="351623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123456</a:t>
                      </a:r>
                      <a:endParaRPr lang="en-US" sz="2000" b="1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1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1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1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Henry</a:t>
                      </a:r>
                      <a:endParaRPr lang="en-US" sz="2000" b="1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1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1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1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0.3891</a:t>
                      </a:r>
                      <a:endParaRPr lang="en-US" sz="2000" b="1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1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1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1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2016454696"/>
                  </a:ext>
                </a:extLst>
              </a:tr>
              <a:tr h="351623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178930</a:t>
                      </a:r>
                      <a:endParaRPr lang="en-US" sz="2000" b="1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1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1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1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Henry</a:t>
                      </a:r>
                      <a:endParaRPr lang="en-US" sz="2000" b="1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1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1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1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0.6782</a:t>
                      </a:r>
                      <a:endParaRPr lang="en-US" sz="2000" b="1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1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1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1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433671"/>
              </p:ext>
            </p:extLst>
          </p:nvPr>
        </p:nvGraphicFramePr>
        <p:xfrm>
          <a:off x="7621175" y="2971262"/>
          <a:ext cx="3751284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821">
                  <a:extLst>
                    <a:ext uri="{9D8B030D-6E8A-4147-A177-3AD203B41FA5}">
                      <a16:colId xmlns:a16="http://schemas.microsoft.com/office/drawing/2014/main" xmlns="" val="1539387329"/>
                    </a:ext>
                  </a:extLst>
                </a:gridCol>
                <a:gridCol w="937821"/>
                <a:gridCol w="937821"/>
                <a:gridCol w="937821"/>
              </a:tblGrid>
              <a:tr h="688885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Tweet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ID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1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1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1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ID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1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1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1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Trust Score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1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1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1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Label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1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1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1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514747919"/>
                  </a:ext>
                </a:extLst>
              </a:tr>
              <a:tr h="351623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123456</a:t>
                      </a:r>
                      <a:endParaRPr lang="en-US" sz="2000" b="1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1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1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1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Henry</a:t>
                      </a:r>
                      <a:endParaRPr lang="en-US" sz="2000" b="1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1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1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1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0.3891</a:t>
                      </a:r>
                      <a:endParaRPr lang="en-US" sz="2000" b="1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1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1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1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Fake</a:t>
                      </a:r>
                      <a:endParaRPr lang="en-US" sz="2000" b="1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1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1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1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2016454696"/>
                  </a:ext>
                </a:extLst>
              </a:tr>
              <a:tr h="351623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178930</a:t>
                      </a:r>
                      <a:endParaRPr lang="en-US" sz="2000" b="1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1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1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1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Henry</a:t>
                      </a:r>
                      <a:endParaRPr lang="en-US" sz="2000" b="1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1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1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1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0.6782</a:t>
                      </a:r>
                      <a:endParaRPr lang="en-US" sz="2000" b="1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1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1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1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</a:t>
                      </a:r>
                      <a:endParaRPr lang="en-US" sz="2000" b="1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1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1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1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573176" y="1382002"/>
            <a:ext cx="31745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T=0.5 and then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Trust Score &gt;=0.5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‘Real’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‘Fake’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348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700"/>
    </mc:Choice>
    <mc:Fallback xmlns="">
      <p:transition spd="slow" advTm="327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0241" y="1484835"/>
            <a:ext cx="9987195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SVM and Random Forest classifier;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 Results </a:t>
            </a:r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model  and validate the model</a:t>
            </a:r>
          </a:p>
          <a:p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* Break down to train and test datasets</a:t>
            </a:r>
          </a:p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* Train the classifier</a:t>
            </a:r>
          </a:p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* Test the classifier</a:t>
            </a:r>
          </a:p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* Accuracy, FI score check</a:t>
            </a:r>
            <a:endParaRPr lang="en-US" sz="1400" dirty="0"/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1540241" y="596930"/>
            <a:ext cx="6516798" cy="1066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of the Model</a:t>
            </a:r>
          </a:p>
        </p:txBody>
      </p:sp>
    </p:spTree>
    <p:extLst>
      <p:ext uri="{BB962C8B-B14F-4D97-AF65-F5344CB8AC3E}">
        <p14:creationId xmlns:p14="http://schemas.microsoft.com/office/powerpoint/2010/main" val="320908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26"/>
    </mc:Choice>
    <mc:Fallback xmlns="">
      <p:transition spd="slow" advTm="11626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2124269" y="2209800"/>
            <a:ext cx="8382000" cy="10668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the Methodology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72"/>
          <a:stretch/>
        </p:blipFill>
        <p:spPr>
          <a:xfrm>
            <a:off x="0" y="4145191"/>
            <a:ext cx="2967135" cy="271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5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9922" y="273419"/>
            <a:ext cx="119898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ts val="1600"/>
            </a:pPr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 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1871" y="1742535"/>
            <a:ext cx="109528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libraries and IDE used as Google </a:t>
            </a:r>
            <a:r>
              <a:rPr lang="en-GB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Twitter developer API used to extract the data from the Twitter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07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1642187" y="2286000"/>
            <a:ext cx="10207690" cy="10668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Pseudocodes for </a:t>
            </a:r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Tweets and User Profile extraction</a:t>
            </a: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88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50841" y="354563"/>
            <a:ext cx="8727232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Read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hashtags for Easter attack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sri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Lanka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Read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keys 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Read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dictionary build from literature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output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tweets with the time period of 20</a:t>
            </a:r>
            <a:r>
              <a:rPr lang="en-US" sz="20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apr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2019 to 21</a:t>
            </a:r>
            <a:r>
              <a:rPr lang="en-US" sz="20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may 2019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#clean tweets and filter based on the location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#extract user details from the tweet dataset and extract user level features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word cloud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#visualize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5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1642187" y="2286000"/>
            <a:ext cx="10207690" cy="10668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Pseudocodes </a:t>
            </a:r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credible  Tweets extraction</a:t>
            </a: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26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50841" y="354563"/>
            <a:ext cx="872723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list of news sources from the past studies </a:t>
            </a:r>
          </a:p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standard hash tags for Easter attack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output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tweets with source content from highly credible news sources </a:t>
            </a:r>
          </a:p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period 20</a:t>
            </a:r>
            <a:r>
              <a:rPr lang="en-US" sz="20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Apr 2019 -21</a:t>
            </a:r>
            <a:r>
              <a:rPr lang="en-US" sz="20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may 2019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#design a survey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#collecting the survey results from twitter community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#Identified the most credible news sources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#Extract Tweets from these news sources  </a:t>
            </a:r>
          </a:p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visualize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91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59243" y="2255289"/>
            <a:ext cx="44037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 of the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06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000641854"/>
              </p:ext>
            </p:extLst>
          </p:nvPr>
        </p:nvGraphicFramePr>
        <p:xfrm>
          <a:off x="467551" y="3189996"/>
          <a:ext cx="11317856" cy="2173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Rectangle 10"/>
          <p:cNvSpPr/>
          <p:nvPr/>
        </p:nvSpPr>
        <p:spPr>
          <a:xfrm>
            <a:off x="1147941" y="725420"/>
            <a:ext cx="51691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News Process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84539" y="3189996"/>
            <a:ext cx="6883879" cy="30400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4106174" y="5102242"/>
            <a:ext cx="4692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Responsible, liable publisher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Left Brace 13"/>
          <p:cNvSpPr/>
          <p:nvPr/>
        </p:nvSpPr>
        <p:spPr>
          <a:xfrm rot="5400000">
            <a:off x="5501403" y="1681386"/>
            <a:ext cx="1250148" cy="2862245"/>
          </a:xfrm>
          <a:prstGeom prst="leftBrace">
            <a:avLst>
              <a:gd name="adj1" fmla="val 8333"/>
              <a:gd name="adj2" fmla="val 4940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5149318" y="2019263"/>
            <a:ext cx="1954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Controlling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63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4280" y="353956"/>
            <a:ext cx="51392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From Model One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10" y="1777041"/>
            <a:ext cx="11604259" cy="18115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846717" y="2173857"/>
            <a:ext cx="258792" cy="11559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02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3" y="931653"/>
            <a:ext cx="11436708" cy="393364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762445" y="1570007"/>
            <a:ext cx="776378" cy="30019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6657356" y="920469"/>
            <a:ext cx="5094377" cy="43010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89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17" y="1190444"/>
            <a:ext cx="11428123" cy="477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1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4280" y="353956"/>
            <a:ext cx="51479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From Model Two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31" y="2156604"/>
            <a:ext cx="11799869" cy="293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7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4280" y="353956"/>
            <a:ext cx="54816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From Model Three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64" y="1696849"/>
            <a:ext cx="10939476" cy="30161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6657356" y="920469"/>
            <a:ext cx="5094377" cy="43010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45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060" y="220240"/>
            <a:ext cx="4848045" cy="5727806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6587067" y="0"/>
            <a:ext cx="4097866" cy="59480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07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6226" y="247134"/>
            <a:ext cx="3771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Results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16" y="1811867"/>
            <a:ext cx="11042651" cy="232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01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6226" y="247134"/>
            <a:ext cx="3771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Results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26" y="893465"/>
            <a:ext cx="9148424" cy="30141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26" y="3864298"/>
            <a:ext cx="9148424" cy="24050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14650" y="3907598"/>
            <a:ext cx="1934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Random Forest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814650" y="1271688"/>
            <a:ext cx="193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SVM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5829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65110" y="242596"/>
            <a:ext cx="10058400" cy="952954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5110" y="1380930"/>
            <a:ext cx="10954139" cy="4664269"/>
          </a:xfrm>
        </p:spPr>
        <p:txBody>
          <a:bodyPr>
            <a:normAutofit lnSpcReduction="10000"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GB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hybrid </a:t>
            </a: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method—a combination of user-account-associated </a:t>
            </a:r>
            <a:r>
              <a:rPr lang="en-GB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characteristics </a:t>
            </a: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text verifiability against reliable </a:t>
            </a:r>
            <a:r>
              <a:rPr lang="en-GB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sources to </a:t>
            </a: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fake news on </a:t>
            </a:r>
            <a:r>
              <a:rPr lang="en-GB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</a:t>
            </a: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 platforms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study identified the factors which are affect to 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level credibility from the literature and apply to the model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 has open different paths to 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growing the model including this can apply to other languages with minimum changes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Study can apply to any incident rather than Easter attack, with the training model</a:t>
            </a:r>
          </a:p>
        </p:txBody>
      </p:sp>
    </p:spTree>
    <p:extLst>
      <p:ext uri="{BB962C8B-B14F-4D97-AF65-F5344CB8AC3E}">
        <p14:creationId xmlns:p14="http://schemas.microsoft.com/office/powerpoint/2010/main" val="210406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659364" y="2290964"/>
            <a:ext cx="11038056" cy="402272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Further improve and apply model to 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accuracy analysis by 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including the users network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this into different language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659363" y="391885"/>
            <a:ext cx="10058400" cy="92687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Works</a:t>
            </a:r>
          </a:p>
        </p:txBody>
      </p:sp>
    </p:spTree>
    <p:extLst>
      <p:ext uri="{BB962C8B-B14F-4D97-AF65-F5344CB8AC3E}">
        <p14:creationId xmlns:p14="http://schemas.microsoft.com/office/powerpoint/2010/main" val="95453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7941" y="725420"/>
            <a:ext cx="42671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 to the Internet</a:t>
            </a:r>
            <a:endParaRPr lang="en-GB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7941" y="2001328"/>
            <a:ext cx="107047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Anyone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Anyone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amplify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Anyone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Editors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trashcan</a:t>
            </a:r>
          </a:p>
        </p:txBody>
      </p:sp>
    </p:spTree>
    <p:extLst>
      <p:ext uri="{BB962C8B-B14F-4D97-AF65-F5344CB8AC3E}">
        <p14:creationId xmlns:p14="http://schemas.microsoft.com/office/powerpoint/2010/main" val="173709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970382" y="2034073"/>
            <a:ext cx="10618237" cy="4191000"/>
          </a:xfrm>
        </p:spPr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Collection of Data set –due to users not using the standard hashtags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Tweet content is not limit and always credible sources not link to the government news department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970382" y="765111"/>
            <a:ext cx="10058400" cy="85964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</a:p>
        </p:txBody>
      </p:sp>
    </p:spTree>
    <p:extLst>
      <p:ext uri="{BB962C8B-B14F-4D97-AF65-F5344CB8AC3E}">
        <p14:creationId xmlns:p14="http://schemas.microsoft.com/office/powerpoint/2010/main" val="350059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4041385" y="2300612"/>
            <a:ext cx="3687883" cy="8596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30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047" y="3695869"/>
            <a:ext cx="2847975" cy="1600200"/>
          </a:xfrm>
          <a:prstGeom prst="rect">
            <a:avLst/>
          </a:prstGeom>
        </p:spPr>
      </p:pic>
      <p:sp>
        <p:nvSpPr>
          <p:cNvPr id="3" name="Title 3"/>
          <p:cNvSpPr txBox="1">
            <a:spLocks/>
          </p:cNvSpPr>
          <p:nvPr/>
        </p:nvSpPr>
        <p:spPr bwMode="auto">
          <a:xfrm>
            <a:off x="524657" y="1384093"/>
            <a:ext cx="11332564" cy="1886441"/>
          </a:xfrm>
          <a:prstGeom prst="rect">
            <a:avLst/>
          </a:prstGeom>
        </p:spPr>
        <p:txBody>
          <a:bodyPr vert="horz" lIns="68598" tIns="34299" rIns="68598" bIns="34299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 </a:t>
            </a:r>
            <a:r>
              <a:rPr lang="en-GB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Detect Unreliable </a:t>
            </a:r>
            <a:br>
              <a:rPr lang="en-GB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News Articles on Online Media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44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96"/>
    </mc:Choice>
    <mc:Fallback xmlns="">
      <p:transition spd="slow" advTm="7396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6045" y="2172751"/>
            <a:ext cx="107140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de Beer, D., </a:t>
            </a:r>
            <a:r>
              <a:rPr lang="en-GB" dirty="0" err="1"/>
              <a:t>Matthee</a:t>
            </a:r>
            <a:r>
              <a:rPr lang="en-GB" dirty="0"/>
              <a:t>, M., 2021. Approaches to Identify Fake News: A Systematic Literature Review, in: </a:t>
            </a:r>
            <a:r>
              <a:rPr lang="en-GB" dirty="0" err="1"/>
              <a:t>Antipova</a:t>
            </a:r>
            <a:r>
              <a:rPr lang="en-GB" dirty="0"/>
              <a:t>, T. (Ed.), Integrated Science in Digital Age 2020, Lecture Notes in Networks and Systems. Springer International Publishing, Cham, pp. 13–22.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doi.org/10.1007/978-3-030-49264-9_2</a:t>
            </a:r>
            <a:endParaRPr lang="en-GB" dirty="0" smtClean="0"/>
          </a:p>
          <a:p>
            <a:endParaRPr lang="en-GB" dirty="0"/>
          </a:p>
          <a:p>
            <a:r>
              <a:rPr lang="en-GB" dirty="0" err="1"/>
              <a:t>YeKang</a:t>
            </a:r>
            <a:r>
              <a:rPr lang="en-GB" dirty="0"/>
              <a:t> Yang, Kai </a:t>
            </a:r>
            <a:r>
              <a:rPr lang="en-GB" dirty="0" err="1"/>
              <a:t>Niu</a:t>
            </a:r>
            <a:r>
              <a:rPr lang="en-GB" dirty="0"/>
              <a:t>, </a:t>
            </a:r>
            <a:r>
              <a:rPr lang="en-GB" dirty="0" err="1"/>
              <a:t>ZhiQiang</a:t>
            </a:r>
            <a:r>
              <a:rPr lang="en-GB" dirty="0"/>
              <a:t> He, 2015. Exploiting the topology property of social network for </a:t>
            </a:r>
            <a:r>
              <a:rPr lang="en-GB" dirty="0" err="1"/>
              <a:t>rumor</a:t>
            </a:r>
            <a:r>
              <a:rPr lang="en-GB" dirty="0"/>
              <a:t> detection, in: 2015 12th International Joint Conference on Computer Science and Software Engineering (JCSSE). Presented at the 2015 12th International Joint Conference on Computer Science and Software Engineering (JCSSE), IEEE, </a:t>
            </a:r>
            <a:r>
              <a:rPr lang="en-GB" dirty="0" err="1"/>
              <a:t>Songkhla</a:t>
            </a:r>
            <a:r>
              <a:rPr lang="en-GB" dirty="0"/>
              <a:t>, Thailand, pp. 41–46. 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doi.org/10.1109/JCSSE.2015.7219767</a:t>
            </a: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91437" y="673662"/>
            <a:ext cx="23307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6671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7941" y="725420"/>
            <a:ext cx="60238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Makes News “ FAKE”</a:t>
            </a:r>
            <a:endParaRPr lang="en-GB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7941" y="1759789"/>
            <a:ext cx="911877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can’t be Verified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often appeals to emotion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can’t be found anywhere else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comes from fake news sites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isn’t authored by an expert or reputable journalist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05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71" y="2587924"/>
            <a:ext cx="111540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news is a piece of information that contains unreliable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</a:p>
          <a:p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,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spreads faster like a virus and cannot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</a:t>
            </a:r>
          </a:p>
          <a:p>
            <a:pPr algn="ctr"/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as fake or real</a:t>
            </a:r>
          </a:p>
        </p:txBody>
      </p:sp>
      <p:sp>
        <p:nvSpPr>
          <p:cNvPr id="5" name="Rectangle 4"/>
          <p:cNvSpPr/>
          <p:nvPr/>
        </p:nvSpPr>
        <p:spPr>
          <a:xfrm>
            <a:off x="3666854" y="708167"/>
            <a:ext cx="39677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Fake News</a:t>
            </a:r>
            <a:endParaRPr lang="en-GB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20751" y="4348515"/>
            <a:ext cx="2890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 Beer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Matthee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2021)</a:t>
            </a:r>
          </a:p>
        </p:txBody>
      </p:sp>
    </p:spTree>
    <p:extLst>
      <p:ext uri="{BB962C8B-B14F-4D97-AF65-F5344CB8AC3E}">
        <p14:creationId xmlns:p14="http://schemas.microsoft.com/office/powerpoint/2010/main" val="134338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6762" l="1429" r="9642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86" b="10719"/>
          <a:stretch/>
        </p:blipFill>
        <p:spPr>
          <a:xfrm>
            <a:off x="381849" y="4051356"/>
            <a:ext cx="4095750" cy="2895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2073847"/>
            <a:ext cx="62583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09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9"/>
    </mc:Choice>
    <mc:Fallback xmlns="">
      <p:transition spd="slow" advTm="3429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935010" y="161521"/>
            <a:ext cx="10948512" cy="6084003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Objective : </a:t>
            </a:r>
            <a:r>
              <a:rPr lang="en-GB" sz="3200" dirty="0" smtClean="0"/>
              <a:t>Detect </a:t>
            </a:r>
            <a:r>
              <a:rPr lang="en-GB" sz="3200" dirty="0"/>
              <a:t>unreliable </a:t>
            </a:r>
            <a:r>
              <a:rPr lang="en-GB" sz="3200" dirty="0" smtClean="0"/>
              <a:t>news tweets that </a:t>
            </a:r>
            <a:r>
              <a:rPr lang="en-GB" sz="3200" dirty="0"/>
              <a:t>are spread on the internet using a hybrid approach that includes both </a:t>
            </a:r>
            <a:r>
              <a:rPr lang="en-GB" sz="3200" dirty="0" smtClean="0"/>
              <a:t>user level </a:t>
            </a:r>
            <a:r>
              <a:rPr lang="en-GB" sz="3200" dirty="0"/>
              <a:t>analysis and tweet content analysis</a:t>
            </a:r>
            <a:endParaRPr lang="en-GB" sz="3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RO1: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Identify the previous models and approaches and do a systematic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GB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RO2: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Identify the user-level features from the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RO3</a:t>
            </a:r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Determine credible sources and cross-check with the Sri Lankan Twitter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RO4</a:t>
            </a:r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Make a model to compare tweets from regular people with tweets from reliable sources and figure out how similar they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RO5: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Labelling the tweets using two models as "fake or real" </a:t>
            </a:r>
            <a:endParaRPr lang="en-GB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RO6: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the model with SVM and Random Forest classification algorithms.</a:t>
            </a:r>
            <a:endParaRPr lang="en-US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25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196"/>
    </mc:Choice>
    <mc:Fallback xmlns="">
      <p:transition spd="slow" advTm="29196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5|8.8|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9|0.7|0.6|1.4|1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5|6|1.3|12.3|0.6|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.3|7.1|1.2|4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.3|7.1|1.2|4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1.4|5.2|0.9|5.6"/>
</p:tagLst>
</file>

<file path=ppt/theme/theme1.xml><?xml version="1.0" encoding="utf-8"?>
<a:theme xmlns:a="http://schemas.openxmlformats.org/drawingml/2006/main" name="Retrospect">
  <a:themeElements>
    <a:clrScheme name="Custom 4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001132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3507</TotalTime>
  <Words>2704</Words>
  <Application>Microsoft Office PowerPoint</Application>
  <PresentationFormat>Widescreen</PresentationFormat>
  <Paragraphs>415</Paragraphs>
  <Slides>53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Calibri Light</vt:lpstr>
      <vt:lpstr>Times New Roman</vt:lpstr>
      <vt:lpstr>Wingdings</vt:lpstr>
      <vt:lpstr>Retrospect</vt:lpstr>
      <vt:lpstr>An Approach to Detect Unreliable  News Articles on Online Media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Future Works</vt:lpstr>
      <vt:lpstr>Limitation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Supply Chain Network Design Optimization Model from the perspective of a Retail Distribution Supply Chain</dc:title>
  <dc:creator>Dell-pc</dc:creator>
  <cp:lastModifiedBy>USER</cp:lastModifiedBy>
  <cp:revision>164</cp:revision>
  <dcterms:created xsi:type="dcterms:W3CDTF">2016-10-18T13:11:47Z</dcterms:created>
  <dcterms:modified xsi:type="dcterms:W3CDTF">2022-11-25T04:53:46Z</dcterms:modified>
</cp:coreProperties>
</file>