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5"/>
  </p:notesMasterIdLst>
  <p:handoutMasterIdLst>
    <p:handoutMasterId r:id="rId46"/>
  </p:handoutMasterIdLst>
  <p:sldIdLst>
    <p:sldId id="257" r:id="rId3"/>
    <p:sldId id="293" r:id="rId4"/>
    <p:sldId id="304" r:id="rId5"/>
    <p:sldId id="296" r:id="rId6"/>
    <p:sldId id="295" r:id="rId7"/>
    <p:sldId id="327" r:id="rId8"/>
    <p:sldId id="328" r:id="rId9"/>
    <p:sldId id="300" r:id="rId10"/>
    <p:sldId id="320" r:id="rId11"/>
    <p:sldId id="323" r:id="rId12"/>
    <p:sldId id="326" r:id="rId13"/>
    <p:sldId id="324" r:id="rId14"/>
    <p:sldId id="303" r:id="rId15"/>
    <p:sldId id="308" r:id="rId16"/>
    <p:sldId id="309" r:id="rId17"/>
    <p:sldId id="310" r:id="rId18"/>
    <p:sldId id="311" r:id="rId19"/>
    <p:sldId id="317" r:id="rId20"/>
    <p:sldId id="313" r:id="rId21"/>
    <p:sldId id="316" r:id="rId22"/>
    <p:sldId id="315" r:id="rId23"/>
    <p:sldId id="331" r:id="rId24"/>
    <p:sldId id="332" r:id="rId25"/>
    <p:sldId id="334" r:id="rId26"/>
    <p:sldId id="335" r:id="rId27"/>
    <p:sldId id="333" r:id="rId28"/>
    <p:sldId id="336" r:id="rId29"/>
    <p:sldId id="337" r:id="rId30"/>
    <p:sldId id="339" r:id="rId31"/>
    <p:sldId id="346" r:id="rId32"/>
    <p:sldId id="343" r:id="rId33"/>
    <p:sldId id="338" r:id="rId34"/>
    <p:sldId id="344" r:id="rId35"/>
    <p:sldId id="340" r:id="rId36"/>
    <p:sldId id="345" r:id="rId37"/>
    <p:sldId id="342" r:id="rId38"/>
    <p:sldId id="347" r:id="rId39"/>
    <p:sldId id="349" r:id="rId40"/>
    <p:sldId id="348" r:id="rId41"/>
    <p:sldId id="286" r:id="rId42"/>
    <p:sldId id="329" r:id="rId43"/>
    <p:sldId id="33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792" userDrawn="1">
          <p15:clr>
            <a:srgbClr val="A4A3A4"/>
          </p15:clr>
        </p15:guide>
        <p15:guide id="4" orient="horz" pos="336" userDrawn="1">
          <p15:clr>
            <a:srgbClr val="A4A3A4"/>
          </p15:clr>
        </p15:guide>
        <p15:guide id="5" orient="horz" pos="1920" userDrawn="1">
          <p15:clr>
            <a:srgbClr val="A4A3A4"/>
          </p15:clr>
        </p15:guide>
        <p15:guide id="6" orient="horz" pos="3984" userDrawn="1">
          <p15:clr>
            <a:srgbClr val="A4A3A4"/>
          </p15:clr>
        </p15:guide>
        <p15:guide id="7" orient="horz" pos="1152" userDrawn="1">
          <p15:clr>
            <a:srgbClr val="A4A3A4"/>
          </p15:clr>
        </p15:guide>
        <p15:guide id="8" pos="2880" userDrawn="1">
          <p15:clr>
            <a:srgbClr val="A4A3A4"/>
          </p15:clr>
        </p15:guide>
        <p15:guide id="9" pos="503" userDrawn="1">
          <p15:clr>
            <a:srgbClr val="A4A3A4"/>
          </p15:clr>
        </p15:guide>
        <p15:guide id="10" pos="5257" userDrawn="1">
          <p15:clr>
            <a:srgbClr val="A4A3A4"/>
          </p15:clr>
        </p15:guide>
        <p15:guide id="11" pos="4608" userDrawn="1">
          <p15:clr>
            <a:srgbClr val="A4A3A4"/>
          </p15:clr>
        </p15:guide>
        <p15:guide id="12" pos="2448" userDrawn="1">
          <p15:clr>
            <a:srgbClr val="A4A3A4"/>
          </p15:clr>
        </p15:guide>
        <p15:guide id="13" pos="5545" userDrawn="1">
          <p15:clr>
            <a:srgbClr val="A4A3A4"/>
          </p15:clr>
        </p15:guide>
        <p15:guide id="14" pos="277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CC00"/>
    <a:srgbClr val="CC00FF"/>
    <a:srgbClr val="FF99BD"/>
    <a:srgbClr val="FFCCCC"/>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7" autoAdjust="0"/>
    <p:restoredTop sz="85793" autoAdjust="0"/>
  </p:normalViewPr>
  <p:slideViewPr>
    <p:cSldViewPr showGuides="1">
      <p:cViewPr varScale="1">
        <p:scale>
          <a:sx n="62" d="100"/>
          <a:sy n="62" d="100"/>
        </p:scale>
        <p:origin x="1848" y="84"/>
      </p:cViewPr>
      <p:guideLst>
        <p:guide orient="horz" pos="2160"/>
        <p:guide orient="horz" pos="1008"/>
        <p:guide orient="horz" pos="3792"/>
        <p:guide orient="horz" pos="336"/>
        <p:guide orient="horz" pos="1920"/>
        <p:guide orient="horz" pos="3984"/>
        <p:guide orient="horz" pos="1152"/>
        <p:guide pos="2880"/>
        <p:guide pos="503"/>
        <p:guide pos="5257"/>
        <p:guide pos="4608"/>
        <p:guide pos="2448"/>
        <p:guide pos="5545"/>
        <p:guide pos="2772"/>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B6F230-1B5A-44BC-A49E-2843EA252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0450991-B1CA-41AB-934F-E3D1A6AAC87B}">
      <dgm:prSet phldrT="[Text]" custT="1"/>
      <dgm:spPr>
        <a:gradFill flip="none" rotWithShape="0">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2700000" scaled="1"/>
          <a:tileRect/>
        </a:gradFill>
      </dgm:spPr>
      <dgm:t>
        <a:bodyPr/>
        <a:lstStyle/>
        <a:p>
          <a:r>
            <a:rPr lang="en-US" sz="2400" b="1">
              <a:solidFill>
                <a:schemeClr val="tx1"/>
              </a:solidFill>
              <a:latin typeface="Calibri" panose="020F0502020204030204" pitchFamily="34" charset="0"/>
            </a:rPr>
            <a:t>Research Problem</a:t>
          </a:r>
          <a:endParaRPr lang="en-US" sz="2400" b="1" dirty="0">
            <a:solidFill>
              <a:schemeClr val="tx1"/>
            </a:solidFill>
            <a:latin typeface="Calibri" panose="020F0502020204030204" pitchFamily="34" charset="0"/>
          </a:endParaRPr>
        </a:p>
      </dgm:t>
    </dgm:pt>
    <dgm:pt modelId="{C803C7DF-48C6-4F1E-8DB0-BD93AA678916}" type="parTrans" cxnId="{6579C6AD-E13D-422A-9973-77567C8209B7}">
      <dgm:prSet/>
      <dgm:spPr/>
      <dgm:t>
        <a:bodyPr/>
        <a:lstStyle/>
        <a:p>
          <a:endParaRPr lang="en-US" sz="2400"/>
        </a:p>
      </dgm:t>
    </dgm:pt>
    <dgm:pt modelId="{46834B12-6FE6-4977-B32F-4F173B04E98F}" type="sibTrans" cxnId="{6579C6AD-E13D-422A-9973-77567C8209B7}">
      <dgm:prSet/>
      <dgm:spPr/>
      <dgm:t>
        <a:bodyPr/>
        <a:lstStyle/>
        <a:p>
          <a:endParaRPr lang="en-US" sz="2400"/>
        </a:p>
      </dgm:t>
    </dgm:pt>
    <dgm:pt modelId="{91A6EFDC-1C5B-486C-89AE-7E28E008CEE7}">
      <dgm:prSet phldrT="[Text]" custT="1"/>
      <dgm:spPr>
        <a:gradFill flip="none" rotWithShape="0">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dgm:spPr>
      <dgm:t>
        <a:bodyPr/>
        <a:lstStyle/>
        <a:p>
          <a:r>
            <a:rPr lang="en-US" sz="2400" b="1">
              <a:solidFill>
                <a:schemeClr val="tx1"/>
              </a:solidFill>
              <a:latin typeface="Calibri" panose="020F0502020204030204" pitchFamily="34" charset="0"/>
            </a:rPr>
            <a:t>Methodology</a:t>
          </a:r>
          <a:endParaRPr lang="en-US" sz="2400" b="1" dirty="0">
            <a:solidFill>
              <a:schemeClr val="tx1"/>
            </a:solidFill>
            <a:latin typeface="Calibri" panose="020F0502020204030204" pitchFamily="34" charset="0"/>
          </a:endParaRPr>
        </a:p>
      </dgm:t>
    </dgm:pt>
    <dgm:pt modelId="{49DB74B3-6BBF-4B7F-8841-514B112D874B}" type="parTrans" cxnId="{4C34193A-F332-4001-B2A0-CA4B7D495425}">
      <dgm:prSet/>
      <dgm:spPr/>
      <dgm:t>
        <a:bodyPr/>
        <a:lstStyle/>
        <a:p>
          <a:endParaRPr lang="en-US" sz="2400"/>
        </a:p>
      </dgm:t>
    </dgm:pt>
    <dgm:pt modelId="{1722561F-82B9-43E3-95A3-D220DAC3BC17}" type="sibTrans" cxnId="{4C34193A-F332-4001-B2A0-CA4B7D495425}">
      <dgm:prSet/>
      <dgm:spPr/>
      <dgm:t>
        <a:bodyPr/>
        <a:lstStyle/>
        <a:p>
          <a:endParaRPr lang="en-US" sz="2400"/>
        </a:p>
      </dgm:t>
    </dgm:pt>
    <dgm:pt modelId="{7B2C9DCD-E353-4FC8-A043-572B9121F800}">
      <dgm:prSet custT="1"/>
      <dgm:spPr>
        <a:gradFill flip="none" rotWithShape="0">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dgm:spPr>
      <dgm:t>
        <a:bodyPr/>
        <a:lstStyle/>
        <a:p>
          <a:r>
            <a:rPr lang="en-US" sz="2400" b="1">
              <a:solidFill>
                <a:schemeClr val="tx1"/>
              </a:solidFill>
              <a:latin typeface="Calibri" panose="020F0502020204030204" pitchFamily="34" charset="0"/>
            </a:rPr>
            <a:t>Literature Review</a:t>
          </a:r>
          <a:endParaRPr lang="en-US" sz="2400" b="1" dirty="0">
            <a:solidFill>
              <a:schemeClr val="tx1"/>
            </a:solidFill>
            <a:latin typeface="Calibri" panose="020F0502020204030204" pitchFamily="34" charset="0"/>
          </a:endParaRPr>
        </a:p>
      </dgm:t>
    </dgm:pt>
    <dgm:pt modelId="{7127E8ED-28D9-4CE6-B3D0-9552C355DA8C}" type="parTrans" cxnId="{7A1DBEBF-07EE-4726-99CF-024EDFDE8EDB}">
      <dgm:prSet/>
      <dgm:spPr/>
      <dgm:t>
        <a:bodyPr/>
        <a:lstStyle/>
        <a:p>
          <a:endParaRPr lang="en-US" sz="2400"/>
        </a:p>
      </dgm:t>
    </dgm:pt>
    <dgm:pt modelId="{D06197BD-94A0-47EC-A77D-EFD613DC3CD5}" type="sibTrans" cxnId="{7A1DBEBF-07EE-4726-99CF-024EDFDE8EDB}">
      <dgm:prSet/>
      <dgm:spPr/>
      <dgm:t>
        <a:bodyPr/>
        <a:lstStyle/>
        <a:p>
          <a:endParaRPr lang="en-US" sz="2400"/>
        </a:p>
      </dgm:t>
    </dgm:pt>
    <dgm:pt modelId="{36D14497-B789-44A9-921C-FDF78A787653}">
      <dgm:prSet custT="1"/>
      <dgm:spPr>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dgm:spPr>
      <dgm:t>
        <a:bodyPr/>
        <a:lstStyle/>
        <a:p>
          <a:r>
            <a:rPr lang="en-US" sz="2400" b="1">
              <a:solidFill>
                <a:schemeClr val="tx1"/>
              </a:solidFill>
              <a:latin typeface="Calibri" panose="020F0502020204030204" pitchFamily="34" charset="0"/>
              <a:cs typeface="Calibri" panose="020F0502020204030204" pitchFamily="34" charset="0"/>
            </a:rPr>
            <a:t>Objectives of the research</a:t>
          </a:r>
          <a:endParaRPr lang="en-US" sz="2400" b="1" dirty="0">
            <a:solidFill>
              <a:schemeClr val="tx1"/>
            </a:solidFill>
            <a:latin typeface="Calibri" panose="020F0502020204030204" pitchFamily="34" charset="0"/>
            <a:cs typeface="Calibri" panose="020F0502020204030204" pitchFamily="34" charset="0"/>
          </a:endParaRPr>
        </a:p>
      </dgm:t>
    </dgm:pt>
    <dgm:pt modelId="{FA231EC8-ACCD-4315-AD3F-2E81862D1B38}" type="parTrans" cxnId="{21664D66-584D-49FD-99C8-AA0F90C94DE8}">
      <dgm:prSet/>
      <dgm:spPr/>
      <dgm:t>
        <a:bodyPr/>
        <a:lstStyle/>
        <a:p>
          <a:endParaRPr lang="en-US"/>
        </a:p>
      </dgm:t>
    </dgm:pt>
    <dgm:pt modelId="{581F0FEF-08E2-4BE6-AF4B-FFCD3F6F0216}" type="sibTrans" cxnId="{21664D66-584D-49FD-99C8-AA0F90C94DE8}">
      <dgm:prSet/>
      <dgm:spPr/>
      <dgm:t>
        <a:bodyPr/>
        <a:lstStyle/>
        <a:p>
          <a:endParaRPr lang="en-US"/>
        </a:p>
      </dgm:t>
    </dgm:pt>
    <dgm:pt modelId="{9F5AF33D-1083-4E70-BFE1-EE14F01A0D9A}" type="pres">
      <dgm:prSet presAssocID="{1FB6F230-1B5A-44BC-A49E-2843EA252D11}" presName="linear" presStyleCnt="0">
        <dgm:presLayoutVars>
          <dgm:animLvl val="lvl"/>
          <dgm:resizeHandles val="exact"/>
        </dgm:presLayoutVars>
      </dgm:prSet>
      <dgm:spPr/>
    </dgm:pt>
    <dgm:pt modelId="{BC946771-5A66-4C7F-974A-86859BF5F275}" type="pres">
      <dgm:prSet presAssocID="{70450991-B1CA-41AB-934F-E3D1A6AAC87B}" presName="parentText" presStyleLbl="node1" presStyleIdx="0" presStyleCnt="4">
        <dgm:presLayoutVars>
          <dgm:chMax val="0"/>
          <dgm:bulletEnabled val="1"/>
        </dgm:presLayoutVars>
      </dgm:prSet>
      <dgm:spPr/>
    </dgm:pt>
    <dgm:pt modelId="{15EF8697-A7B4-4A5F-B5C2-135E9A75B3C1}" type="pres">
      <dgm:prSet presAssocID="{46834B12-6FE6-4977-B32F-4F173B04E98F}" presName="spacer" presStyleCnt="0"/>
      <dgm:spPr/>
    </dgm:pt>
    <dgm:pt modelId="{3CE4775D-A7C7-4B23-9E10-37F424A3B71F}" type="pres">
      <dgm:prSet presAssocID="{36D14497-B789-44A9-921C-FDF78A787653}" presName="parentText" presStyleLbl="node1" presStyleIdx="1" presStyleCnt="4" custLinFactNeighborX="1053" custLinFactNeighborY="-29708">
        <dgm:presLayoutVars>
          <dgm:chMax val="0"/>
          <dgm:bulletEnabled val="1"/>
        </dgm:presLayoutVars>
      </dgm:prSet>
      <dgm:spPr/>
    </dgm:pt>
    <dgm:pt modelId="{5476F318-EAFD-4BBB-AAFF-84F5B4ACFF45}" type="pres">
      <dgm:prSet presAssocID="{581F0FEF-08E2-4BE6-AF4B-FFCD3F6F0216}" presName="spacer" presStyleCnt="0"/>
      <dgm:spPr/>
    </dgm:pt>
    <dgm:pt modelId="{6E7685D5-B262-4D09-A87E-55BE307A7D5B}" type="pres">
      <dgm:prSet presAssocID="{7B2C9DCD-E353-4FC8-A043-572B9121F800}" presName="parentText" presStyleLbl="node1" presStyleIdx="2" presStyleCnt="4">
        <dgm:presLayoutVars>
          <dgm:chMax val="0"/>
          <dgm:bulletEnabled val="1"/>
        </dgm:presLayoutVars>
      </dgm:prSet>
      <dgm:spPr/>
    </dgm:pt>
    <dgm:pt modelId="{9496D6CD-5F90-4EC6-B6FA-B2E8C97D1BB8}" type="pres">
      <dgm:prSet presAssocID="{D06197BD-94A0-47EC-A77D-EFD613DC3CD5}" presName="spacer" presStyleCnt="0"/>
      <dgm:spPr/>
    </dgm:pt>
    <dgm:pt modelId="{E6AF41B2-EF62-4B95-9ED4-088C3629208D}" type="pres">
      <dgm:prSet presAssocID="{91A6EFDC-1C5B-486C-89AE-7E28E008CEE7}" presName="parentText" presStyleLbl="node1" presStyleIdx="3" presStyleCnt="4">
        <dgm:presLayoutVars>
          <dgm:chMax val="0"/>
          <dgm:bulletEnabled val="1"/>
        </dgm:presLayoutVars>
      </dgm:prSet>
      <dgm:spPr/>
    </dgm:pt>
  </dgm:ptLst>
  <dgm:cxnLst>
    <dgm:cxn modelId="{C5D7935F-9139-4565-A2DD-A9F5C9E0EF16}" type="presOf" srcId="{36D14497-B789-44A9-921C-FDF78A787653}" destId="{3CE4775D-A7C7-4B23-9E10-37F424A3B71F}" srcOrd="0" destOrd="0" presId="urn:microsoft.com/office/officeart/2005/8/layout/vList2"/>
    <dgm:cxn modelId="{02DCE6FF-6D77-470A-98BB-AFC790D71E01}" type="presOf" srcId="{1FB6F230-1B5A-44BC-A49E-2843EA252D11}" destId="{9F5AF33D-1083-4E70-BFE1-EE14F01A0D9A}" srcOrd="0" destOrd="0" presId="urn:microsoft.com/office/officeart/2005/8/layout/vList2"/>
    <dgm:cxn modelId="{13593843-2133-449D-B4C9-6374E1061E4A}" type="presOf" srcId="{70450991-B1CA-41AB-934F-E3D1A6AAC87B}" destId="{BC946771-5A66-4C7F-974A-86859BF5F275}" srcOrd="0" destOrd="0" presId="urn:microsoft.com/office/officeart/2005/8/layout/vList2"/>
    <dgm:cxn modelId="{6D5B5BE1-9B20-40BB-8EF9-8DE7602FB3C5}" type="presOf" srcId="{7B2C9DCD-E353-4FC8-A043-572B9121F800}" destId="{6E7685D5-B262-4D09-A87E-55BE307A7D5B}" srcOrd="0" destOrd="0" presId="urn:microsoft.com/office/officeart/2005/8/layout/vList2"/>
    <dgm:cxn modelId="{6EB498AC-7B3C-4EAC-AFDE-507A7D96B779}" type="presOf" srcId="{91A6EFDC-1C5B-486C-89AE-7E28E008CEE7}" destId="{E6AF41B2-EF62-4B95-9ED4-088C3629208D}" srcOrd="0" destOrd="0" presId="urn:microsoft.com/office/officeart/2005/8/layout/vList2"/>
    <dgm:cxn modelId="{6579C6AD-E13D-422A-9973-77567C8209B7}" srcId="{1FB6F230-1B5A-44BC-A49E-2843EA252D11}" destId="{70450991-B1CA-41AB-934F-E3D1A6AAC87B}" srcOrd="0" destOrd="0" parTransId="{C803C7DF-48C6-4F1E-8DB0-BD93AA678916}" sibTransId="{46834B12-6FE6-4977-B32F-4F173B04E98F}"/>
    <dgm:cxn modelId="{4C34193A-F332-4001-B2A0-CA4B7D495425}" srcId="{1FB6F230-1B5A-44BC-A49E-2843EA252D11}" destId="{91A6EFDC-1C5B-486C-89AE-7E28E008CEE7}" srcOrd="3" destOrd="0" parTransId="{49DB74B3-6BBF-4B7F-8841-514B112D874B}" sibTransId="{1722561F-82B9-43E3-95A3-D220DAC3BC17}"/>
    <dgm:cxn modelId="{21664D66-584D-49FD-99C8-AA0F90C94DE8}" srcId="{1FB6F230-1B5A-44BC-A49E-2843EA252D11}" destId="{36D14497-B789-44A9-921C-FDF78A787653}" srcOrd="1" destOrd="0" parTransId="{FA231EC8-ACCD-4315-AD3F-2E81862D1B38}" sibTransId="{581F0FEF-08E2-4BE6-AF4B-FFCD3F6F0216}"/>
    <dgm:cxn modelId="{7A1DBEBF-07EE-4726-99CF-024EDFDE8EDB}" srcId="{1FB6F230-1B5A-44BC-A49E-2843EA252D11}" destId="{7B2C9DCD-E353-4FC8-A043-572B9121F800}" srcOrd="2" destOrd="0" parTransId="{7127E8ED-28D9-4CE6-B3D0-9552C355DA8C}" sibTransId="{D06197BD-94A0-47EC-A77D-EFD613DC3CD5}"/>
    <dgm:cxn modelId="{70C521F0-9B56-4676-BFB0-8B4EBC37D3D8}" type="presParOf" srcId="{9F5AF33D-1083-4E70-BFE1-EE14F01A0D9A}" destId="{BC946771-5A66-4C7F-974A-86859BF5F275}" srcOrd="0" destOrd="0" presId="urn:microsoft.com/office/officeart/2005/8/layout/vList2"/>
    <dgm:cxn modelId="{9F3C6563-FAC8-4BBB-B3D0-F5B20F700DDE}" type="presParOf" srcId="{9F5AF33D-1083-4E70-BFE1-EE14F01A0D9A}" destId="{15EF8697-A7B4-4A5F-B5C2-135E9A75B3C1}" srcOrd="1" destOrd="0" presId="urn:microsoft.com/office/officeart/2005/8/layout/vList2"/>
    <dgm:cxn modelId="{0537DBCC-2143-444E-9133-AC6AB111EA09}" type="presParOf" srcId="{9F5AF33D-1083-4E70-BFE1-EE14F01A0D9A}" destId="{3CE4775D-A7C7-4B23-9E10-37F424A3B71F}" srcOrd="2" destOrd="0" presId="urn:microsoft.com/office/officeart/2005/8/layout/vList2"/>
    <dgm:cxn modelId="{C1B8F211-81AB-4106-983E-F34A53089E00}" type="presParOf" srcId="{9F5AF33D-1083-4E70-BFE1-EE14F01A0D9A}" destId="{5476F318-EAFD-4BBB-AAFF-84F5B4ACFF45}" srcOrd="3" destOrd="0" presId="urn:microsoft.com/office/officeart/2005/8/layout/vList2"/>
    <dgm:cxn modelId="{07E1CF6D-BD7F-438F-9B96-1814FCD25292}" type="presParOf" srcId="{9F5AF33D-1083-4E70-BFE1-EE14F01A0D9A}" destId="{6E7685D5-B262-4D09-A87E-55BE307A7D5B}" srcOrd="4" destOrd="0" presId="urn:microsoft.com/office/officeart/2005/8/layout/vList2"/>
    <dgm:cxn modelId="{AD255BF3-BC05-4801-A63F-6B5C09F20E86}" type="presParOf" srcId="{9F5AF33D-1083-4E70-BFE1-EE14F01A0D9A}" destId="{9496D6CD-5F90-4EC6-B6FA-B2E8C97D1BB8}" srcOrd="5" destOrd="0" presId="urn:microsoft.com/office/officeart/2005/8/layout/vList2"/>
    <dgm:cxn modelId="{1F9BD1A7-C080-434D-B7C8-C525151C3DD9}" type="presParOf" srcId="{9F5AF33D-1083-4E70-BFE1-EE14F01A0D9A}" destId="{E6AF41B2-EF62-4B95-9ED4-088C3629208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9C4F256-9252-441C-825A-1E469341FE51}"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7735CF38-6F5C-4EF2-A8C6-D875F887289A}">
      <dgm:prSet phldrT="[Text]" custT="1"/>
      <dgm:spPr>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dgm:spPr>
      <dgm:t>
        <a:bodyPr/>
        <a:lstStyle/>
        <a:p>
          <a:r>
            <a:rPr lang="en-US" sz="2000" dirty="0">
              <a:solidFill>
                <a:schemeClr val="tx1"/>
              </a:solidFill>
              <a:latin typeface="Calibri bold" panose="020F0702030404030204" pitchFamily="34" charset="0"/>
            </a:rPr>
            <a:t>HCI Factors</a:t>
          </a:r>
        </a:p>
      </dgm:t>
    </dgm:pt>
    <dgm:pt modelId="{1995B43D-6F7A-42D8-9E39-AB83928E36B5}" type="parTrans" cxnId="{A8A748FD-55D8-4AF6-AD7B-BCF1F8A07590}">
      <dgm:prSet/>
      <dgm:spPr/>
      <dgm:t>
        <a:bodyPr/>
        <a:lstStyle/>
        <a:p>
          <a:endParaRPr lang="en-US"/>
        </a:p>
      </dgm:t>
    </dgm:pt>
    <dgm:pt modelId="{8D6F9683-6019-4729-8761-81DC82A655F9}" type="sibTrans" cxnId="{A8A748FD-55D8-4AF6-AD7B-BCF1F8A07590}">
      <dgm:prSet/>
      <dgm:spPr/>
      <dgm:t>
        <a:bodyPr/>
        <a:lstStyle/>
        <a:p>
          <a:endParaRPr lang="en-US"/>
        </a:p>
      </dgm:t>
    </dgm:pt>
    <dgm:pt modelId="{D6C1E524-E368-4893-88DF-D18274DB882A}">
      <dgm:prSet phldrT="[Text]" custT="1"/>
      <dgm:spPr>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dgm:spPr>
      <dgm:t>
        <a:bodyPr/>
        <a:lstStyle/>
        <a:p>
          <a:r>
            <a:rPr lang="en-US" sz="2000" dirty="0">
              <a:solidFill>
                <a:schemeClr val="tx1"/>
              </a:solidFill>
              <a:latin typeface="Calibri bold" panose="020F0702030404030204" pitchFamily="34" charset="0"/>
            </a:rPr>
            <a:t>Useful</a:t>
          </a:r>
        </a:p>
      </dgm:t>
    </dgm:pt>
    <dgm:pt modelId="{E3251205-AFB1-499D-87A7-1F161F479B85}" type="parTrans" cxnId="{6EAC4486-D8B6-4B5E-B671-8737C0319869}">
      <dgm:prSet/>
      <dgm:spPr>
        <a:solidFill>
          <a:srgbClr val="CC00FF"/>
        </a:solidFill>
      </dgm:spPr>
      <dgm:t>
        <a:bodyPr/>
        <a:lstStyle/>
        <a:p>
          <a:endParaRPr lang="en-US"/>
        </a:p>
      </dgm:t>
    </dgm:pt>
    <dgm:pt modelId="{5391A785-2B8B-4DCB-8FE1-1E2F278E4EAE}" type="sibTrans" cxnId="{6EAC4486-D8B6-4B5E-B671-8737C0319869}">
      <dgm:prSet/>
      <dgm:spPr/>
      <dgm:t>
        <a:bodyPr/>
        <a:lstStyle/>
        <a:p>
          <a:endParaRPr lang="en-US"/>
        </a:p>
      </dgm:t>
    </dgm:pt>
    <dgm:pt modelId="{2D90D291-2095-48B2-8E24-6B97179CBA05}">
      <dgm:prSet phldrT="[Text]" custT="1"/>
      <dgm:spPr>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dgm:spPr>
      <dgm:t>
        <a:bodyPr/>
        <a:lstStyle/>
        <a:p>
          <a:r>
            <a:rPr lang="en-US" sz="2000" dirty="0">
              <a:solidFill>
                <a:schemeClr val="tx1"/>
              </a:solidFill>
              <a:latin typeface="Calibri bold" panose="020F0702030404030204" pitchFamily="34" charset="0"/>
            </a:rPr>
            <a:t>Simple</a:t>
          </a:r>
        </a:p>
      </dgm:t>
    </dgm:pt>
    <dgm:pt modelId="{556909F6-1FBD-47D9-93B0-BA2FC6CC4098}" type="parTrans" cxnId="{96D465D6-41D1-4C4A-80E1-5ECB829C2FD4}">
      <dgm:prSet/>
      <dgm:spPr>
        <a:solidFill>
          <a:srgbClr val="CC00FF"/>
        </a:solidFill>
      </dgm:spPr>
      <dgm:t>
        <a:bodyPr/>
        <a:lstStyle/>
        <a:p>
          <a:endParaRPr lang="en-US"/>
        </a:p>
      </dgm:t>
    </dgm:pt>
    <dgm:pt modelId="{4DA3B435-7EA4-4A70-9363-EA7A8663716E}" type="sibTrans" cxnId="{96D465D6-41D1-4C4A-80E1-5ECB829C2FD4}">
      <dgm:prSet/>
      <dgm:spPr/>
      <dgm:t>
        <a:bodyPr/>
        <a:lstStyle/>
        <a:p>
          <a:endParaRPr lang="en-US"/>
        </a:p>
      </dgm:t>
    </dgm:pt>
    <dgm:pt modelId="{6E102CE8-A7D7-4EDC-9C62-8959801CEEBD}">
      <dgm:prSet phldrT="[Text]" custT="1"/>
      <dgm:spPr>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dgm:spPr>
      <dgm:t>
        <a:bodyPr/>
        <a:lstStyle/>
        <a:p>
          <a:r>
            <a:rPr lang="en-US" sz="2000" dirty="0">
              <a:solidFill>
                <a:schemeClr val="tx1"/>
              </a:solidFill>
              <a:latin typeface="Calibri bold" panose="020F0702030404030204" pitchFamily="34" charset="0"/>
            </a:rPr>
            <a:t>Accessibility</a:t>
          </a:r>
        </a:p>
      </dgm:t>
    </dgm:pt>
    <dgm:pt modelId="{7618D436-C5C0-4B23-A701-9683B06B4D67}" type="parTrans" cxnId="{92B104BF-110A-45F3-952D-29E229DCAECF}">
      <dgm:prSet/>
      <dgm:spPr>
        <a:solidFill>
          <a:srgbClr val="CC00FF"/>
        </a:solidFill>
      </dgm:spPr>
      <dgm:t>
        <a:bodyPr/>
        <a:lstStyle/>
        <a:p>
          <a:endParaRPr lang="en-US"/>
        </a:p>
      </dgm:t>
    </dgm:pt>
    <dgm:pt modelId="{8D368FC6-7E68-4E6C-89F5-90623C19771A}" type="sibTrans" cxnId="{92B104BF-110A-45F3-952D-29E229DCAECF}">
      <dgm:prSet/>
      <dgm:spPr/>
      <dgm:t>
        <a:bodyPr/>
        <a:lstStyle/>
        <a:p>
          <a:endParaRPr lang="en-US"/>
        </a:p>
      </dgm:t>
    </dgm:pt>
    <dgm:pt modelId="{D644D596-9A73-4AD5-8FAA-67E073522664}" type="pres">
      <dgm:prSet presAssocID="{39C4F256-9252-441C-825A-1E469341FE51}" presName="cycle" presStyleCnt="0">
        <dgm:presLayoutVars>
          <dgm:chMax val="1"/>
          <dgm:dir/>
          <dgm:animLvl val="ctr"/>
          <dgm:resizeHandles val="exact"/>
        </dgm:presLayoutVars>
      </dgm:prSet>
      <dgm:spPr/>
    </dgm:pt>
    <dgm:pt modelId="{4281E3C3-8828-450C-B790-25EA24DDCC82}" type="pres">
      <dgm:prSet presAssocID="{7735CF38-6F5C-4EF2-A8C6-D875F887289A}" presName="centerShape" presStyleLbl="node0" presStyleIdx="0" presStyleCnt="1" custScaleX="140065"/>
      <dgm:spPr/>
    </dgm:pt>
    <dgm:pt modelId="{C7277FA1-7C74-4012-9087-DE583643BF79}" type="pres">
      <dgm:prSet presAssocID="{E3251205-AFB1-499D-87A7-1F161F479B85}" presName="parTrans" presStyleLbl="bgSibTrans2D1" presStyleIdx="0" presStyleCnt="3" custLinFactNeighborX="2434" custLinFactNeighborY="27162"/>
      <dgm:spPr/>
    </dgm:pt>
    <dgm:pt modelId="{EDD38D95-5F9D-4A2C-831A-B6D883720C7A}" type="pres">
      <dgm:prSet presAssocID="{D6C1E524-E368-4893-88DF-D18274DB882A}" presName="node" presStyleLbl="node1" presStyleIdx="0" presStyleCnt="3" custRadScaleRad="118861" custRadScaleInc="4182">
        <dgm:presLayoutVars>
          <dgm:bulletEnabled val="1"/>
        </dgm:presLayoutVars>
      </dgm:prSet>
      <dgm:spPr/>
    </dgm:pt>
    <dgm:pt modelId="{503D1178-9344-41FC-9E27-92C0F0DB50A2}" type="pres">
      <dgm:prSet presAssocID="{556909F6-1FBD-47D9-93B0-BA2FC6CC4098}" presName="parTrans" presStyleLbl="bgSibTrans2D1" presStyleIdx="1" presStyleCnt="3"/>
      <dgm:spPr/>
    </dgm:pt>
    <dgm:pt modelId="{F34CFA60-3174-48AB-B0AD-7A773B9FA72A}" type="pres">
      <dgm:prSet presAssocID="{2D90D291-2095-48B2-8E24-6B97179CBA05}" presName="node" presStyleLbl="node1" presStyleIdx="1" presStyleCnt="3" custScaleX="138184">
        <dgm:presLayoutVars>
          <dgm:bulletEnabled val="1"/>
        </dgm:presLayoutVars>
      </dgm:prSet>
      <dgm:spPr/>
    </dgm:pt>
    <dgm:pt modelId="{5772EAA0-C2AE-4F02-82AE-CB04C8BE181F}" type="pres">
      <dgm:prSet presAssocID="{7618D436-C5C0-4B23-A701-9683B06B4D67}" presName="parTrans" presStyleLbl="bgSibTrans2D1" presStyleIdx="2" presStyleCnt="3" custScaleX="59938" custScaleY="99757" custLinFactNeighborX="-16483" custLinFactNeighborY="72481"/>
      <dgm:spPr/>
    </dgm:pt>
    <dgm:pt modelId="{3D5A4429-8C40-4836-B5A9-B36BF9BE57DB}" type="pres">
      <dgm:prSet presAssocID="{6E102CE8-A7D7-4EDC-9C62-8959801CEEBD}" presName="node" presStyleLbl="node1" presStyleIdx="2" presStyleCnt="3" custScaleX="117029" custRadScaleRad="124179" custRadScaleInc="3800">
        <dgm:presLayoutVars>
          <dgm:bulletEnabled val="1"/>
        </dgm:presLayoutVars>
      </dgm:prSet>
      <dgm:spPr/>
    </dgm:pt>
  </dgm:ptLst>
  <dgm:cxnLst>
    <dgm:cxn modelId="{ABB68687-DF25-49F9-9D57-A1389D500496}" type="presOf" srcId="{6E102CE8-A7D7-4EDC-9C62-8959801CEEBD}" destId="{3D5A4429-8C40-4836-B5A9-B36BF9BE57DB}" srcOrd="0" destOrd="0" presId="urn:microsoft.com/office/officeart/2005/8/layout/radial4"/>
    <dgm:cxn modelId="{B8CCF16E-0DF3-4603-BA08-0D08D480873E}" type="presOf" srcId="{D6C1E524-E368-4893-88DF-D18274DB882A}" destId="{EDD38D95-5F9D-4A2C-831A-B6D883720C7A}" srcOrd="0" destOrd="0" presId="urn:microsoft.com/office/officeart/2005/8/layout/radial4"/>
    <dgm:cxn modelId="{96D465D6-41D1-4C4A-80E1-5ECB829C2FD4}" srcId="{7735CF38-6F5C-4EF2-A8C6-D875F887289A}" destId="{2D90D291-2095-48B2-8E24-6B97179CBA05}" srcOrd="1" destOrd="0" parTransId="{556909F6-1FBD-47D9-93B0-BA2FC6CC4098}" sibTransId="{4DA3B435-7EA4-4A70-9363-EA7A8663716E}"/>
    <dgm:cxn modelId="{DD1B649D-376C-4FE1-A475-58A59AAC3C74}" type="presOf" srcId="{556909F6-1FBD-47D9-93B0-BA2FC6CC4098}" destId="{503D1178-9344-41FC-9E27-92C0F0DB50A2}" srcOrd="0" destOrd="0" presId="urn:microsoft.com/office/officeart/2005/8/layout/radial4"/>
    <dgm:cxn modelId="{F53B5FD5-8DA5-43C8-86AF-6F85C99235FE}" type="presOf" srcId="{39C4F256-9252-441C-825A-1E469341FE51}" destId="{D644D596-9A73-4AD5-8FAA-67E073522664}" srcOrd="0" destOrd="0" presId="urn:microsoft.com/office/officeart/2005/8/layout/radial4"/>
    <dgm:cxn modelId="{0EDBD066-2959-4C19-9140-90002739D715}" type="presOf" srcId="{E3251205-AFB1-499D-87A7-1F161F479B85}" destId="{C7277FA1-7C74-4012-9087-DE583643BF79}" srcOrd="0" destOrd="0" presId="urn:microsoft.com/office/officeart/2005/8/layout/radial4"/>
    <dgm:cxn modelId="{6EAC4486-D8B6-4B5E-B671-8737C0319869}" srcId="{7735CF38-6F5C-4EF2-A8C6-D875F887289A}" destId="{D6C1E524-E368-4893-88DF-D18274DB882A}" srcOrd="0" destOrd="0" parTransId="{E3251205-AFB1-499D-87A7-1F161F479B85}" sibTransId="{5391A785-2B8B-4DCB-8FE1-1E2F278E4EAE}"/>
    <dgm:cxn modelId="{92B104BF-110A-45F3-952D-29E229DCAECF}" srcId="{7735CF38-6F5C-4EF2-A8C6-D875F887289A}" destId="{6E102CE8-A7D7-4EDC-9C62-8959801CEEBD}" srcOrd="2" destOrd="0" parTransId="{7618D436-C5C0-4B23-A701-9683B06B4D67}" sibTransId="{8D368FC6-7E68-4E6C-89F5-90623C19771A}"/>
    <dgm:cxn modelId="{B862208B-FB7D-4C6E-AB80-F09802E02187}" type="presOf" srcId="{2D90D291-2095-48B2-8E24-6B97179CBA05}" destId="{F34CFA60-3174-48AB-B0AD-7A773B9FA72A}" srcOrd="0" destOrd="0" presId="urn:microsoft.com/office/officeart/2005/8/layout/radial4"/>
    <dgm:cxn modelId="{B381C864-5557-4BE8-B9C5-58568098C6F3}" type="presOf" srcId="{7618D436-C5C0-4B23-A701-9683B06B4D67}" destId="{5772EAA0-C2AE-4F02-82AE-CB04C8BE181F}" srcOrd="0" destOrd="0" presId="urn:microsoft.com/office/officeart/2005/8/layout/radial4"/>
    <dgm:cxn modelId="{A8A748FD-55D8-4AF6-AD7B-BCF1F8A07590}" srcId="{39C4F256-9252-441C-825A-1E469341FE51}" destId="{7735CF38-6F5C-4EF2-A8C6-D875F887289A}" srcOrd="0" destOrd="0" parTransId="{1995B43D-6F7A-42D8-9E39-AB83928E36B5}" sibTransId="{8D6F9683-6019-4729-8761-81DC82A655F9}"/>
    <dgm:cxn modelId="{17B1A43A-3274-46F0-8D8E-ED59855CD363}" type="presOf" srcId="{7735CF38-6F5C-4EF2-A8C6-D875F887289A}" destId="{4281E3C3-8828-450C-B790-25EA24DDCC82}" srcOrd="0" destOrd="0" presId="urn:microsoft.com/office/officeart/2005/8/layout/radial4"/>
    <dgm:cxn modelId="{EF075F66-BCBC-44D7-83D2-6110C96721A1}" type="presParOf" srcId="{D644D596-9A73-4AD5-8FAA-67E073522664}" destId="{4281E3C3-8828-450C-B790-25EA24DDCC82}" srcOrd="0" destOrd="0" presId="urn:microsoft.com/office/officeart/2005/8/layout/radial4"/>
    <dgm:cxn modelId="{3EEC3B20-08B7-4EF2-A46C-CDB9D7BEEE19}" type="presParOf" srcId="{D644D596-9A73-4AD5-8FAA-67E073522664}" destId="{C7277FA1-7C74-4012-9087-DE583643BF79}" srcOrd="1" destOrd="0" presId="urn:microsoft.com/office/officeart/2005/8/layout/radial4"/>
    <dgm:cxn modelId="{CF49C1CD-AA73-4C46-8CFA-4FF8A366F430}" type="presParOf" srcId="{D644D596-9A73-4AD5-8FAA-67E073522664}" destId="{EDD38D95-5F9D-4A2C-831A-B6D883720C7A}" srcOrd="2" destOrd="0" presId="urn:microsoft.com/office/officeart/2005/8/layout/radial4"/>
    <dgm:cxn modelId="{90E14C5E-B6FA-465E-81E8-67064B2A7E1B}" type="presParOf" srcId="{D644D596-9A73-4AD5-8FAA-67E073522664}" destId="{503D1178-9344-41FC-9E27-92C0F0DB50A2}" srcOrd="3" destOrd="0" presId="urn:microsoft.com/office/officeart/2005/8/layout/radial4"/>
    <dgm:cxn modelId="{5CF88BD1-1923-45E9-8962-C6C0138A51EE}" type="presParOf" srcId="{D644D596-9A73-4AD5-8FAA-67E073522664}" destId="{F34CFA60-3174-48AB-B0AD-7A773B9FA72A}" srcOrd="4" destOrd="0" presId="urn:microsoft.com/office/officeart/2005/8/layout/radial4"/>
    <dgm:cxn modelId="{1837D3CF-100B-4C2F-997D-AEB3DCE7CF3F}" type="presParOf" srcId="{D644D596-9A73-4AD5-8FAA-67E073522664}" destId="{5772EAA0-C2AE-4F02-82AE-CB04C8BE181F}" srcOrd="5" destOrd="0" presId="urn:microsoft.com/office/officeart/2005/8/layout/radial4"/>
    <dgm:cxn modelId="{53CE0241-FF6A-4D21-A284-7CCCBEB828E9}" type="presParOf" srcId="{D644D596-9A73-4AD5-8FAA-67E073522664}" destId="{3D5A4429-8C40-4836-B5A9-B36BF9BE57D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C4F256-9252-441C-825A-1E469341FE51}"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7735CF38-6F5C-4EF2-A8C6-D875F887289A}">
      <dgm:prSet phldrT="[Text]" custT="1"/>
      <dgm:spPr/>
      <dgm:t>
        <a:bodyPr/>
        <a:lstStyle/>
        <a:p>
          <a:r>
            <a:rPr lang="en-US" sz="2000" dirty="0">
              <a:latin typeface="Calibri bold" panose="020F0702030404030204" pitchFamily="34" charset="0"/>
            </a:rPr>
            <a:t>Human Factors</a:t>
          </a:r>
        </a:p>
      </dgm:t>
    </dgm:pt>
    <dgm:pt modelId="{1995B43D-6F7A-42D8-9E39-AB83928E36B5}" type="parTrans" cxnId="{A8A748FD-55D8-4AF6-AD7B-BCF1F8A07590}">
      <dgm:prSet/>
      <dgm:spPr/>
      <dgm:t>
        <a:bodyPr/>
        <a:lstStyle/>
        <a:p>
          <a:endParaRPr lang="en-US"/>
        </a:p>
      </dgm:t>
    </dgm:pt>
    <dgm:pt modelId="{8D6F9683-6019-4729-8761-81DC82A655F9}" type="sibTrans" cxnId="{A8A748FD-55D8-4AF6-AD7B-BCF1F8A07590}">
      <dgm:prSet/>
      <dgm:spPr/>
      <dgm:t>
        <a:bodyPr/>
        <a:lstStyle/>
        <a:p>
          <a:endParaRPr lang="en-US"/>
        </a:p>
      </dgm:t>
    </dgm:pt>
    <dgm:pt modelId="{D6C1E524-E368-4893-88DF-D18274DB882A}">
      <dgm:prSet phldrT="[Text]" custT="1"/>
      <dgm:spPr/>
      <dgm:t>
        <a:bodyPr/>
        <a:lstStyle/>
        <a:p>
          <a:r>
            <a:rPr lang="en-US" sz="2000" dirty="0">
              <a:latin typeface="Calibri bold" panose="020F0702030404030204" pitchFamily="34" charset="0"/>
            </a:rPr>
            <a:t>Age</a:t>
          </a:r>
        </a:p>
      </dgm:t>
    </dgm:pt>
    <dgm:pt modelId="{E3251205-AFB1-499D-87A7-1F161F479B85}" type="parTrans" cxnId="{6EAC4486-D8B6-4B5E-B671-8737C0319869}">
      <dgm:prSet/>
      <dgm:spPr/>
      <dgm:t>
        <a:bodyPr/>
        <a:lstStyle/>
        <a:p>
          <a:endParaRPr lang="en-US"/>
        </a:p>
      </dgm:t>
    </dgm:pt>
    <dgm:pt modelId="{5391A785-2B8B-4DCB-8FE1-1E2F278E4EAE}" type="sibTrans" cxnId="{6EAC4486-D8B6-4B5E-B671-8737C0319869}">
      <dgm:prSet/>
      <dgm:spPr/>
      <dgm:t>
        <a:bodyPr/>
        <a:lstStyle/>
        <a:p>
          <a:endParaRPr lang="en-US"/>
        </a:p>
      </dgm:t>
    </dgm:pt>
    <dgm:pt modelId="{2D90D291-2095-48B2-8E24-6B97179CBA05}">
      <dgm:prSet phldrT="[Text]" custT="1"/>
      <dgm:spPr/>
      <dgm:t>
        <a:bodyPr/>
        <a:lstStyle/>
        <a:p>
          <a:r>
            <a:rPr lang="en-US" sz="2000" dirty="0">
              <a:latin typeface="Calibri bold" panose="020F0702030404030204" pitchFamily="34" charset="0"/>
            </a:rPr>
            <a:t>Profession</a:t>
          </a:r>
        </a:p>
      </dgm:t>
    </dgm:pt>
    <dgm:pt modelId="{556909F6-1FBD-47D9-93B0-BA2FC6CC4098}" type="parTrans" cxnId="{96D465D6-41D1-4C4A-80E1-5ECB829C2FD4}">
      <dgm:prSet/>
      <dgm:spPr/>
      <dgm:t>
        <a:bodyPr/>
        <a:lstStyle/>
        <a:p>
          <a:endParaRPr lang="en-US"/>
        </a:p>
      </dgm:t>
    </dgm:pt>
    <dgm:pt modelId="{4DA3B435-7EA4-4A70-9363-EA7A8663716E}" type="sibTrans" cxnId="{96D465D6-41D1-4C4A-80E1-5ECB829C2FD4}">
      <dgm:prSet/>
      <dgm:spPr/>
      <dgm:t>
        <a:bodyPr/>
        <a:lstStyle/>
        <a:p>
          <a:endParaRPr lang="en-US"/>
        </a:p>
      </dgm:t>
    </dgm:pt>
    <dgm:pt modelId="{6E102CE8-A7D7-4EDC-9C62-8959801CEEBD}">
      <dgm:prSet phldrT="[Text]" custT="1"/>
      <dgm:spPr/>
      <dgm:t>
        <a:bodyPr/>
        <a:lstStyle/>
        <a:p>
          <a:r>
            <a:rPr lang="en-US" sz="2000" dirty="0">
              <a:latin typeface="Calibri bold" panose="020F0702030404030204" pitchFamily="34" charset="0"/>
            </a:rPr>
            <a:t>Education</a:t>
          </a:r>
        </a:p>
      </dgm:t>
    </dgm:pt>
    <dgm:pt modelId="{7618D436-C5C0-4B23-A701-9683B06B4D67}" type="parTrans" cxnId="{92B104BF-110A-45F3-952D-29E229DCAECF}">
      <dgm:prSet/>
      <dgm:spPr/>
      <dgm:t>
        <a:bodyPr/>
        <a:lstStyle/>
        <a:p>
          <a:endParaRPr lang="en-US"/>
        </a:p>
      </dgm:t>
    </dgm:pt>
    <dgm:pt modelId="{8D368FC6-7E68-4E6C-89F5-90623C19771A}" type="sibTrans" cxnId="{92B104BF-110A-45F3-952D-29E229DCAECF}">
      <dgm:prSet/>
      <dgm:spPr/>
      <dgm:t>
        <a:bodyPr/>
        <a:lstStyle/>
        <a:p>
          <a:endParaRPr lang="en-US"/>
        </a:p>
      </dgm:t>
    </dgm:pt>
    <dgm:pt modelId="{D644D596-9A73-4AD5-8FAA-67E073522664}" type="pres">
      <dgm:prSet presAssocID="{39C4F256-9252-441C-825A-1E469341FE51}" presName="cycle" presStyleCnt="0">
        <dgm:presLayoutVars>
          <dgm:chMax val="1"/>
          <dgm:dir/>
          <dgm:animLvl val="ctr"/>
          <dgm:resizeHandles val="exact"/>
        </dgm:presLayoutVars>
      </dgm:prSet>
      <dgm:spPr/>
    </dgm:pt>
    <dgm:pt modelId="{4281E3C3-8828-450C-B790-25EA24DDCC82}" type="pres">
      <dgm:prSet presAssocID="{7735CF38-6F5C-4EF2-A8C6-D875F887289A}" presName="centerShape" presStyleLbl="node0" presStyleIdx="0" presStyleCnt="1" custScaleX="140065"/>
      <dgm:spPr/>
    </dgm:pt>
    <dgm:pt modelId="{C7277FA1-7C74-4012-9087-DE583643BF79}" type="pres">
      <dgm:prSet presAssocID="{E3251205-AFB1-499D-87A7-1F161F479B85}" presName="parTrans" presStyleLbl="bgSibTrans2D1" presStyleIdx="0" presStyleCnt="3" custLinFactNeighborX="2434" custLinFactNeighborY="27162"/>
      <dgm:spPr/>
    </dgm:pt>
    <dgm:pt modelId="{EDD38D95-5F9D-4A2C-831A-B6D883720C7A}" type="pres">
      <dgm:prSet presAssocID="{D6C1E524-E368-4893-88DF-D18274DB882A}" presName="node" presStyleLbl="node1" presStyleIdx="0" presStyleCnt="3" custRadScaleRad="118861" custRadScaleInc="4182">
        <dgm:presLayoutVars>
          <dgm:bulletEnabled val="1"/>
        </dgm:presLayoutVars>
      </dgm:prSet>
      <dgm:spPr/>
    </dgm:pt>
    <dgm:pt modelId="{503D1178-9344-41FC-9E27-92C0F0DB50A2}" type="pres">
      <dgm:prSet presAssocID="{556909F6-1FBD-47D9-93B0-BA2FC6CC4098}" presName="parTrans" presStyleLbl="bgSibTrans2D1" presStyleIdx="1" presStyleCnt="3"/>
      <dgm:spPr/>
    </dgm:pt>
    <dgm:pt modelId="{F34CFA60-3174-48AB-B0AD-7A773B9FA72A}" type="pres">
      <dgm:prSet presAssocID="{2D90D291-2095-48B2-8E24-6B97179CBA05}" presName="node" presStyleLbl="node1" presStyleIdx="1" presStyleCnt="3" custScaleX="138184">
        <dgm:presLayoutVars>
          <dgm:bulletEnabled val="1"/>
        </dgm:presLayoutVars>
      </dgm:prSet>
      <dgm:spPr/>
    </dgm:pt>
    <dgm:pt modelId="{5772EAA0-C2AE-4F02-82AE-CB04C8BE181F}" type="pres">
      <dgm:prSet presAssocID="{7618D436-C5C0-4B23-A701-9683B06B4D67}" presName="parTrans" presStyleLbl="bgSibTrans2D1" presStyleIdx="2" presStyleCnt="3" custScaleX="59938" custScaleY="99757" custLinFactNeighborX="-16483" custLinFactNeighborY="72481"/>
      <dgm:spPr/>
    </dgm:pt>
    <dgm:pt modelId="{3D5A4429-8C40-4836-B5A9-B36BF9BE57DB}" type="pres">
      <dgm:prSet presAssocID="{6E102CE8-A7D7-4EDC-9C62-8959801CEEBD}" presName="node" presStyleLbl="node1" presStyleIdx="2" presStyleCnt="3" custScaleX="117029" custRadScaleRad="124179" custRadScaleInc="3800">
        <dgm:presLayoutVars>
          <dgm:bulletEnabled val="1"/>
        </dgm:presLayoutVars>
      </dgm:prSet>
      <dgm:spPr/>
    </dgm:pt>
  </dgm:ptLst>
  <dgm:cxnLst>
    <dgm:cxn modelId="{ABB68687-DF25-49F9-9D57-A1389D500496}" type="presOf" srcId="{6E102CE8-A7D7-4EDC-9C62-8959801CEEBD}" destId="{3D5A4429-8C40-4836-B5A9-B36BF9BE57DB}" srcOrd="0" destOrd="0" presId="urn:microsoft.com/office/officeart/2005/8/layout/radial4"/>
    <dgm:cxn modelId="{B8CCF16E-0DF3-4603-BA08-0D08D480873E}" type="presOf" srcId="{D6C1E524-E368-4893-88DF-D18274DB882A}" destId="{EDD38D95-5F9D-4A2C-831A-B6D883720C7A}" srcOrd="0" destOrd="0" presId="urn:microsoft.com/office/officeart/2005/8/layout/radial4"/>
    <dgm:cxn modelId="{96D465D6-41D1-4C4A-80E1-5ECB829C2FD4}" srcId="{7735CF38-6F5C-4EF2-A8C6-D875F887289A}" destId="{2D90D291-2095-48B2-8E24-6B97179CBA05}" srcOrd="1" destOrd="0" parTransId="{556909F6-1FBD-47D9-93B0-BA2FC6CC4098}" sibTransId="{4DA3B435-7EA4-4A70-9363-EA7A8663716E}"/>
    <dgm:cxn modelId="{DD1B649D-376C-4FE1-A475-58A59AAC3C74}" type="presOf" srcId="{556909F6-1FBD-47D9-93B0-BA2FC6CC4098}" destId="{503D1178-9344-41FC-9E27-92C0F0DB50A2}" srcOrd="0" destOrd="0" presId="urn:microsoft.com/office/officeart/2005/8/layout/radial4"/>
    <dgm:cxn modelId="{F53B5FD5-8DA5-43C8-86AF-6F85C99235FE}" type="presOf" srcId="{39C4F256-9252-441C-825A-1E469341FE51}" destId="{D644D596-9A73-4AD5-8FAA-67E073522664}" srcOrd="0" destOrd="0" presId="urn:microsoft.com/office/officeart/2005/8/layout/radial4"/>
    <dgm:cxn modelId="{0EDBD066-2959-4C19-9140-90002739D715}" type="presOf" srcId="{E3251205-AFB1-499D-87A7-1F161F479B85}" destId="{C7277FA1-7C74-4012-9087-DE583643BF79}" srcOrd="0" destOrd="0" presId="urn:microsoft.com/office/officeart/2005/8/layout/radial4"/>
    <dgm:cxn modelId="{6EAC4486-D8B6-4B5E-B671-8737C0319869}" srcId="{7735CF38-6F5C-4EF2-A8C6-D875F887289A}" destId="{D6C1E524-E368-4893-88DF-D18274DB882A}" srcOrd="0" destOrd="0" parTransId="{E3251205-AFB1-499D-87A7-1F161F479B85}" sibTransId="{5391A785-2B8B-4DCB-8FE1-1E2F278E4EAE}"/>
    <dgm:cxn modelId="{92B104BF-110A-45F3-952D-29E229DCAECF}" srcId="{7735CF38-6F5C-4EF2-A8C6-D875F887289A}" destId="{6E102CE8-A7D7-4EDC-9C62-8959801CEEBD}" srcOrd="2" destOrd="0" parTransId="{7618D436-C5C0-4B23-A701-9683B06B4D67}" sibTransId="{8D368FC6-7E68-4E6C-89F5-90623C19771A}"/>
    <dgm:cxn modelId="{B862208B-FB7D-4C6E-AB80-F09802E02187}" type="presOf" srcId="{2D90D291-2095-48B2-8E24-6B97179CBA05}" destId="{F34CFA60-3174-48AB-B0AD-7A773B9FA72A}" srcOrd="0" destOrd="0" presId="urn:microsoft.com/office/officeart/2005/8/layout/radial4"/>
    <dgm:cxn modelId="{B381C864-5557-4BE8-B9C5-58568098C6F3}" type="presOf" srcId="{7618D436-C5C0-4B23-A701-9683B06B4D67}" destId="{5772EAA0-C2AE-4F02-82AE-CB04C8BE181F}" srcOrd="0" destOrd="0" presId="urn:microsoft.com/office/officeart/2005/8/layout/radial4"/>
    <dgm:cxn modelId="{A8A748FD-55D8-4AF6-AD7B-BCF1F8A07590}" srcId="{39C4F256-9252-441C-825A-1E469341FE51}" destId="{7735CF38-6F5C-4EF2-A8C6-D875F887289A}" srcOrd="0" destOrd="0" parTransId="{1995B43D-6F7A-42D8-9E39-AB83928E36B5}" sibTransId="{8D6F9683-6019-4729-8761-81DC82A655F9}"/>
    <dgm:cxn modelId="{17B1A43A-3274-46F0-8D8E-ED59855CD363}" type="presOf" srcId="{7735CF38-6F5C-4EF2-A8C6-D875F887289A}" destId="{4281E3C3-8828-450C-B790-25EA24DDCC82}" srcOrd="0" destOrd="0" presId="urn:microsoft.com/office/officeart/2005/8/layout/radial4"/>
    <dgm:cxn modelId="{EF075F66-BCBC-44D7-83D2-6110C96721A1}" type="presParOf" srcId="{D644D596-9A73-4AD5-8FAA-67E073522664}" destId="{4281E3C3-8828-450C-B790-25EA24DDCC82}" srcOrd="0" destOrd="0" presId="urn:microsoft.com/office/officeart/2005/8/layout/radial4"/>
    <dgm:cxn modelId="{3EEC3B20-08B7-4EF2-A46C-CDB9D7BEEE19}" type="presParOf" srcId="{D644D596-9A73-4AD5-8FAA-67E073522664}" destId="{C7277FA1-7C74-4012-9087-DE583643BF79}" srcOrd="1" destOrd="0" presId="urn:microsoft.com/office/officeart/2005/8/layout/radial4"/>
    <dgm:cxn modelId="{CF49C1CD-AA73-4C46-8CFA-4FF8A366F430}" type="presParOf" srcId="{D644D596-9A73-4AD5-8FAA-67E073522664}" destId="{EDD38D95-5F9D-4A2C-831A-B6D883720C7A}" srcOrd="2" destOrd="0" presId="urn:microsoft.com/office/officeart/2005/8/layout/radial4"/>
    <dgm:cxn modelId="{90E14C5E-B6FA-465E-81E8-67064B2A7E1B}" type="presParOf" srcId="{D644D596-9A73-4AD5-8FAA-67E073522664}" destId="{503D1178-9344-41FC-9E27-92C0F0DB50A2}" srcOrd="3" destOrd="0" presId="urn:microsoft.com/office/officeart/2005/8/layout/radial4"/>
    <dgm:cxn modelId="{5CF88BD1-1923-45E9-8962-C6C0138A51EE}" type="presParOf" srcId="{D644D596-9A73-4AD5-8FAA-67E073522664}" destId="{F34CFA60-3174-48AB-B0AD-7A773B9FA72A}" srcOrd="4" destOrd="0" presId="urn:microsoft.com/office/officeart/2005/8/layout/radial4"/>
    <dgm:cxn modelId="{1837D3CF-100B-4C2F-997D-AEB3DCE7CF3F}" type="presParOf" srcId="{D644D596-9A73-4AD5-8FAA-67E073522664}" destId="{5772EAA0-C2AE-4F02-82AE-CB04C8BE181F}" srcOrd="5" destOrd="0" presId="urn:microsoft.com/office/officeart/2005/8/layout/radial4"/>
    <dgm:cxn modelId="{53CE0241-FF6A-4D21-A284-7CCCBEB828E9}" type="presParOf" srcId="{D644D596-9A73-4AD5-8FAA-67E073522664}" destId="{3D5A4429-8C40-4836-B5A9-B36BF9BE57DB}" srcOrd="6" destOrd="0" presId="urn:microsoft.com/office/officeart/2005/8/layout/radial4"/>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CD764A-979F-4D8B-9C07-04FC5F957D9C}" type="doc">
      <dgm:prSet loTypeId="urn:microsoft.com/office/officeart/2005/8/layout/pyramid2" loCatId="list" qsTypeId="urn:microsoft.com/office/officeart/2005/8/quickstyle/simple2" qsCatId="simple" csTypeId="urn:microsoft.com/office/officeart/2005/8/colors/colorful5" csCatId="colorful" phldr="1"/>
      <dgm:spPr/>
    </dgm:pt>
    <dgm:pt modelId="{3B9BBBEF-BDD5-4C40-8F5E-0F62E7ABA8D2}">
      <dgm:prSet phldrT="[Text]" custT="1"/>
      <dgm:spPr/>
      <dgm:t>
        <a:bodyPr/>
        <a:lstStyle/>
        <a:p>
          <a:r>
            <a:rPr lang="en-US" sz="2000" b="1" dirty="0">
              <a:latin typeface="Calibri" panose="020F0502020204030204" pitchFamily="34" charset="0"/>
              <a:cs typeface="Calibri" panose="020F0502020204030204" pitchFamily="34" charset="0"/>
            </a:rPr>
            <a:t>1.Data Collection &amp; Preprocessing</a:t>
          </a:r>
        </a:p>
      </dgm:t>
    </dgm:pt>
    <dgm:pt modelId="{2C732805-1653-4198-91FF-358DDCD3D958}" type="parTrans" cxnId="{584BC886-864D-4E52-99A0-9709960B0AAE}">
      <dgm:prSet/>
      <dgm:spPr/>
      <dgm:t>
        <a:bodyPr/>
        <a:lstStyle/>
        <a:p>
          <a:endParaRPr lang="en-US"/>
        </a:p>
      </dgm:t>
    </dgm:pt>
    <dgm:pt modelId="{A2A43CE3-E421-4892-990C-25858FD907C1}" type="sibTrans" cxnId="{584BC886-864D-4E52-99A0-9709960B0AAE}">
      <dgm:prSet/>
      <dgm:spPr/>
      <dgm:t>
        <a:bodyPr/>
        <a:lstStyle/>
        <a:p>
          <a:endParaRPr lang="en-US"/>
        </a:p>
      </dgm:t>
    </dgm:pt>
    <dgm:pt modelId="{6DB3E79A-D3BA-476A-9F62-8B31DEF007D2}">
      <dgm:prSet phldrT="[Text]" custT="1"/>
      <dgm:spPr/>
      <dgm:t>
        <a:bodyPr/>
        <a:lstStyle/>
        <a:p>
          <a:r>
            <a:rPr lang="en-US" sz="2000" b="1" dirty="0">
              <a:latin typeface="Calibri" panose="020F0502020204030204" pitchFamily="34" charset="0"/>
              <a:cs typeface="Calibri" panose="020F0502020204030204" pitchFamily="34" charset="0"/>
            </a:rPr>
            <a:t>2.Feature Extraction</a:t>
          </a:r>
        </a:p>
      </dgm:t>
    </dgm:pt>
    <dgm:pt modelId="{3E08AA15-B8EA-4CD1-BE9E-965C01561D72}" type="parTrans" cxnId="{F3380C3B-A705-483F-8494-CB7E12714C50}">
      <dgm:prSet/>
      <dgm:spPr/>
      <dgm:t>
        <a:bodyPr/>
        <a:lstStyle/>
        <a:p>
          <a:endParaRPr lang="en-US"/>
        </a:p>
      </dgm:t>
    </dgm:pt>
    <dgm:pt modelId="{5A8A2D75-BDB2-4BFE-8B13-CBB991AE2519}" type="sibTrans" cxnId="{F3380C3B-A705-483F-8494-CB7E12714C50}">
      <dgm:prSet/>
      <dgm:spPr/>
      <dgm:t>
        <a:bodyPr/>
        <a:lstStyle/>
        <a:p>
          <a:endParaRPr lang="en-US"/>
        </a:p>
      </dgm:t>
    </dgm:pt>
    <dgm:pt modelId="{1087DA99-6DFD-4007-BE98-4F5639D76724}">
      <dgm:prSet phldrT="[Text]" custT="1"/>
      <dgm:spPr/>
      <dgm:t>
        <a:bodyPr/>
        <a:lstStyle/>
        <a:p>
          <a:r>
            <a:rPr lang="en-US" sz="2000" b="1" dirty="0">
              <a:latin typeface="Calibri" panose="020F0502020204030204" pitchFamily="34" charset="0"/>
              <a:cs typeface="Calibri" panose="020F0502020204030204" pitchFamily="34" charset="0"/>
            </a:rPr>
            <a:t>3.Model Generating</a:t>
          </a:r>
        </a:p>
      </dgm:t>
    </dgm:pt>
    <dgm:pt modelId="{2D2D1867-182F-42C5-BE1C-36B8B5345122}" type="parTrans" cxnId="{FBEF2C82-7B3E-41DA-9124-EA0DFE5D969F}">
      <dgm:prSet/>
      <dgm:spPr/>
      <dgm:t>
        <a:bodyPr/>
        <a:lstStyle/>
        <a:p>
          <a:endParaRPr lang="en-US"/>
        </a:p>
      </dgm:t>
    </dgm:pt>
    <dgm:pt modelId="{77018F44-5A82-44C3-816F-898342940C21}" type="sibTrans" cxnId="{FBEF2C82-7B3E-41DA-9124-EA0DFE5D969F}">
      <dgm:prSet/>
      <dgm:spPr/>
      <dgm:t>
        <a:bodyPr/>
        <a:lstStyle/>
        <a:p>
          <a:endParaRPr lang="en-US"/>
        </a:p>
      </dgm:t>
    </dgm:pt>
    <dgm:pt modelId="{950A8924-D727-493B-AFC9-374DEF0C1B9F}">
      <dgm:prSet custT="1"/>
      <dgm:spPr/>
      <dgm:t>
        <a:bodyPr/>
        <a:lstStyle/>
        <a:p>
          <a:pPr>
            <a:buSzPts val="1600"/>
            <a:buFont typeface="+mj-lt"/>
            <a:buAutoNum type="arabicPeriod"/>
          </a:pPr>
          <a:r>
            <a:rPr lang="en-US" sz="2000" b="1" dirty="0">
              <a:latin typeface="Calibri" panose="020F0502020204030204" pitchFamily="34" charset="0"/>
              <a:cs typeface="Calibri" panose="020F0502020204030204" pitchFamily="34" charset="0"/>
            </a:rPr>
            <a:t>4.Measure Consumer Experience with Respect to each HCI Attributes</a:t>
          </a:r>
        </a:p>
      </dgm:t>
    </dgm:pt>
    <dgm:pt modelId="{54D376D4-FE51-42E4-8EC6-485157CA1ABD}" type="parTrans" cxnId="{6DB14AC3-7AD9-4306-9CD2-99C70D414B1F}">
      <dgm:prSet/>
      <dgm:spPr/>
      <dgm:t>
        <a:bodyPr/>
        <a:lstStyle/>
        <a:p>
          <a:endParaRPr lang="en-US"/>
        </a:p>
      </dgm:t>
    </dgm:pt>
    <dgm:pt modelId="{6BBB5B72-A720-460F-AE64-053CC4FDD6C1}" type="sibTrans" cxnId="{6DB14AC3-7AD9-4306-9CD2-99C70D414B1F}">
      <dgm:prSet/>
      <dgm:spPr/>
      <dgm:t>
        <a:bodyPr/>
        <a:lstStyle/>
        <a:p>
          <a:endParaRPr lang="en-US"/>
        </a:p>
      </dgm:t>
    </dgm:pt>
    <dgm:pt modelId="{E4BE5942-427F-49D6-90A8-D016D4BE9B8D}">
      <dgm:prSet custT="1"/>
      <dgm:spPr/>
      <dgm:t>
        <a:bodyPr/>
        <a:lstStyle/>
        <a:p>
          <a:pPr>
            <a:buSzPts val="1600"/>
            <a:buFont typeface="+mj-lt"/>
            <a:buAutoNum type="arabicPeriod"/>
          </a:pPr>
          <a:r>
            <a:rPr lang="en-US" sz="2000" b="1" dirty="0">
              <a:latin typeface="Calibri" panose="020F0502020204030204" pitchFamily="34" charset="0"/>
              <a:cs typeface="Calibri" panose="020F0502020204030204" pitchFamily="34" charset="0"/>
            </a:rPr>
            <a:t>5.Evaluate Final Level of Consumer Experience</a:t>
          </a:r>
        </a:p>
      </dgm:t>
    </dgm:pt>
    <dgm:pt modelId="{F8223753-D251-4E51-BB03-F9B508BAA4C5}" type="parTrans" cxnId="{B70F9CDD-DADD-4230-96F7-1BBB9946C957}">
      <dgm:prSet/>
      <dgm:spPr/>
      <dgm:t>
        <a:bodyPr/>
        <a:lstStyle/>
        <a:p>
          <a:endParaRPr lang="en-US"/>
        </a:p>
      </dgm:t>
    </dgm:pt>
    <dgm:pt modelId="{CD716833-4DD1-4A6D-99B4-2DD5FB934C19}" type="sibTrans" cxnId="{B70F9CDD-DADD-4230-96F7-1BBB9946C957}">
      <dgm:prSet/>
      <dgm:spPr/>
      <dgm:t>
        <a:bodyPr/>
        <a:lstStyle/>
        <a:p>
          <a:endParaRPr lang="en-US"/>
        </a:p>
      </dgm:t>
    </dgm:pt>
    <dgm:pt modelId="{F21B0C83-6F92-46AE-A06A-8E13E65AC8DC}" type="pres">
      <dgm:prSet presAssocID="{C1CD764A-979F-4D8B-9C07-04FC5F957D9C}" presName="compositeShape" presStyleCnt="0">
        <dgm:presLayoutVars>
          <dgm:dir/>
          <dgm:resizeHandles/>
        </dgm:presLayoutVars>
      </dgm:prSet>
      <dgm:spPr/>
    </dgm:pt>
    <dgm:pt modelId="{5A2D89BD-BA1A-4A09-A1DD-0BDE68D932B0}" type="pres">
      <dgm:prSet presAssocID="{C1CD764A-979F-4D8B-9C07-04FC5F957D9C}" presName="pyramid" presStyleLbl="node1" presStyleIdx="0" presStyleCnt="1" custLinFactNeighborX="-5269" custLinFactNeighborY="422"/>
      <dgm:spPr/>
    </dgm:pt>
    <dgm:pt modelId="{10B84CC8-8676-4157-A208-32E221E773BE}" type="pres">
      <dgm:prSet presAssocID="{C1CD764A-979F-4D8B-9C07-04FC5F957D9C}" presName="theList" presStyleCnt="0"/>
      <dgm:spPr/>
    </dgm:pt>
    <dgm:pt modelId="{561396C0-30E7-4EE6-982A-56FB7A3C78AA}" type="pres">
      <dgm:prSet presAssocID="{3B9BBBEF-BDD5-4C40-8F5E-0F62E7ABA8D2}" presName="aNode" presStyleLbl="fgAcc1" presStyleIdx="0" presStyleCnt="5" custScaleX="122167" custScaleY="96705" custLinFactNeighborX="31" custLinFactNeighborY="25230">
        <dgm:presLayoutVars>
          <dgm:bulletEnabled val="1"/>
        </dgm:presLayoutVars>
      </dgm:prSet>
      <dgm:spPr/>
    </dgm:pt>
    <dgm:pt modelId="{8825C0C4-7592-4C41-B1F2-423A303DB494}" type="pres">
      <dgm:prSet presAssocID="{3B9BBBEF-BDD5-4C40-8F5E-0F62E7ABA8D2}" presName="aSpace" presStyleCnt="0"/>
      <dgm:spPr/>
    </dgm:pt>
    <dgm:pt modelId="{E5F99537-4CD8-4392-8B4A-6B636849BC8A}" type="pres">
      <dgm:prSet presAssocID="{6DB3E79A-D3BA-476A-9F62-8B31DEF007D2}" presName="aNode" presStyleLbl="fgAcc1" presStyleIdx="1" presStyleCnt="5" custScaleX="122167" custScaleY="96705" custLinFactY="773" custLinFactNeighborX="31" custLinFactNeighborY="100000">
        <dgm:presLayoutVars>
          <dgm:bulletEnabled val="1"/>
        </dgm:presLayoutVars>
      </dgm:prSet>
      <dgm:spPr/>
    </dgm:pt>
    <dgm:pt modelId="{53299A8D-4A95-40FA-BC2E-85421DBD60D6}" type="pres">
      <dgm:prSet presAssocID="{6DB3E79A-D3BA-476A-9F62-8B31DEF007D2}" presName="aSpace" presStyleCnt="0"/>
      <dgm:spPr/>
    </dgm:pt>
    <dgm:pt modelId="{DC7DB21A-FED4-41A5-8B7C-4E26B85519D3}" type="pres">
      <dgm:prSet presAssocID="{1087DA99-6DFD-4007-BE98-4F5639D76724}" presName="aNode" presStyleLbl="fgAcc1" presStyleIdx="2" presStyleCnt="5" custScaleX="122167" custScaleY="96705" custLinFactY="8496" custLinFactNeighborX="31" custLinFactNeighborY="100000">
        <dgm:presLayoutVars>
          <dgm:bulletEnabled val="1"/>
        </dgm:presLayoutVars>
      </dgm:prSet>
      <dgm:spPr/>
    </dgm:pt>
    <dgm:pt modelId="{E8034634-383C-4DDB-B576-0FAE109195C4}" type="pres">
      <dgm:prSet presAssocID="{1087DA99-6DFD-4007-BE98-4F5639D76724}" presName="aSpace" presStyleCnt="0"/>
      <dgm:spPr/>
    </dgm:pt>
    <dgm:pt modelId="{FB7CD4CA-25E9-4D7F-A997-95CDABF73CA3}" type="pres">
      <dgm:prSet presAssocID="{950A8924-D727-493B-AFC9-374DEF0C1B9F}" presName="aNode" presStyleLbl="fgAcc1" presStyleIdx="3" presStyleCnt="5" custScaleX="122167" custScaleY="96705" custLinFactY="18250" custLinFactNeighborX="31" custLinFactNeighborY="100000">
        <dgm:presLayoutVars>
          <dgm:bulletEnabled val="1"/>
        </dgm:presLayoutVars>
      </dgm:prSet>
      <dgm:spPr/>
    </dgm:pt>
    <dgm:pt modelId="{A874B24E-A677-4E2B-B798-96927F789F0C}" type="pres">
      <dgm:prSet presAssocID="{950A8924-D727-493B-AFC9-374DEF0C1B9F}" presName="aSpace" presStyleCnt="0"/>
      <dgm:spPr/>
    </dgm:pt>
    <dgm:pt modelId="{9BC7FEFE-BAF3-4493-A29D-E0BB4AEC1A11}" type="pres">
      <dgm:prSet presAssocID="{E4BE5942-427F-49D6-90A8-D016D4BE9B8D}" presName="aNode" presStyleLbl="fgAcc1" presStyleIdx="4" presStyleCnt="5" custScaleX="122167" custScaleY="96705" custLinFactY="31058" custLinFactNeighborX="31" custLinFactNeighborY="100000">
        <dgm:presLayoutVars>
          <dgm:bulletEnabled val="1"/>
        </dgm:presLayoutVars>
      </dgm:prSet>
      <dgm:spPr/>
    </dgm:pt>
    <dgm:pt modelId="{ED513F5D-BDE9-44F2-8A10-3E58FE1734DB}" type="pres">
      <dgm:prSet presAssocID="{E4BE5942-427F-49D6-90A8-D016D4BE9B8D}" presName="aSpace" presStyleCnt="0"/>
      <dgm:spPr/>
    </dgm:pt>
  </dgm:ptLst>
  <dgm:cxnLst>
    <dgm:cxn modelId="{78227825-68F6-4323-9BDC-6FB0E12A0D0F}" type="presOf" srcId="{1087DA99-6DFD-4007-BE98-4F5639D76724}" destId="{DC7DB21A-FED4-41A5-8B7C-4E26B85519D3}" srcOrd="0" destOrd="0" presId="urn:microsoft.com/office/officeart/2005/8/layout/pyramid2"/>
    <dgm:cxn modelId="{51C6CA07-D6D2-4910-AA6C-C00887996659}" type="presOf" srcId="{3B9BBBEF-BDD5-4C40-8F5E-0F62E7ABA8D2}" destId="{561396C0-30E7-4EE6-982A-56FB7A3C78AA}" srcOrd="0" destOrd="0" presId="urn:microsoft.com/office/officeart/2005/8/layout/pyramid2"/>
    <dgm:cxn modelId="{B70F9CDD-DADD-4230-96F7-1BBB9946C957}" srcId="{C1CD764A-979F-4D8B-9C07-04FC5F957D9C}" destId="{E4BE5942-427F-49D6-90A8-D016D4BE9B8D}" srcOrd="4" destOrd="0" parTransId="{F8223753-D251-4E51-BB03-F9B508BAA4C5}" sibTransId="{CD716833-4DD1-4A6D-99B4-2DD5FB934C19}"/>
    <dgm:cxn modelId="{6DB14AC3-7AD9-4306-9CD2-99C70D414B1F}" srcId="{C1CD764A-979F-4D8B-9C07-04FC5F957D9C}" destId="{950A8924-D727-493B-AFC9-374DEF0C1B9F}" srcOrd="3" destOrd="0" parTransId="{54D376D4-FE51-42E4-8EC6-485157CA1ABD}" sibTransId="{6BBB5B72-A720-460F-AE64-053CC4FDD6C1}"/>
    <dgm:cxn modelId="{584BC886-864D-4E52-99A0-9709960B0AAE}" srcId="{C1CD764A-979F-4D8B-9C07-04FC5F957D9C}" destId="{3B9BBBEF-BDD5-4C40-8F5E-0F62E7ABA8D2}" srcOrd="0" destOrd="0" parTransId="{2C732805-1653-4198-91FF-358DDCD3D958}" sibTransId="{A2A43CE3-E421-4892-990C-25858FD907C1}"/>
    <dgm:cxn modelId="{FBEF2C82-7B3E-41DA-9124-EA0DFE5D969F}" srcId="{C1CD764A-979F-4D8B-9C07-04FC5F957D9C}" destId="{1087DA99-6DFD-4007-BE98-4F5639D76724}" srcOrd="2" destOrd="0" parTransId="{2D2D1867-182F-42C5-BE1C-36B8B5345122}" sibTransId="{77018F44-5A82-44C3-816F-898342940C21}"/>
    <dgm:cxn modelId="{C69E7BC4-4186-4FDF-8E8B-90B84983D291}" type="presOf" srcId="{950A8924-D727-493B-AFC9-374DEF0C1B9F}" destId="{FB7CD4CA-25E9-4D7F-A997-95CDABF73CA3}" srcOrd="0" destOrd="0" presId="urn:microsoft.com/office/officeart/2005/8/layout/pyramid2"/>
    <dgm:cxn modelId="{ABBCEAD6-D835-4EE6-857E-86331C87E4A7}" type="presOf" srcId="{E4BE5942-427F-49D6-90A8-D016D4BE9B8D}" destId="{9BC7FEFE-BAF3-4493-A29D-E0BB4AEC1A11}" srcOrd="0" destOrd="0" presId="urn:microsoft.com/office/officeart/2005/8/layout/pyramid2"/>
    <dgm:cxn modelId="{06572B79-7CA5-474A-957D-E995C9657958}" type="presOf" srcId="{C1CD764A-979F-4D8B-9C07-04FC5F957D9C}" destId="{F21B0C83-6F92-46AE-A06A-8E13E65AC8DC}" srcOrd="0" destOrd="0" presId="urn:microsoft.com/office/officeart/2005/8/layout/pyramid2"/>
    <dgm:cxn modelId="{F03FF95E-6CDC-4BA6-8E94-BEF23E6202C0}" type="presOf" srcId="{6DB3E79A-D3BA-476A-9F62-8B31DEF007D2}" destId="{E5F99537-4CD8-4392-8B4A-6B636849BC8A}" srcOrd="0" destOrd="0" presId="urn:microsoft.com/office/officeart/2005/8/layout/pyramid2"/>
    <dgm:cxn modelId="{F3380C3B-A705-483F-8494-CB7E12714C50}" srcId="{C1CD764A-979F-4D8B-9C07-04FC5F957D9C}" destId="{6DB3E79A-D3BA-476A-9F62-8B31DEF007D2}" srcOrd="1" destOrd="0" parTransId="{3E08AA15-B8EA-4CD1-BE9E-965C01561D72}" sibTransId="{5A8A2D75-BDB2-4BFE-8B13-CBB991AE2519}"/>
    <dgm:cxn modelId="{A8E12972-316A-42BD-B529-209571BF9103}" type="presParOf" srcId="{F21B0C83-6F92-46AE-A06A-8E13E65AC8DC}" destId="{5A2D89BD-BA1A-4A09-A1DD-0BDE68D932B0}" srcOrd="0" destOrd="0" presId="urn:microsoft.com/office/officeart/2005/8/layout/pyramid2"/>
    <dgm:cxn modelId="{A754D1C3-8F62-4F97-8E31-A6A4C83CFD2D}" type="presParOf" srcId="{F21B0C83-6F92-46AE-A06A-8E13E65AC8DC}" destId="{10B84CC8-8676-4157-A208-32E221E773BE}" srcOrd="1" destOrd="0" presId="urn:microsoft.com/office/officeart/2005/8/layout/pyramid2"/>
    <dgm:cxn modelId="{107E71A7-B7FA-44D8-8E3F-2E1FAC99352F}" type="presParOf" srcId="{10B84CC8-8676-4157-A208-32E221E773BE}" destId="{561396C0-30E7-4EE6-982A-56FB7A3C78AA}" srcOrd="0" destOrd="0" presId="urn:microsoft.com/office/officeart/2005/8/layout/pyramid2"/>
    <dgm:cxn modelId="{B9B84DE7-3ED3-4A74-A2DE-C32A501F24AA}" type="presParOf" srcId="{10B84CC8-8676-4157-A208-32E221E773BE}" destId="{8825C0C4-7592-4C41-B1F2-423A303DB494}" srcOrd="1" destOrd="0" presId="urn:microsoft.com/office/officeart/2005/8/layout/pyramid2"/>
    <dgm:cxn modelId="{0BA896E3-C131-49B1-8780-F49995996AB7}" type="presParOf" srcId="{10B84CC8-8676-4157-A208-32E221E773BE}" destId="{E5F99537-4CD8-4392-8B4A-6B636849BC8A}" srcOrd="2" destOrd="0" presId="urn:microsoft.com/office/officeart/2005/8/layout/pyramid2"/>
    <dgm:cxn modelId="{649DFF48-5B2E-4787-89E1-049E77035867}" type="presParOf" srcId="{10B84CC8-8676-4157-A208-32E221E773BE}" destId="{53299A8D-4A95-40FA-BC2E-85421DBD60D6}" srcOrd="3" destOrd="0" presId="urn:microsoft.com/office/officeart/2005/8/layout/pyramid2"/>
    <dgm:cxn modelId="{C466A182-68FC-4D27-A157-DB751E75C692}" type="presParOf" srcId="{10B84CC8-8676-4157-A208-32E221E773BE}" destId="{DC7DB21A-FED4-41A5-8B7C-4E26B85519D3}" srcOrd="4" destOrd="0" presId="urn:microsoft.com/office/officeart/2005/8/layout/pyramid2"/>
    <dgm:cxn modelId="{47CE395C-315A-44B3-A75E-B53B40814DF0}" type="presParOf" srcId="{10B84CC8-8676-4157-A208-32E221E773BE}" destId="{E8034634-383C-4DDB-B576-0FAE109195C4}" srcOrd="5" destOrd="0" presId="urn:microsoft.com/office/officeart/2005/8/layout/pyramid2"/>
    <dgm:cxn modelId="{62EDA8CC-81A0-4A6C-A790-939545499776}" type="presParOf" srcId="{10B84CC8-8676-4157-A208-32E221E773BE}" destId="{FB7CD4CA-25E9-4D7F-A997-95CDABF73CA3}" srcOrd="6" destOrd="0" presId="urn:microsoft.com/office/officeart/2005/8/layout/pyramid2"/>
    <dgm:cxn modelId="{C32C397F-BFED-4CDD-AFF7-4C0B85D22CF4}" type="presParOf" srcId="{10B84CC8-8676-4157-A208-32E221E773BE}" destId="{A874B24E-A677-4E2B-B798-96927F789F0C}" srcOrd="7" destOrd="0" presId="urn:microsoft.com/office/officeart/2005/8/layout/pyramid2"/>
    <dgm:cxn modelId="{78C328F3-0121-4A6E-99B0-08AD39584CB7}" type="presParOf" srcId="{10B84CC8-8676-4157-A208-32E221E773BE}" destId="{9BC7FEFE-BAF3-4493-A29D-E0BB4AEC1A11}" srcOrd="8" destOrd="0" presId="urn:microsoft.com/office/officeart/2005/8/layout/pyramid2"/>
    <dgm:cxn modelId="{27A2704D-9B35-41B5-A296-A781EF2E303E}" type="presParOf" srcId="{10B84CC8-8676-4157-A208-32E221E773BE}" destId="{ED513F5D-BDE9-44F2-8A10-3E58FE1734DB}"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6771-5A66-4C7F-974A-86859BF5F275}">
      <dsp:nvSpPr>
        <dsp:cNvPr id="0" name=""/>
        <dsp:cNvSpPr/>
      </dsp:nvSpPr>
      <dsp:spPr>
        <a:xfrm>
          <a:off x="0" y="25087"/>
          <a:ext cx="7239000" cy="1141920"/>
        </a:xfrm>
        <a:prstGeom prst="roundRect">
          <a:avLst/>
        </a:prstGeom>
        <a:gradFill flip="none" rotWithShape="0">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solidFill>
                <a:schemeClr val="tx1"/>
              </a:solidFill>
              <a:latin typeface="Calibri" panose="020F0502020204030204" pitchFamily="34" charset="0"/>
            </a:rPr>
            <a:t>Research Problem</a:t>
          </a:r>
          <a:endParaRPr lang="en-US" sz="2400" b="1" kern="1200" dirty="0">
            <a:solidFill>
              <a:schemeClr val="tx1"/>
            </a:solidFill>
            <a:latin typeface="Calibri" panose="020F0502020204030204" pitchFamily="34" charset="0"/>
          </a:endParaRPr>
        </a:p>
      </dsp:txBody>
      <dsp:txXfrm>
        <a:off x="55744" y="80831"/>
        <a:ext cx="7127512" cy="1030432"/>
      </dsp:txXfrm>
    </dsp:sp>
    <dsp:sp modelId="{3CE4775D-A7C7-4B23-9E10-37F424A3B71F}">
      <dsp:nvSpPr>
        <dsp:cNvPr id="0" name=""/>
        <dsp:cNvSpPr/>
      </dsp:nvSpPr>
      <dsp:spPr>
        <a:xfrm>
          <a:off x="0" y="1290496"/>
          <a:ext cx="7239000" cy="1141920"/>
        </a:xfrm>
        <a:prstGeom prst="roundRect">
          <a:avLst/>
        </a:prstGeom>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solidFill>
                <a:schemeClr val="tx1"/>
              </a:solidFill>
              <a:latin typeface="Calibri" panose="020F0502020204030204" pitchFamily="34" charset="0"/>
              <a:cs typeface="Calibri" panose="020F0502020204030204" pitchFamily="34" charset="0"/>
            </a:rPr>
            <a:t>Objectives of the research</a:t>
          </a:r>
          <a:endParaRPr lang="en-US" sz="2400" b="1" kern="1200" dirty="0">
            <a:solidFill>
              <a:schemeClr val="tx1"/>
            </a:solidFill>
            <a:latin typeface="Calibri" panose="020F0502020204030204" pitchFamily="34" charset="0"/>
            <a:cs typeface="Calibri" panose="020F0502020204030204" pitchFamily="34" charset="0"/>
          </a:endParaRPr>
        </a:p>
      </dsp:txBody>
      <dsp:txXfrm>
        <a:off x="55744" y="1346240"/>
        <a:ext cx="7127512" cy="1030432"/>
      </dsp:txXfrm>
    </dsp:sp>
    <dsp:sp modelId="{6E7685D5-B262-4D09-A87E-55BE307A7D5B}">
      <dsp:nvSpPr>
        <dsp:cNvPr id="0" name=""/>
        <dsp:cNvSpPr/>
      </dsp:nvSpPr>
      <dsp:spPr>
        <a:xfrm>
          <a:off x="0" y="2660287"/>
          <a:ext cx="7239000" cy="1141920"/>
        </a:xfrm>
        <a:prstGeom prst="roundRect">
          <a:avLst/>
        </a:prstGeom>
        <a:gradFill flip="none" rotWithShape="0">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solidFill>
                <a:schemeClr val="tx1"/>
              </a:solidFill>
              <a:latin typeface="Calibri" panose="020F0502020204030204" pitchFamily="34" charset="0"/>
            </a:rPr>
            <a:t>Literature Review</a:t>
          </a:r>
          <a:endParaRPr lang="en-US" sz="2400" b="1" kern="1200" dirty="0">
            <a:solidFill>
              <a:schemeClr val="tx1"/>
            </a:solidFill>
            <a:latin typeface="Calibri" panose="020F0502020204030204" pitchFamily="34" charset="0"/>
          </a:endParaRPr>
        </a:p>
      </dsp:txBody>
      <dsp:txXfrm>
        <a:off x="55744" y="2716031"/>
        <a:ext cx="7127512" cy="1030432"/>
      </dsp:txXfrm>
    </dsp:sp>
    <dsp:sp modelId="{E6AF41B2-EF62-4B95-9ED4-088C3629208D}">
      <dsp:nvSpPr>
        <dsp:cNvPr id="0" name=""/>
        <dsp:cNvSpPr/>
      </dsp:nvSpPr>
      <dsp:spPr>
        <a:xfrm>
          <a:off x="0" y="3977887"/>
          <a:ext cx="7239000" cy="1141920"/>
        </a:xfrm>
        <a:prstGeom prst="roundRect">
          <a:avLst/>
        </a:prstGeom>
        <a:gradFill flip="none" rotWithShape="0">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solidFill>
                <a:schemeClr val="tx1"/>
              </a:solidFill>
              <a:latin typeface="Calibri" panose="020F0502020204030204" pitchFamily="34" charset="0"/>
            </a:rPr>
            <a:t>Methodology</a:t>
          </a:r>
          <a:endParaRPr lang="en-US" sz="2400" b="1" kern="1200" dirty="0">
            <a:solidFill>
              <a:schemeClr val="tx1"/>
            </a:solidFill>
            <a:latin typeface="Calibri" panose="020F0502020204030204" pitchFamily="34" charset="0"/>
          </a:endParaRPr>
        </a:p>
      </dsp:txBody>
      <dsp:txXfrm>
        <a:off x="55744" y="4033631"/>
        <a:ext cx="7127512" cy="1030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1E3C3-8828-450C-B790-25EA24DDCC82}">
      <dsp:nvSpPr>
        <dsp:cNvPr id="0" name=""/>
        <dsp:cNvSpPr/>
      </dsp:nvSpPr>
      <dsp:spPr>
        <a:xfrm>
          <a:off x="760287" y="1212236"/>
          <a:ext cx="1262639" cy="901466"/>
        </a:xfrm>
        <a:prstGeom prst="ellipse">
          <a:avLst/>
        </a:prstGeom>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Calibri bold" panose="020F0702030404030204" pitchFamily="34" charset="0"/>
            </a:rPr>
            <a:t>HCI Factors</a:t>
          </a:r>
        </a:p>
      </dsp:txBody>
      <dsp:txXfrm>
        <a:off x="945196" y="1344253"/>
        <a:ext cx="892821" cy="637432"/>
      </dsp:txXfrm>
    </dsp:sp>
    <dsp:sp modelId="{C7277FA1-7C74-4012-9087-DE583643BF79}">
      <dsp:nvSpPr>
        <dsp:cNvPr id="0" name=""/>
        <dsp:cNvSpPr/>
      </dsp:nvSpPr>
      <dsp:spPr>
        <a:xfrm rot="13287661">
          <a:off x="316984" y="973490"/>
          <a:ext cx="758209" cy="256917"/>
        </a:xfrm>
        <a:prstGeom prst="leftArrow">
          <a:avLst>
            <a:gd name="adj1" fmla="val 60000"/>
            <a:gd name="adj2" fmla="val 50000"/>
          </a:avLst>
        </a:prstGeom>
        <a:solidFill>
          <a:srgbClr val="CC00FF"/>
        </a:solidFill>
        <a:ln>
          <a:noFill/>
        </a:ln>
        <a:effectLst/>
      </dsp:spPr>
      <dsp:style>
        <a:lnRef idx="0">
          <a:scrgbClr r="0" g="0" b="0"/>
        </a:lnRef>
        <a:fillRef idx="1">
          <a:scrgbClr r="0" g="0" b="0"/>
        </a:fillRef>
        <a:effectRef idx="0">
          <a:scrgbClr r="0" g="0" b="0"/>
        </a:effectRef>
        <a:fontRef idx="minor">
          <a:schemeClr val="lt1"/>
        </a:fontRef>
      </dsp:style>
    </dsp:sp>
    <dsp:sp modelId="{EDD38D95-5F9D-4A2C-831A-B6D883720C7A}">
      <dsp:nvSpPr>
        <dsp:cNvPr id="0" name=""/>
        <dsp:cNvSpPr/>
      </dsp:nvSpPr>
      <dsp:spPr>
        <a:xfrm>
          <a:off x="-34665" y="438599"/>
          <a:ext cx="856393" cy="685114"/>
        </a:xfrm>
        <a:prstGeom prst="roundRect">
          <a:avLst>
            <a:gd name="adj" fmla="val 10000"/>
          </a:avLst>
        </a:prstGeom>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Calibri bold" panose="020F0702030404030204" pitchFamily="34" charset="0"/>
            </a:rPr>
            <a:t>Useful</a:t>
          </a:r>
        </a:p>
      </dsp:txBody>
      <dsp:txXfrm>
        <a:off x="-14599" y="458665"/>
        <a:ext cx="816261" cy="644982"/>
      </dsp:txXfrm>
    </dsp:sp>
    <dsp:sp modelId="{503D1178-9344-41FC-9E27-92C0F0DB50A2}">
      <dsp:nvSpPr>
        <dsp:cNvPr id="0" name=""/>
        <dsp:cNvSpPr/>
      </dsp:nvSpPr>
      <dsp:spPr>
        <a:xfrm rot="16200000">
          <a:off x="1028872" y="678819"/>
          <a:ext cx="725469" cy="256917"/>
        </a:xfrm>
        <a:prstGeom prst="leftArrow">
          <a:avLst>
            <a:gd name="adj1" fmla="val 60000"/>
            <a:gd name="adj2" fmla="val 50000"/>
          </a:avLst>
        </a:prstGeom>
        <a:solidFill>
          <a:srgbClr val="CC00FF"/>
        </a:solidFill>
        <a:ln>
          <a:noFill/>
        </a:ln>
        <a:effectLst/>
      </dsp:spPr>
      <dsp:style>
        <a:lnRef idx="0">
          <a:scrgbClr r="0" g="0" b="0"/>
        </a:lnRef>
        <a:fillRef idx="1">
          <a:scrgbClr r="0" g="0" b="0"/>
        </a:fillRef>
        <a:effectRef idx="0">
          <a:scrgbClr r="0" g="0" b="0"/>
        </a:effectRef>
        <a:fontRef idx="minor">
          <a:schemeClr val="lt1"/>
        </a:fontRef>
      </dsp:style>
    </dsp:sp>
    <dsp:sp modelId="{F34CFA60-3174-48AB-B0AD-7A773B9FA72A}">
      <dsp:nvSpPr>
        <dsp:cNvPr id="0" name=""/>
        <dsp:cNvSpPr/>
      </dsp:nvSpPr>
      <dsp:spPr>
        <a:xfrm>
          <a:off x="799907" y="101986"/>
          <a:ext cx="1183398" cy="685114"/>
        </a:xfrm>
        <a:prstGeom prst="roundRect">
          <a:avLst>
            <a:gd name="adj" fmla="val 10000"/>
          </a:avLst>
        </a:prstGeom>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Calibri bold" panose="020F0702030404030204" pitchFamily="34" charset="0"/>
            </a:rPr>
            <a:t>Simple</a:t>
          </a:r>
        </a:p>
      </dsp:txBody>
      <dsp:txXfrm>
        <a:off x="819973" y="122052"/>
        <a:ext cx="1143266" cy="644982"/>
      </dsp:txXfrm>
    </dsp:sp>
    <dsp:sp modelId="{5772EAA0-C2AE-4F02-82AE-CB04C8BE181F}">
      <dsp:nvSpPr>
        <dsp:cNvPr id="0" name=""/>
        <dsp:cNvSpPr/>
      </dsp:nvSpPr>
      <dsp:spPr>
        <a:xfrm rot="19240087">
          <a:off x="1782986" y="1129054"/>
          <a:ext cx="427178" cy="256293"/>
        </a:xfrm>
        <a:prstGeom prst="leftArrow">
          <a:avLst>
            <a:gd name="adj1" fmla="val 60000"/>
            <a:gd name="adj2" fmla="val 50000"/>
          </a:avLst>
        </a:prstGeom>
        <a:solidFill>
          <a:srgbClr val="CC00FF"/>
        </a:solidFill>
        <a:ln>
          <a:noFill/>
        </a:ln>
        <a:effectLst/>
      </dsp:spPr>
      <dsp:style>
        <a:lnRef idx="0">
          <a:scrgbClr r="0" g="0" b="0"/>
        </a:lnRef>
        <a:fillRef idx="1">
          <a:scrgbClr r="0" g="0" b="0"/>
        </a:fillRef>
        <a:effectRef idx="0">
          <a:scrgbClr r="0" g="0" b="0"/>
        </a:effectRef>
        <a:fontRef idx="minor">
          <a:schemeClr val="lt1"/>
        </a:fontRef>
      </dsp:style>
    </dsp:sp>
    <dsp:sp modelId="{3D5A4429-8C40-4836-B5A9-B36BF9BE57DB}">
      <dsp:nvSpPr>
        <dsp:cNvPr id="0" name=""/>
        <dsp:cNvSpPr/>
      </dsp:nvSpPr>
      <dsp:spPr>
        <a:xfrm>
          <a:off x="1888568" y="502568"/>
          <a:ext cx="1002228" cy="685114"/>
        </a:xfrm>
        <a:prstGeom prst="roundRect">
          <a:avLst>
            <a:gd name="adj" fmla="val 10000"/>
          </a:avLst>
        </a:prstGeom>
        <a:gradFill flip="none" rotWithShape="0">
          <a:gsLst>
            <a:gs pos="0">
              <a:srgbClr val="CC00FF">
                <a:tint val="66000"/>
                <a:satMod val="160000"/>
              </a:srgbClr>
            </a:gs>
            <a:gs pos="50000">
              <a:srgbClr val="CC00FF">
                <a:tint val="44500"/>
                <a:satMod val="160000"/>
              </a:srgbClr>
            </a:gs>
            <a:gs pos="100000">
              <a:srgbClr val="CC00FF">
                <a:tint val="23500"/>
                <a:satMod val="160000"/>
              </a:srgb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Calibri bold" panose="020F0702030404030204" pitchFamily="34" charset="0"/>
            </a:rPr>
            <a:t>Accessibility</a:t>
          </a:r>
        </a:p>
      </dsp:txBody>
      <dsp:txXfrm>
        <a:off x="1908634" y="522634"/>
        <a:ext cx="962096" cy="644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1E3C3-8828-450C-B790-25EA24DDCC82}">
      <dsp:nvSpPr>
        <dsp:cNvPr id="0" name=""/>
        <dsp:cNvSpPr/>
      </dsp:nvSpPr>
      <dsp:spPr>
        <a:xfrm>
          <a:off x="677365" y="1498460"/>
          <a:ext cx="1124927" cy="8031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bold" panose="020F0702030404030204" pitchFamily="34" charset="0"/>
            </a:rPr>
            <a:t>Human Factors</a:t>
          </a:r>
        </a:p>
      </dsp:txBody>
      <dsp:txXfrm>
        <a:off x="842107" y="1616078"/>
        <a:ext cx="795443" cy="567910"/>
      </dsp:txXfrm>
    </dsp:sp>
    <dsp:sp modelId="{C7277FA1-7C74-4012-9087-DE583643BF79}">
      <dsp:nvSpPr>
        <dsp:cNvPr id="0" name=""/>
        <dsp:cNvSpPr/>
      </dsp:nvSpPr>
      <dsp:spPr>
        <a:xfrm rot="13287661">
          <a:off x="280642" y="1285022"/>
          <a:ext cx="677494" cy="22889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D38D95-5F9D-4A2C-831A-B6D883720C7A}">
      <dsp:nvSpPr>
        <dsp:cNvPr id="0" name=""/>
        <dsp:cNvSpPr/>
      </dsp:nvSpPr>
      <dsp:spPr>
        <a:xfrm>
          <a:off x="-32454" y="807814"/>
          <a:ext cx="762989" cy="610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bold" panose="020F0702030404030204" pitchFamily="34" charset="0"/>
            </a:rPr>
            <a:t>Age</a:t>
          </a:r>
        </a:p>
      </dsp:txBody>
      <dsp:txXfrm>
        <a:off x="-14576" y="825692"/>
        <a:ext cx="727233" cy="574635"/>
      </dsp:txXfrm>
    </dsp:sp>
    <dsp:sp modelId="{503D1178-9344-41FC-9E27-92C0F0DB50A2}">
      <dsp:nvSpPr>
        <dsp:cNvPr id="0" name=""/>
        <dsp:cNvSpPr/>
      </dsp:nvSpPr>
      <dsp:spPr>
        <a:xfrm rot="16200000">
          <a:off x="915750" y="1022210"/>
          <a:ext cx="648156" cy="22889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4CFA60-3174-48AB-B0AD-7A773B9FA72A}">
      <dsp:nvSpPr>
        <dsp:cNvPr id="0" name=""/>
        <dsp:cNvSpPr/>
      </dsp:nvSpPr>
      <dsp:spPr>
        <a:xfrm>
          <a:off x="712664" y="507384"/>
          <a:ext cx="1054329" cy="610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bold" panose="020F0702030404030204" pitchFamily="34" charset="0"/>
            </a:rPr>
            <a:t>Profession</a:t>
          </a:r>
        </a:p>
      </dsp:txBody>
      <dsp:txXfrm>
        <a:off x="730542" y="525262"/>
        <a:ext cx="1018573" cy="574635"/>
      </dsp:txXfrm>
    </dsp:sp>
    <dsp:sp modelId="{5772EAA0-C2AE-4F02-82AE-CB04C8BE181F}">
      <dsp:nvSpPr>
        <dsp:cNvPr id="0" name=""/>
        <dsp:cNvSpPr/>
      </dsp:nvSpPr>
      <dsp:spPr>
        <a:xfrm rot="19240087">
          <a:off x="1588459" y="1423672"/>
          <a:ext cx="381737" cy="228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5A4429-8C40-4836-B5A9-B36BF9BE57DB}">
      <dsp:nvSpPr>
        <dsp:cNvPr id="0" name=""/>
        <dsp:cNvSpPr/>
      </dsp:nvSpPr>
      <dsp:spPr>
        <a:xfrm>
          <a:off x="1684159" y="864907"/>
          <a:ext cx="892918" cy="610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bold" panose="020F0702030404030204" pitchFamily="34" charset="0"/>
            </a:rPr>
            <a:t>Education</a:t>
          </a:r>
        </a:p>
      </dsp:txBody>
      <dsp:txXfrm>
        <a:off x="1702037" y="882785"/>
        <a:ext cx="857162" cy="5746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D89BD-BA1A-4A09-A1DD-0BDE68D932B0}">
      <dsp:nvSpPr>
        <dsp:cNvPr id="0" name=""/>
        <dsp:cNvSpPr/>
      </dsp:nvSpPr>
      <dsp:spPr>
        <a:xfrm>
          <a:off x="-42421" y="0"/>
          <a:ext cx="5136949" cy="5136949"/>
        </a:xfrm>
        <a:prstGeom prst="triangl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61396C0-30E7-4EE6-982A-56FB7A3C78AA}">
      <dsp:nvSpPr>
        <dsp:cNvPr id="0" name=""/>
        <dsp:cNvSpPr/>
      </dsp:nvSpPr>
      <dsp:spPr>
        <a:xfrm>
          <a:off x="2155973" y="537833"/>
          <a:ext cx="4079176" cy="727688"/>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1.Data Collection &amp; Preprocessing</a:t>
          </a:r>
        </a:p>
      </dsp:txBody>
      <dsp:txXfrm>
        <a:off x="2191496" y="573356"/>
        <a:ext cx="4008130" cy="656642"/>
      </dsp:txXfrm>
    </dsp:sp>
    <dsp:sp modelId="{E5F99537-4CD8-4392-8B4A-6B636849BC8A}">
      <dsp:nvSpPr>
        <dsp:cNvPr id="0" name=""/>
        <dsp:cNvSpPr/>
      </dsp:nvSpPr>
      <dsp:spPr>
        <a:xfrm>
          <a:off x="2155973" y="1435728"/>
          <a:ext cx="4079176" cy="727688"/>
        </a:xfrm>
        <a:prstGeom prst="roundRect">
          <a:avLst/>
        </a:prstGeom>
        <a:solidFill>
          <a:schemeClr val="lt1">
            <a:alpha val="90000"/>
            <a:hueOff val="0"/>
            <a:satOff val="0"/>
            <a:lumOff val="0"/>
            <a:alphaOff val="0"/>
          </a:schemeClr>
        </a:solidFill>
        <a:ln w="12700" cap="flat" cmpd="sng" algn="ctr">
          <a:solidFill>
            <a:schemeClr val="accent5">
              <a:hueOff val="1502676"/>
              <a:satOff val="-6595"/>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2.Feature Extraction</a:t>
          </a:r>
        </a:p>
      </dsp:txBody>
      <dsp:txXfrm>
        <a:off x="2191496" y="1471251"/>
        <a:ext cx="4008130" cy="656642"/>
      </dsp:txXfrm>
    </dsp:sp>
    <dsp:sp modelId="{DC7DB21A-FED4-41A5-8B7C-4E26B85519D3}">
      <dsp:nvSpPr>
        <dsp:cNvPr id="0" name=""/>
        <dsp:cNvSpPr/>
      </dsp:nvSpPr>
      <dsp:spPr>
        <a:xfrm>
          <a:off x="2155973" y="2315591"/>
          <a:ext cx="4079176" cy="727688"/>
        </a:xfrm>
        <a:prstGeom prst="roundRect">
          <a:avLst/>
        </a:prstGeom>
        <a:solidFill>
          <a:schemeClr val="lt1">
            <a:alpha val="90000"/>
            <a:hueOff val="0"/>
            <a:satOff val="0"/>
            <a:lumOff val="0"/>
            <a:alphaOff val="0"/>
          </a:schemeClr>
        </a:solidFill>
        <a:ln w="12700" cap="flat" cmpd="sng" algn="ctr">
          <a:solidFill>
            <a:schemeClr val="accent5">
              <a:hueOff val="3005351"/>
              <a:satOff val="-13190"/>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3.Model Generating</a:t>
          </a:r>
        </a:p>
      </dsp:txBody>
      <dsp:txXfrm>
        <a:off x="2191496" y="2351114"/>
        <a:ext cx="4008130" cy="656642"/>
      </dsp:txXfrm>
    </dsp:sp>
    <dsp:sp modelId="{FB7CD4CA-25E9-4D7F-A997-95CDABF73CA3}">
      <dsp:nvSpPr>
        <dsp:cNvPr id="0" name=""/>
        <dsp:cNvSpPr/>
      </dsp:nvSpPr>
      <dsp:spPr>
        <a:xfrm>
          <a:off x="2155973" y="3210737"/>
          <a:ext cx="4079176" cy="727688"/>
        </a:xfrm>
        <a:prstGeom prst="roundRect">
          <a:avLst/>
        </a:prstGeom>
        <a:solidFill>
          <a:schemeClr val="lt1">
            <a:alpha val="90000"/>
            <a:hueOff val="0"/>
            <a:satOff val="0"/>
            <a:lumOff val="0"/>
            <a:alphaOff val="0"/>
          </a:schemeClr>
        </a:solidFill>
        <a:ln w="12700" cap="flat" cmpd="sng" algn="ctr">
          <a:solidFill>
            <a:schemeClr val="accent5">
              <a:hueOff val="4508027"/>
              <a:satOff val="-19785"/>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SzPts val="1600"/>
            <a:buFont typeface="+mj-lt"/>
            <a:buNone/>
          </a:pPr>
          <a:r>
            <a:rPr lang="en-US" sz="2000" b="1" kern="1200" dirty="0">
              <a:latin typeface="Calibri" panose="020F0502020204030204" pitchFamily="34" charset="0"/>
              <a:cs typeface="Calibri" panose="020F0502020204030204" pitchFamily="34" charset="0"/>
            </a:rPr>
            <a:t>4.Measure Consumer Experience with Respect to each HCI Attributes</a:t>
          </a:r>
        </a:p>
      </dsp:txBody>
      <dsp:txXfrm>
        <a:off x="2191496" y="3246260"/>
        <a:ext cx="4008130" cy="656642"/>
      </dsp:txXfrm>
    </dsp:sp>
    <dsp:sp modelId="{9BC7FEFE-BAF3-4493-A29D-E0BB4AEC1A11}">
      <dsp:nvSpPr>
        <dsp:cNvPr id="0" name=""/>
        <dsp:cNvSpPr/>
      </dsp:nvSpPr>
      <dsp:spPr>
        <a:xfrm>
          <a:off x="2155973" y="4128864"/>
          <a:ext cx="4079176" cy="727688"/>
        </a:xfrm>
        <a:prstGeom prst="roundRect">
          <a:avLst/>
        </a:prstGeom>
        <a:solidFill>
          <a:schemeClr val="lt1">
            <a:alpha val="90000"/>
            <a:hueOff val="0"/>
            <a:satOff val="0"/>
            <a:lumOff val="0"/>
            <a:alphaOff val="0"/>
          </a:schemeClr>
        </a:solidFill>
        <a:ln w="12700" cap="flat" cmpd="sng" algn="ctr">
          <a:solidFill>
            <a:schemeClr val="accent5">
              <a:hueOff val="6010703"/>
              <a:satOff val="-26380"/>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SzPts val="1600"/>
            <a:buFont typeface="+mj-lt"/>
            <a:buNone/>
          </a:pPr>
          <a:r>
            <a:rPr lang="en-US" sz="2000" b="1" kern="1200" dirty="0">
              <a:latin typeface="Calibri" panose="020F0502020204030204" pitchFamily="34" charset="0"/>
              <a:cs typeface="Calibri" panose="020F0502020204030204" pitchFamily="34" charset="0"/>
            </a:rPr>
            <a:t>5.Evaluate Final Level of Consumer Experience</a:t>
          </a:r>
        </a:p>
      </dsp:txBody>
      <dsp:txXfrm>
        <a:off x="2191496" y="4164387"/>
        <a:ext cx="4008130" cy="6566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1/2/2017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1/2/2017</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Good </a:t>
            </a:r>
            <a:r>
              <a:rPr lang="en-US" dirty="0" err="1"/>
              <a:t>morning.Here</a:t>
            </a:r>
            <a:r>
              <a:rPr lang="en-US" baseline="0" dirty="0"/>
              <a:t> I’m going to present my research progress and my topic is been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None/>
            </a:pPr>
            <a:r>
              <a:rPr lang="en-GB" dirty="0"/>
              <a:t>In this stage studies</a:t>
            </a:r>
            <a:r>
              <a:rPr lang="en-GB" baseline="0" dirty="0"/>
              <a:t> done to identify the relationship between consumer behaviour and online </a:t>
            </a:r>
            <a:r>
              <a:rPr lang="en-GB" baseline="0" dirty="0" err="1"/>
              <a:t>shopping.,and</a:t>
            </a:r>
            <a:r>
              <a:rPr lang="en-GB" baseline="0" dirty="0"/>
              <a:t> lot of studies are done through </a:t>
            </a:r>
            <a:r>
              <a:rPr lang="en-GB" baseline="0" dirty="0" err="1"/>
              <a:t>questionaries</a:t>
            </a:r>
            <a:r>
              <a:rPr lang="en-GB" baseline="0" dirty="0"/>
              <a:t> and through this primary data are </a:t>
            </a:r>
            <a:r>
              <a:rPr lang="en-GB" baseline="0" dirty="0" err="1"/>
              <a:t>collected,and</a:t>
            </a:r>
            <a:r>
              <a:rPr lang="en-GB" baseline="0" dirty="0"/>
              <a:t> also rating type of </a:t>
            </a:r>
            <a:r>
              <a:rPr lang="en-GB" baseline="0" dirty="0" err="1"/>
              <a:t>questionaries</a:t>
            </a:r>
            <a:r>
              <a:rPr lang="en-GB" baseline="0" dirty="0"/>
              <a:t> also used.so in this stage through this data identify the </a:t>
            </a:r>
            <a:r>
              <a:rPr lang="en-GB" baseline="0" dirty="0" err="1"/>
              <a:t>relationship.but</a:t>
            </a:r>
            <a:r>
              <a:rPr lang="en-GB" baseline="0" dirty="0"/>
              <a:t> no </a:t>
            </a:r>
            <a:r>
              <a:rPr lang="en-GB" baseline="0" dirty="0" err="1"/>
              <a:t>frameworks,no</a:t>
            </a:r>
            <a:r>
              <a:rPr lang="en-GB" baseline="0" dirty="0"/>
              <a:t> consumer reviews are used to identify that link.</a:t>
            </a:r>
            <a:endParaRPr lang="en-GB" dirty="0"/>
          </a:p>
        </p:txBody>
      </p:sp>
      <p:sp>
        <p:nvSpPr>
          <p:cNvPr id="4" name="Slide Number Placeholder 3"/>
          <p:cNvSpPr>
            <a:spLocks noGrp="1"/>
          </p:cNvSpPr>
          <p:nvPr>
            <p:ph type="sldNum" sz="quarter" idx="10"/>
          </p:nvPr>
        </p:nvSpPr>
        <p:spPr/>
        <p:txBody>
          <a:bodyPr/>
          <a:lstStyle/>
          <a:p>
            <a:fld id="{7FB667E1-E601-4AAF-B95C-B25720D70A60}" type="slidenum">
              <a:rPr lang="en-GB" smtClean="0"/>
              <a:pPr/>
              <a:t>10</a:t>
            </a:fld>
            <a:endParaRPr lang="en-GB"/>
          </a:p>
        </p:txBody>
      </p:sp>
    </p:spTree>
    <p:extLst>
      <p:ext uri="{BB962C8B-B14F-4D97-AF65-F5344CB8AC3E}">
        <p14:creationId xmlns:p14="http://schemas.microsoft.com/office/powerpoint/2010/main" val="340873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None/>
            </a:pPr>
            <a:r>
              <a:rPr lang="en-GB" dirty="0"/>
              <a:t>When come to the this </a:t>
            </a:r>
            <a:r>
              <a:rPr lang="en-GB" dirty="0" err="1"/>
              <a:t>stage,product</a:t>
            </a:r>
            <a:r>
              <a:rPr lang="en-GB" dirty="0"/>
              <a:t> reviews are extracted from websites and it’s used as primary </a:t>
            </a:r>
            <a:r>
              <a:rPr lang="en-GB" dirty="0" err="1"/>
              <a:t>data.those</a:t>
            </a:r>
            <a:r>
              <a:rPr lang="en-GB" dirty="0"/>
              <a:t> data</a:t>
            </a:r>
            <a:r>
              <a:rPr lang="en-GB" baseline="0" dirty="0"/>
              <a:t> has been reviewed by the testing participants .so in this stage primary data is the consumer </a:t>
            </a:r>
            <a:r>
              <a:rPr lang="en-GB" baseline="0" dirty="0" err="1"/>
              <a:t>reviews,but</a:t>
            </a:r>
            <a:r>
              <a:rPr lang="en-GB" baseline="0" dirty="0"/>
              <a:t> text mining is not used to identify the websites usability.</a:t>
            </a:r>
            <a:endParaRPr lang="en-GB" dirty="0"/>
          </a:p>
        </p:txBody>
      </p:sp>
      <p:sp>
        <p:nvSpPr>
          <p:cNvPr id="4" name="Slide Number Placeholder 3"/>
          <p:cNvSpPr>
            <a:spLocks noGrp="1"/>
          </p:cNvSpPr>
          <p:nvPr>
            <p:ph type="sldNum" sz="quarter" idx="10"/>
          </p:nvPr>
        </p:nvSpPr>
        <p:spPr/>
        <p:txBody>
          <a:bodyPr/>
          <a:lstStyle/>
          <a:p>
            <a:fld id="{7FB667E1-E601-4AAF-B95C-B25720D70A60}" type="slidenum">
              <a:rPr lang="en-GB" smtClean="0"/>
              <a:pPr/>
              <a:t>11</a:t>
            </a:fld>
            <a:endParaRPr lang="en-GB"/>
          </a:p>
        </p:txBody>
      </p:sp>
    </p:spTree>
    <p:extLst>
      <p:ext uri="{BB962C8B-B14F-4D97-AF65-F5344CB8AC3E}">
        <p14:creationId xmlns:p14="http://schemas.microsoft.com/office/powerpoint/2010/main" val="197281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dirty="0">
                <a:latin typeface="AdvGulliv-R"/>
              </a:rPr>
              <a:t>Finally come to this </a:t>
            </a:r>
            <a:r>
              <a:rPr lang="en-US" sz="1200" dirty="0" err="1">
                <a:latin typeface="AdvGulliv-R"/>
              </a:rPr>
              <a:t>stage,here</a:t>
            </a:r>
            <a:r>
              <a:rPr lang="en-US" sz="1200" dirty="0">
                <a:latin typeface="AdvGulliv-R"/>
              </a:rPr>
              <a:t> sentiment analysis </a:t>
            </a:r>
            <a:r>
              <a:rPr lang="en-US" sz="1200" dirty="0" err="1">
                <a:latin typeface="AdvGulliv-R"/>
              </a:rPr>
              <a:t>ues</a:t>
            </a:r>
            <a:r>
              <a:rPr lang="en-US" sz="1200" dirty="0">
                <a:latin typeface="AdvGulliv-R"/>
              </a:rPr>
              <a:t> to analysis the reviews and ,here</a:t>
            </a:r>
            <a:r>
              <a:rPr lang="en-US" sz="1200" baseline="0" dirty="0">
                <a:latin typeface="AdvGulliv-R"/>
              </a:rPr>
              <a:t> used VIKOR method to compare number of services.so this VIKOR method can’t be used for measure web </a:t>
            </a:r>
            <a:r>
              <a:rPr lang="en-US" sz="1200" baseline="0" dirty="0" err="1">
                <a:latin typeface="AdvGulliv-R"/>
              </a:rPr>
              <a:t>userbility.bcz</a:t>
            </a:r>
            <a:r>
              <a:rPr lang="en-US" sz="1200" baseline="0" dirty="0">
                <a:latin typeface="AdvGulliv-R"/>
              </a:rPr>
              <a:t> VIKOR is multi criteria method.</a:t>
            </a:r>
          </a:p>
          <a:p>
            <a:r>
              <a:rPr lang="en-US" sz="1200" baseline="0" dirty="0">
                <a:latin typeface="AdvGulliv-R"/>
              </a:rPr>
              <a:t>SO IPA is a another type of comparison and simple tool which help to compare different attributes related only to one </a:t>
            </a:r>
            <a:r>
              <a:rPr lang="en-US" sz="1200" baseline="0" dirty="0" err="1">
                <a:latin typeface="AdvGulliv-R"/>
              </a:rPr>
              <a:t>website.So</a:t>
            </a:r>
            <a:r>
              <a:rPr lang="en-US" sz="1200" baseline="0" dirty="0">
                <a:latin typeface="AdvGulliv-R"/>
              </a:rPr>
              <a:t> through </a:t>
            </a:r>
            <a:r>
              <a:rPr lang="en-US" sz="1200" baseline="0" dirty="0" err="1">
                <a:latin typeface="AdvGulliv-R"/>
              </a:rPr>
              <a:t>thos</a:t>
            </a:r>
            <a:r>
              <a:rPr lang="en-US" sz="1200" baseline="0" dirty="0">
                <a:latin typeface="AdvGulliv-R"/>
              </a:rPr>
              <a:t> IPA and Keyword </a:t>
            </a:r>
            <a:r>
              <a:rPr lang="en-US" sz="1200" baseline="0" dirty="0" err="1">
                <a:latin typeface="AdvGulliv-R"/>
              </a:rPr>
              <a:t>vector,we</a:t>
            </a:r>
            <a:r>
              <a:rPr lang="en-US" sz="1200" baseline="0" dirty="0">
                <a:latin typeface="AdvGulliv-R"/>
              </a:rPr>
              <a:t> </a:t>
            </a:r>
            <a:r>
              <a:rPr lang="en-US" sz="1200" baseline="0" dirty="0" err="1">
                <a:latin typeface="AdvGulliv-R"/>
              </a:rPr>
              <a:t>neeed</a:t>
            </a:r>
            <a:r>
              <a:rPr lang="en-US" sz="1200" baseline="0" dirty="0">
                <a:latin typeface="AdvGulliv-R"/>
              </a:rPr>
              <a:t> to come up with a new method.</a:t>
            </a:r>
            <a:endParaRPr lang="en-US" sz="1200" dirty="0">
              <a:latin typeface="AdvGulliv-R"/>
            </a:endParaRPr>
          </a:p>
          <a:p>
            <a:endParaRPr lang="en-US" sz="1200" dirty="0">
              <a:latin typeface="AdvGulliv-R"/>
            </a:endParaRPr>
          </a:p>
          <a:p>
            <a:endParaRPr lang="en-US" sz="1200" dirty="0">
              <a:latin typeface="AdvGulliv-R"/>
            </a:endParaRPr>
          </a:p>
          <a:p>
            <a:r>
              <a:rPr lang="en-US" sz="1200" dirty="0">
                <a:latin typeface="AdvGulliv-R"/>
              </a:rPr>
              <a:t>With VIKOR, which is a compromise ranking method of the multicriteria</a:t>
            </a:r>
          </a:p>
          <a:p>
            <a:r>
              <a:rPr lang="en-US" sz="1200" dirty="0">
                <a:latin typeface="AdvGulliv-R"/>
              </a:rPr>
              <a:t>decision making (MCDM) approach, customer satisfaction for mobile services can be accurately measured</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7FB667E1-E601-4AAF-B95C-B25720D70A60}" type="slidenum">
              <a:rPr lang="en-GB" smtClean="0"/>
              <a:pPr/>
              <a:t>12</a:t>
            </a:fld>
            <a:endParaRPr lang="en-GB"/>
          </a:p>
        </p:txBody>
      </p:sp>
    </p:spTree>
    <p:extLst>
      <p:ext uri="{BB962C8B-B14F-4D97-AF65-F5344CB8AC3E}">
        <p14:creationId xmlns:p14="http://schemas.microsoft.com/office/powerpoint/2010/main" val="567316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Methodology is the base of the research and</a:t>
            </a:r>
          </a:p>
        </p:txBody>
      </p:sp>
      <p:sp>
        <p:nvSpPr>
          <p:cNvPr id="4" name="Slide Number Placeholder 3"/>
          <p:cNvSpPr>
            <a:spLocks noGrp="1"/>
          </p:cNvSpPr>
          <p:nvPr>
            <p:ph type="sldNum" sz="quarter" idx="10"/>
          </p:nvPr>
        </p:nvSpPr>
        <p:spPr/>
        <p:txBody>
          <a:bodyPr/>
          <a:lstStyle/>
          <a:p>
            <a:fld id="{6BB98AFB-CB0D-4DFE-87B9-B4B0D0DE73CD}" type="slidenum">
              <a:rPr lang="en-US" smtClean="0"/>
              <a:t>13</a:t>
            </a:fld>
            <a:endParaRPr lang="en-US" dirty="0"/>
          </a:p>
        </p:txBody>
      </p:sp>
    </p:spTree>
    <p:extLst>
      <p:ext uri="{BB962C8B-B14F-4D97-AF65-F5344CB8AC3E}">
        <p14:creationId xmlns:p14="http://schemas.microsoft.com/office/powerpoint/2010/main" val="3015130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Methodology</a:t>
            </a:r>
            <a:r>
              <a:rPr lang="en-US" baseline="0" dirty="0"/>
              <a:t> have five main </a:t>
            </a:r>
            <a:r>
              <a:rPr lang="en-US" baseline="0" dirty="0" err="1"/>
              <a:t>steps.first</a:t>
            </a:r>
            <a:r>
              <a:rPr lang="en-US" baseline="0" dirty="0"/>
              <a:t> one been the </a:t>
            </a:r>
          </a:p>
          <a:p>
            <a:r>
              <a:rPr lang="en-US" baseline="0" dirty="0"/>
              <a:t>Finally it is visualize.</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2453509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First stage</a:t>
            </a:r>
            <a:r>
              <a:rPr lang="en-US" baseline="0" dirty="0"/>
              <a:t> is been data collection and </a:t>
            </a:r>
            <a:r>
              <a:rPr lang="en-US" baseline="0" dirty="0" err="1"/>
              <a:t>preprocessing.primary</a:t>
            </a:r>
            <a:r>
              <a:rPr lang="en-US" baseline="0" dirty="0"/>
              <a:t> data are collected from Stanford </a:t>
            </a:r>
            <a:r>
              <a:rPr lang="en-US" baseline="0" dirty="0" err="1"/>
              <a:t>repsitary.But</a:t>
            </a:r>
            <a:r>
              <a:rPr lang="en-US" baseline="0" dirty="0"/>
              <a:t> it is a large data set and so using </a:t>
            </a:r>
            <a:r>
              <a:rPr lang="en-US" baseline="0" dirty="0" err="1"/>
              <a:t>datadives.com,extracted</a:t>
            </a:r>
            <a:r>
              <a:rPr lang="en-US" baseline="0" dirty="0"/>
              <a:t> dataset.</a:t>
            </a:r>
          </a:p>
          <a:p>
            <a:r>
              <a:rPr lang="en-US" baseline="0" dirty="0"/>
              <a:t>Extracted data set must be preprocess for further porpose.so that first using R and identify if their any outliers ,then remove N/A values and </a:t>
            </a:r>
            <a:r>
              <a:rPr lang="en-US" baseline="0" dirty="0" err="1"/>
              <a:t>unkonown</a:t>
            </a:r>
            <a:r>
              <a:rPr lang="en-US" baseline="0" dirty="0"/>
              <a:t> values as skipping rows.</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15</a:t>
            </a:fld>
            <a:endParaRPr lang="en-US" dirty="0"/>
          </a:p>
        </p:txBody>
      </p:sp>
    </p:spTree>
    <p:extLst>
      <p:ext uri="{BB962C8B-B14F-4D97-AF65-F5344CB8AC3E}">
        <p14:creationId xmlns:p14="http://schemas.microsoft.com/office/powerpoint/2010/main" val="131083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After </a:t>
            </a:r>
            <a:r>
              <a:rPr lang="en-US" dirty="0" err="1"/>
              <a:t>preprocessisng</a:t>
            </a:r>
            <a:r>
              <a:rPr lang="en-US" dirty="0"/>
              <a:t> the data </a:t>
            </a:r>
            <a:r>
              <a:rPr lang="en-US" dirty="0" err="1"/>
              <a:t>set,has</a:t>
            </a:r>
            <a:r>
              <a:rPr lang="en-US" dirty="0"/>
              <a:t> been used to</a:t>
            </a:r>
            <a:r>
              <a:rPr lang="en-US" baseline="0" dirty="0"/>
              <a:t> feature </a:t>
            </a:r>
            <a:r>
              <a:rPr lang="en-US" baseline="0" dirty="0" err="1"/>
              <a:t>extraction.For</a:t>
            </a:r>
            <a:r>
              <a:rPr lang="en-US" baseline="0" dirty="0"/>
              <a:t> that first remove punctuations like …,???,after that remove unwanted numbers which is in the </a:t>
            </a:r>
            <a:r>
              <a:rPr lang="en-US" baseline="0" dirty="0" err="1"/>
              <a:t>reviews.thenafter</a:t>
            </a:r>
            <a:r>
              <a:rPr lang="en-US" baseline="0" dirty="0"/>
              <a:t> remove </a:t>
            </a:r>
            <a:r>
              <a:rPr lang="en-US" baseline="0" dirty="0" err="1"/>
              <a:t>noicy</a:t>
            </a:r>
            <a:r>
              <a:rPr lang="en-US" baseline="0" dirty="0"/>
              <a:t> words </a:t>
            </a:r>
            <a:r>
              <a:rPr lang="en-US" baseline="0" dirty="0" err="1"/>
              <a:t>like,haaaappppy</a:t>
            </a:r>
            <a:r>
              <a:rPr lang="en-US" baseline="0" dirty="0"/>
              <a:t>--</a:t>
            </a:r>
            <a:r>
              <a:rPr lang="en-US" baseline="0" dirty="0">
                <a:sym typeface="Wingdings" panose="05000000000000000000" pitchFamily="2" charset="2"/>
              </a:rPr>
              <a:t> happy type </a:t>
            </a:r>
            <a:r>
              <a:rPr lang="en-US" baseline="0" dirty="0" err="1">
                <a:sym typeface="Wingdings" panose="05000000000000000000" pitchFamily="2" charset="2"/>
              </a:rPr>
              <a:t>words.furthermore</a:t>
            </a:r>
            <a:r>
              <a:rPr lang="en-US" baseline="0" dirty="0">
                <a:sym typeface="Wingdings" panose="05000000000000000000" pitchFamily="2" charset="2"/>
              </a:rPr>
              <a:t> want to remove stop words like </a:t>
            </a:r>
            <a:r>
              <a:rPr lang="en-US" baseline="0" dirty="0" err="1">
                <a:sym typeface="Wingdings" panose="05000000000000000000" pitchFamily="2" charset="2"/>
              </a:rPr>
              <a:t>am,is</a:t>
            </a:r>
            <a:r>
              <a:rPr lang="en-US" baseline="0" dirty="0">
                <a:sym typeface="Wingdings" panose="05000000000000000000" pitchFamily="2" charset="2"/>
              </a:rPr>
              <a:t> are .</a:t>
            </a:r>
          </a:p>
          <a:p>
            <a:r>
              <a:rPr lang="en-US" baseline="0" dirty="0">
                <a:sym typeface="Wingdings" panose="05000000000000000000" pitchFamily="2" charset="2"/>
              </a:rPr>
              <a:t>After that stemming is done through reduce to stem which words are give same meaning.</a:t>
            </a:r>
          </a:p>
          <a:p>
            <a:r>
              <a:rPr lang="en-US" baseline="0" dirty="0" err="1">
                <a:sym typeface="Wingdings" panose="05000000000000000000" pitchFamily="2" charset="2"/>
              </a:rPr>
              <a:t>Finaly</a:t>
            </a:r>
            <a:r>
              <a:rPr lang="en-US" baseline="0" dirty="0">
                <a:sym typeface="Wingdings" panose="05000000000000000000" pitchFamily="2" charset="2"/>
              </a:rPr>
              <a:t> compile two </a:t>
            </a:r>
            <a:r>
              <a:rPr lang="en-US" baseline="0" dirty="0" err="1">
                <a:sym typeface="Wingdings" panose="05000000000000000000" pitchFamily="2" charset="2"/>
              </a:rPr>
              <a:t>dictionaries,attributes</a:t>
            </a:r>
            <a:r>
              <a:rPr lang="en-US" baseline="0" dirty="0">
                <a:sym typeface="Wingdings" panose="05000000000000000000" pitchFamily="2" charset="2"/>
              </a:rPr>
              <a:t> related to HCI and sentiment </a:t>
            </a:r>
            <a:r>
              <a:rPr lang="en-US" baseline="0" dirty="0" err="1">
                <a:sym typeface="Wingdings" panose="05000000000000000000" pitchFamily="2" charset="2"/>
              </a:rPr>
              <a:t>words,for</a:t>
            </a:r>
            <a:r>
              <a:rPr lang="en-US" baseline="0" dirty="0">
                <a:sym typeface="Wingdings" panose="05000000000000000000" pitchFamily="2" charset="2"/>
              </a:rPr>
              <a:t> that Sandford </a:t>
            </a:r>
            <a:r>
              <a:rPr lang="en-US" baseline="0" dirty="0" err="1">
                <a:sym typeface="Wingdings" panose="05000000000000000000" pitchFamily="2" charset="2"/>
              </a:rPr>
              <a:t>pracer</a:t>
            </a:r>
            <a:r>
              <a:rPr lang="en-US" baseline="0" dirty="0">
                <a:sym typeface="Wingdings" panose="05000000000000000000" pitchFamily="2" charset="2"/>
              </a:rPr>
              <a:t> and word net is </a:t>
            </a:r>
            <a:r>
              <a:rPr lang="en-US" baseline="0" dirty="0" err="1">
                <a:sym typeface="Wingdings" panose="05000000000000000000" pitchFamily="2" charset="2"/>
              </a:rPr>
              <a:t>using.standford</a:t>
            </a:r>
            <a:r>
              <a:rPr lang="en-US" baseline="0" dirty="0">
                <a:sym typeface="Wingdings" panose="05000000000000000000" pitchFamily="2" charset="2"/>
              </a:rPr>
              <a:t> </a:t>
            </a:r>
            <a:r>
              <a:rPr lang="en-US" baseline="0" dirty="0" err="1">
                <a:sym typeface="Wingdings" panose="05000000000000000000" pitchFamily="2" charset="2"/>
              </a:rPr>
              <a:t>pracer</a:t>
            </a:r>
            <a:r>
              <a:rPr lang="en-US" baseline="0" dirty="0">
                <a:sym typeface="Wingdings" panose="05000000000000000000" pitchFamily="2" charset="2"/>
              </a:rPr>
              <a:t> used to identify the attributes and sentiment words and other hand word net gives different polarity for sentiment words</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16</a:t>
            </a:fld>
            <a:endParaRPr lang="en-US" dirty="0"/>
          </a:p>
        </p:txBody>
      </p:sp>
    </p:spTree>
    <p:extLst>
      <p:ext uri="{BB962C8B-B14F-4D97-AF65-F5344CB8AC3E}">
        <p14:creationId xmlns:p14="http://schemas.microsoft.com/office/powerpoint/2010/main" val="3042336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After generating</a:t>
            </a:r>
            <a:r>
              <a:rPr lang="en-US" baseline="0" dirty="0"/>
              <a:t> the two </a:t>
            </a:r>
            <a:r>
              <a:rPr lang="en-US" baseline="0" dirty="0" err="1"/>
              <a:t>dictionaries,first</a:t>
            </a:r>
            <a:r>
              <a:rPr lang="en-US" baseline="0" dirty="0"/>
              <a:t> step of model generating is </a:t>
            </a:r>
            <a:r>
              <a:rPr lang="en-US" baseline="0" dirty="0" err="1"/>
              <a:t>started.It</a:t>
            </a:r>
            <a:r>
              <a:rPr lang="en-US" baseline="0" dirty="0"/>
              <a:t> is a key word </a:t>
            </a:r>
            <a:r>
              <a:rPr lang="en-US" baseline="0" dirty="0" err="1"/>
              <a:t>vector.Here</a:t>
            </a:r>
            <a:r>
              <a:rPr lang="en-US" baseline="0" dirty="0"/>
              <a:t> I’m use example to explain it.</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17</a:t>
            </a:fld>
            <a:endParaRPr lang="en-US" dirty="0"/>
          </a:p>
        </p:txBody>
      </p:sp>
    </p:spTree>
    <p:extLst>
      <p:ext uri="{BB962C8B-B14F-4D97-AF65-F5344CB8AC3E}">
        <p14:creationId xmlns:p14="http://schemas.microsoft.com/office/powerpoint/2010/main" val="906392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After creating the keyword </a:t>
            </a:r>
            <a:r>
              <a:rPr lang="en-US" dirty="0" err="1"/>
              <a:t>vector,it</a:t>
            </a:r>
            <a:r>
              <a:rPr lang="en-US" baseline="0" dirty="0"/>
              <a:t> must be extended into number of reviews which is in dataset.so model is a set of reviews which arrange as </a:t>
            </a:r>
            <a:r>
              <a:rPr lang="en-US" baseline="0" dirty="0" err="1"/>
              <a:t>multidimenctional</a:t>
            </a:r>
            <a:r>
              <a:rPr lang="en-US" baseline="0" dirty="0"/>
              <a:t> array.</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18</a:t>
            </a:fld>
            <a:endParaRPr lang="en-US" dirty="0"/>
          </a:p>
        </p:txBody>
      </p:sp>
    </p:spTree>
    <p:extLst>
      <p:ext uri="{BB962C8B-B14F-4D97-AF65-F5344CB8AC3E}">
        <p14:creationId xmlns:p14="http://schemas.microsoft.com/office/powerpoint/2010/main" val="4144654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After creating the model it is validate through this type of </a:t>
            </a:r>
            <a:r>
              <a:rPr lang="en-US" dirty="0" err="1"/>
              <a:t>measuring.It</a:t>
            </a:r>
            <a:r>
              <a:rPr lang="en-US" baseline="0" dirty="0"/>
              <a:t> is measure consumer experience with respect to each HCI </a:t>
            </a:r>
            <a:r>
              <a:rPr lang="en-US" baseline="0" dirty="0" err="1"/>
              <a:t>attributes.For</a:t>
            </a:r>
            <a:r>
              <a:rPr lang="en-US" baseline="0" dirty="0"/>
              <a:t> that full count of each attributes are </a:t>
            </a:r>
            <a:r>
              <a:rPr lang="en-US" baseline="0" dirty="0" err="1"/>
              <a:t>taken.For</a:t>
            </a:r>
            <a:r>
              <a:rPr lang="en-US" baseline="0" dirty="0"/>
              <a:t> that formulation </a:t>
            </a:r>
            <a:r>
              <a:rPr lang="en-US" baseline="0" dirty="0" err="1"/>
              <a:t>using.It</a:t>
            </a:r>
            <a:r>
              <a:rPr lang="en-US" baseline="0" dirty="0"/>
              <a:t> is being,</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19</a:t>
            </a:fld>
            <a:endParaRPr lang="en-US" dirty="0"/>
          </a:p>
        </p:txBody>
      </p:sp>
    </p:spTree>
    <p:extLst>
      <p:ext uri="{BB962C8B-B14F-4D97-AF65-F5344CB8AC3E}">
        <p14:creationId xmlns:p14="http://schemas.microsoft.com/office/powerpoint/2010/main" val="272075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This is the flow of my presentation</a:t>
            </a:r>
          </a:p>
        </p:txBody>
      </p:sp>
      <p:sp>
        <p:nvSpPr>
          <p:cNvPr id="4" name="Slide Number Placeholder 3"/>
          <p:cNvSpPr>
            <a:spLocks noGrp="1"/>
          </p:cNvSpPr>
          <p:nvPr>
            <p:ph type="sldNum" sz="quarter" idx="10"/>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3844447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Finding</a:t>
            </a:r>
            <a:r>
              <a:rPr lang="en-US" baseline="0" dirty="0"/>
              <a:t> out the full count of </a:t>
            </a:r>
            <a:r>
              <a:rPr lang="en-US" baseline="0" dirty="0" err="1"/>
              <a:t>polaritiesy</a:t>
            </a:r>
            <a:r>
              <a:rPr lang="en-US" baseline="0" dirty="0"/>
              <a:t> related to </a:t>
            </a:r>
            <a:r>
              <a:rPr lang="en-US" baseline="0" dirty="0" err="1"/>
              <a:t>attributes,it</a:t>
            </a:r>
            <a:r>
              <a:rPr lang="en-US" baseline="0" dirty="0"/>
              <a:t> must be evaluate </a:t>
            </a:r>
            <a:r>
              <a:rPr lang="en-US" baseline="0" dirty="0" err="1"/>
              <a:t>finally.for</a:t>
            </a:r>
            <a:r>
              <a:rPr lang="en-US" baseline="0" dirty="0"/>
              <a:t> that  this study has been used IPA.so </a:t>
            </a:r>
            <a:r>
              <a:rPr lang="en-US" sz="1200" b="0" i="0" u="none" strike="noStrike" kern="1200" baseline="0" dirty="0">
                <a:solidFill>
                  <a:schemeClr val="tx1"/>
                </a:solidFill>
                <a:latin typeface="+mn-lt"/>
                <a:ea typeface="+mn-ea"/>
                <a:cs typeface="+mn-cs"/>
              </a:rPr>
              <a:t>IPA is a simple and effective tool which analysis, quality attributes on two dimensions. Performance and importance of attributes are depicted on a two-dimensional grid  through that it evaluate the all attributes performance and </a:t>
            </a:r>
            <a:r>
              <a:rPr lang="en-US" sz="1200" b="0" i="0" u="none" strike="noStrike" kern="1200" baseline="0" dirty="0" err="1">
                <a:solidFill>
                  <a:schemeClr val="tx1"/>
                </a:solidFill>
                <a:latin typeface="+mn-lt"/>
                <a:ea typeface="+mn-ea"/>
                <a:cs typeface="+mn-cs"/>
              </a:rPr>
              <a:t>importance,according</a:t>
            </a:r>
            <a:r>
              <a:rPr lang="en-US" sz="1200" b="0" i="0" u="none" strike="noStrike" kern="1200" baseline="0" dirty="0">
                <a:solidFill>
                  <a:schemeClr val="tx1"/>
                </a:solidFill>
                <a:latin typeface="+mn-lt"/>
                <a:ea typeface="+mn-ea"/>
                <a:cs typeface="+mn-cs"/>
              </a:rPr>
              <a:t> to the example colors are better than grahics.so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20</a:t>
            </a:fld>
            <a:endParaRPr lang="en-US" dirty="0"/>
          </a:p>
        </p:txBody>
      </p:sp>
    </p:spTree>
    <p:extLst>
      <p:ext uri="{BB962C8B-B14F-4D97-AF65-F5344CB8AC3E}">
        <p14:creationId xmlns:p14="http://schemas.microsoft.com/office/powerpoint/2010/main" val="1126721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After creating the model one validation part can be the final steps</a:t>
            </a:r>
            <a:r>
              <a:rPr lang="en-US" baseline="0" dirty="0"/>
              <a:t> of methodology and so that I have used another set of data for validate the model and check the two results which is gain from two data set and validate the model for future purpose.</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21</a:t>
            </a:fld>
            <a:endParaRPr lang="en-US" dirty="0"/>
          </a:p>
        </p:txBody>
      </p:sp>
    </p:spTree>
    <p:extLst>
      <p:ext uri="{BB962C8B-B14F-4D97-AF65-F5344CB8AC3E}">
        <p14:creationId xmlns:p14="http://schemas.microsoft.com/office/powerpoint/2010/main" val="3615674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Finally I</a:t>
            </a:r>
            <a:r>
              <a:rPr lang="en-US" baseline="0" dirty="0"/>
              <a:t> also said my topic is </a:t>
            </a:r>
          </a:p>
          <a:p>
            <a:r>
              <a:rPr lang="en-US" baseline="0" dirty="0"/>
              <a:t>Thank you</a:t>
            </a:r>
          </a:p>
          <a:p>
            <a:endParaRPr lang="en-US" baseline="0" dirty="0"/>
          </a:p>
          <a:p>
            <a:r>
              <a:rPr lang="en-US" sz="1200" b="1" i="0" kern="1200" dirty="0">
                <a:solidFill>
                  <a:schemeClr val="tx1"/>
                </a:solidFill>
                <a:effectLst/>
                <a:latin typeface="+mn-lt"/>
                <a:ea typeface="+mn-ea"/>
                <a:cs typeface="+mn-cs"/>
              </a:rPr>
              <a:t>usability</a:t>
            </a:r>
            <a:r>
              <a:rPr lang="en-US" sz="1200" b="0" i="0" kern="1200" dirty="0">
                <a:solidFill>
                  <a:schemeClr val="tx1"/>
                </a:solidFill>
                <a:effectLst/>
                <a:latin typeface="+mn-lt"/>
                <a:ea typeface="+mn-ea"/>
                <a:cs typeface="+mn-cs"/>
              </a:rPr>
              <a:t> is the degree to which a software can be used by specified consumers to achieve quantified objectives with effectiveness, efficiency, and satisfaction in a quantified context of use.</a:t>
            </a:r>
          </a:p>
          <a:p>
            <a:r>
              <a:rPr lang="en-US" sz="1200" b="0" i="0" kern="1200" dirty="0">
                <a:solidFill>
                  <a:schemeClr val="tx1"/>
                </a:solidFill>
                <a:effectLst/>
                <a:latin typeface="+mn-lt"/>
                <a:ea typeface="+mn-ea"/>
                <a:cs typeface="+mn-cs"/>
              </a:rPr>
              <a:t>Demographic identified and it changing</a:t>
            </a:r>
            <a:r>
              <a:rPr lang="en-US" sz="1200" b="0" i="0" kern="1200" baseline="0" dirty="0">
                <a:solidFill>
                  <a:schemeClr val="tx1"/>
                </a:solidFill>
                <a:effectLst/>
                <a:latin typeface="+mn-lt"/>
                <a:ea typeface="+mn-ea"/>
                <a:cs typeface="+mn-cs"/>
              </a:rPr>
              <a:t> the portal.</a:t>
            </a:r>
          </a:p>
          <a:p>
            <a:r>
              <a:rPr lang="en-US" sz="1200" b="0" i="0" kern="1200" baseline="0" dirty="0">
                <a:solidFill>
                  <a:schemeClr val="tx1"/>
                </a:solidFill>
                <a:effectLst/>
                <a:latin typeface="+mn-lt"/>
                <a:ea typeface="+mn-ea"/>
                <a:cs typeface="+mn-cs"/>
              </a:rPr>
              <a:t>Satisfy the </a:t>
            </a:r>
            <a:r>
              <a:rPr lang="en-US" sz="1200" b="0" i="0" kern="1200" baseline="0" dirty="0" err="1">
                <a:solidFill>
                  <a:schemeClr val="tx1"/>
                </a:solidFill>
                <a:effectLst/>
                <a:latin typeface="+mn-lt"/>
                <a:ea typeface="+mn-ea"/>
                <a:cs typeface="+mn-cs"/>
              </a:rPr>
              <a:t>consumer,so</a:t>
            </a:r>
            <a:r>
              <a:rPr lang="en-US" sz="1200" b="0" i="0" kern="1200" baseline="0" dirty="0">
                <a:solidFill>
                  <a:schemeClr val="tx1"/>
                </a:solidFill>
                <a:effectLst/>
                <a:latin typeface="+mn-lt"/>
                <a:ea typeface="+mn-ea"/>
                <a:cs typeface="+mn-cs"/>
              </a:rPr>
              <a:t> e commerce site also want to perceive the consumer to give better interaction.</a:t>
            </a:r>
          </a:p>
          <a:p>
            <a:r>
              <a:rPr lang="en-US" sz="1200" b="0" i="0" kern="1200" baseline="0" dirty="0">
                <a:solidFill>
                  <a:schemeClr val="tx1"/>
                </a:solidFill>
                <a:effectLst/>
                <a:latin typeface="+mn-lt"/>
                <a:ea typeface="+mn-ea"/>
                <a:cs typeface="+mn-cs"/>
              </a:rPr>
              <a:t>You are very old/disable/even more the cant move curser.so computers want to make satisfy those </a:t>
            </a:r>
            <a:r>
              <a:rPr lang="en-US" sz="1200" b="0" i="0" kern="1200" baseline="0" dirty="0" err="1">
                <a:solidFill>
                  <a:schemeClr val="tx1"/>
                </a:solidFill>
                <a:effectLst/>
                <a:latin typeface="+mn-lt"/>
                <a:ea typeface="+mn-ea"/>
                <a:cs typeface="+mn-cs"/>
              </a:rPr>
              <a:t>also.this</a:t>
            </a:r>
            <a:r>
              <a:rPr lang="en-US" sz="1200" b="0" i="0" kern="1200" baseline="0" dirty="0">
                <a:solidFill>
                  <a:schemeClr val="tx1"/>
                </a:solidFill>
                <a:effectLst/>
                <a:latin typeface="+mn-lt"/>
                <a:ea typeface="+mn-ea"/>
                <a:cs typeface="+mn-cs"/>
              </a:rPr>
              <a:t> is the perception to use HCI into e </a:t>
            </a:r>
            <a:r>
              <a:rPr lang="en-US" sz="1200" b="0" i="0" kern="1200" baseline="0" dirty="0" err="1">
                <a:solidFill>
                  <a:schemeClr val="tx1"/>
                </a:solidFill>
                <a:effectLst/>
                <a:latin typeface="+mn-lt"/>
                <a:ea typeface="+mn-ea"/>
                <a:cs typeface="+mn-cs"/>
              </a:rPr>
              <a:t>commece</a:t>
            </a:r>
            <a:r>
              <a:rPr lang="en-US" sz="1200" b="0" i="0" kern="1200" baseline="0" dirty="0">
                <a:solidFill>
                  <a:schemeClr val="tx1"/>
                </a:solidFill>
                <a:effectLst/>
                <a:latin typeface="+mn-lt"/>
                <a:ea typeface="+mn-ea"/>
                <a:cs typeface="+mn-cs"/>
              </a:rPr>
              <a:t> site well.</a:t>
            </a:r>
          </a:p>
          <a:p>
            <a:r>
              <a:rPr lang="en-US" sz="1200" b="0" i="0" kern="1200" dirty="0">
                <a:solidFill>
                  <a:schemeClr val="tx1"/>
                </a:solidFill>
                <a:effectLst/>
                <a:latin typeface="+mn-lt"/>
                <a:ea typeface="+mn-ea"/>
                <a:cs typeface="+mn-cs"/>
              </a:rPr>
              <a:t>specially designed website that often serves as the single point of access for information.</a:t>
            </a:r>
          </a:p>
          <a:p>
            <a:r>
              <a:rPr lang="en-US" sz="1200" b="1" i="0" kern="1200" dirty="0">
                <a:solidFill>
                  <a:schemeClr val="tx1"/>
                </a:solidFill>
                <a:effectLst/>
                <a:latin typeface="+mn-lt"/>
                <a:ea typeface="+mn-ea"/>
                <a:cs typeface="+mn-cs"/>
              </a:rPr>
              <a:t>User experience</a:t>
            </a:r>
            <a:r>
              <a:rPr lang="en-US" sz="1200" b="0" i="0" kern="1200" dirty="0">
                <a:solidFill>
                  <a:schemeClr val="tx1"/>
                </a:solidFill>
                <a:effectLst/>
                <a:latin typeface="+mn-lt"/>
                <a:ea typeface="+mn-ea"/>
                <a:cs typeface="+mn-cs"/>
              </a:rPr>
              <a:t> (UX) refers to a person's total </a:t>
            </a:r>
            <a:r>
              <a:rPr lang="en-US" sz="1200" b="1" i="0" kern="1200" dirty="0">
                <a:solidFill>
                  <a:schemeClr val="tx1"/>
                </a:solidFill>
                <a:effectLst/>
                <a:latin typeface="+mn-lt"/>
                <a:ea typeface="+mn-ea"/>
                <a:cs typeface="+mn-cs"/>
              </a:rPr>
              <a:t>experience</a:t>
            </a:r>
            <a:r>
              <a:rPr lang="en-US" sz="1200" b="0" i="0" kern="1200" dirty="0">
                <a:solidFill>
                  <a:schemeClr val="tx1"/>
                </a:solidFill>
                <a:effectLst/>
                <a:latin typeface="+mn-lt"/>
                <a:ea typeface="+mn-ea"/>
                <a:cs typeface="+mn-cs"/>
              </a:rPr>
              <a:t> using a particular product, system or service. The first requirement for a great </a:t>
            </a:r>
            <a:r>
              <a:rPr lang="en-US" sz="1200" b="1" i="0" kern="1200" dirty="0">
                <a:solidFill>
                  <a:schemeClr val="tx1"/>
                </a:solidFill>
                <a:effectLst/>
                <a:latin typeface="+mn-lt"/>
                <a:ea typeface="+mn-ea"/>
                <a:cs typeface="+mn-cs"/>
              </a:rPr>
              <a:t>user experience</a:t>
            </a:r>
            <a:r>
              <a:rPr lang="en-US" sz="1200" b="0" i="0" kern="1200" dirty="0">
                <a:solidFill>
                  <a:schemeClr val="tx1"/>
                </a:solidFill>
                <a:effectLst/>
                <a:latin typeface="+mn-lt"/>
                <a:ea typeface="+mn-ea"/>
                <a:cs typeface="+mn-cs"/>
              </a:rPr>
              <a:t> is to meet the exact needs for the usage of a product or a service, without fuss or bother.</a:t>
            </a:r>
          </a:p>
          <a:p>
            <a:r>
              <a:rPr lang="en-US" sz="1200" b="1" i="0" kern="1200" dirty="0">
                <a:solidFill>
                  <a:schemeClr val="tx1"/>
                </a:solidFill>
                <a:effectLst/>
                <a:latin typeface="+mn-lt"/>
                <a:ea typeface="+mn-ea"/>
                <a:cs typeface="+mn-cs"/>
              </a:rPr>
              <a:t>Demographic factors</a:t>
            </a:r>
            <a:r>
              <a:rPr lang="en-US" sz="1200" b="0" i="0" kern="1200" dirty="0">
                <a:solidFill>
                  <a:schemeClr val="tx1"/>
                </a:solidFill>
                <a:effectLst/>
                <a:latin typeface="+mn-lt"/>
                <a:ea typeface="+mn-ea"/>
                <a:cs typeface="+mn-cs"/>
              </a:rPr>
              <a:t> are personal characteristics are used to collect and evaluate data on people in a given population. Typical </a:t>
            </a:r>
            <a:r>
              <a:rPr lang="en-US" sz="1200" b="1" i="0" kern="1200" dirty="0">
                <a:solidFill>
                  <a:schemeClr val="tx1"/>
                </a:solidFill>
                <a:effectLst/>
                <a:latin typeface="+mn-lt"/>
                <a:ea typeface="+mn-ea"/>
                <a:cs typeface="+mn-cs"/>
              </a:rPr>
              <a:t>factors</a:t>
            </a:r>
            <a:r>
              <a:rPr lang="en-US" sz="1200" b="0" i="0" kern="1200" dirty="0">
                <a:solidFill>
                  <a:schemeClr val="tx1"/>
                </a:solidFill>
                <a:effectLst/>
                <a:latin typeface="+mn-lt"/>
                <a:ea typeface="+mn-ea"/>
                <a:cs typeface="+mn-cs"/>
              </a:rPr>
              <a:t> include age, gender, marital status, race, education, income and occupation.</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40</a:t>
            </a:fld>
            <a:endParaRPr lang="en-US" dirty="0"/>
          </a:p>
        </p:txBody>
      </p:sp>
    </p:spTree>
    <p:extLst>
      <p:ext uri="{BB962C8B-B14F-4D97-AF65-F5344CB8AC3E}">
        <p14:creationId xmlns:p14="http://schemas.microsoft.com/office/powerpoint/2010/main" val="3787983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According to the </a:t>
            </a:r>
            <a:r>
              <a:rPr lang="en-US" dirty="0" err="1"/>
              <a:t>agender,First</a:t>
            </a:r>
            <a:r>
              <a:rPr lang="en-US" dirty="0"/>
              <a:t> I go through the</a:t>
            </a:r>
            <a:r>
              <a:rPr lang="en-US" baseline="0" dirty="0"/>
              <a:t> research problem</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3</a:t>
            </a:fld>
            <a:endParaRPr lang="en-US" dirty="0"/>
          </a:p>
        </p:txBody>
      </p:sp>
    </p:spTree>
    <p:extLst>
      <p:ext uri="{BB962C8B-B14F-4D97-AF65-F5344CB8AC3E}">
        <p14:creationId xmlns:p14="http://schemas.microsoft.com/office/powerpoint/2010/main" val="1907364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When</a:t>
            </a:r>
            <a:r>
              <a:rPr lang="en-US" baseline="0" dirty="0"/>
              <a:t> people buy a </a:t>
            </a:r>
            <a:r>
              <a:rPr lang="en-US" baseline="0" dirty="0" err="1"/>
              <a:t>book,it</a:t>
            </a:r>
            <a:r>
              <a:rPr lang="en-US" baseline="0" dirty="0"/>
              <a:t> dependent upon their different types of demographic factors such as </a:t>
            </a:r>
            <a:r>
              <a:rPr lang="en-US" baseline="0" dirty="0" err="1"/>
              <a:t>age,profeesion,educational</a:t>
            </a:r>
            <a:r>
              <a:rPr lang="en-US" baseline="0" dirty="0"/>
              <a:t> level and so many other </a:t>
            </a:r>
            <a:r>
              <a:rPr lang="en-US" baseline="0" dirty="0" err="1"/>
              <a:t>factors.Furthermore</a:t>
            </a:r>
            <a:r>
              <a:rPr lang="en-US" baseline="0" dirty="0"/>
              <a:t> modern </a:t>
            </a:r>
            <a:r>
              <a:rPr lang="en-US" baseline="0" dirty="0" err="1"/>
              <a:t>world,lot</a:t>
            </a:r>
            <a:r>
              <a:rPr lang="en-US" baseline="0" dirty="0"/>
              <a:t> of people access the internet and lot of works done through </a:t>
            </a:r>
            <a:r>
              <a:rPr lang="en-US" baseline="0" dirty="0" err="1"/>
              <a:t>online.hence</a:t>
            </a:r>
            <a:r>
              <a:rPr lang="en-US" baseline="0" dirty="0"/>
              <a:t> people buy inline it depend on </a:t>
            </a:r>
            <a:r>
              <a:rPr lang="en-US" baseline="0" dirty="0" err="1"/>
              <a:t>hci</a:t>
            </a:r>
            <a:r>
              <a:rPr lang="en-US" baseline="0" dirty="0"/>
              <a:t> factors which are embedded to the </a:t>
            </a:r>
            <a:r>
              <a:rPr lang="en-US" baseline="0" dirty="0" err="1"/>
              <a:t>websites.such</a:t>
            </a:r>
            <a:r>
              <a:rPr lang="en-US" baseline="0" dirty="0"/>
              <a:t> as </a:t>
            </a:r>
            <a:r>
              <a:rPr lang="en-US" baseline="0" dirty="0" err="1"/>
              <a:t>useful,simple,accessible.Today</a:t>
            </a:r>
            <a:r>
              <a:rPr lang="en-US" baseline="0" dirty="0"/>
              <a:t> number of e-commerce sites are increase.so give a better </a:t>
            </a:r>
            <a:r>
              <a:rPr lang="en-US" baseline="0" dirty="0" err="1"/>
              <a:t>compition</a:t>
            </a:r>
            <a:r>
              <a:rPr lang="en-US" baseline="0" dirty="0"/>
              <a:t> to the other </a:t>
            </a:r>
            <a:r>
              <a:rPr lang="en-US" baseline="0" dirty="0" err="1"/>
              <a:t>companies,organization</a:t>
            </a:r>
            <a:r>
              <a:rPr lang="en-US" baseline="0" dirty="0"/>
              <a:t> need to </a:t>
            </a:r>
            <a:r>
              <a:rPr lang="en-US" baseline="0" dirty="0" err="1"/>
              <a:t>tharrow</a:t>
            </a:r>
            <a:r>
              <a:rPr lang="en-US" baseline="0" dirty="0"/>
              <a:t> evaluation about their websites.so this is the </a:t>
            </a:r>
            <a:r>
              <a:rPr lang="en-US" baseline="0" dirty="0" err="1"/>
              <a:t>problem,today</a:t>
            </a:r>
            <a:r>
              <a:rPr lang="en-US" baseline="0" dirty="0"/>
              <a:t> organization faced on….</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4</a:t>
            </a:fld>
            <a:endParaRPr lang="en-US" dirty="0"/>
          </a:p>
        </p:txBody>
      </p:sp>
    </p:spTree>
    <p:extLst>
      <p:ext uri="{BB962C8B-B14F-4D97-AF65-F5344CB8AC3E}">
        <p14:creationId xmlns:p14="http://schemas.microsoft.com/office/powerpoint/2010/main" val="410316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a:p>
            <a:r>
              <a:rPr lang="en-US" dirty="0"/>
              <a:t>So,</a:t>
            </a:r>
          </a:p>
          <a:p>
            <a:endParaRPr lang="en-US" dirty="0"/>
          </a:p>
          <a:p>
            <a:r>
              <a:rPr lang="en-US" dirty="0"/>
              <a:t>Modern people lot of do </a:t>
            </a:r>
            <a:r>
              <a:rPr lang="en-US" dirty="0" err="1"/>
              <a:t>onlne</a:t>
            </a:r>
            <a:r>
              <a:rPr lang="en-US" dirty="0"/>
              <a:t> purchasing .when</a:t>
            </a:r>
            <a:r>
              <a:rPr lang="en-US" baseline="0" dirty="0"/>
              <a:t> some people go reviews .some are </a:t>
            </a:r>
            <a:r>
              <a:rPr lang="en-US" baseline="0" dirty="0" err="1"/>
              <a:t>satisfied.some</a:t>
            </a:r>
            <a:r>
              <a:rPr lang="en-US" baseline="0" dirty="0"/>
              <a:t> are </a:t>
            </a:r>
            <a:r>
              <a:rPr lang="en-US" baseline="0" dirty="0" err="1"/>
              <a:t>not.It</a:t>
            </a:r>
            <a:r>
              <a:rPr lang="en-US" baseline="0" dirty="0"/>
              <a:t> is difficult to find out what kind of preferences people eventually </a:t>
            </a:r>
            <a:r>
              <a:rPr lang="en-US" sz="1400" b="1" baseline="0" dirty="0"/>
              <a:t>have.so this research try to </a:t>
            </a:r>
            <a:r>
              <a:rPr lang="en-US" sz="1400" b="1" baseline="0" dirty="0" err="1"/>
              <a:t>identifyied</a:t>
            </a:r>
            <a:r>
              <a:rPr lang="en-US" sz="1400" b="1" baseline="0" dirty="0"/>
              <a:t> what demographic factors are influence to online purchasing</a:t>
            </a:r>
            <a:endParaRPr lang="en-US" b="1" dirty="0"/>
          </a:p>
        </p:txBody>
      </p:sp>
      <p:sp>
        <p:nvSpPr>
          <p:cNvPr id="4" name="Slide Number Placeholder 3"/>
          <p:cNvSpPr>
            <a:spLocks noGrp="1"/>
          </p:cNvSpPr>
          <p:nvPr>
            <p:ph type="sldNum" sz="quarter" idx="10"/>
          </p:nvPr>
        </p:nvSpPr>
        <p:spPr/>
        <p:txBody>
          <a:bodyPr/>
          <a:lstStyle/>
          <a:p>
            <a:fld id="{6BB98AFB-CB0D-4DFE-87B9-B4B0D0DE73CD}" type="slidenum">
              <a:rPr lang="en-US" smtClean="0"/>
              <a:t>5</a:t>
            </a:fld>
            <a:endParaRPr lang="en-US" dirty="0"/>
          </a:p>
        </p:txBody>
      </p:sp>
    </p:spTree>
    <p:extLst>
      <p:ext uri="{BB962C8B-B14F-4D97-AF65-F5344CB8AC3E}">
        <p14:creationId xmlns:p14="http://schemas.microsoft.com/office/powerpoint/2010/main" val="282737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Now</a:t>
            </a:r>
            <a:r>
              <a:rPr lang="en-US" baseline="0" dirty="0"/>
              <a:t> this is the time to tell the objectives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6</a:t>
            </a:fld>
            <a:endParaRPr lang="en-US" dirty="0"/>
          </a:p>
        </p:txBody>
      </p:sp>
    </p:spTree>
    <p:extLst>
      <p:ext uri="{BB962C8B-B14F-4D97-AF65-F5344CB8AC3E}">
        <p14:creationId xmlns:p14="http://schemas.microsoft.com/office/powerpoint/2010/main" val="796790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Identify the quality of different attributes/features related to HCI of this website to interact the consumers.</a:t>
            </a:r>
          </a:p>
          <a:p>
            <a:pPr lvl="0"/>
            <a:r>
              <a:rPr lang="en-US" sz="1200" kern="1200" dirty="0">
                <a:solidFill>
                  <a:schemeClr val="tx1"/>
                </a:solidFill>
                <a:effectLst/>
                <a:latin typeface="+mn-lt"/>
                <a:ea typeface="+mn-ea"/>
                <a:cs typeface="+mn-cs"/>
              </a:rPr>
              <a:t>Analyzing historical data related to online purchasing of reading materials for identify the Human Computer Interaction factors which affect the customer buying behavior.</a:t>
            </a:r>
          </a:p>
          <a:p>
            <a:pPr lvl="0"/>
            <a:r>
              <a:rPr lang="en-US" sz="1200" kern="1200" dirty="0">
                <a:solidFill>
                  <a:schemeClr val="tx1"/>
                </a:solidFill>
                <a:effectLst/>
                <a:latin typeface="+mn-lt"/>
                <a:ea typeface="+mn-ea"/>
                <a:cs typeface="+mn-cs"/>
              </a:rPr>
              <a:t>Develop a framework to evaluate the e-commerce website, based on HCI factors and sentiment mining. That means to prioritize the factors which affect “good browsing” experience.</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4213440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After</a:t>
            </a:r>
            <a:r>
              <a:rPr lang="en-US" baseline="0" dirty="0"/>
              <a:t> identifying the </a:t>
            </a:r>
            <a:r>
              <a:rPr lang="en-US" baseline="0" dirty="0" err="1"/>
              <a:t>problem</a:t>
            </a:r>
            <a:r>
              <a:rPr lang="en-US" dirty="0" err="1"/>
              <a:t>,literature</a:t>
            </a:r>
            <a:r>
              <a:rPr lang="en-US" baseline="0" dirty="0"/>
              <a:t> is more valuable to find out before my solution is build up/I want to address the past literature.</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8</a:t>
            </a:fld>
            <a:endParaRPr lang="en-US" dirty="0"/>
          </a:p>
        </p:txBody>
      </p:sp>
    </p:spTree>
    <p:extLst>
      <p:ext uri="{BB962C8B-B14F-4D97-AF65-F5344CB8AC3E}">
        <p14:creationId xmlns:p14="http://schemas.microsoft.com/office/powerpoint/2010/main" val="349006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When come to the online</a:t>
            </a:r>
            <a:r>
              <a:rPr lang="en-US" baseline="0" dirty="0"/>
              <a:t> buying </a:t>
            </a:r>
            <a:r>
              <a:rPr lang="en-US" baseline="0" dirty="0" err="1"/>
              <a:t>behavior,it</a:t>
            </a:r>
            <a:r>
              <a:rPr lang="en-US" baseline="0" dirty="0"/>
              <a:t> depend on different type of </a:t>
            </a:r>
            <a:r>
              <a:rPr lang="en-US" baseline="0" dirty="0" err="1"/>
              <a:t>factors,like</a:t>
            </a:r>
            <a:r>
              <a:rPr lang="en-US" baseline="0" dirty="0"/>
              <a:t> and it make influence to buyer to make decisions such as brand </a:t>
            </a:r>
            <a:r>
              <a:rPr lang="en-US" baseline="0" dirty="0" err="1"/>
              <a:t>choice,product</a:t>
            </a:r>
            <a:r>
              <a:rPr lang="en-US" baseline="0" dirty="0"/>
              <a:t> choice</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1020893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00814" y="6432554"/>
            <a:ext cx="1028968" cy="273049"/>
          </a:xfrm>
        </p:spPr>
        <p:txBody>
          <a:bodyPr/>
          <a:lstStyle/>
          <a:p>
            <a:fld id="{3E0FA9E5-6744-4841-888F-9E7CC0C2B7EC}" type="datetimeFigureOut">
              <a:rPr lang="en-US" smtClean="0"/>
              <a:t>1/2/2017</a:t>
            </a:fld>
            <a:endParaRPr lang="en-US" dirty="0"/>
          </a:p>
        </p:txBody>
      </p:sp>
      <p:sp>
        <p:nvSpPr>
          <p:cNvPr id="5" name="Footer Placeholder 4"/>
          <p:cNvSpPr>
            <a:spLocks noGrp="1"/>
          </p:cNvSpPr>
          <p:nvPr>
            <p:ph type="ftr" sz="quarter" idx="11"/>
          </p:nvPr>
        </p:nvSpPr>
        <p:spPr>
          <a:xfrm>
            <a:off x="799118" y="6432554"/>
            <a:ext cx="4240920" cy="273049"/>
          </a:xfrm>
        </p:spPr>
        <p:txBody>
          <a:bodyPr/>
          <a:lstStyle/>
          <a:p>
            <a:endParaRPr lang="en-US" dirty="0"/>
          </a:p>
        </p:txBody>
      </p:sp>
      <p:sp>
        <p:nvSpPr>
          <p:cNvPr id="6" name="Slide Number Placeholder 5"/>
          <p:cNvSpPr>
            <a:spLocks noGrp="1"/>
          </p:cNvSpPr>
          <p:nvPr>
            <p:ph type="sldNum" sz="quarter" idx="12"/>
          </p:nvPr>
        </p:nvSpPr>
        <p:spPr>
          <a:xfrm>
            <a:off x="6401277" y="6432554"/>
            <a:ext cx="914639" cy="273049"/>
          </a:xfrm>
        </p:spPr>
        <p:txBody>
          <a:bodyPr/>
          <a:lstStyle/>
          <a:p>
            <a:fld id="{AAEAE4A8-A6E5-453E-B946-FB774B73F48C}" type="slidenum">
              <a:rPr lang="en-US" smtClean="0"/>
              <a:t>‹#›</a:t>
            </a:fld>
            <a:endParaRPr lang="en-US" dirty="0"/>
          </a:p>
        </p:txBody>
      </p:sp>
      <p:sp>
        <p:nvSpPr>
          <p:cNvPr id="3" name="Subtitle 2"/>
          <p:cNvSpPr>
            <a:spLocks noGrp="1"/>
          </p:cNvSpPr>
          <p:nvPr>
            <p:ph type="subTitle" idx="1"/>
          </p:nvPr>
        </p:nvSpPr>
        <p:spPr>
          <a:xfrm>
            <a:off x="799119" y="3403600"/>
            <a:ext cx="3772883" cy="1397000"/>
          </a:xfrm>
        </p:spPr>
        <p:txBody>
          <a:bodyPr>
            <a:normAutofit/>
          </a:bodyPr>
          <a:lstStyle>
            <a:lvl1pPr marL="0" indent="0" algn="l">
              <a:spcBef>
                <a:spcPts val="450"/>
              </a:spcBef>
              <a:buNone/>
              <a:defRPr sz="1800">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799119" y="533402"/>
            <a:ext cx="3772883" cy="2514601"/>
          </a:xfrm>
        </p:spPr>
        <p:txBody>
          <a:bodyPr>
            <a:normAutofit/>
          </a:bodyPr>
          <a:lstStyle>
            <a:lvl1pPr>
              <a:defRPr sz="3001">
                <a:solidFill>
                  <a:schemeClr val="accent1"/>
                </a:solidFill>
              </a:defRPr>
            </a:lvl1pPr>
          </a:lstStyle>
          <a:p>
            <a:r>
              <a:rPr lang="en-US"/>
              <a:t>Click to edit Master title style</a:t>
            </a:r>
            <a:endParaRPr/>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Vertical Text Placeholder 2"/>
          <p:cNvSpPr>
            <a:spLocks noGrp="1"/>
          </p:cNvSpPr>
          <p:nvPr>
            <p:ph type="body" orient="vert" idx="1"/>
          </p:nvPr>
        </p:nvSpPr>
        <p:spPr>
          <a:xfrm>
            <a:off x="799118" y="533400"/>
            <a:ext cx="5602158"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6572771" y="533400"/>
            <a:ext cx="1772112" cy="5486400"/>
          </a:xfrm>
        </p:spPr>
        <p:txBody>
          <a:bodyPr vert="eaVert"/>
          <a:lstStyle/>
          <a:p>
            <a:r>
              <a:rPr lang="en-US"/>
              <a:t>Click to edit Master title style</a:t>
            </a:r>
            <a:endParaRPr/>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Text Placeholder 2"/>
          <p:cNvSpPr>
            <a:spLocks noGrp="1"/>
          </p:cNvSpPr>
          <p:nvPr>
            <p:ph type="body" idx="1"/>
          </p:nvPr>
        </p:nvSpPr>
        <p:spPr>
          <a:xfrm>
            <a:off x="799120" y="3124200"/>
            <a:ext cx="6516797" cy="1371600"/>
          </a:xfrm>
        </p:spPr>
        <p:txBody>
          <a:bodyPr anchor="t">
            <a:normAutofit/>
          </a:bodyPr>
          <a:lstStyle>
            <a:lvl1pPr marL="0" indent="0">
              <a:spcBef>
                <a:spcPts val="450"/>
              </a:spcBef>
              <a:buNone/>
              <a:defRPr sz="1800">
                <a:solidFill>
                  <a:schemeClr val="tx1">
                    <a:lumMod val="65000"/>
                    <a:lumOff val="35000"/>
                  </a:schemeClr>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799120" y="533400"/>
            <a:ext cx="6516797" cy="2286000"/>
          </a:xfrm>
        </p:spPr>
        <p:txBody>
          <a:bodyPr anchor="b">
            <a:normAutofit/>
          </a:bodyPr>
          <a:lstStyle>
            <a:lvl1pPr algn="l">
              <a:defRPr sz="4051" b="1" cap="none" baseline="0"/>
            </a:lvl1pPr>
          </a:lstStyle>
          <a:p>
            <a:r>
              <a:rPr lang="en-US"/>
              <a:t>Click to edit Master title style</a:t>
            </a:r>
            <a:endParaRPr/>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4" name="Content Placeholder 3"/>
          <p:cNvSpPr>
            <a:spLocks noGrp="1"/>
          </p:cNvSpPr>
          <p:nvPr>
            <p:ph sz="half" idx="2"/>
          </p:nvPr>
        </p:nvSpPr>
        <p:spPr>
          <a:xfrm>
            <a:off x="4099517" y="1828800"/>
            <a:ext cx="3189801" cy="4191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799118" y="1828800"/>
            <a:ext cx="3189801" cy="4191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E0FA9E5-6744-4841-888F-9E7CC0C2B7EC}" type="datetimeFigureOut">
              <a:rPr lang="en-US" smtClean="0"/>
              <a:t>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
        <p:nvSpPr>
          <p:cNvPr id="6" name="Content Placeholder 5"/>
          <p:cNvSpPr>
            <a:spLocks noGrp="1"/>
          </p:cNvSpPr>
          <p:nvPr>
            <p:ph sz="quarter" idx="4"/>
          </p:nvPr>
        </p:nvSpPr>
        <p:spPr>
          <a:xfrm>
            <a:off x="4126115" y="2590800"/>
            <a:ext cx="3189801"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126115" y="1828802"/>
            <a:ext cx="3189801" cy="685801"/>
          </a:xfrm>
        </p:spPr>
        <p:txBody>
          <a:bodyPr anchor="ctr">
            <a:normAutofit/>
          </a:bodyPr>
          <a:lstStyle>
            <a:lvl1pPr marL="0" indent="0">
              <a:spcBef>
                <a:spcPts val="0"/>
              </a:spcBef>
              <a:buNone/>
              <a:defRPr sz="1500" b="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799118" y="2590800"/>
            <a:ext cx="3189801"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799118" y="1828802"/>
            <a:ext cx="3189801" cy="685801"/>
          </a:xfrm>
        </p:spPr>
        <p:txBody>
          <a:bodyPr anchor="ctr">
            <a:normAutofit/>
          </a:bodyPr>
          <a:lstStyle>
            <a:lvl1pPr marL="0" indent="0">
              <a:spcBef>
                <a:spcPts val="0"/>
              </a:spcBef>
              <a:buNone/>
              <a:defRPr sz="1500" b="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2" name="Title 1"/>
          <p:cNvSpPr>
            <a:spLocks noGrp="1"/>
          </p:cNvSpPr>
          <p:nvPr>
            <p:ph type="title"/>
          </p:nvPr>
        </p:nvSpPr>
        <p:spPr>
          <a:xfrm>
            <a:off x="799117" y="533400"/>
            <a:ext cx="6516799" cy="1066800"/>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smtClean="0"/>
              <a:t>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smtClean="0"/>
              <a:t>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a:xfrm>
            <a:off x="4400506" y="533400"/>
            <a:ext cx="4401696" cy="54864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9118" y="2209800"/>
            <a:ext cx="3086904" cy="3810000"/>
          </a:xfrm>
        </p:spPr>
        <p:txBody>
          <a:bodyPr>
            <a:normAutofit/>
          </a:bodyPr>
          <a:lstStyle>
            <a:lvl1pPr marL="0" indent="0">
              <a:lnSpc>
                <a:spcPct val="110000"/>
              </a:lnSpc>
              <a:spcBef>
                <a:spcPts val="450"/>
              </a:spcBef>
              <a:buNone/>
              <a:defRPr sz="1350">
                <a:solidFill>
                  <a:schemeClr val="tx1">
                    <a:lumMod val="65000"/>
                    <a:lumOff val="35000"/>
                  </a:schemeClr>
                </a:solidFill>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2" name="Title 1"/>
          <p:cNvSpPr>
            <a:spLocks noGrp="1"/>
          </p:cNvSpPr>
          <p:nvPr>
            <p:ph type="title"/>
          </p:nvPr>
        </p:nvSpPr>
        <p:spPr>
          <a:xfrm>
            <a:off x="799118" y="533400"/>
            <a:ext cx="3086904" cy="1524000"/>
          </a:xfrm>
        </p:spPr>
        <p:txBody>
          <a:bodyPr anchor="b">
            <a:normAutofit/>
          </a:bodyPr>
          <a:lstStyle>
            <a:lvl1pPr algn="l">
              <a:defRPr sz="2701" b="1"/>
            </a:lvl1pPr>
          </a:lstStyle>
          <a:p>
            <a:r>
              <a:rPr lang="en-US"/>
              <a:t>Click to edit Master title style</a:t>
            </a:r>
            <a:endParaRPr/>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400506" y="533400"/>
            <a:ext cx="4336259" cy="5791200"/>
          </a:xfrm>
          <a:ln w="50800">
            <a:solidFill>
              <a:schemeClr val="tx1">
                <a:lumMod val="65000"/>
                <a:lumOff val="35000"/>
              </a:schemeClr>
            </a:solidFill>
            <a:miter lim="800000"/>
          </a:ln>
        </p:spPr>
        <p:txBody>
          <a:bodyPr>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799118" y="2209800"/>
            <a:ext cx="3086904" cy="3810000"/>
          </a:xfrm>
        </p:spPr>
        <p:txBody>
          <a:bodyPr>
            <a:normAutofit/>
          </a:bodyPr>
          <a:lstStyle>
            <a:lvl1pPr marL="0" indent="0">
              <a:lnSpc>
                <a:spcPct val="110000"/>
              </a:lnSpc>
              <a:spcBef>
                <a:spcPts val="45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2" name="Title 1"/>
          <p:cNvSpPr>
            <a:spLocks noGrp="1"/>
          </p:cNvSpPr>
          <p:nvPr>
            <p:ph type="title"/>
          </p:nvPr>
        </p:nvSpPr>
        <p:spPr>
          <a:xfrm>
            <a:off x="799118" y="533400"/>
            <a:ext cx="3086904" cy="1524000"/>
          </a:xfrm>
        </p:spPr>
        <p:txBody>
          <a:bodyPr anchor="b">
            <a:noAutofit/>
          </a:bodyPr>
          <a:lstStyle>
            <a:lvl1pPr algn="l">
              <a:defRPr sz="2701" b="1"/>
            </a:lvl1pPr>
          </a:lstStyle>
          <a:p>
            <a:r>
              <a:rPr lang="en-US"/>
              <a:t>Click to edit Master title style</a:t>
            </a:r>
            <a:endParaRP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200814" y="6155270"/>
            <a:ext cx="1028968" cy="273049"/>
          </a:xfrm>
          <a:prstGeom prst="rect">
            <a:avLst/>
          </a:prstGeom>
        </p:spPr>
        <p:txBody>
          <a:bodyPr vert="horz" lIns="91440" tIns="45720" rIns="91440" bIns="45720" rtlCol="0" anchor="ctr"/>
          <a:lstStyle>
            <a:lvl1pPr algn="r">
              <a:defRPr sz="750">
                <a:solidFill>
                  <a:schemeClr val="tx1"/>
                </a:solidFill>
              </a:defRPr>
            </a:lvl1pPr>
          </a:lstStyle>
          <a:p>
            <a:fld id="{3E0FA9E5-6744-4841-888F-9E7CC0C2B7EC}" type="datetimeFigureOut">
              <a:rPr lang="en-US" smtClean="0"/>
              <a:pPr/>
              <a:t>1/2/2017</a:t>
            </a:fld>
            <a:endParaRPr lang="en-US" dirty="0"/>
          </a:p>
        </p:txBody>
      </p:sp>
      <p:sp>
        <p:nvSpPr>
          <p:cNvPr id="5" name="Footer Placeholder 4"/>
          <p:cNvSpPr>
            <a:spLocks noGrp="1"/>
          </p:cNvSpPr>
          <p:nvPr>
            <p:ph type="ftr" sz="quarter" idx="3"/>
          </p:nvPr>
        </p:nvSpPr>
        <p:spPr>
          <a:xfrm>
            <a:off x="799118" y="6155270"/>
            <a:ext cx="4240920" cy="273049"/>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6401277" y="6155270"/>
            <a:ext cx="914639" cy="273049"/>
          </a:xfrm>
          <a:prstGeom prst="rect">
            <a:avLst/>
          </a:prstGeom>
        </p:spPr>
        <p:txBody>
          <a:bodyPr vert="horz" lIns="91440" tIns="45720" rIns="91440" bIns="45720" rtlCol="0" anchor="ctr"/>
          <a:lstStyle>
            <a:lvl1pPr algn="r">
              <a:defRPr sz="75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799117" y="1828800"/>
            <a:ext cx="6516798"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Placeholder 1"/>
          <p:cNvSpPr>
            <a:spLocks noGrp="1"/>
          </p:cNvSpPr>
          <p:nvPr>
            <p:ph type="title"/>
          </p:nvPr>
        </p:nvSpPr>
        <p:spPr bwMode="auto">
          <a:xfrm>
            <a:off x="799117" y="533400"/>
            <a:ext cx="6516798" cy="1066800"/>
          </a:xfrm>
          <a:prstGeom prst="rect">
            <a:avLst/>
          </a:prstGeom>
        </p:spPr>
        <p:txBody>
          <a:bodyPr vert="horz" lIns="91440" tIns="45720" rIns="91440" bIns="45720" rtlCol="0" anchor="b">
            <a:normAutofit/>
          </a:bodyPr>
          <a:lstStyle/>
          <a:p>
            <a:r>
              <a:rPr lang="en-US"/>
              <a:t>Click to edit Master title style</a:t>
            </a:r>
            <a:endParaRPr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lnSpc>
          <a:spcPct val="80000"/>
        </a:lnSpc>
        <a:spcBef>
          <a:spcPct val="0"/>
        </a:spcBef>
        <a:buNone/>
        <a:defRPr sz="2701" b="1" kern="1200">
          <a:solidFill>
            <a:schemeClr val="accent1"/>
          </a:solidFill>
          <a:latin typeface="+mj-lt"/>
          <a:ea typeface="+mj-ea"/>
          <a:cs typeface="+mj-cs"/>
        </a:defRPr>
      </a:lvl1pPr>
    </p:titleStyle>
    <p:bodyStyle>
      <a:lvl1pPr marL="205795" indent="-171496" algn="l" defTabSz="685983" rtl="0" eaLnBrk="1" latinLnBrk="0" hangingPunct="1">
        <a:lnSpc>
          <a:spcPct val="90000"/>
        </a:lnSpc>
        <a:spcBef>
          <a:spcPts val="1350"/>
        </a:spcBef>
        <a:buClr>
          <a:schemeClr val="tx1">
            <a:lumMod val="65000"/>
            <a:lumOff val="35000"/>
          </a:schemeClr>
        </a:buClr>
        <a:buSzPct val="80000"/>
        <a:buFont typeface="Arial" pitchFamily="34" charset="0"/>
        <a:buChar char="•"/>
        <a:defRPr sz="1500" kern="1200">
          <a:solidFill>
            <a:schemeClr val="tx1"/>
          </a:solidFill>
          <a:latin typeface="+mn-lt"/>
          <a:ea typeface="+mn-ea"/>
          <a:cs typeface="+mn-cs"/>
        </a:defRPr>
      </a:lvl1pPr>
      <a:lvl2pPr marL="445889" indent="-171496" algn="l" defTabSz="685983" rtl="0" eaLnBrk="1" latinLnBrk="0" hangingPunct="1">
        <a:lnSpc>
          <a:spcPct val="90000"/>
        </a:lnSpc>
        <a:spcBef>
          <a:spcPts val="750"/>
        </a:spcBef>
        <a:buClr>
          <a:schemeClr val="tx1">
            <a:lumMod val="65000"/>
            <a:lumOff val="35000"/>
          </a:schemeClr>
        </a:buClr>
        <a:buSzPct val="80000"/>
        <a:buFont typeface="Arial" pitchFamily="34" charset="0"/>
        <a:buChar char="•"/>
        <a:defRPr sz="1350" kern="1200">
          <a:solidFill>
            <a:schemeClr val="tx1"/>
          </a:solidFill>
          <a:latin typeface="+mn-lt"/>
          <a:ea typeface="+mn-ea"/>
          <a:cs typeface="+mn-cs"/>
        </a:defRPr>
      </a:lvl2pPr>
      <a:lvl3pPr marL="583085" indent="-137197" algn="l" defTabSz="685983" rtl="0" eaLnBrk="1" latinLnBrk="0" hangingPunct="1">
        <a:lnSpc>
          <a:spcPct val="90000"/>
        </a:lnSpc>
        <a:spcBef>
          <a:spcPts val="450"/>
        </a:spcBef>
        <a:buClr>
          <a:schemeClr val="tx1">
            <a:lumMod val="65000"/>
            <a:lumOff val="35000"/>
          </a:schemeClr>
        </a:buClr>
        <a:buSzPct val="80000"/>
        <a:buFont typeface="Arial" pitchFamily="34" charset="0"/>
        <a:buChar char="•"/>
        <a:defRPr sz="1200" kern="1200">
          <a:solidFill>
            <a:schemeClr val="tx1"/>
          </a:solidFill>
          <a:latin typeface="+mn-lt"/>
          <a:ea typeface="+mn-ea"/>
          <a:cs typeface="+mn-cs"/>
        </a:defRPr>
      </a:lvl3pPr>
      <a:lvl4pPr marL="720282" indent="-137197" algn="l" defTabSz="685983" rtl="0" eaLnBrk="1" latinLnBrk="0" hangingPunct="1">
        <a:lnSpc>
          <a:spcPct val="90000"/>
        </a:lnSpc>
        <a:spcBef>
          <a:spcPts val="450"/>
        </a:spcBef>
        <a:buClr>
          <a:schemeClr val="tx1">
            <a:lumMod val="65000"/>
            <a:lumOff val="35000"/>
          </a:schemeClr>
        </a:buClr>
        <a:buSzPct val="80000"/>
        <a:buFont typeface="Arial" pitchFamily="34" charset="0"/>
        <a:buChar char="•"/>
        <a:defRPr sz="1050" kern="1200">
          <a:solidFill>
            <a:schemeClr val="tx1"/>
          </a:solidFill>
          <a:latin typeface="+mn-lt"/>
          <a:ea typeface="+mn-ea"/>
          <a:cs typeface="+mn-cs"/>
        </a:defRPr>
      </a:lvl4pPr>
      <a:lvl5pPr marL="823179" indent="-102897" algn="l" defTabSz="685983" rtl="0" eaLnBrk="1" latinLnBrk="0" hangingPunct="1">
        <a:lnSpc>
          <a:spcPct val="90000"/>
        </a:lnSpc>
        <a:spcBef>
          <a:spcPts val="450"/>
        </a:spcBef>
        <a:buClr>
          <a:schemeClr val="tx1">
            <a:lumMod val="65000"/>
            <a:lumOff val="35000"/>
          </a:schemeClr>
        </a:buClr>
        <a:buSzPct val="80000"/>
        <a:buFont typeface="Arial" pitchFamily="34" charset="0"/>
        <a:buChar char="•"/>
        <a:defRPr sz="1050" kern="1200">
          <a:solidFill>
            <a:schemeClr val="tx1"/>
          </a:solidFill>
          <a:latin typeface="+mn-lt"/>
          <a:ea typeface="+mn-ea"/>
          <a:cs typeface="+mn-cs"/>
        </a:defRPr>
      </a:lvl5pPr>
      <a:lvl6pPr marL="926077" indent="-102897" algn="l" defTabSz="685983" rtl="0" eaLnBrk="1" latinLnBrk="0" hangingPunct="1">
        <a:spcBef>
          <a:spcPts val="450"/>
        </a:spcBef>
        <a:buSzPct val="80000"/>
        <a:buFont typeface="Arial" pitchFamily="34" charset="0"/>
        <a:buChar char="•"/>
        <a:defRPr sz="1050" kern="1200">
          <a:solidFill>
            <a:schemeClr val="tx1">
              <a:lumMod val="65000"/>
              <a:lumOff val="35000"/>
            </a:schemeClr>
          </a:solidFill>
          <a:latin typeface="+mn-lt"/>
          <a:ea typeface="+mn-ea"/>
          <a:cs typeface="+mn-cs"/>
        </a:defRPr>
      </a:lvl6pPr>
      <a:lvl7pPr marL="1028974" indent="-102897" algn="l" defTabSz="685983" rtl="0" eaLnBrk="1" latinLnBrk="0" hangingPunct="1">
        <a:spcBef>
          <a:spcPts val="450"/>
        </a:spcBef>
        <a:buSzPct val="80000"/>
        <a:buFont typeface="Arial" pitchFamily="34" charset="0"/>
        <a:buChar char="•"/>
        <a:defRPr sz="1050" kern="1200">
          <a:solidFill>
            <a:schemeClr val="tx1">
              <a:lumMod val="65000"/>
              <a:lumOff val="35000"/>
            </a:schemeClr>
          </a:solidFill>
          <a:latin typeface="+mn-lt"/>
          <a:ea typeface="+mn-ea"/>
          <a:cs typeface="+mn-cs"/>
        </a:defRPr>
      </a:lvl7pPr>
      <a:lvl8pPr marL="1131872" indent="-102897" algn="l" defTabSz="685983" rtl="0" eaLnBrk="1" latinLnBrk="0" hangingPunct="1">
        <a:spcBef>
          <a:spcPts val="450"/>
        </a:spcBef>
        <a:buSzPct val="80000"/>
        <a:buFont typeface="Arial" pitchFamily="34" charset="0"/>
        <a:buChar char="•"/>
        <a:defRPr sz="1050" kern="1200">
          <a:solidFill>
            <a:schemeClr val="tx1">
              <a:lumMod val="65000"/>
              <a:lumOff val="35000"/>
            </a:schemeClr>
          </a:solidFill>
          <a:latin typeface="+mn-lt"/>
          <a:ea typeface="+mn-ea"/>
          <a:cs typeface="+mn-cs"/>
        </a:defRPr>
      </a:lvl8pPr>
      <a:lvl9pPr marL="1234769" indent="-102897" algn="l" defTabSz="685983" rtl="0" eaLnBrk="1" latinLnBrk="0" hangingPunct="1">
        <a:spcBef>
          <a:spcPts val="450"/>
        </a:spcBef>
        <a:buSzPct val="80000"/>
        <a:buFont typeface="Arial" pitchFamily="34" charset="0"/>
        <a:buChar char="•"/>
        <a:defRPr sz="1050" kern="1200">
          <a:solidFill>
            <a:schemeClr val="tx1">
              <a:lumMod val="65000"/>
              <a:lumOff val="35000"/>
            </a:schemeClr>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diagramColors" Target="../diagrams/colors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8.png"/><Relationship Id="rId17" Type="http://schemas.openxmlformats.org/officeDocument/2006/relationships/diagramQuickStyle" Target="../diagrams/quickStyle3.xml"/><Relationship Id="rId2" Type="http://schemas.openxmlformats.org/officeDocument/2006/relationships/notesSlide" Target="../notesSlides/notesSlide4.xml"/><Relationship Id="rId16" Type="http://schemas.openxmlformats.org/officeDocument/2006/relationships/diagramLayout" Target="../diagrams/layout3.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5" Type="http://schemas.openxmlformats.org/officeDocument/2006/relationships/diagramData" Target="../diagrams/data3.xml"/><Relationship Id="rId10" Type="http://schemas.openxmlformats.org/officeDocument/2006/relationships/image" Target="../media/image6.png"/><Relationship Id="rId19" Type="http://schemas.microsoft.com/office/2007/relationships/diagramDrawing" Target="../diagrams/drawing3.xml"/><Relationship Id="rId4" Type="http://schemas.openxmlformats.org/officeDocument/2006/relationships/diagramLayout" Target="../diagrams/layout2.xml"/><Relationship Id="rId9" Type="http://schemas.openxmlformats.org/officeDocument/2006/relationships/image" Target="../media/image5.png"/><Relationship Id="rId1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081278"/>
            <a:ext cx="8203160" cy="1886441"/>
          </a:xfrm>
        </p:spPr>
        <p:txBody>
          <a:bodyPr>
            <a:noAutofit/>
          </a:bodyPr>
          <a:lstStyle/>
          <a:p>
            <a:pPr algn="ctr"/>
            <a:r>
              <a:rPr lang="en-GB" sz="4000" dirty="0">
                <a:latin typeface="Calibri" panose="020F0502020204030204" pitchFamily="34" charset="0"/>
              </a:rPr>
              <a:t>Text Mining and Human Computer Interaction (HCI Approach for Online Purchasing</a:t>
            </a:r>
            <a:endParaRPr lang="en-US" sz="4000" dirty="0">
              <a:latin typeface="Calibri" panose="020F0502020204030204" pitchFamily="34" charset="0"/>
            </a:endParaRPr>
          </a:p>
        </p:txBody>
      </p:sp>
      <p:sp>
        <p:nvSpPr>
          <p:cNvPr id="7" name="Content Placeholder 2"/>
          <p:cNvSpPr txBox="1">
            <a:spLocks/>
          </p:cNvSpPr>
          <p:nvPr/>
        </p:nvSpPr>
        <p:spPr>
          <a:xfrm>
            <a:off x="455612" y="5257800"/>
            <a:ext cx="5029201" cy="1397000"/>
          </a:xfrm>
          <a:prstGeom prst="rect">
            <a:avLst/>
          </a:prstGeom>
        </p:spPr>
        <p:txBody>
          <a:bodyPr vert="horz" lIns="91440" tIns="45720" rIns="91440" bIns="45720" rtlCol="0">
            <a:normAutofit/>
          </a:bodyPr>
          <a:lstStyle>
            <a:lvl1pPr marL="0" indent="0" algn="l" defTabSz="685983" rtl="0" eaLnBrk="1" latinLnBrk="0" hangingPunct="1">
              <a:lnSpc>
                <a:spcPct val="90000"/>
              </a:lnSpc>
              <a:spcBef>
                <a:spcPts val="450"/>
              </a:spcBef>
              <a:buClr>
                <a:schemeClr val="tx1">
                  <a:lumMod val="65000"/>
                  <a:lumOff val="35000"/>
                </a:schemeClr>
              </a:buClr>
              <a:buSzPct val="80000"/>
              <a:buFont typeface="Arial" pitchFamily="34" charset="0"/>
              <a:buNone/>
              <a:defRPr sz="1800" kern="1200">
                <a:solidFill>
                  <a:schemeClr val="tx1"/>
                </a:solidFill>
                <a:latin typeface="+mn-lt"/>
                <a:ea typeface="+mn-ea"/>
                <a:cs typeface="+mn-cs"/>
              </a:defRPr>
            </a:lvl1pPr>
            <a:lvl2pPr marL="342991" indent="0" algn="ctr" defTabSz="685983" rtl="0" eaLnBrk="1" latinLnBrk="0" hangingPunct="1">
              <a:lnSpc>
                <a:spcPct val="90000"/>
              </a:lnSpc>
              <a:spcBef>
                <a:spcPts val="750"/>
              </a:spcBef>
              <a:buClr>
                <a:schemeClr val="tx1">
                  <a:lumMod val="65000"/>
                  <a:lumOff val="35000"/>
                </a:schemeClr>
              </a:buClr>
              <a:buSzPct val="80000"/>
              <a:buFont typeface="Arial" pitchFamily="34" charset="0"/>
              <a:buNone/>
              <a:defRPr sz="1350" kern="1200">
                <a:solidFill>
                  <a:schemeClr val="tx1">
                    <a:tint val="75000"/>
                  </a:schemeClr>
                </a:solidFill>
                <a:latin typeface="+mn-lt"/>
                <a:ea typeface="+mn-ea"/>
                <a:cs typeface="+mn-cs"/>
              </a:defRPr>
            </a:lvl2pPr>
            <a:lvl3pPr marL="685983" indent="0" algn="ctr" defTabSz="685983" rtl="0" eaLnBrk="1" latinLnBrk="0" hangingPunct="1">
              <a:lnSpc>
                <a:spcPct val="90000"/>
              </a:lnSpc>
              <a:spcBef>
                <a:spcPts val="450"/>
              </a:spcBef>
              <a:buClr>
                <a:schemeClr val="tx1">
                  <a:lumMod val="65000"/>
                  <a:lumOff val="35000"/>
                </a:schemeClr>
              </a:buClr>
              <a:buSzPct val="80000"/>
              <a:buFont typeface="Arial" pitchFamily="34" charset="0"/>
              <a:buNone/>
              <a:defRPr sz="1200" kern="1200">
                <a:solidFill>
                  <a:schemeClr val="tx1">
                    <a:tint val="75000"/>
                  </a:schemeClr>
                </a:solidFill>
                <a:latin typeface="+mn-lt"/>
                <a:ea typeface="+mn-ea"/>
                <a:cs typeface="+mn-cs"/>
              </a:defRPr>
            </a:lvl3pPr>
            <a:lvl4pPr marL="1028974" indent="0" algn="ctr" defTabSz="685983" rtl="0" eaLnBrk="1" latinLnBrk="0" hangingPunct="1">
              <a:lnSpc>
                <a:spcPct val="90000"/>
              </a:lnSpc>
              <a:spcBef>
                <a:spcPts val="450"/>
              </a:spcBef>
              <a:buClr>
                <a:schemeClr val="tx1">
                  <a:lumMod val="65000"/>
                  <a:lumOff val="35000"/>
                </a:schemeClr>
              </a:buClr>
              <a:buSzPct val="80000"/>
              <a:buFont typeface="Arial" pitchFamily="34" charset="0"/>
              <a:buNone/>
              <a:defRPr sz="1050" kern="1200">
                <a:solidFill>
                  <a:schemeClr val="tx1">
                    <a:tint val="75000"/>
                  </a:schemeClr>
                </a:solidFill>
                <a:latin typeface="+mn-lt"/>
                <a:ea typeface="+mn-ea"/>
                <a:cs typeface="+mn-cs"/>
              </a:defRPr>
            </a:lvl4pPr>
            <a:lvl5pPr marL="1371966" indent="0" algn="ctr" defTabSz="685983" rtl="0" eaLnBrk="1" latinLnBrk="0" hangingPunct="1">
              <a:lnSpc>
                <a:spcPct val="90000"/>
              </a:lnSpc>
              <a:spcBef>
                <a:spcPts val="450"/>
              </a:spcBef>
              <a:buClr>
                <a:schemeClr val="tx1">
                  <a:lumMod val="65000"/>
                  <a:lumOff val="35000"/>
                </a:schemeClr>
              </a:buClr>
              <a:buSzPct val="80000"/>
              <a:buFont typeface="Arial" pitchFamily="34" charset="0"/>
              <a:buNone/>
              <a:defRPr sz="1050" kern="1200">
                <a:solidFill>
                  <a:schemeClr val="tx1">
                    <a:tint val="75000"/>
                  </a:schemeClr>
                </a:solidFill>
                <a:latin typeface="+mn-lt"/>
                <a:ea typeface="+mn-ea"/>
                <a:cs typeface="+mn-cs"/>
              </a:defRPr>
            </a:lvl5pPr>
            <a:lvl6pPr marL="1714957"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6pPr>
            <a:lvl7pPr marL="2057949"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7pPr>
            <a:lvl8pPr marL="2400940"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8pPr>
            <a:lvl9pPr marL="2743932" indent="0" algn="ctr" defTabSz="685983" rtl="0" eaLnBrk="1" latinLnBrk="0" hangingPunct="1">
              <a:spcBef>
                <a:spcPts val="450"/>
              </a:spcBef>
              <a:buSzPct val="80000"/>
              <a:buFont typeface="Arial" pitchFamily="34" charset="0"/>
              <a:buNone/>
              <a:defRPr sz="1050" kern="1200">
                <a:solidFill>
                  <a:schemeClr val="tx1">
                    <a:tint val="75000"/>
                  </a:schemeClr>
                </a:solidFill>
                <a:latin typeface="+mn-lt"/>
                <a:ea typeface="+mn-ea"/>
                <a:cs typeface="+mn-cs"/>
              </a:defRPr>
            </a:lvl9pPr>
          </a:lstStyle>
          <a:p>
            <a:r>
              <a:rPr lang="en-US"/>
              <a:t>IM/2011/033</a:t>
            </a:r>
          </a:p>
          <a:p>
            <a:r>
              <a:rPr lang="en-US"/>
              <a:t>Nadeeka Kiringoda</a:t>
            </a:r>
          </a:p>
          <a:p>
            <a:endParaRPr lang="en-US" dirty="0"/>
          </a:p>
        </p:txBody>
      </p:sp>
      <p:sp>
        <p:nvSpPr>
          <p:cNvPr id="9" name="Subtitle 8"/>
          <p:cNvSpPr>
            <a:spLocks noGrp="1"/>
          </p:cNvSpPr>
          <p:nvPr>
            <p:ph type="subTitle" idx="1"/>
          </p:nvPr>
        </p:nvSpPr>
        <p:spPr>
          <a:xfrm>
            <a:off x="3733800" y="5257800"/>
            <a:ext cx="3772883" cy="838200"/>
          </a:xfrm>
        </p:spPr>
        <p:txBody>
          <a:bodyPr/>
          <a:lstStyle/>
          <a:p>
            <a:r>
              <a:rPr lang="en-US" dirty="0"/>
              <a:t>Supervised by:</a:t>
            </a:r>
          </a:p>
          <a:p>
            <a:r>
              <a:rPr lang="en-US" dirty="0" err="1"/>
              <a:t>Dr.Thashika</a:t>
            </a:r>
            <a:r>
              <a:rPr lang="en-US" dirty="0"/>
              <a:t> D. </a:t>
            </a:r>
            <a:r>
              <a:rPr lang="en-US" dirty="0" err="1"/>
              <a:t>Rupasinghe</a:t>
            </a:r>
            <a:endParaRPr lang="en-US" dirty="0"/>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8694" y="460204"/>
            <a:ext cx="5994789" cy="2489704"/>
            <a:chOff x="328692" y="460204"/>
            <a:chExt cx="5994789" cy="2489704"/>
          </a:xfrm>
        </p:grpSpPr>
        <p:sp>
          <p:nvSpPr>
            <p:cNvPr id="6" name="Rectangle 5"/>
            <p:cNvSpPr/>
            <p:nvPr/>
          </p:nvSpPr>
          <p:spPr>
            <a:xfrm rot="5400000">
              <a:off x="2096798" y="-1276774"/>
              <a:ext cx="2462697" cy="5990668"/>
            </a:xfrm>
            <a:prstGeom prst="rect">
              <a:avLst/>
            </a:prstGeom>
            <a:noFill/>
            <a:ln w="38100" cap="flat" cmpd="sng" algn="ctr">
              <a:solidFill>
                <a:schemeClr val="bg2">
                  <a:lumMod val="50000"/>
                </a:schemeClr>
              </a:solidFill>
              <a:prstDash val="solid"/>
            </a:ln>
            <a:effectLst/>
          </p:spPr>
          <p:txBody>
            <a:bodyPr rtlCol="0" anchor="ctr"/>
            <a:lstStyle/>
            <a:p>
              <a:pPr algn="ctr"/>
              <a:endParaRPr lang="en-US" sz="1350" kern="0" dirty="0">
                <a:solidFill>
                  <a:sysClr val="window" lastClr="FFFFFF"/>
                </a:solidFill>
                <a:latin typeface="Calibri"/>
              </a:endParaRPr>
            </a:p>
          </p:txBody>
        </p:sp>
        <p:sp>
          <p:nvSpPr>
            <p:cNvPr id="10" name="Rectangle 9"/>
            <p:cNvSpPr/>
            <p:nvPr/>
          </p:nvSpPr>
          <p:spPr>
            <a:xfrm>
              <a:off x="328692" y="460204"/>
              <a:ext cx="413904" cy="818177"/>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352225" y="684626"/>
              <a:ext cx="345704" cy="369332"/>
            </a:xfrm>
            <a:prstGeom prst="rect">
              <a:avLst/>
            </a:prstGeom>
            <a:noFill/>
          </p:spPr>
          <p:txBody>
            <a:bodyPr wrap="square" rtlCol="0">
              <a:spAutoFit/>
            </a:bodyPr>
            <a:lstStyle/>
            <a:p>
              <a:pPr algn="ctr"/>
              <a:r>
                <a:rPr lang="en-US" b="1" dirty="0"/>
                <a:t>1</a:t>
              </a:r>
            </a:p>
          </p:txBody>
        </p:sp>
        <p:sp>
          <p:nvSpPr>
            <p:cNvPr id="41" name="TextBox 40"/>
            <p:cNvSpPr txBox="1"/>
            <p:nvPr/>
          </p:nvSpPr>
          <p:spPr>
            <a:xfrm>
              <a:off x="811056" y="625953"/>
              <a:ext cx="5246093" cy="2308324"/>
            </a:xfrm>
            <a:prstGeom prst="rect">
              <a:avLst/>
            </a:prstGeom>
            <a:noFill/>
          </p:spPr>
          <p:txBody>
            <a:bodyPr wrap="square" rtlCol="0">
              <a:spAutoFit/>
            </a:bodyPr>
            <a:lstStyle/>
            <a:p>
              <a:pPr lvl="0" algn="just"/>
              <a:r>
                <a:rPr lang="en-US" sz="2000" b="1" dirty="0">
                  <a:latin typeface="Calibri" panose="020F0502020204030204" pitchFamily="34" charset="0"/>
                  <a:cs typeface="Calibri" panose="020F0502020204030204" pitchFamily="34" charset="0"/>
                </a:rPr>
                <a:t>Examine Relationship between various factors that affect the consumer behavior towards online shopping.</a:t>
              </a:r>
            </a:p>
            <a:p>
              <a:pPr lvl="0" algn="just"/>
              <a:r>
                <a:rPr lang="en-US" sz="2000" b="1" dirty="0">
                  <a:latin typeface="Calibri" panose="020F0502020204030204" pitchFamily="34" charset="0"/>
                  <a:cs typeface="Calibri" panose="020F0502020204030204" pitchFamily="34" charset="0"/>
                </a:rPr>
                <a:t>Data collected through </a:t>
              </a:r>
              <a:r>
                <a:rPr lang="en-US" sz="2000" b="1" dirty="0" err="1">
                  <a:latin typeface="Calibri" panose="020F0502020204030204" pitchFamily="34" charset="0"/>
                  <a:cs typeface="Calibri" panose="020F0502020204030204" pitchFamily="34" charset="0"/>
                </a:rPr>
                <a:t>questionaries</a:t>
              </a:r>
              <a:r>
                <a:rPr lang="en-US" sz="2000" b="1"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Rizwana</a:t>
              </a:r>
              <a:r>
                <a:rPr lang="en-US" sz="1600" dirty="0">
                  <a:latin typeface="Calibri" panose="020F0502020204030204" pitchFamily="34" charset="0"/>
                  <a:cs typeface="Calibri" panose="020F0502020204030204" pitchFamily="34" charset="0"/>
                </a:rPr>
                <a:t>, B.,</a:t>
              </a:r>
              <a:r>
                <a:rPr lang="en-US" sz="1600" dirty="0" err="1">
                  <a:latin typeface="Calibri" panose="020F0502020204030204" pitchFamily="34" charset="0"/>
                  <a:cs typeface="Calibri" panose="020F0502020204030204" pitchFamily="34" charset="0"/>
                </a:rPr>
                <a:t>Irsa</a:t>
              </a:r>
              <a:r>
                <a:rPr lang="en-US" sz="1600" dirty="0">
                  <a:latin typeface="Calibri" panose="020F0502020204030204" pitchFamily="34" charset="0"/>
                  <a:cs typeface="Calibri" panose="020F0502020204030204" pitchFamily="34" charset="0"/>
                </a:rPr>
                <a:t>, M., </a:t>
              </a:r>
              <a:r>
                <a:rPr lang="en-US" sz="1600" dirty="0" err="1">
                  <a:latin typeface="Calibri" panose="020F0502020204030204" pitchFamily="34" charset="0"/>
                  <a:cs typeface="Calibri" panose="020F0502020204030204" pitchFamily="34" charset="0"/>
                </a:rPr>
                <a:t>Waqus</a:t>
              </a:r>
              <a:r>
                <a:rPr lang="en-US" sz="1600" dirty="0">
                  <a:latin typeface="Calibri" panose="020F0502020204030204" pitchFamily="34" charset="0"/>
                  <a:cs typeface="Calibri" panose="020F0502020204030204" pitchFamily="34" charset="0"/>
                </a:rPr>
                <a:t>, K.B., Effects of online shopping trends on consumer buying behavior:</a:t>
              </a:r>
            </a:p>
            <a:p>
              <a:r>
                <a:rPr lang="en-US" sz="1600" dirty="0">
                  <a:latin typeface="Calibri" panose="020F0502020204030204" pitchFamily="34" charset="0"/>
                  <a:cs typeface="Calibri" panose="020F0502020204030204" pitchFamily="34" charset="0"/>
                </a:rPr>
                <a:t>an empirical study on Pakistan, </a:t>
              </a:r>
              <a:r>
                <a:rPr lang="en-US" sz="1600" i="1" dirty="0">
                  <a:latin typeface="Calibri" panose="020F0502020204030204" pitchFamily="34" charset="0"/>
                  <a:cs typeface="Calibri" panose="020F0502020204030204" pitchFamily="34" charset="0"/>
                </a:rPr>
                <a:t>Journal f Management and research, </a:t>
              </a:r>
              <a:r>
                <a:rPr lang="en-US" sz="1600" dirty="0">
                  <a:latin typeface="Calibri" panose="020F0502020204030204" pitchFamily="34" charset="0"/>
                  <a:cs typeface="Calibri" panose="020F0502020204030204" pitchFamily="34" charset="0"/>
                </a:rPr>
                <a:t>vol.2, 2015]</a:t>
              </a:r>
            </a:p>
          </p:txBody>
        </p:sp>
      </p:grpSp>
      <p:grpSp>
        <p:nvGrpSpPr>
          <p:cNvPr id="3" name="Group 2"/>
          <p:cNvGrpSpPr/>
          <p:nvPr/>
        </p:nvGrpSpPr>
        <p:grpSpPr>
          <a:xfrm>
            <a:off x="328692" y="2996908"/>
            <a:ext cx="5994788" cy="3556292"/>
            <a:chOff x="328692" y="2996908"/>
            <a:chExt cx="5994788" cy="3556292"/>
          </a:xfrm>
        </p:grpSpPr>
        <p:sp>
          <p:nvSpPr>
            <p:cNvPr id="7" name="Rectangle 6"/>
            <p:cNvSpPr/>
            <p:nvPr/>
          </p:nvSpPr>
          <p:spPr>
            <a:xfrm rot="5400000">
              <a:off x="1559864" y="1789584"/>
              <a:ext cx="3536564" cy="5990668"/>
            </a:xfrm>
            <a:prstGeom prst="rect">
              <a:avLst/>
            </a:prstGeom>
            <a:noFill/>
            <a:ln w="25400" cap="flat" cmpd="sng" algn="ctr">
              <a:solidFill>
                <a:schemeClr val="bg2">
                  <a:lumMod val="50000"/>
                </a:schemeClr>
              </a:solidFill>
              <a:prstDash val="solid"/>
            </a:ln>
            <a:effectLst/>
          </p:spPr>
          <p:txBody>
            <a:bodyPr rtlCol="0" anchor="ctr"/>
            <a:lstStyle/>
            <a:p>
              <a:pPr algn="ctr"/>
              <a:endParaRPr lang="en-US" sz="1350" kern="0">
                <a:solidFill>
                  <a:sysClr val="window" lastClr="FFFFFF"/>
                </a:solidFill>
                <a:latin typeface="Calibri"/>
              </a:endParaRPr>
            </a:p>
          </p:txBody>
        </p:sp>
        <p:sp>
          <p:nvSpPr>
            <p:cNvPr id="34" name="Rectangle 33"/>
            <p:cNvSpPr/>
            <p:nvPr/>
          </p:nvSpPr>
          <p:spPr>
            <a:xfrm>
              <a:off x="328692" y="2996908"/>
              <a:ext cx="413904" cy="818177"/>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p:cNvSpPr txBox="1"/>
            <p:nvPr/>
          </p:nvSpPr>
          <p:spPr>
            <a:xfrm>
              <a:off x="362791" y="3100179"/>
              <a:ext cx="345704" cy="369332"/>
            </a:xfrm>
            <a:prstGeom prst="rect">
              <a:avLst/>
            </a:prstGeom>
            <a:noFill/>
          </p:spPr>
          <p:txBody>
            <a:bodyPr wrap="square" rtlCol="0">
              <a:spAutoFit/>
            </a:bodyPr>
            <a:lstStyle/>
            <a:p>
              <a:pPr algn="ctr"/>
              <a:r>
                <a:rPr lang="en-US" b="1" dirty="0"/>
                <a:t>2</a:t>
              </a:r>
            </a:p>
          </p:txBody>
        </p:sp>
        <p:sp>
          <p:nvSpPr>
            <p:cNvPr id="42" name="TextBox 41"/>
            <p:cNvSpPr txBox="1"/>
            <p:nvPr/>
          </p:nvSpPr>
          <p:spPr>
            <a:xfrm>
              <a:off x="886811" y="3044715"/>
              <a:ext cx="5320862" cy="3354765"/>
            </a:xfrm>
            <a:prstGeom prst="rect">
              <a:avLst/>
            </a:prstGeom>
            <a:noFill/>
          </p:spPr>
          <p:txBody>
            <a:bodyPr wrap="square" rtlCol="0">
              <a:spAutoFit/>
            </a:bodyPr>
            <a:lstStyle/>
            <a:p>
              <a:pPr>
                <a:defRPr/>
              </a:pPr>
              <a:r>
                <a:rPr lang="en-US" sz="2000" b="1" dirty="0">
                  <a:latin typeface="Calibri" panose="020F0502020204030204" pitchFamily="34" charset="0"/>
                  <a:cs typeface="Calibri" panose="020F0502020204030204" pitchFamily="34" charset="0"/>
                </a:rPr>
                <a:t>Investigate the important attributes of online webstores in e-commerce by examining the possible website elements </a:t>
              </a:r>
              <a:r>
                <a:rPr lang="en-US" sz="2000" b="1" dirty="0">
                  <a:solidFill>
                    <a:srgbClr val="000000"/>
                  </a:solidFill>
                  <a:latin typeface="Calibri" panose="020F0502020204030204" pitchFamily="34" charset="0"/>
                  <a:cs typeface="Calibri" panose="020F0502020204030204" pitchFamily="34" charset="0"/>
                </a:rPr>
                <a:t>that determine different aspects of association between customer's satisfaction and e-commerce website.</a:t>
              </a:r>
            </a:p>
            <a:p>
              <a:pPr>
                <a:defRPr/>
              </a:pPr>
              <a:r>
                <a:rPr lang="en-US" sz="2000" b="1" dirty="0">
                  <a:solidFill>
                    <a:srgbClr val="000000"/>
                  </a:solidFill>
                  <a:latin typeface="Calibri" panose="020F0502020204030204" pitchFamily="34" charset="0"/>
                  <a:cs typeface="Calibri" panose="020F0502020204030204" pitchFamily="34" charset="0"/>
                </a:rPr>
                <a:t>Data collected through questionaries' based on “SERVQUAL” using 5 point Likert scale and completed by 60 respondents</a:t>
              </a:r>
              <a:r>
                <a:rPr lang="en-GB" sz="2000" b="1" dirty="0">
                  <a:latin typeface="Calibri" panose="020F0502020204030204" pitchFamily="34" charset="0"/>
                  <a:cs typeface="Calibri" panose="020F0502020204030204" pitchFamily="34" charset="0"/>
                </a:rPr>
                <a:t>.</a:t>
              </a:r>
            </a:p>
            <a:p>
              <a:pPr>
                <a:defRPr/>
              </a:pPr>
              <a:r>
                <a:rPr lang="en-GB" sz="1600" dirty="0">
                  <a:cs typeface="Times New Roman" pitchFamily="18" charset="0"/>
                </a:rPr>
                <a:t>[http://www.wbiconpro.com/518-Aum.pdf,accessed on 09/10/2016]</a:t>
              </a:r>
              <a:endParaRPr lang="en-US" sz="1600" dirty="0">
                <a:cs typeface="Calibri" panose="020F0502020204030204" pitchFamily="34" charset="0"/>
              </a:endParaRPr>
            </a:p>
          </p:txBody>
        </p:sp>
      </p:grpSp>
      <p:sp>
        <p:nvSpPr>
          <p:cNvPr id="45" name="Rectangle 44"/>
          <p:cNvSpPr/>
          <p:nvPr/>
        </p:nvSpPr>
        <p:spPr>
          <a:xfrm>
            <a:off x="6700939" y="1278381"/>
            <a:ext cx="2376651" cy="4237580"/>
          </a:xfrm>
          <a:prstGeom prst="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path path="circle">
              <a:fillToRect l="50000" t="50000" r="50000" b="50000"/>
            </a:path>
            <a:tileRect/>
          </a:gradFill>
          <a:ln>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GB" sz="2400" b="1" dirty="0">
                <a:latin typeface="Calibri" panose="020F0502020204030204" pitchFamily="34" charset="0"/>
                <a:cs typeface="Calibri" panose="020F0502020204030204" pitchFamily="34" charset="0"/>
              </a:rPr>
              <a:t>Websites need to manage it’s usability</a:t>
            </a:r>
          </a:p>
          <a:p>
            <a:pPr marL="0" lvl="1" algn="ctr"/>
            <a:endParaRPr lang="en-US" sz="2400" b="1" dirty="0">
              <a:latin typeface="Calibri" panose="020F0502020204030204" pitchFamily="34" charset="0"/>
              <a:cs typeface="Calibri" panose="020F0502020204030204" pitchFamily="34" charset="0"/>
            </a:endParaRPr>
          </a:p>
          <a:p>
            <a:pPr marL="0" lvl="1" algn="ctr"/>
            <a:r>
              <a:rPr lang="en-US" sz="2400" b="1" dirty="0">
                <a:latin typeface="Calibri" panose="020F0502020204030204" pitchFamily="34" charset="0"/>
                <a:cs typeface="Calibri" panose="020F0502020204030204" pitchFamily="34" charset="0"/>
              </a:rPr>
              <a:t>No framework and no consumer reviews used to find web usability</a:t>
            </a:r>
          </a:p>
          <a:p>
            <a:pPr marL="0" lvl="1" algn="ctr"/>
            <a:endParaRPr lang="en-GB" sz="2400" b="1" dirty="0">
              <a:cs typeface="Times New Roman" pitchFamily="18" charset="0"/>
            </a:endParaRPr>
          </a:p>
          <a:p>
            <a:pPr algn="ctr"/>
            <a:endParaRPr lang="en-GB" sz="1350" dirty="0"/>
          </a:p>
        </p:txBody>
      </p:sp>
      <p:sp>
        <p:nvSpPr>
          <p:cNvPr id="47" name="Right Arrow 46"/>
          <p:cNvSpPr/>
          <p:nvPr/>
        </p:nvSpPr>
        <p:spPr>
          <a:xfrm>
            <a:off x="6254969" y="3505858"/>
            <a:ext cx="567558" cy="402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95233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circle(in)">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8694" y="460204"/>
            <a:ext cx="5994789" cy="2489704"/>
            <a:chOff x="328692" y="460204"/>
            <a:chExt cx="5994789" cy="2489704"/>
          </a:xfrm>
        </p:grpSpPr>
        <p:sp>
          <p:nvSpPr>
            <p:cNvPr id="6" name="Rectangle 5"/>
            <p:cNvSpPr/>
            <p:nvPr/>
          </p:nvSpPr>
          <p:spPr>
            <a:xfrm rot="5400000">
              <a:off x="2096798" y="-1276774"/>
              <a:ext cx="2462697" cy="5990668"/>
            </a:xfrm>
            <a:prstGeom prst="rect">
              <a:avLst/>
            </a:prstGeom>
            <a:gradFill flip="none" rotWithShape="1">
              <a:gsLst>
                <a:gs pos="0">
                  <a:srgbClr val="00CC00">
                    <a:tint val="66000"/>
                    <a:satMod val="160000"/>
                  </a:srgbClr>
                </a:gs>
                <a:gs pos="50000">
                  <a:srgbClr val="00CC00">
                    <a:tint val="44500"/>
                    <a:satMod val="160000"/>
                  </a:srgbClr>
                </a:gs>
                <a:gs pos="100000">
                  <a:srgbClr val="00CC00">
                    <a:tint val="23500"/>
                    <a:satMod val="160000"/>
                  </a:srgbClr>
                </a:gs>
              </a:gsLst>
              <a:lin ang="5400000" scaled="1"/>
              <a:tileRect/>
            </a:gradFill>
            <a:ln w="25400" cap="flat" cmpd="sng" algn="ctr">
              <a:noFill/>
              <a:prstDash val="solid"/>
            </a:ln>
            <a:effectLst/>
          </p:spPr>
          <p:txBody>
            <a:bodyPr rtlCol="0" anchor="ctr"/>
            <a:lstStyle/>
            <a:p>
              <a:pPr algn="ctr"/>
              <a:endParaRPr lang="en-US" sz="1350" kern="0" dirty="0">
                <a:solidFill>
                  <a:sysClr val="window" lastClr="FFFFFF"/>
                </a:solidFill>
                <a:latin typeface="Calibri"/>
              </a:endParaRPr>
            </a:p>
          </p:txBody>
        </p:sp>
        <p:sp>
          <p:nvSpPr>
            <p:cNvPr id="10" name="Rectangle 9"/>
            <p:cNvSpPr/>
            <p:nvPr/>
          </p:nvSpPr>
          <p:spPr>
            <a:xfrm>
              <a:off x="328692" y="460204"/>
              <a:ext cx="413904" cy="8181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352225" y="684626"/>
              <a:ext cx="345704" cy="369332"/>
            </a:xfrm>
            <a:prstGeom prst="rect">
              <a:avLst/>
            </a:prstGeom>
            <a:noFill/>
          </p:spPr>
          <p:txBody>
            <a:bodyPr wrap="square" rtlCol="0">
              <a:spAutoFit/>
            </a:bodyPr>
            <a:lstStyle/>
            <a:p>
              <a:pPr algn="ctr"/>
              <a:r>
                <a:rPr lang="en-US" b="1" dirty="0"/>
                <a:t>4</a:t>
              </a:r>
            </a:p>
          </p:txBody>
        </p:sp>
        <p:sp>
          <p:nvSpPr>
            <p:cNvPr id="41" name="TextBox 40"/>
            <p:cNvSpPr txBox="1"/>
            <p:nvPr/>
          </p:nvSpPr>
          <p:spPr>
            <a:xfrm>
              <a:off x="811056" y="625953"/>
              <a:ext cx="5246093" cy="1754326"/>
            </a:xfrm>
            <a:prstGeom prst="rect">
              <a:avLst/>
            </a:prstGeom>
            <a:noFill/>
          </p:spPr>
          <p:txBody>
            <a:bodyPr wrap="square" rtlCol="0">
              <a:spAutoFit/>
            </a:bodyPr>
            <a:lstStyle/>
            <a:p>
              <a:pPr lvl="0" algn="just"/>
              <a:r>
                <a:rPr lang="en-US" sz="2000" b="1" dirty="0">
                  <a:latin typeface="Calibri" panose="020F0502020204030204" pitchFamily="34" charset="0"/>
                  <a:cs typeface="Calibri" panose="020F0502020204030204" pitchFamily="34" charset="0"/>
                </a:rPr>
                <a:t>Product reviews are the data and use observation for identify the effect of the reviews</a:t>
              </a:r>
            </a:p>
            <a:p>
              <a:pPr algn="just"/>
              <a:r>
                <a:rPr lang="en-US" sz="1600" b="1" dirty="0"/>
                <a:t>[</a:t>
              </a:r>
              <a:r>
                <a:rPr lang="en-US" sz="1600" dirty="0">
                  <a:solidFill>
                    <a:srgbClr val="222222"/>
                  </a:solidFill>
                </a:rPr>
                <a:t>Sen, S., and </a:t>
              </a:r>
              <a:r>
                <a:rPr lang="en-US" sz="1600" dirty="0" err="1">
                  <a:solidFill>
                    <a:srgbClr val="222222"/>
                  </a:solidFill>
                </a:rPr>
                <a:t>Lerman</a:t>
              </a:r>
              <a:r>
                <a:rPr lang="en-US" sz="1600" dirty="0">
                  <a:solidFill>
                    <a:srgbClr val="222222"/>
                  </a:solidFill>
                </a:rPr>
                <a:t>, D., Why are you telling me this? An examination into negative consumer reviews on the web. </a:t>
              </a:r>
              <a:r>
                <a:rPr lang="en-US" sz="1600" i="1" dirty="0">
                  <a:solidFill>
                    <a:srgbClr val="222222"/>
                  </a:solidFill>
                </a:rPr>
                <a:t>Journal of interactive marketing</a:t>
              </a:r>
              <a:r>
                <a:rPr lang="en-US" sz="1600" dirty="0">
                  <a:solidFill>
                    <a:srgbClr val="222222"/>
                  </a:solidFill>
                </a:rPr>
                <a:t>, vol.</a:t>
              </a:r>
              <a:r>
                <a:rPr lang="en-US" sz="1600" i="1" dirty="0">
                  <a:solidFill>
                    <a:srgbClr val="222222"/>
                  </a:solidFill>
                </a:rPr>
                <a:t>4</a:t>
              </a:r>
              <a:r>
                <a:rPr lang="en-US" sz="1600" dirty="0">
                  <a:solidFill>
                    <a:srgbClr val="222222"/>
                  </a:solidFill>
                </a:rPr>
                <a:t>,pp. 76-94,2007]</a:t>
              </a:r>
              <a:endParaRPr lang="en-US" sz="1600" dirty="0"/>
            </a:p>
          </p:txBody>
        </p:sp>
      </p:grpSp>
      <p:grpSp>
        <p:nvGrpSpPr>
          <p:cNvPr id="3" name="Group 2"/>
          <p:cNvGrpSpPr/>
          <p:nvPr/>
        </p:nvGrpSpPr>
        <p:grpSpPr>
          <a:xfrm>
            <a:off x="328692" y="2996908"/>
            <a:ext cx="5994788" cy="3556292"/>
            <a:chOff x="328692" y="2996908"/>
            <a:chExt cx="5994788" cy="3556292"/>
          </a:xfrm>
        </p:grpSpPr>
        <p:sp>
          <p:nvSpPr>
            <p:cNvPr id="7" name="Rectangle 6"/>
            <p:cNvSpPr/>
            <p:nvPr/>
          </p:nvSpPr>
          <p:spPr>
            <a:xfrm rot="5400000">
              <a:off x="1559864" y="1789584"/>
              <a:ext cx="3536564" cy="5990668"/>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w="25400" cap="flat" cmpd="sng" algn="ctr">
              <a:noFill/>
              <a:prstDash val="solid"/>
            </a:ln>
            <a:effectLst/>
          </p:spPr>
          <p:txBody>
            <a:bodyPr rtlCol="0" anchor="ctr"/>
            <a:lstStyle/>
            <a:p>
              <a:pPr algn="ctr"/>
              <a:endParaRPr lang="en-US" sz="1350" kern="0">
                <a:solidFill>
                  <a:sysClr val="window" lastClr="FFFFFF"/>
                </a:solidFill>
                <a:latin typeface="Calibri"/>
              </a:endParaRPr>
            </a:p>
          </p:txBody>
        </p:sp>
        <p:sp>
          <p:nvSpPr>
            <p:cNvPr id="34" name="Rectangle 33"/>
            <p:cNvSpPr/>
            <p:nvPr/>
          </p:nvSpPr>
          <p:spPr>
            <a:xfrm>
              <a:off x="328692" y="2996908"/>
              <a:ext cx="413904" cy="8181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p:cNvSpPr txBox="1"/>
            <p:nvPr/>
          </p:nvSpPr>
          <p:spPr>
            <a:xfrm>
              <a:off x="362791" y="3100179"/>
              <a:ext cx="345704" cy="369332"/>
            </a:xfrm>
            <a:prstGeom prst="rect">
              <a:avLst/>
            </a:prstGeom>
            <a:noFill/>
          </p:spPr>
          <p:txBody>
            <a:bodyPr wrap="square" rtlCol="0">
              <a:spAutoFit/>
            </a:bodyPr>
            <a:lstStyle/>
            <a:p>
              <a:pPr algn="ctr"/>
              <a:r>
                <a:rPr lang="en-US" b="1" dirty="0"/>
                <a:t>5</a:t>
              </a:r>
            </a:p>
          </p:txBody>
        </p:sp>
        <p:sp>
          <p:nvSpPr>
            <p:cNvPr id="42" name="TextBox 41"/>
            <p:cNvSpPr txBox="1"/>
            <p:nvPr/>
          </p:nvSpPr>
          <p:spPr>
            <a:xfrm>
              <a:off x="886811" y="3044715"/>
              <a:ext cx="5320862" cy="2185214"/>
            </a:xfrm>
            <a:prstGeom prst="rect">
              <a:avLst/>
            </a:prstGeom>
            <a:noFill/>
          </p:spPr>
          <p:txBody>
            <a:bodyPr wrap="square" rtlCol="0">
              <a:spAutoFit/>
            </a:bodyPr>
            <a:lstStyle/>
            <a:p>
              <a:pPr algn="just"/>
              <a:r>
                <a:rPr lang="en-US" sz="2000" b="1" dirty="0">
                  <a:latin typeface="Calibri" panose="020F0502020204030204" pitchFamily="34" charset="0"/>
                  <a:cs typeface="Calibri" panose="020F0502020204030204" pitchFamily="34" charset="0"/>
                </a:rPr>
                <a:t>Effect of consumer reviews are identify through perception of the reviewers</a:t>
              </a:r>
            </a:p>
            <a:p>
              <a:pPr algn="just"/>
              <a:endParaRPr lang="en-US" sz="1600" dirty="0"/>
            </a:p>
            <a:p>
              <a:pPr algn="just"/>
              <a:r>
                <a:rPr lang="en-US" sz="1600" dirty="0"/>
                <a:t>[</a:t>
              </a:r>
              <a:r>
                <a:rPr lang="en-US" sz="1600" dirty="0" err="1">
                  <a:solidFill>
                    <a:srgbClr val="222222"/>
                  </a:solidFill>
                  <a:cs typeface="Times New Roman" panose="02020603050405020304" pitchFamily="18" charset="0"/>
                </a:rPr>
                <a:t>Hedegaard</a:t>
              </a:r>
              <a:r>
                <a:rPr lang="en-US" sz="1600" dirty="0">
                  <a:solidFill>
                    <a:srgbClr val="222222"/>
                  </a:solidFill>
                  <a:cs typeface="Times New Roman" panose="02020603050405020304" pitchFamily="18" charset="0"/>
                </a:rPr>
                <a:t>, S., and </a:t>
              </a:r>
              <a:r>
                <a:rPr lang="en-US" sz="1600" dirty="0" err="1">
                  <a:solidFill>
                    <a:srgbClr val="222222"/>
                  </a:solidFill>
                  <a:cs typeface="Times New Roman" panose="02020603050405020304" pitchFamily="18" charset="0"/>
                </a:rPr>
                <a:t>Simonsen</a:t>
              </a:r>
              <a:r>
                <a:rPr lang="en-US" sz="1600" dirty="0">
                  <a:solidFill>
                    <a:srgbClr val="222222"/>
                  </a:solidFill>
                  <a:cs typeface="Times New Roman" panose="02020603050405020304" pitchFamily="18" charset="0"/>
                </a:rPr>
                <a:t>, J. G., Extracting usability and user experience information from online user reviews. In </a:t>
              </a:r>
              <a:r>
                <a:rPr lang="en-US" sz="1600" i="1" dirty="0">
                  <a:solidFill>
                    <a:srgbClr val="222222"/>
                  </a:solidFill>
                  <a:cs typeface="Times New Roman" panose="02020603050405020304" pitchFamily="18" charset="0"/>
                </a:rPr>
                <a:t>Proceedings of the SIGCHI Conference on Human Factors in Computing </a:t>
              </a:r>
              <a:r>
                <a:rPr lang="en-US" sz="1600" i="1" dirty="0" err="1">
                  <a:solidFill>
                    <a:srgbClr val="222222"/>
                  </a:solidFill>
                  <a:cs typeface="Times New Roman" panose="02020603050405020304" pitchFamily="18" charset="0"/>
                </a:rPr>
                <a:t>Systems,ACM</a:t>
              </a:r>
              <a:r>
                <a:rPr lang="en-US" sz="1600" i="1" dirty="0">
                  <a:solidFill>
                    <a:srgbClr val="222222"/>
                  </a:solidFill>
                  <a:cs typeface="Times New Roman" panose="02020603050405020304" pitchFamily="18" charset="0"/>
                </a:rPr>
                <a:t>,</a:t>
              </a:r>
              <a:r>
                <a:rPr lang="en-US" sz="1600" dirty="0">
                  <a:solidFill>
                    <a:srgbClr val="222222"/>
                  </a:solidFill>
                  <a:cs typeface="Times New Roman" panose="02020603050405020304" pitchFamily="18" charset="0"/>
                </a:rPr>
                <a:t> pp. 2089-2098,2013</a:t>
              </a:r>
              <a:r>
                <a:rPr lang="en-US" sz="1400" dirty="0"/>
                <a:t>]</a:t>
              </a:r>
              <a:endParaRPr lang="en-US" sz="1600" dirty="0">
                <a:cs typeface="Times New Roman" panose="02020603050405020304" pitchFamily="18" charset="0"/>
              </a:endParaRPr>
            </a:p>
          </p:txBody>
        </p:sp>
      </p:grpSp>
      <p:sp>
        <p:nvSpPr>
          <p:cNvPr id="45" name="Rectangle 44"/>
          <p:cNvSpPr/>
          <p:nvPr/>
        </p:nvSpPr>
        <p:spPr>
          <a:xfrm>
            <a:off x="6700939" y="1278381"/>
            <a:ext cx="2376651" cy="4237580"/>
          </a:xfrm>
          <a:prstGeom prst="rect">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16200000" scaled="1"/>
            <a:tileRect/>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a:solidFill>
                  <a:schemeClr val="tx1"/>
                </a:solidFill>
                <a:latin typeface="Calibri" panose="020F0502020204030204" pitchFamily="34" charset="0"/>
                <a:cs typeface="Calibri" panose="020F0502020204030204" pitchFamily="34" charset="0"/>
              </a:rPr>
              <a:t>Consumer reviews are used as data</a:t>
            </a:r>
          </a:p>
          <a:p>
            <a:pPr algn="ctr"/>
            <a:r>
              <a:rPr lang="en-US" sz="2400" b="1" dirty="0">
                <a:solidFill>
                  <a:schemeClr val="tx1"/>
                </a:solidFill>
                <a:latin typeface="Calibri" panose="020F0502020204030204" pitchFamily="34" charset="0"/>
                <a:cs typeface="Calibri" panose="020F0502020204030204" pitchFamily="34" charset="0"/>
              </a:rPr>
              <a:t>BUT</a:t>
            </a:r>
          </a:p>
          <a:p>
            <a:pPr algn="ctr"/>
            <a:r>
              <a:rPr lang="en-US" sz="2400" b="1" dirty="0">
                <a:solidFill>
                  <a:schemeClr val="tx1"/>
                </a:solidFill>
                <a:latin typeface="Calibri" panose="020F0502020204030204" pitchFamily="34" charset="0"/>
                <a:cs typeface="Calibri" panose="020F0502020204030204" pitchFamily="34" charset="0"/>
              </a:rPr>
              <a:t>Text mining is not used to check web usability</a:t>
            </a:r>
            <a:endParaRPr lang="en-GB" sz="2400" b="1" dirty="0">
              <a:latin typeface="Calibri" panose="020F0502020204030204" pitchFamily="34" charset="0"/>
              <a:cs typeface="Calibri" panose="020F0502020204030204" pitchFamily="34" charset="0"/>
            </a:endParaRPr>
          </a:p>
          <a:p>
            <a:pPr algn="ctr"/>
            <a:endParaRPr lang="en-GB" sz="1350" dirty="0"/>
          </a:p>
        </p:txBody>
      </p:sp>
      <p:sp>
        <p:nvSpPr>
          <p:cNvPr id="47" name="Right Arrow 46"/>
          <p:cNvSpPr/>
          <p:nvPr/>
        </p:nvSpPr>
        <p:spPr>
          <a:xfrm>
            <a:off x="6254969" y="3505858"/>
            <a:ext cx="567558" cy="402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0346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circle(in)">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28694" y="460206"/>
            <a:ext cx="5994789" cy="2997293"/>
            <a:chOff x="328692" y="460204"/>
            <a:chExt cx="5994789" cy="2997293"/>
          </a:xfrm>
        </p:grpSpPr>
        <p:sp>
          <p:nvSpPr>
            <p:cNvPr id="6" name="Rectangle 5"/>
            <p:cNvSpPr/>
            <p:nvPr/>
          </p:nvSpPr>
          <p:spPr>
            <a:xfrm rot="5400000">
              <a:off x="1858393" y="-1038366"/>
              <a:ext cx="2939508" cy="5990668"/>
            </a:xfrm>
            <a:prstGeom prst="rect">
              <a:avLst/>
            </a:prstGeom>
            <a:solidFill>
              <a:srgbClr val="92D050"/>
            </a:solidFill>
            <a:ln w="25400" cap="flat" cmpd="sng" algn="ctr">
              <a:noFill/>
              <a:prstDash val="solid"/>
            </a:ln>
            <a:effectLst/>
          </p:spPr>
          <p:txBody>
            <a:bodyPr rtlCol="0" anchor="ctr"/>
            <a:lstStyle/>
            <a:p>
              <a:pPr algn="ctr"/>
              <a:endParaRPr lang="en-US" sz="1350" kern="0" dirty="0">
                <a:solidFill>
                  <a:sysClr val="window" lastClr="FFFFFF"/>
                </a:solidFill>
                <a:latin typeface="Calibri"/>
              </a:endParaRPr>
            </a:p>
          </p:txBody>
        </p:sp>
        <p:sp>
          <p:nvSpPr>
            <p:cNvPr id="10" name="Rectangle 9"/>
            <p:cNvSpPr/>
            <p:nvPr/>
          </p:nvSpPr>
          <p:spPr>
            <a:xfrm>
              <a:off x="328692" y="460204"/>
              <a:ext cx="413904" cy="8181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352225" y="684626"/>
              <a:ext cx="345704" cy="369332"/>
            </a:xfrm>
            <a:prstGeom prst="rect">
              <a:avLst/>
            </a:prstGeom>
            <a:noFill/>
          </p:spPr>
          <p:txBody>
            <a:bodyPr wrap="square" rtlCol="0">
              <a:spAutoFit/>
            </a:bodyPr>
            <a:lstStyle/>
            <a:p>
              <a:pPr algn="ctr"/>
              <a:r>
                <a:rPr lang="en-US" dirty="0"/>
                <a:t>6</a:t>
              </a:r>
            </a:p>
          </p:txBody>
        </p:sp>
        <p:sp>
          <p:nvSpPr>
            <p:cNvPr id="41" name="TextBox 40"/>
            <p:cNvSpPr txBox="1"/>
            <p:nvPr/>
          </p:nvSpPr>
          <p:spPr>
            <a:xfrm>
              <a:off x="811056" y="625953"/>
              <a:ext cx="5246093" cy="283154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Sentiment analysis used to analysis consumer reviews.</a:t>
              </a:r>
            </a:p>
            <a:p>
              <a:r>
                <a:rPr lang="en-US" b="1" dirty="0">
                  <a:latin typeface="Calibri" panose="020F0502020204030204" pitchFamily="34" charset="0"/>
                  <a:cs typeface="Calibri" panose="020F0502020204030204" pitchFamily="34" charset="0"/>
                </a:rPr>
                <a:t>This study has been proposed framework to measure the consumer satisfaction with mobile services by combining VIKOR and sentiment method.</a:t>
              </a:r>
            </a:p>
            <a:p>
              <a:r>
                <a:rPr lang="en-US" b="1" dirty="0">
                  <a:latin typeface="Calibri" panose="020F0502020204030204" pitchFamily="34" charset="0"/>
                  <a:cs typeface="Calibri" panose="020F0502020204030204" pitchFamily="34" charset="0"/>
                </a:rPr>
                <a:t>Lexicon based dictionaries are used.</a:t>
              </a:r>
            </a:p>
            <a:p>
              <a:r>
                <a:rPr lang="en-US" sz="1400" dirty="0"/>
                <a:t>[</a:t>
              </a:r>
              <a:r>
                <a:rPr lang="en-US" sz="1400" dirty="0">
                  <a:solidFill>
                    <a:srgbClr val="222222"/>
                  </a:solidFill>
                </a:rPr>
                <a:t>Kang, D., and Park, Y., Review-based measurement of customer satisfaction in mobile service: Sentiment analysis and VIKOR approach. </a:t>
              </a:r>
              <a:r>
                <a:rPr lang="en-US" sz="1400" i="1" dirty="0">
                  <a:solidFill>
                    <a:srgbClr val="222222"/>
                  </a:solidFill>
                </a:rPr>
                <a:t>Expert Systems with Applications</a:t>
              </a:r>
              <a:r>
                <a:rPr lang="en-US" sz="1400" dirty="0">
                  <a:solidFill>
                    <a:srgbClr val="222222"/>
                  </a:solidFill>
                </a:rPr>
                <a:t>, vol:</a:t>
              </a:r>
              <a:r>
                <a:rPr lang="en-US" sz="1400" i="1" dirty="0">
                  <a:solidFill>
                    <a:srgbClr val="222222"/>
                  </a:solidFill>
                </a:rPr>
                <a:t>41</a:t>
              </a:r>
              <a:r>
                <a:rPr lang="en-US" sz="1400" dirty="0">
                  <a:solidFill>
                    <a:srgbClr val="222222"/>
                  </a:solidFill>
                </a:rPr>
                <a:t>(4), PP.1041-1050,2014.]</a:t>
              </a:r>
              <a:endParaRPr lang="en-US" sz="1400" dirty="0"/>
            </a:p>
            <a:p>
              <a:endParaRPr lang="en-US" sz="1400" dirty="0">
                <a:cs typeface="Calibri" panose="020F0502020204030204" pitchFamily="34" charset="0"/>
              </a:endParaRPr>
            </a:p>
          </p:txBody>
        </p:sp>
      </p:grpSp>
      <p:sp>
        <p:nvSpPr>
          <p:cNvPr id="45" name="Rectangle 44"/>
          <p:cNvSpPr/>
          <p:nvPr/>
        </p:nvSpPr>
        <p:spPr>
          <a:xfrm>
            <a:off x="6625342" y="152403"/>
            <a:ext cx="2376651" cy="4343399"/>
          </a:xfrm>
          <a:prstGeom prst="rect">
            <a:avLst/>
          </a:prstGeom>
          <a:solidFill>
            <a:srgbClr val="99FFCC"/>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GB" sz="2400" b="1" dirty="0">
                <a:latin typeface="Calibri" panose="020F0502020204030204" pitchFamily="34" charset="0"/>
                <a:cs typeface="Calibri" panose="020F0502020204030204" pitchFamily="34" charset="0"/>
              </a:rPr>
              <a:t>VIKOR method is not suitable for measure the web usability </a:t>
            </a:r>
          </a:p>
          <a:p>
            <a:pPr marL="0" lvl="1" algn="ctr"/>
            <a:endParaRPr lang="en-US" sz="2400" b="1" dirty="0">
              <a:latin typeface="Calibri" panose="020F0502020204030204" pitchFamily="34" charset="0"/>
              <a:cs typeface="Calibri" panose="020F0502020204030204" pitchFamily="34" charset="0"/>
            </a:endParaRPr>
          </a:p>
          <a:p>
            <a:pPr marL="0" lvl="1" algn="ctr"/>
            <a:r>
              <a:rPr lang="en-US" sz="2400" b="1" dirty="0">
                <a:latin typeface="Calibri" panose="020F0502020204030204" pitchFamily="34" charset="0"/>
                <a:cs typeface="Calibri" panose="020F0502020204030204" pitchFamily="34" charset="0"/>
              </a:rPr>
              <a:t>This Framework can’t be used to measure web usability</a:t>
            </a:r>
          </a:p>
        </p:txBody>
      </p:sp>
      <p:sp>
        <p:nvSpPr>
          <p:cNvPr id="47" name="Right Arrow 46"/>
          <p:cNvSpPr/>
          <p:nvPr/>
        </p:nvSpPr>
        <p:spPr>
          <a:xfrm>
            <a:off x="6323480" y="1687563"/>
            <a:ext cx="567558" cy="402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4" name="Group 3"/>
          <p:cNvGrpSpPr/>
          <p:nvPr/>
        </p:nvGrpSpPr>
        <p:grpSpPr>
          <a:xfrm>
            <a:off x="352225" y="3608379"/>
            <a:ext cx="5990668" cy="2505618"/>
            <a:chOff x="352225" y="3285582"/>
            <a:chExt cx="5990668" cy="2505618"/>
          </a:xfrm>
        </p:grpSpPr>
        <p:sp>
          <p:nvSpPr>
            <p:cNvPr id="7" name="Rectangle 6"/>
            <p:cNvSpPr/>
            <p:nvPr/>
          </p:nvSpPr>
          <p:spPr>
            <a:xfrm rot="5400000">
              <a:off x="2096926" y="1545233"/>
              <a:ext cx="2501266" cy="5990668"/>
            </a:xfrm>
            <a:prstGeom prst="rect">
              <a:avLst/>
            </a:prstGeom>
            <a:solidFill>
              <a:schemeClr val="accent1">
                <a:lumMod val="60000"/>
                <a:lumOff val="40000"/>
              </a:schemeClr>
            </a:solidFill>
            <a:ln w="25400" cap="flat" cmpd="sng" algn="ctr">
              <a:noFill/>
              <a:prstDash val="solid"/>
            </a:ln>
            <a:effectLst/>
          </p:spPr>
          <p:txBody>
            <a:bodyPr rtlCol="0" anchor="ctr"/>
            <a:lstStyle/>
            <a:p>
              <a:pPr algn="ctr"/>
              <a:endParaRPr lang="en-US" sz="1350" kern="0">
                <a:solidFill>
                  <a:sysClr val="window" lastClr="FFFFFF"/>
                </a:solidFill>
                <a:latin typeface="Calibri"/>
              </a:endParaRPr>
            </a:p>
          </p:txBody>
        </p:sp>
        <p:sp>
          <p:nvSpPr>
            <p:cNvPr id="42" name="TextBox 41"/>
            <p:cNvSpPr txBox="1"/>
            <p:nvPr/>
          </p:nvSpPr>
          <p:spPr>
            <a:xfrm>
              <a:off x="811056" y="3438043"/>
              <a:ext cx="5320862" cy="2277547"/>
            </a:xfrm>
            <a:prstGeom prst="rect">
              <a:avLst/>
            </a:prstGeom>
            <a:noFill/>
          </p:spPr>
          <p:txBody>
            <a:bodyPr wrap="square" rtlCol="0">
              <a:spAutoFit/>
            </a:bodyPr>
            <a:lstStyle/>
            <a:p>
              <a:pPr>
                <a:defRPr/>
              </a:pPr>
              <a:r>
                <a:rPr lang="en-US" b="1" dirty="0">
                  <a:latin typeface="Calibri" panose="020F0502020204030204" pitchFamily="34" charset="0"/>
                  <a:cs typeface="Calibri" panose="020F0502020204030204" pitchFamily="34" charset="0"/>
                </a:rPr>
                <a:t>Importance Performance Analysis (IPA) is a</a:t>
              </a:r>
            </a:p>
            <a:p>
              <a:pPr>
                <a:defRPr/>
              </a:pPr>
              <a:r>
                <a:rPr lang="en-US" b="1" dirty="0">
                  <a:latin typeface="Calibri" panose="020F0502020204030204" pitchFamily="34" charset="0"/>
                  <a:cs typeface="Calibri" panose="020F0502020204030204" pitchFamily="34" charset="0"/>
                </a:rPr>
                <a:t>simple and effective tool which analysis, quality attributes on two dimensions. Performance and importance and depicted on a two-dimensional grid </a:t>
              </a:r>
              <a:r>
                <a:rPr lang="en-GB" b="1"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 </a:t>
              </a:r>
            </a:p>
            <a:p>
              <a:pPr>
                <a:defRPr/>
              </a:pPr>
              <a:endParaRPr lang="en-US" dirty="0"/>
            </a:p>
            <a:p>
              <a:pPr>
                <a:defRPr/>
              </a:pPr>
              <a:r>
                <a:rPr lang="en-US" sz="1400" dirty="0"/>
                <a:t>[</a:t>
              </a:r>
              <a:r>
                <a:rPr lang="en-US" sz="1400" dirty="0" err="1"/>
                <a:t>Martilla</a:t>
              </a:r>
              <a:r>
                <a:rPr lang="en-US" sz="1400" dirty="0"/>
                <a:t>, J.A. and James, J.C., Importance-performance analysis, </a:t>
              </a:r>
              <a:r>
                <a:rPr lang="en-US" sz="1400" i="1" dirty="0"/>
                <a:t>Journal of Marketing</a:t>
              </a:r>
              <a:r>
                <a:rPr lang="en-US" sz="1400" dirty="0"/>
                <a:t>, Vol. 41 No. 1, pp. 77-99,1977.]</a:t>
              </a:r>
              <a:r>
                <a:rPr lang="en-US" dirty="0"/>
                <a:t>	</a:t>
              </a:r>
            </a:p>
            <a:p>
              <a:pPr>
                <a:defRPr/>
              </a:pPr>
              <a:endParaRPr lang="en-US" sz="2000" b="1" dirty="0">
                <a:cs typeface="Calibri" panose="020F0502020204030204" pitchFamily="34" charset="0"/>
              </a:endParaRPr>
            </a:p>
          </p:txBody>
        </p:sp>
        <p:sp>
          <p:nvSpPr>
            <p:cNvPr id="13" name="Rectangle 12"/>
            <p:cNvSpPr/>
            <p:nvPr/>
          </p:nvSpPr>
          <p:spPr>
            <a:xfrm>
              <a:off x="356645" y="3285582"/>
              <a:ext cx="413904" cy="8181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386600" y="3450961"/>
              <a:ext cx="345704" cy="369332"/>
            </a:xfrm>
            <a:prstGeom prst="rect">
              <a:avLst/>
            </a:prstGeom>
            <a:noFill/>
          </p:spPr>
          <p:txBody>
            <a:bodyPr wrap="square" rtlCol="0">
              <a:spAutoFit/>
            </a:bodyPr>
            <a:lstStyle/>
            <a:p>
              <a:pPr algn="ctr"/>
              <a:r>
                <a:rPr lang="en-US" b="1" dirty="0"/>
                <a:t>7</a:t>
              </a:r>
            </a:p>
          </p:txBody>
        </p:sp>
      </p:grpSp>
      <p:sp>
        <p:nvSpPr>
          <p:cNvPr id="18" name="Rectangle 17"/>
          <p:cNvSpPr/>
          <p:nvPr/>
        </p:nvSpPr>
        <p:spPr>
          <a:xfrm>
            <a:off x="6590751" y="4786320"/>
            <a:ext cx="2553251" cy="202204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t="100000"/>
            </a:path>
            <a:tileRect r="-100000" b="-100000"/>
          </a:gradFill>
          <a:ln>
            <a:noFill/>
          </a:ln>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sz="2400" b="1" dirty="0">
                <a:latin typeface="Calibri" panose="020F0502020204030204" pitchFamily="34" charset="0"/>
                <a:cs typeface="Calibri" panose="020F0502020204030204" pitchFamily="34" charset="0"/>
              </a:rPr>
              <a:t>Need to come up with a novel framework that measure web usability</a:t>
            </a:r>
          </a:p>
        </p:txBody>
      </p:sp>
      <p:sp>
        <p:nvSpPr>
          <p:cNvPr id="17" name="Right Arrow 46"/>
          <p:cNvSpPr/>
          <p:nvPr/>
        </p:nvSpPr>
        <p:spPr>
          <a:xfrm rot="1097566">
            <a:off x="6199859" y="4849258"/>
            <a:ext cx="468936" cy="421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411852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circle(in)">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linds(horizontal)">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ircle(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18"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62200"/>
            <a:ext cx="6516798" cy="1066800"/>
          </a:xfrm>
        </p:spPr>
        <p:txBody>
          <a:bodyPr/>
          <a:lstStyle/>
          <a:p>
            <a:pPr algn="ctr"/>
            <a:r>
              <a:rPr lang="en-US" sz="4000" dirty="0">
                <a:latin typeface="Calibri" panose="020F0502020204030204" pitchFamily="34" charset="0"/>
              </a:rPr>
              <a:t>Methodology</a:t>
            </a:r>
            <a:endParaRPr lang="en-US" dirty="0">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429000"/>
            <a:ext cx="2927536" cy="2895600"/>
          </a:xfrm>
          <a:prstGeom prst="rect">
            <a:avLst/>
          </a:prstGeom>
        </p:spPr>
      </p:pic>
    </p:spTree>
    <p:extLst>
      <p:ext uri="{BB962C8B-B14F-4D97-AF65-F5344CB8AC3E}">
        <p14:creationId xmlns:p14="http://schemas.microsoft.com/office/powerpoint/2010/main" val="384491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74849495"/>
              </p:ext>
            </p:extLst>
          </p:nvPr>
        </p:nvGraphicFramePr>
        <p:xfrm>
          <a:off x="389929" y="304802"/>
          <a:ext cx="6192729" cy="5136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rot="5400000">
            <a:off x="6113071" y="1376639"/>
            <a:ext cx="377288" cy="561882"/>
            <a:chOff x="861827" y="5516880"/>
            <a:chExt cx="548640" cy="548640"/>
          </a:xfrm>
        </p:grpSpPr>
        <p:sp>
          <p:nvSpPr>
            <p:cNvPr id="7" name="Oval 6"/>
            <p:cNvSpPr/>
            <p:nvPr/>
          </p:nvSpPr>
          <p:spPr>
            <a:xfrm>
              <a:off x="861827" y="5516880"/>
              <a:ext cx="548640" cy="54864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8" name="Isosceles Triangle 7"/>
            <p:cNvSpPr/>
            <p:nvPr/>
          </p:nvSpPr>
          <p:spPr>
            <a:xfrm rot="5400000">
              <a:off x="1025970" y="5676900"/>
              <a:ext cx="304800" cy="228600"/>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9" name="Group 8"/>
          <p:cNvGrpSpPr/>
          <p:nvPr/>
        </p:nvGrpSpPr>
        <p:grpSpPr>
          <a:xfrm rot="5400000">
            <a:off x="6093419" y="2266448"/>
            <a:ext cx="377288" cy="561882"/>
            <a:chOff x="861827" y="5516880"/>
            <a:chExt cx="548640" cy="548640"/>
          </a:xfrm>
        </p:grpSpPr>
        <p:sp>
          <p:nvSpPr>
            <p:cNvPr id="10" name="Oval 9"/>
            <p:cNvSpPr/>
            <p:nvPr/>
          </p:nvSpPr>
          <p:spPr>
            <a:xfrm>
              <a:off x="861827" y="5516880"/>
              <a:ext cx="548640" cy="54864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1" name="Isosceles Triangle 10"/>
            <p:cNvSpPr/>
            <p:nvPr/>
          </p:nvSpPr>
          <p:spPr>
            <a:xfrm rot="5400000">
              <a:off x="1025970" y="5676900"/>
              <a:ext cx="304800" cy="228600"/>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12" name="Group 11"/>
          <p:cNvGrpSpPr/>
          <p:nvPr/>
        </p:nvGrpSpPr>
        <p:grpSpPr>
          <a:xfrm rot="5400000">
            <a:off x="6093419" y="3152898"/>
            <a:ext cx="377288" cy="561882"/>
            <a:chOff x="861827" y="5516880"/>
            <a:chExt cx="548640" cy="548640"/>
          </a:xfrm>
        </p:grpSpPr>
        <p:sp>
          <p:nvSpPr>
            <p:cNvPr id="13" name="Oval 12"/>
            <p:cNvSpPr/>
            <p:nvPr/>
          </p:nvSpPr>
          <p:spPr>
            <a:xfrm>
              <a:off x="861827" y="5516880"/>
              <a:ext cx="548640" cy="54864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4" name="Isosceles Triangle 13"/>
            <p:cNvSpPr/>
            <p:nvPr/>
          </p:nvSpPr>
          <p:spPr>
            <a:xfrm rot="5400000">
              <a:off x="1025970" y="5676900"/>
              <a:ext cx="304800" cy="228600"/>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15" name="Group 14"/>
          <p:cNvGrpSpPr/>
          <p:nvPr/>
        </p:nvGrpSpPr>
        <p:grpSpPr>
          <a:xfrm rot="5400000">
            <a:off x="6093419" y="4062531"/>
            <a:ext cx="377288" cy="561882"/>
            <a:chOff x="861827" y="5516880"/>
            <a:chExt cx="548640" cy="548640"/>
          </a:xfrm>
        </p:grpSpPr>
        <p:sp>
          <p:nvSpPr>
            <p:cNvPr id="16" name="Oval 15"/>
            <p:cNvSpPr/>
            <p:nvPr/>
          </p:nvSpPr>
          <p:spPr>
            <a:xfrm>
              <a:off x="861827" y="5516880"/>
              <a:ext cx="548640" cy="54864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7" name="Isosceles Triangle 16"/>
            <p:cNvSpPr/>
            <p:nvPr/>
          </p:nvSpPr>
          <p:spPr>
            <a:xfrm rot="5400000">
              <a:off x="1025970" y="5676900"/>
              <a:ext cx="304800" cy="228600"/>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sp>
        <p:nvSpPr>
          <p:cNvPr id="5" name="Oval 4"/>
          <p:cNvSpPr/>
          <p:nvPr/>
        </p:nvSpPr>
        <p:spPr>
          <a:xfrm>
            <a:off x="6473294" y="5033337"/>
            <a:ext cx="2139321" cy="1457869"/>
          </a:xfrm>
          <a:prstGeom prst="ellipse">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latin typeface="Calibri" panose="020F0502020204030204" pitchFamily="34" charset="0"/>
                <a:cs typeface="Calibri" panose="020F0502020204030204" pitchFamily="34" charset="0"/>
              </a:rPr>
              <a:t>Visualize</a:t>
            </a:r>
          </a:p>
        </p:txBody>
      </p:sp>
      <p:sp>
        <p:nvSpPr>
          <p:cNvPr id="19" name="Bent Arrow 46"/>
          <p:cNvSpPr/>
          <p:nvPr/>
        </p:nvSpPr>
        <p:spPr>
          <a:xfrm rot="5400000">
            <a:off x="7154577" y="4231740"/>
            <a:ext cx="573890" cy="1603190"/>
          </a:xfrm>
          <a:prstGeom prst="bentArrow">
            <a:avLst>
              <a:gd name="adj1" fmla="val 31450"/>
              <a:gd name="adj2" fmla="val 25000"/>
              <a:gd name="adj3" fmla="val 25000"/>
              <a:gd name="adj4" fmla="val 43750"/>
            </a:avLst>
          </a:prstGeom>
          <a:solidFill>
            <a:srgbClr val="0058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3039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anim calcmode="lin" valueType="num">
                                      <p:cBhvr>
                                        <p:cTn id="21" dur="500" fill="hold"/>
                                        <p:tgtEl>
                                          <p:spTgt spid="9"/>
                                        </p:tgtEl>
                                        <p:attrNameLst>
                                          <p:attrName>ppt_x</p:attrName>
                                        </p:attrNameLst>
                                      </p:cBhvr>
                                      <p:tavLst>
                                        <p:tav tm="0">
                                          <p:val>
                                            <p:strVal val="#ppt_x"/>
                                          </p:val>
                                        </p:tav>
                                        <p:tav tm="100000">
                                          <p:val>
                                            <p:strVal val="#ppt_x"/>
                                          </p:val>
                                        </p:tav>
                                      </p:tavLst>
                                    </p:anim>
                                    <p:anim calcmode="lin" valueType="num">
                                      <p:cBhvr>
                                        <p:cTn id="22"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anim calcmode="lin" valueType="num">
                                      <p:cBhvr>
                                        <p:cTn id="28" dur="500" fill="hold"/>
                                        <p:tgtEl>
                                          <p:spTgt spid="12"/>
                                        </p:tgtEl>
                                        <p:attrNameLst>
                                          <p:attrName>ppt_x</p:attrName>
                                        </p:attrNameLst>
                                      </p:cBhvr>
                                      <p:tavLst>
                                        <p:tav tm="0">
                                          <p:val>
                                            <p:strVal val="#ppt_x"/>
                                          </p:val>
                                        </p:tav>
                                        <p:tav tm="100000">
                                          <p:val>
                                            <p:strVal val="#ppt_x"/>
                                          </p:val>
                                        </p:tav>
                                      </p:tavLst>
                                    </p:anim>
                                    <p:anim calcmode="lin" valueType="num">
                                      <p:cBhvr>
                                        <p:cTn id="2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anim calcmode="lin" valueType="num">
                                      <p:cBhvr>
                                        <p:cTn id="35" dur="500" fill="hold"/>
                                        <p:tgtEl>
                                          <p:spTgt spid="15"/>
                                        </p:tgtEl>
                                        <p:attrNameLst>
                                          <p:attrName>ppt_x</p:attrName>
                                        </p:attrNameLst>
                                      </p:cBhvr>
                                      <p:tavLst>
                                        <p:tav tm="0">
                                          <p:val>
                                            <p:strVal val="#ppt_x"/>
                                          </p:val>
                                        </p:tav>
                                        <p:tav tm="100000">
                                          <p:val>
                                            <p:strVal val="#ppt_x"/>
                                          </p:val>
                                        </p:tav>
                                      </p:tavLst>
                                    </p:anim>
                                    <p:anim calcmode="lin" valueType="num">
                                      <p:cBhvr>
                                        <p:cTn id="3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32"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circle(out)">
                                      <p:cBhvr>
                                        <p:cTn id="41" dur="500"/>
                                        <p:tgtEl>
                                          <p:spTgt spid="19"/>
                                        </p:tgtEl>
                                      </p:cBhvr>
                                    </p:animEffect>
                                  </p:childTnLst>
                                </p:cTn>
                              </p:par>
                              <p:par>
                                <p:cTn id="42" presetID="6" presetClass="entr" presetSubtype="32"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circle(out)">
                                      <p:cBhvr>
                                        <p:cTn id="4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2599" y="1808559"/>
            <a:ext cx="2455672" cy="523220"/>
          </a:xfrm>
          <a:prstGeom prst="rect">
            <a:avLst/>
          </a:prstGeom>
        </p:spPr>
        <p:txBody>
          <a:bodyPr wrap="none">
            <a:spAutoFit/>
          </a:bodyPr>
          <a:lstStyle/>
          <a:p>
            <a:pPr lvl="0"/>
            <a:r>
              <a:rPr lang="en-US" sz="2800" b="1" dirty="0">
                <a:latin typeface="Calibri" panose="020F0502020204030204" pitchFamily="34" charset="0"/>
                <a:cs typeface="Calibri" panose="020F0502020204030204" pitchFamily="34" charset="0"/>
              </a:rPr>
              <a:t>Data Collection</a:t>
            </a:r>
          </a:p>
        </p:txBody>
      </p:sp>
      <p:sp>
        <p:nvSpPr>
          <p:cNvPr id="3" name="TextBox 2"/>
          <p:cNvSpPr txBox="1"/>
          <p:nvPr/>
        </p:nvSpPr>
        <p:spPr>
          <a:xfrm>
            <a:off x="969420" y="2717579"/>
            <a:ext cx="4401696" cy="400110"/>
          </a:xfrm>
          <a:prstGeom prst="rect">
            <a:avLst/>
          </a:prstGeom>
          <a:noFill/>
          <a:ln>
            <a:solidFill>
              <a:schemeClr val="bg1"/>
            </a:solidFill>
          </a:ln>
        </p:spPr>
        <p:txBody>
          <a:bodyPr wrap="square" rtlCol="0" anchor="ctr" anchorCtr="1">
            <a:spAutoFit/>
          </a:bodyPr>
          <a:lstStyle/>
          <a:p>
            <a:r>
              <a:rPr lang="en-US" sz="2000" b="1" dirty="0">
                <a:latin typeface="Calibri" panose="020F0502020204030204" pitchFamily="34" charset="0"/>
                <a:cs typeface="Calibri" panose="020F0502020204030204" pitchFamily="34" charset="0"/>
              </a:rPr>
              <a:t>Data Source : https://Stanford.edu/</a:t>
            </a:r>
          </a:p>
        </p:txBody>
      </p:sp>
      <p:sp>
        <p:nvSpPr>
          <p:cNvPr id="8" name="TextBox 7"/>
          <p:cNvSpPr txBox="1"/>
          <p:nvPr/>
        </p:nvSpPr>
        <p:spPr>
          <a:xfrm>
            <a:off x="-225469" y="4309688"/>
            <a:ext cx="6345780" cy="1323439"/>
          </a:xfrm>
          <a:prstGeom prst="rect">
            <a:avLst/>
          </a:prstGeom>
          <a:noFill/>
          <a:ln>
            <a:solidFill>
              <a:schemeClr val="bg1"/>
            </a:solidFill>
          </a:ln>
        </p:spPr>
        <p:txBody>
          <a:bodyPr wrap="square" rtlCol="0" anchor="ctr" anchorCtr="1">
            <a:spAutoFit/>
          </a:bodyPr>
          <a:lstStyle/>
          <a:p>
            <a:r>
              <a:rPr lang="en-US" sz="2000" b="1" dirty="0">
                <a:latin typeface="Calibri" panose="020F0502020204030204" pitchFamily="34" charset="0"/>
                <a:cs typeface="Calibri" panose="020F0502020204030204" pitchFamily="34" charset="0"/>
              </a:rPr>
              <a:t>Identify outliers in the data set</a:t>
            </a:r>
          </a:p>
          <a:p>
            <a:r>
              <a:rPr lang="en-US" sz="2000" b="1" dirty="0">
                <a:latin typeface="Calibri" panose="020F0502020204030204" pitchFamily="34" charset="0"/>
                <a:cs typeface="Calibri" panose="020F0502020204030204" pitchFamily="34" charset="0"/>
              </a:rPr>
              <a:t>Cleaned all outliers</a:t>
            </a:r>
          </a:p>
          <a:p>
            <a:pPr marL="214370" indent="-214370">
              <a:buFont typeface="Arial" panose="020B0604020202020204" pitchFamily="34" charset="0"/>
              <a:buChar char="•"/>
            </a:pPr>
            <a:r>
              <a:rPr lang="en-US" sz="2000" b="1" dirty="0">
                <a:latin typeface="Calibri" panose="020F0502020204030204" pitchFamily="34" charset="0"/>
                <a:cs typeface="Calibri" panose="020F0502020204030204" pitchFamily="34" charset="0"/>
              </a:rPr>
              <a:t>Remove N/A values</a:t>
            </a:r>
          </a:p>
          <a:p>
            <a:pPr marL="214370" indent="-214370">
              <a:buFont typeface="Arial" panose="020B0604020202020204" pitchFamily="34" charset="0"/>
              <a:buChar char="•"/>
            </a:pPr>
            <a:r>
              <a:rPr lang="en-US" sz="2000" b="1" dirty="0">
                <a:latin typeface="Calibri" panose="020F0502020204030204" pitchFamily="34" charset="0"/>
                <a:cs typeface="Calibri" panose="020F0502020204030204" pitchFamily="34" charset="0"/>
              </a:rPr>
              <a:t>Remove unknown values</a:t>
            </a:r>
          </a:p>
        </p:txBody>
      </p:sp>
      <p:sp>
        <p:nvSpPr>
          <p:cNvPr id="7" name="Title 6"/>
          <p:cNvSpPr>
            <a:spLocks noGrp="1"/>
          </p:cNvSpPr>
          <p:nvPr>
            <p:ph type="title"/>
          </p:nvPr>
        </p:nvSpPr>
        <p:spPr>
          <a:xfrm>
            <a:off x="456127" y="288574"/>
            <a:ext cx="6516798" cy="1066800"/>
          </a:xfrm>
        </p:spPr>
        <p:txBody>
          <a:bodyPr/>
          <a:lstStyle/>
          <a:p>
            <a:r>
              <a:rPr lang="en-US" dirty="0"/>
              <a:t>1.Data Collection and Preprocessing</a:t>
            </a:r>
          </a:p>
        </p:txBody>
      </p:sp>
      <p:sp>
        <p:nvSpPr>
          <p:cNvPr id="2" name="Rectangle 1"/>
          <p:cNvSpPr/>
          <p:nvPr/>
        </p:nvSpPr>
        <p:spPr>
          <a:xfrm>
            <a:off x="566992" y="3444383"/>
            <a:ext cx="2256965" cy="523220"/>
          </a:xfrm>
          <a:prstGeom prst="rect">
            <a:avLst/>
          </a:prstGeom>
        </p:spPr>
        <p:txBody>
          <a:bodyPr wrap="none">
            <a:spAutoFit/>
          </a:bodyPr>
          <a:lstStyle/>
          <a:p>
            <a:pPr lvl="0"/>
            <a:r>
              <a:rPr lang="en-US" sz="2800" b="1" dirty="0">
                <a:latin typeface="Calibri" panose="020F0502020204030204" pitchFamily="34" charset="0"/>
                <a:cs typeface="Calibri" panose="020F0502020204030204" pitchFamily="34" charset="0"/>
              </a:rPr>
              <a:t>Preprocessing</a:t>
            </a:r>
          </a:p>
        </p:txBody>
      </p:sp>
    </p:spTree>
    <p:extLst>
      <p:ext uri="{BB962C8B-B14F-4D97-AF65-F5344CB8AC3E}">
        <p14:creationId xmlns:p14="http://schemas.microsoft.com/office/powerpoint/2010/main" val="242291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56592" y="1295400"/>
            <a:ext cx="4573191" cy="4156394"/>
          </a:xfrm>
          <a:prstGeom prst="rect">
            <a:avLst/>
          </a:prstGeom>
        </p:spPr>
        <p:txBody>
          <a:bodyPr wrap="square">
            <a:spAutoFit/>
          </a:bodyPr>
          <a:lstStyle/>
          <a:p>
            <a:pPr marL="214370" indent="-214370">
              <a:buFont typeface="Arial" panose="020B0604020202020204" pitchFamily="34" charset="0"/>
              <a:buChar char="•"/>
            </a:pPr>
            <a:r>
              <a:rPr lang="en-US" sz="2401" b="1" dirty="0">
                <a:solidFill>
                  <a:srgbClr val="000000"/>
                </a:solidFill>
                <a:latin typeface="Calibri" panose="020F0502020204030204" pitchFamily="34" charset="0"/>
                <a:cs typeface="Calibri" panose="020F0502020204030204" pitchFamily="34" charset="0"/>
              </a:rPr>
              <a:t>Remove Punctuation</a:t>
            </a:r>
          </a:p>
          <a:p>
            <a:endParaRPr lang="en-US" sz="2401" b="1" dirty="0">
              <a:solidFill>
                <a:srgbClr val="000000"/>
              </a:solidFill>
              <a:latin typeface="Calibri" panose="020F0502020204030204" pitchFamily="34" charset="0"/>
              <a:cs typeface="Calibri" panose="020F0502020204030204" pitchFamily="34" charset="0"/>
            </a:endParaRPr>
          </a:p>
          <a:p>
            <a:pPr marL="214370" indent="-214370">
              <a:buFont typeface="Arial" panose="020B0604020202020204" pitchFamily="34" charset="0"/>
              <a:buChar char="•"/>
            </a:pPr>
            <a:r>
              <a:rPr lang="en-US" sz="2401" b="1" dirty="0">
                <a:solidFill>
                  <a:srgbClr val="000000"/>
                </a:solidFill>
                <a:latin typeface="Calibri" panose="020F0502020204030204" pitchFamily="34" charset="0"/>
                <a:cs typeface="Calibri" panose="020F0502020204030204" pitchFamily="34" charset="0"/>
              </a:rPr>
              <a:t>Remove Numbers</a:t>
            </a:r>
          </a:p>
          <a:p>
            <a:endParaRPr lang="en-US" sz="2401" b="1" dirty="0">
              <a:solidFill>
                <a:srgbClr val="000000"/>
              </a:solidFill>
              <a:latin typeface="Calibri" panose="020F0502020204030204" pitchFamily="34" charset="0"/>
              <a:cs typeface="Calibri" panose="020F0502020204030204" pitchFamily="34" charset="0"/>
            </a:endParaRPr>
          </a:p>
          <a:p>
            <a:pPr marL="214370" indent="-214370">
              <a:buFont typeface="Arial" panose="020B0604020202020204" pitchFamily="34" charset="0"/>
              <a:buChar char="•"/>
            </a:pPr>
            <a:r>
              <a:rPr lang="en-US" sz="2401" b="1" dirty="0">
                <a:solidFill>
                  <a:srgbClr val="000000"/>
                </a:solidFill>
                <a:latin typeface="Calibri" panose="020F0502020204030204" pitchFamily="34" charset="0"/>
                <a:cs typeface="Calibri" panose="020F0502020204030204" pitchFamily="34" charset="0"/>
              </a:rPr>
              <a:t>Filter Noisy data</a:t>
            </a:r>
          </a:p>
          <a:p>
            <a:endParaRPr lang="en-US" sz="2401" b="1" dirty="0">
              <a:solidFill>
                <a:srgbClr val="000000"/>
              </a:solidFill>
              <a:latin typeface="Calibri" panose="020F0502020204030204" pitchFamily="34" charset="0"/>
              <a:cs typeface="Calibri" panose="020F0502020204030204" pitchFamily="34" charset="0"/>
            </a:endParaRPr>
          </a:p>
          <a:p>
            <a:pPr marL="214370" indent="-214370">
              <a:buFont typeface="Arial" panose="020B0604020202020204" pitchFamily="34" charset="0"/>
              <a:buChar char="•"/>
            </a:pPr>
            <a:r>
              <a:rPr lang="en-US" sz="2401" b="1" dirty="0">
                <a:solidFill>
                  <a:srgbClr val="000000"/>
                </a:solidFill>
                <a:latin typeface="Calibri" panose="020F0502020204030204" pitchFamily="34" charset="0"/>
                <a:cs typeface="Calibri" panose="020F0502020204030204" pitchFamily="34" charset="0"/>
              </a:rPr>
              <a:t>Remove stop words</a:t>
            </a:r>
          </a:p>
          <a:p>
            <a:endParaRPr lang="en-US" sz="2401" b="1" dirty="0">
              <a:solidFill>
                <a:srgbClr val="000000"/>
              </a:solidFill>
              <a:latin typeface="Calibri" panose="020F0502020204030204" pitchFamily="34" charset="0"/>
              <a:cs typeface="Calibri" panose="020F0502020204030204" pitchFamily="34" charset="0"/>
            </a:endParaRPr>
          </a:p>
          <a:p>
            <a:pPr marL="214370" indent="-214370">
              <a:buFont typeface="Arial" panose="020B0604020202020204" pitchFamily="34" charset="0"/>
              <a:buChar char="•"/>
            </a:pPr>
            <a:r>
              <a:rPr lang="en-US" sz="2401" b="1" dirty="0">
                <a:solidFill>
                  <a:srgbClr val="000000"/>
                </a:solidFill>
                <a:latin typeface="Calibri" panose="020F0502020204030204" pitchFamily="34" charset="0"/>
                <a:cs typeface="Calibri" panose="020F0502020204030204" pitchFamily="34" charset="0"/>
              </a:rPr>
              <a:t>Stemming</a:t>
            </a:r>
          </a:p>
          <a:p>
            <a:pPr marL="214370" indent="-214370">
              <a:buFont typeface="Arial" panose="020B0604020202020204" pitchFamily="34" charset="0"/>
              <a:buChar char="•"/>
            </a:pPr>
            <a:endParaRPr lang="en-US" sz="2401" b="1" dirty="0">
              <a:solidFill>
                <a:srgbClr val="000000"/>
              </a:solidFill>
              <a:latin typeface="Calibri" panose="020F0502020204030204" pitchFamily="34" charset="0"/>
              <a:cs typeface="Calibri" panose="020F0502020204030204" pitchFamily="34" charset="0"/>
            </a:endParaRPr>
          </a:p>
          <a:p>
            <a:pPr marL="214370" indent="-214370">
              <a:buFont typeface="Arial" panose="020B0604020202020204" pitchFamily="34" charset="0"/>
              <a:buChar char="•"/>
            </a:pPr>
            <a:r>
              <a:rPr lang="en-US" sz="2401" b="1" dirty="0">
                <a:solidFill>
                  <a:srgbClr val="000000"/>
                </a:solidFill>
                <a:latin typeface="Calibri" panose="020F0502020204030204" pitchFamily="34" charset="0"/>
                <a:cs typeface="Calibri" panose="020F0502020204030204" pitchFamily="34" charset="0"/>
              </a:rPr>
              <a:t>Compile two dictionaries</a:t>
            </a:r>
            <a:endParaRPr lang="en-US" sz="2401" b="1" dirty="0">
              <a:latin typeface="Calibri" panose="020F0502020204030204" pitchFamily="34" charset="0"/>
              <a:cs typeface="Calibri" panose="020F0502020204030204" pitchFamily="34" charset="0"/>
            </a:endParaRPr>
          </a:p>
        </p:txBody>
      </p:sp>
      <p:sp>
        <p:nvSpPr>
          <p:cNvPr id="6" name="Title 5"/>
          <p:cNvSpPr>
            <a:spLocks noGrp="1"/>
          </p:cNvSpPr>
          <p:nvPr>
            <p:ph type="title"/>
          </p:nvPr>
        </p:nvSpPr>
        <p:spPr>
          <a:xfrm>
            <a:off x="684787" y="457200"/>
            <a:ext cx="6516798" cy="636814"/>
          </a:xfrm>
        </p:spPr>
        <p:txBody>
          <a:bodyPr/>
          <a:lstStyle/>
          <a:p>
            <a:r>
              <a:rPr lang="en-US" dirty="0"/>
              <a:t>2.Feature Extraction</a:t>
            </a:r>
          </a:p>
        </p:txBody>
      </p:sp>
    </p:spTree>
    <p:extLst>
      <p:ext uri="{BB962C8B-B14F-4D97-AF65-F5344CB8AC3E}">
        <p14:creationId xmlns:p14="http://schemas.microsoft.com/office/powerpoint/2010/main" val="100364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2666" y="725552"/>
            <a:ext cx="7270516" cy="523220"/>
          </a:xfrm>
          <a:prstGeom prst="rect">
            <a:avLst/>
          </a:prstGeom>
        </p:spPr>
        <p:txBody>
          <a:bodyPr wrap="none">
            <a:spAutoFit/>
          </a:bodyPr>
          <a:lstStyle/>
          <a:p>
            <a:r>
              <a:rPr lang="en-US" sz="2800" b="1" dirty="0">
                <a:solidFill>
                  <a:srgbClr val="000000"/>
                </a:solidFill>
                <a:latin typeface="Calibri" panose="020F0502020204030204" pitchFamily="34" charset="0"/>
                <a:cs typeface="Calibri" panose="020F0502020204030204" pitchFamily="34" charset="0"/>
              </a:rPr>
              <a:t>Construct keyword vector to consumer reviews </a:t>
            </a:r>
            <a:endParaRPr lang="en-US" sz="2800" dirty="0">
              <a:latin typeface="Calibri" panose="020F0502020204030204" pitchFamily="34" charset="0"/>
              <a:cs typeface="Calibri" panose="020F0502020204030204" pitchFamily="34" charset="0"/>
            </a:endParaRPr>
          </a:p>
        </p:txBody>
      </p:sp>
      <p:sp>
        <p:nvSpPr>
          <p:cNvPr id="31" name="Rectangle 30"/>
          <p:cNvSpPr/>
          <p:nvPr/>
        </p:nvSpPr>
        <p:spPr>
          <a:xfrm>
            <a:off x="1466779" y="1334169"/>
            <a:ext cx="4931928" cy="400110"/>
          </a:xfrm>
          <a:prstGeom prst="rect">
            <a:avLst/>
          </a:prstGeom>
        </p:spPr>
        <p:txBody>
          <a:bodyPr wrap="none">
            <a:spAutoFit/>
          </a:bodyPr>
          <a:lstStyle/>
          <a:p>
            <a:r>
              <a:rPr lang="en-US" sz="2000" b="1" dirty="0">
                <a:solidFill>
                  <a:srgbClr val="000000"/>
                </a:solidFill>
                <a:latin typeface="Calibri" panose="020F0502020204030204" pitchFamily="34" charset="0"/>
                <a:cs typeface="Calibri" panose="020F0502020204030204" pitchFamily="34" charset="0"/>
              </a:rPr>
              <a:t>“Graphics are perfect. Colors are also good.” </a:t>
            </a:r>
            <a:endParaRPr lang="en-US" sz="2000" b="1" dirty="0">
              <a:latin typeface="Calibri" panose="020F0502020204030204" pitchFamily="34" charset="0"/>
              <a:cs typeface="Calibri" panose="020F0502020204030204"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4157673302"/>
              </p:ext>
            </p:extLst>
          </p:nvPr>
        </p:nvGraphicFramePr>
        <p:xfrm>
          <a:off x="726088" y="3029468"/>
          <a:ext cx="1481382" cy="1735970"/>
        </p:xfrm>
        <a:graphic>
          <a:graphicData uri="http://schemas.openxmlformats.org/drawingml/2006/table">
            <a:tbl>
              <a:tblPr firstRow="1" bandRow="1">
                <a:tableStyleId>{5C22544A-7EE6-4342-B048-85BDC9FD1C3A}</a:tableStyleId>
              </a:tblPr>
              <a:tblGrid>
                <a:gridCol w="1481382">
                  <a:extLst>
                    <a:ext uri="{9D8B030D-6E8A-4147-A177-3AD203B41FA5}">
                      <a16:colId xmlns:a16="http://schemas.microsoft.com/office/drawing/2014/main" val="3556042019"/>
                    </a:ext>
                  </a:extLst>
                </a:gridCol>
              </a:tblGrid>
              <a:tr h="471745">
                <a:tc>
                  <a:txBody>
                    <a:bodyPr/>
                    <a:lstStyle/>
                    <a:p>
                      <a:r>
                        <a:rPr lang="en-US" sz="2000" b="1" dirty="0">
                          <a:solidFill>
                            <a:schemeClr val="tx1"/>
                          </a:solidFill>
                          <a:latin typeface="Calibri" panose="020F0502020204030204" pitchFamily="34" charset="0"/>
                          <a:cs typeface="Calibri" panose="020F0502020204030204" pitchFamily="34" charset="0"/>
                        </a:rPr>
                        <a:t>Graphics</a:t>
                      </a:r>
                    </a:p>
                  </a:txBody>
                  <a:tcPr>
                    <a:gradFill flip="none" rotWithShape="1">
                      <a:gsLst>
                        <a:gs pos="0">
                          <a:srgbClr val="CC00FF">
                            <a:tint val="66000"/>
                            <a:satMod val="160000"/>
                          </a:srgbClr>
                        </a:gs>
                        <a:gs pos="50000">
                          <a:srgbClr val="CC00FF">
                            <a:tint val="44500"/>
                            <a:satMod val="160000"/>
                          </a:srgbClr>
                        </a:gs>
                        <a:gs pos="100000">
                          <a:srgbClr val="CC00FF">
                            <a:tint val="23500"/>
                            <a:satMod val="160000"/>
                          </a:srgbClr>
                        </a:gs>
                      </a:gsLst>
                      <a:path path="circle">
                        <a:fillToRect t="100000" r="100000"/>
                      </a:path>
                      <a:tileRect l="-100000" b="-100000"/>
                    </a:gradFill>
                  </a:tcPr>
                </a:tc>
                <a:extLst>
                  <a:ext uri="{0D108BD9-81ED-4DB2-BD59-A6C34878D82A}">
                    <a16:rowId xmlns:a16="http://schemas.microsoft.com/office/drawing/2014/main" val="97217088"/>
                  </a:ext>
                </a:extLst>
              </a:tr>
              <a:tr h="471745">
                <a:tc>
                  <a:txBody>
                    <a:bodyPr/>
                    <a:lstStyle/>
                    <a:p>
                      <a:r>
                        <a:rPr lang="en-US" sz="2000" b="1" dirty="0">
                          <a:latin typeface="Calibri" panose="020F0502020204030204" pitchFamily="34" charset="0"/>
                          <a:cs typeface="Calibri" panose="020F0502020204030204" pitchFamily="34" charset="0"/>
                        </a:rPr>
                        <a:t>Color</a:t>
                      </a:r>
                    </a:p>
                  </a:txBody>
                  <a:tcPr>
                    <a:gradFill flip="none" rotWithShape="1">
                      <a:gsLst>
                        <a:gs pos="0">
                          <a:srgbClr val="CC00FF">
                            <a:tint val="66000"/>
                            <a:satMod val="160000"/>
                          </a:srgbClr>
                        </a:gs>
                        <a:gs pos="50000">
                          <a:srgbClr val="CC00FF">
                            <a:tint val="44500"/>
                            <a:satMod val="160000"/>
                          </a:srgbClr>
                        </a:gs>
                        <a:gs pos="100000">
                          <a:srgbClr val="CC00FF">
                            <a:tint val="23500"/>
                            <a:satMod val="160000"/>
                          </a:srgbClr>
                        </a:gs>
                      </a:gsLst>
                      <a:path path="circle">
                        <a:fillToRect t="100000" r="100000"/>
                      </a:path>
                      <a:tileRect l="-100000" b="-100000"/>
                    </a:gradFill>
                  </a:tcPr>
                </a:tc>
                <a:extLst>
                  <a:ext uri="{0D108BD9-81ED-4DB2-BD59-A6C34878D82A}">
                    <a16:rowId xmlns:a16="http://schemas.microsoft.com/office/drawing/2014/main" val="2254174789"/>
                  </a:ext>
                </a:extLst>
              </a:tr>
              <a:tr h="337621">
                <a:tc>
                  <a:txBody>
                    <a:bodyPr/>
                    <a:lstStyle/>
                    <a:p>
                      <a:endParaRPr lang="en-US" sz="2000" b="1" dirty="0">
                        <a:latin typeface="Calibri" panose="020F0502020204030204" pitchFamily="34" charset="0"/>
                        <a:cs typeface="Calibri" panose="020F0502020204030204" pitchFamily="34" charset="0"/>
                      </a:endParaRPr>
                    </a:p>
                  </a:txBody>
                  <a:tcPr>
                    <a:gradFill flip="none" rotWithShape="1">
                      <a:gsLst>
                        <a:gs pos="0">
                          <a:srgbClr val="CC00FF">
                            <a:tint val="66000"/>
                            <a:satMod val="160000"/>
                          </a:srgbClr>
                        </a:gs>
                        <a:gs pos="50000">
                          <a:srgbClr val="CC00FF">
                            <a:tint val="44500"/>
                            <a:satMod val="160000"/>
                          </a:srgbClr>
                        </a:gs>
                        <a:gs pos="100000">
                          <a:srgbClr val="CC00FF">
                            <a:tint val="23500"/>
                            <a:satMod val="160000"/>
                          </a:srgbClr>
                        </a:gs>
                      </a:gsLst>
                      <a:path path="circle">
                        <a:fillToRect t="100000" r="100000"/>
                      </a:path>
                      <a:tileRect l="-100000" b="-100000"/>
                    </a:gradFill>
                  </a:tcPr>
                </a:tc>
                <a:extLst>
                  <a:ext uri="{0D108BD9-81ED-4DB2-BD59-A6C34878D82A}">
                    <a16:rowId xmlns:a16="http://schemas.microsoft.com/office/drawing/2014/main" val="2720756102"/>
                  </a:ext>
                </a:extLst>
              </a:tr>
              <a:tr h="337621">
                <a:tc>
                  <a:txBody>
                    <a:bodyPr/>
                    <a:lstStyle/>
                    <a:p>
                      <a:endParaRPr lang="en-US" sz="2000" b="1" dirty="0">
                        <a:latin typeface="Calibri" panose="020F0502020204030204" pitchFamily="34" charset="0"/>
                        <a:cs typeface="Calibri" panose="020F0502020204030204" pitchFamily="34" charset="0"/>
                      </a:endParaRPr>
                    </a:p>
                  </a:txBody>
                  <a:tcPr>
                    <a:gradFill flip="none" rotWithShape="1">
                      <a:gsLst>
                        <a:gs pos="0">
                          <a:srgbClr val="CC00FF">
                            <a:tint val="66000"/>
                            <a:satMod val="160000"/>
                          </a:srgbClr>
                        </a:gs>
                        <a:gs pos="50000">
                          <a:srgbClr val="CC00FF">
                            <a:tint val="44500"/>
                            <a:satMod val="160000"/>
                          </a:srgbClr>
                        </a:gs>
                        <a:gs pos="100000">
                          <a:srgbClr val="CC00FF">
                            <a:tint val="23500"/>
                            <a:satMod val="160000"/>
                          </a:srgbClr>
                        </a:gs>
                      </a:gsLst>
                      <a:path path="circle">
                        <a:fillToRect t="100000" r="100000"/>
                      </a:path>
                      <a:tileRect l="-100000" b="-100000"/>
                    </a:gradFill>
                  </a:tcPr>
                </a:tc>
                <a:extLst>
                  <a:ext uri="{0D108BD9-81ED-4DB2-BD59-A6C34878D82A}">
                    <a16:rowId xmlns:a16="http://schemas.microsoft.com/office/drawing/2014/main" val="81965993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579793173"/>
              </p:ext>
            </p:extLst>
          </p:nvPr>
        </p:nvGraphicFramePr>
        <p:xfrm>
          <a:off x="3642504" y="2951394"/>
          <a:ext cx="2835102" cy="1828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798325835"/>
                    </a:ext>
                  </a:extLst>
                </a:gridCol>
                <a:gridCol w="930102">
                  <a:extLst>
                    <a:ext uri="{9D8B030D-6E8A-4147-A177-3AD203B41FA5}">
                      <a16:colId xmlns:a16="http://schemas.microsoft.com/office/drawing/2014/main" val="3239482193"/>
                    </a:ext>
                  </a:extLst>
                </a:gridCol>
              </a:tblGrid>
              <a:tr h="373140">
                <a:tc>
                  <a:txBody>
                    <a:bodyPr/>
                    <a:lstStyle/>
                    <a:p>
                      <a:r>
                        <a:rPr lang="en-US" sz="2400" b="1" dirty="0">
                          <a:solidFill>
                            <a:schemeClr val="tx1"/>
                          </a:solidFill>
                          <a:latin typeface="Calibri" panose="020F0502020204030204" pitchFamily="34" charset="0"/>
                          <a:cs typeface="Calibri" panose="020F0502020204030204" pitchFamily="34" charset="0"/>
                        </a:rPr>
                        <a:t>Perfect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tc>
                  <a:txBody>
                    <a:bodyPr/>
                    <a:lstStyle/>
                    <a:p>
                      <a:r>
                        <a:rPr lang="en-US" sz="2400" b="1" dirty="0">
                          <a:solidFill>
                            <a:schemeClr val="tx1"/>
                          </a:solidFill>
                          <a:latin typeface="Calibri" panose="020F0502020204030204" pitchFamily="34" charset="0"/>
                          <a:cs typeface="Calibri" panose="020F0502020204030204" pitchFamily="34" charset="0"/>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extLst>
                  <a:ext uri="{0D108BD9-81ED-4DB2-BD59-A6C34878D82A}">
                    <a16:rowId xmlns:a16="http://schemas.microsoft.com/office/drawing/2014/main" val="3472060300"/>
                  </a:ext>
                </a:extLst>
              </a:tr>
              <a:tr h="373140">
                <a:tc>
                  <a:txBody>
                    <a:bodyPr/>
                    <a:lstStyle/>
                    <a:p>
                      <a:r>
                        <a:rPr lang="en-US" sz="2400" b="1" dirty="0">
                          <a:latin typeface="Calibri" panose="020F0502020204030204" pitchFamily="34" charset="0"/>
                          <a:cs typeface="Calibri" panose="020F0502020204030204" pitchFamily="34" charset="0"/>
                        </a:rPr>
                        <a:t>Good</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tc>
                  <a:txBody>
                    <a:bodyPr/>
                    <a:lstStyle/>
                    <a:p>
                      <a:r>
                        <a:rPr lang="en-US" sz="2400" b="1" dirty="0">
                          <a:latin typeface="Calibri" panose="020F0502020204030204" pitchFamily="34" charset="0"/>
                          <a:cs typeface="Calibri" panose="020F0502020204030204" pitchFamily="34" charset="0"/>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extLst>
                  <a:ext uri="{0D108BD9-81ED-4DB2-BD59-A6C34878D82A}">
                    <a16:rowId xmlns:a16="http://schemas.microsoft.com/office/drawing/2014/main" val="4168728302"/>
                  </a:ext>
                </a:extLst>
              </a:tr>
              <a:tr h="373140">
                <a:tc>
                  <a:txBody>
                    <a:bodyPr/>
                    <a:lstStyle/>
                    <a:p>
                      <a:r>
                        <a:rPr lang="en-US" sz="2400" b="1" dirty="0">
                          <a:latin typeface="Calibri" panose="020F0502020204030204" pitchFamily="34" charset="0"/>
                          <a:cs typeface="Calibri" panose="020F0502020204030204" pitchFamily="34" charset="0"/>
                        </a:rPr>
                        <a:t>Terrible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tc>
                  <a:txBody>
                    <a:bodyPr/>
                    <a:lstStyle/>
                    <a:p>
                      <a:r>
                        <a:rPr lang="en-US" sz="2400" b="1" dirty="0">
                          <a:latin typeface="Calibri" panose="020F0502020204030204" pitchFamily="34" charset="0"/>
                          <a:cs typeface="Calibri" panose="020F0502020204030204" pitchFamily="34" charset="0"/>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extLst>
                  <a:ext uri="{0D108BD9-81ED-4DB2-BD59-A6C34878D82A}">
                    <a16:rowId xmlns:a16="http://schemas.microsoft.com/office/drawing/2014/main" val="2306524057"/>
                  </a:ext>
                </a:extLst>
              </a:tr>
              <a:tr h="373140">
                <a:tc>
                  <a:txBody>
                    <a:bodyPr/>
                    <a:lstStyle/>
                    <a:p>
                      <a:r>
                        <a:rPr lang="en-US" sz="2400" b="1" dirty="0">
                          <a:latin typeface="Calibri" panose="020F0502020204030204" pitchFamily="34" charset="0"/>
                          <a:cs typeface="Calibri" panose="020F0502020204030204" pitchFamily="34" charset="0"/>
                        </a:rPr>
                        <a:t>Necessary</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tc>
                  <a:txBody>
                    <a:bodyPr/>
                    <a:lstStyle/>
                    <a:p>
                      <a:r>
                        <a:rPr lang="en-US" sz="2400" b="1" dirty="0">
                          <a:latin typeface="Calibri" panose="020F0502020204030204" pitchFamily="34" charset="0"/>
                          <a:cs typeface="Calibri" panose="020F0502020204030204" pitchFamily="34" charset="0"/>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extLst>
                  <a:ext uri="{0D108BD9-81ED-4DB2-BD59-A6C34878D82A}">
                    <a16:rowId xmlns:a16="http://schemas.microsoft.com/office/drawing/2014/main" val="525514234"/>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1013549853"/>
              </p:ext>
            </p:extLst>
          </p:nvPr>
        </p:nvGraphicFramePr>
        <p:xfrm>
          <a:off x="1541692" y="5475625"/>
          <a:ext cx="2835101" cy="792480"/>
        </p:xfrm>
        <a:graphic>
          <a:graphicData uri="http://schemas.openxmlformats.org/drawingml/2006/table">
            <a:tbl>
              <a:tblPr firstRow="1" bandRow="1">
                <a:tableStyleId>{793D81CF-94F2-401A-BA57-92F5A7B2D0C5}</a:tableStyleId>
              </a:tblPr>
              <a:tblGrid>
                <a:gridCol w="1954591">
                  <a:extLst>
                    <a:ext uri="{9D8B030D-6E8A-4147-A177-3AD203B41FA5}">
                      <a16:colId xmlns:a16="http://schemas.microsoft.com/office/drawing/2014/main" val="1768159219"/>
                    </a:ext>
                  </a:extLst>
                </a:gridCol>
                <a:gridCol w="880510">
                  <a:extLst>
                    <a:ext uri="{9D8B030D-6E8A-4147-A177-3AD203B41FA5}">
                      <a16:colId xmlns:a16="http://schemas.microsoft.com/office/drawing/2014/main" val="1740328792"/>
                    </a:ext>
                  </a:extLst>
                </a:gridCol>
              </a:tblGrid>
              <a:tr h="343120">
                <a:tc>
                  <a:txBody>
                    <a:bodyPr/>
                    <a:lstStyle/>
                    <a:p>
                      <a:r>
                        <a:rPr lang="en-US" sz="2000" dirty="0">
                          <a:latin typeface="Calibri" panose="020F0502020204030204" pitchFamily="34" charset="0"/>
                          <a:cs typeface="Calibri" panose="020F0502020204030204" pitchFamily="34" charset="0"/>
                        </a:rPr>
                        <a:t>Graphics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sz="2000" dirty="0">
                          <a:latin typeface="Calibri" panose="020F0502020204030204" pitchFamily="34" charset="0"/>
                          <a:cs typeface="Calibri" panose="020F050202020403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104513548"/>
                  </a:ext>
                </a:extLst>
              </a:tr>
              <a:tr h="343120">
                <a:tc>
                  <a:txBody>
                    <a:bodyPr/>
                    <a:lstStyle/>
                    <a:p>
                      <a:r>
                        <a:rPr lang="en-US" sz="2000" dirty="0">
                          <a:latin typeface="Calibri" panose="020F0502020204030204" pitchFamily="34" charset="0"/>
                          <a:cs typeface="Calibri" panose="020F0502020204030204" pitchFamily="34" charset="0"/>
                        </a:rPr>
                        <a:t>Colors</a:t>
                      </a:r>
                      <a:endParaRPr lang="en-US" sz="20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sz="2000" dirty="0">
                          <a:latin typeface="Calibri" panose="020F0502020204030204" pitchFamily="34" charset="0"/>
                          <a:cs typeface="Calibri" panose="020F0502020204030204" pitchFamily="34" charset="0"/>
                        </a:rPr>
                        <a:t>+1</a:t>
                      </a:r>
                      <a:endParaRPr lang="en-US" sz="20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093195905"/>
                  </a:ext>
                </a:extLst>
              </a:tr>
            </a:tbl>
          </a:graphicData>
        </a:graphic>
      </p:graphicFrame>
      <p:sp>
        <p:nvSpPr>
          <p:cNvPr id="36" name="Arrow: Down 35"/>
          <p:cNvSpPr/>
          <p:nvPr/>
        </p:nvSpPr>
        <p:spPr>
          <a:xfrm>
            <a:off x="2438400" y="4969309"/>
            <a:ext cx="914400" cy="403474"/>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7" name="Right Brace 36"/>
          <p:cNvSpPr/>
          <p:nvPr/>
        </p:nvSpPr>
        <p:spPr>
          <a:xfrm>
            <a:off x="6405481" y="2951394"/>
            <a:ext cx="488485" cy="182880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Rounded Corners 37"/>
          <p:cNvSpPr/>
          <p:nvPr/>
        </p:nvSpPr>
        <p:spPr>
          <a:xfrm>
            <a:off x="228600" y="2163050"/>
            <a:ext cx="2942346" cy="68310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Attributes related to HCI</a:t>
            </a:r>
          </a:p>
        </p:txBody>
      </p:sp>
      <p:sp>
        <p:nvSpPr>
          <p:cNvPr id="39" name="Rectangle: Rounded Corners 38"/>
          <p:cNvSpPr/>
          <p:nvPr/>
        </p:nvSpPr>
        <p:spPr>
          <a:xfrm>
            <a:off x="3642506" y="2176024"/>
            <a:ext cx="2762975" cy="657148"/>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Sentiment Words</a:t>
            </a:r>
          </a:p>
        </p:txBody>
      </p:sp>
      <p:sp>
        <p:nvSpPr>
          <p:cNvPr id="41" name="Rectangle: Rounded Corners 40"/>
          <p:cNvSpPr/>
          <p:nvPr/>
        </p:nvSpPr>
        <p:spPr>
          <a:xfrm>
            <a:off x="6893966" y="3429002"/>
            <a:ext cx="1778889" cy="735097"/>
          </a:xfrm>
          <a:prstGeom prst="round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135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Dictionaries</a:t>
            </a:r>
          </a:p>
        </p:txBody>
      </p:sp>
      <p:sp>
        <p:nvSpPr>
          <p:cNvPr id="42" name="Right Brace 41"/>
          <p:cNvSpPr/>
          <p:nvPr/>
        </p:nvSpPr>
        <p:spPr>
          <a:xfrm>
            <a:off x="4376793" y="5412109"/>
            <a:ext cx="533075" cy="96128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Rectangle: Rounded Corners 39"/>
          <p:cNvSpPr/>
          <p:nvPr/>
        </p:nvSpPr>
        <p:spPr>
          <a:xfrm>
            <a:off x="4909868" y="5475625"/>
            <a:ext cx="2403067" cy="792480"/>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bg1"/>
                </a:solidFill>
                <a:latin typeface="Calibri" panose="020F0502020204030204" pitchFamily="34" charset="0"/>
                <a:cs typeface="Calibri" panose="020F0502020204030204" pitchFamily="34" charset="0"/>
              </a:rPr>
              <a:t>Keyword Vector</a:t>
            </a:r>
          </a:p>
        </p:txBody>
      </p:sp>
      <p:sp>
        <p:nvSpPr>
          <p:cNvPr id="16" name="Title 5"/>
          <p:cNvSpPr>
            <a:spLocks noGrp="1"/>
          </p:cNvSpPr>
          <p:nvPr>
            <p:ph type="title"/>
          </p:nvPr>
        </p:nvSpPr>
        <p:spPr>
          <a:xfrm>
            <a:off x="990600" y="283809"/>
            <a:ext cx="6516798" cy="505031"/>
          </a:xfrm>
        </p:spPr>
        <p:txBody>
          <a:bodyPr/>
          <a:lstStyle/>
          <a:p>
            <a:pPr algn="ctr"/>
            <a:r>
              <a:rPr lang="en-US" dirty="0"/>
              <a:t>3.Model Generating</a:t>
            </a:r>
          </a:p>
        </p:txBody>
      </p:sp>
    </p:spTree>
    <p:extLst>
      <p:ext uri="{BB962C8B-B14F-4D97-AF65-F5344CB8AC3E}">
        <p14:creationId xmlns:p14="http://schemas.microsoft.com/office/powerpoint/2010/main" val="122482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900" decel="100000" fill="hold"/>
                                        <p:tgtEl>
                                          <p:spTgt spid="3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1000" fill="hold"/>
                                        <p:tgtEl>
                                          <p:spTgt spid="32"/>
                                        </p:tgtEl>
                                        <p:attrNameLst>
                                          <p:attrName>ppt_w</p:attrName>
                                        </p:attrNameLst>
                                      </p:cBhvr>
                                      <p:tavLst>
                                        <p:tav tm="0">
                                          <p:val>
                                            <p:fltVal val="0"/>
                                          </p:val>
                                        </p:tav>
                                        <p:tav tm="100000">
                                          <p:val>
                                            <p:strVal val="#ppt_w"/>
                                          </p:val>
                                        </p:tav>
                                      </p:tavLst>
                                    </p:anim>
                                    <p:anim calcmode="lin" valueType="num">
                                      <p:cBhvr>
                                        <p:cTn id="16" dur="1000" fill="hold"/>
                                        <p:tgtEl>
                                          <p:spTgt spid="32"/>
                                        </p:tgtEl>
                                        <p:attrNameLst>
                                          <p:attrName>ppt_h</p:attrName>
                                        </p:attrNameLst>
                                      </p:cBhvr>
                                      <p:tavLst>
                                        <p:tav tm="0">
                                          <p:val>
                                            <p:fltVal val="0"/>
                                          </p:val>
                                        </p:tav>
                                        <p:tav tm="100000">
                                          <p:val>
                                            <p:strVal val="#ppt_h"/>
                                          </p:val>
                                        </p:tav>
                                      </p:tavLst>
                                    </p:anim>
                                    <p:anim calcmode="lin" valueType="num">
                                      <p:cBhvr>
                                        <p:cTn id="17" dur="1000" fill="hold"/>
                                        <p:tgtEl>
                                          <p:spTgt spid="32"/>
                                        </p:tgtEl>
                                        <p:attrNameLst>
                                          <p:attrName>style.rotation</p:attrName>
                                        </p:attrNameLst>
                                      </p:cBhvr>
                                      <p:tavLst>
                                        <p:tav tm="0">
                                          <p:val>
                                            <p:fltVal val="90"/>
                                          </p:val>
                                        </p:tav>
                                        <p:tav tm="100000">
                                          <p:val>
                                            <p:fltVal val="0"/>
                                          </p:val>
                                        </p:tav>
                                      </p:tavLst>
                                    </p:anim>
                                    <p:animEffect transition="in" filter="fade">
                                      <p:cBhvr>
                                        <p:cTn id="18" dur="1000"/>
                                        <p:tgtEl>
                                          <p:spTgt spid="32"/>
                                        </p:tgtEl>
                                      </p:cBhvr>
                                    </p:animEffect>
                                  </p:childTnLst>
                                </p:cTn>
                              </p:par>
                              <p:par>
                                <p:cTn id="19" presetID="3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1000" fill="hold"/>
                                        <p:tgtEl>
                                          <p:spTgt spid="33"/>
                                        </p:tgtEl>
                                        <p:attrNameLst>
                                          <p:attrName>ppt_w</p:attrName>
                                        </p:attrNameLst>
                                      </p:cBhvr>
                                      <p:tavLst>
                                        <p:tav tm="0">
                                          <p:val>
                                            <p:fltVal val="0"/>
                                          </p:val>
                                        </p:tav>
                                        <p:tav tm="100000">
                                          <p:val>
                                            <p:strVal val="#ppt_w"/>
                                          </p:val>
                                        </p:tav>
                                      </p:tavLst>
                                    </p:anim>
                                    <p:anim calcmode="lin" valueType="num">
                                      <p:cBhvr>
                                        <p:cTn id="22" dur="1000" fill="hold"/>
                                        <p:tgtEl>
                                          <p:spTgt spid="33"/>
                                        </p:tgtEl>
                                        <p:attrNameLst>
                                          <p:attrName>ppt_h</p:attrName>
                                        </p:attrNameLst>
                                      </p:cBhvr>
                                      <p:tavLst>
                                        <p:tav tm="0">
                                          <p:val>
                                            <p:fltVal val="0"/>
                                          </p:val>
                                        </p:tav>
                                        <p:tav tm="100000">
                                          <p:val>
                                            <p:strVal val="#ppt_h"/>
                                          </p:val>
                                        </p:tav>
                                      </p:tavLst>
                                    </p:anim>
                                    <p:anim calcmode="lin" valueType="num">
                                      <p:cBhvr>
                                        <p:cTn id="23" dur="1000" fill="hold"/>
                                        <p:tgtEl>
                                          <p:spTgt spid="33"/>
                                        </p:tgtEl>
                                        <p:attrNameLst>
                                          <p:attrName>style.rotation</p:attrName>
                                        </p:attrNameLst>
                                      </p:cBhvr>
                                      <p:tavLst>
                                        <p:tav tm="0">
                                          <p:val>
                                            <p:fltVal val="90"/>
                                          </p:val>
                                        </p:tav>
                                        <p:tav tm="100000">
                                          <p:val>
                                            <p:fltVal val="0"/>
                                          </p:val>
                                        </p:tav>
                                      </p:tavLst>
                                    </p:anim>
                                    <p:animEffect transition="in" filter="fade">
                                      <p:cBhvr>
                                        <p:cTn id="24" dur="1000"/>
                                        <p:tgtEl>
                                          <p:spTgt spid="33"/>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circle(in)">
                                      <p:cBhvr>
                                        <p:cTn id="27" dur="1000"/>
                                        <p:tgtEl>
                                          <p:spTgt spid="38"/>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circle(in)">
                                      <p:cBhvr>
                                        <p:cTn id="30" dur="10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heel(1)">
                                      <p:cBhvr>
                                        <p:cTn id="35" dur="500"/>
                                        <p:tgtEl>
                                          <p:spTgt spid="4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circle(in)">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p:cTn id="52" dur="500" fill="hold"/>
                                        <p:tgtEl>
                                          <p:spTgt spid="40"/>
                                        </p:tgtEl>
                                        <p:attrNameLst>
                                          <p:attrName>ppt_w</p:attrName>
                                        </p:attrNameLst>
                                      </p:cBhvr>
                                      <p:tavLst>
                                        <p:tav tm="0">
                                          <p:val>
                                            <p:fltVal val="0"/>
                                          </p:val>
                                        </p:tav>
                                        <p:tav tm="100000">
                                          <p:val>
                                            <p:strVal val="#ppt_w"/>
                                          </p:val>
                                        </p:tav>
                                      </p:tavLst>
                                    </p:anim>
                                    <p:anim calcmode="lin" valueType="num">
                                      <p:cBhvr>
                                        <p:cTn id="53" dur="500" fill="hold"/>
                                        <p:tgtEl>
                                          <p:spTgt spid="40"/>
                                        </p:tgtEl>
                                        <p:attrNameLst>
                                          <p:attrName>ppt_h</p:attrName>
                                        </p:attrNameLst>
                                      </p:cBhvr>
                                      <p:tavLst>
                                        <p:tav tm="0">
                                          <p:val>
                                            <p:fltVal val="0"/>
                                          </p:val>
                                        </p:tav>
                                        <p:tav tm="100000">
                                          <p:val>
                                            <p:strVal val="#ppt_h"/>
                                          </p:val>
                                        </p:tav>
                                      </p:tavLst>
                                    </p:anim>
                                    <p:animEffect transition="in" filter="fade">
                                      <p:cBhvr>
                                        <p:cTn id="54" dur="500"/>
                                        <p:tgtEl>
                                          <p:spTgt spid="40"/>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animBg="1"/>
      <p:bldP spid="37" grpId="0" animBg="1"/>
      <p:bldP spid="38" grpId="0" animBg="1"/>
      <p:bldP spid="39" grpId="0" animBg="1"/>
      <p:bldP spid="41" grpId="0" animBg="1"/>
      <p:bldP spid="42"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ext uri="{D42A27DB-BD31-4B8C-83A1-F6EECF244321}">
                <p14:modId xmlns:p14="http://schemas.microsoft.com/office/powerpoint/2010/main" val="515659709"/>
              </p:ext>
            </p:extLst>
          </p:nvPr>
        </p:nvGraphicFramePr>
        <p:xfrm>
          <a:off x="753159" y="1500949"/>
          <a:ext cx="1481382" cy="1534160"/>
        </p:xfrm>
        <a:graphic>
          <a:graphicData uri="http://schemas.openxmlformats.org/drawingml/2006/table">
            <a:tbl>
              <a:tblPr firstRow="1" bandRow="1">
                <a:tableStyleId>{5C22544A-7EE6-4342-B048-85BDC9FD1C3A}</a:tableStyleId>
              </a:tblPr>
              <a:tblGrid>
                <a:gridCol w="1481382">
                  <a:extLst>
                    <a:ext uri="{9D8B030D-6E8A-4147-A177-3AD203B41FA5}">
                      <a16:colId xmlns:a16="http://schemas.microsoft.com/office/drawing/2014/main" val="3556042019"/>
                    </a:ext>
                  </a:extLst>
                </a:gridCol>
              </a:tblGrid>
              <a:tr h="370840">
                <a:tc>
                  <a:txBody>
                    <a:bodyPr/>
                    <a:lstStyle/>
                    <a:p>
                      <a:r>
                        <a:rPr lang="en-US" sz="2000" dirty="0">
                          <a:solidFill>
                            <a:schemeClr val="tx1"/>
                          </a:solidFill>
                          <a:latin typeface="Calibri" panose="020F0502020204030204" pitchFamily="34" charset="0"/>
                          <a:cs typeface="Calibri" panose="020F0502020204030204" pitchFamily="34" charset="0"/>
                        </a:rPr>
                        <a:t>Graphics</a:t>
                      </a:r>
                    </a:p>
                  </a:txBody>
                  <a:tcPr>
                    <a:gradFill flip="none" rotWithShape="1">
                      <a:gsLst>
                        <a:gs pos="0">
                          <a:srgbClr val="CC00FF">
                            <a:tint val="66000"/>
                            <a:satMod val="160000"/>
                          </a:srgbClr>
                        </a:gs>
                        <a:gs pos="50000">
                          <a:srgbClr val="CC00FF">
                            <a:tint val="44500"/>
                            <a:satMod val="160000"/>
                          </a:srgbClr>
                        </a:gs>
                        <a:gs pos="100000">
                          <a:srgbClr val="CC00FF">
                            <a:tint val="23500"/>
                            <a:satMod val="160000"/>
                          </a:srgbClr>
                        </a:gs>
                      </a:gsLst>
                      <a:lin ang="5400000" scaled="1"/>
                      <a:tileRect/>
                    </a:gradFill>
                  </a:tcPr>
                </a:tc>
                <a:extLst>
                  <a:ext uri="{0D108BD9-81ED-4DB2-BD59-A6C34878D82A}">
                    <a16:rowId xmlns:a16="http://schemas.microsoft.com/office/drawing/2014/main" val="97217088"/>
                  </a:ext>
                </a:extLst>
              </a:tr>
              <a:tr h="370840">
                <a:tc>
                  <a:txBody>
                    <a:bodyPr/>
                    <a:lstStyle/>
                    <a:p>
                      <a:r>
                        <a:rPr lang="en-US" sz="2000" b="1" dirty="0">
                          <a:latin typeface="Calibri" panose="020F0502020204030204" pitchFamily="34" charset="0"/>
                          <a:cs typeface="Calibri" panose="020F0502020204030204" pitchFamily="34" charset="0"/>
                        </a:rPr>
                        <a:t>Color</a:t>
                      </a:r>
                    </a:p>
                  </a:txBody>
                  <a:tcPr>
                    <a:gradFill flip="none" rotWithShape="1">
                      <a:gsLst>
                        <a:gs pos="0">
                          <a:srgbClr val="CC00FF">
                            <a:tint val="66000"/>
                            <a:satMod val="160000"/>
                          </a:srgbClr>
                        </a:gs>
                        <a:gs pos="50000">
                          <a:srgbClr val="CC00FF">
                            <a:tint val="44500"/>
                            <a:satMod val="160000"/>
                          </a:srgbClr>
                        </a:gs>
                        <a:gs pos="100000">
                          <a:srgbClr val="CC00FF">
                            <a:tint val="23500"/>
                            <a:satMod val="160000"/>
                          </a:srgbClr>
                        </a:gs>
                      </a:gsLst>
                      <a:lin ang="5400000" scaled="1"/>
                      <a:tileRect/>
                    </a:gradFill>
                  </a:tcPr>
                </a:tc>
                <a:extLst>
                  <a:ext uri="{0D108BD9-81ED-4DB2-BD59-A6C34878D82A}">
                    <a16:rowId xmlns:a16="http://schemas.microsoft.com/office/drawing/2014/main" val="2254174789"/>
                  </a:ext>
                </a:extLst>
              </a:tr>
              <a:tr h="370840">
                <a:tc>
                  <a:txBody>
                    <a:bodyPr/>
                    <a:lstStyle/>
                    <a:p>
                      <a:endParaRPr lang="en-US" dirty="0">
                        <a:latin typeface="Calibri" panose="020F0502020204030204" pitchFamily="34" charset="0"/>
                        <a:cs typeface="Calibri" panose="020F0502020204030204" pitchFamily="34" charset="0"/>
                      </a:endParaRPr>
                    </a:p>
                  </a:txBody>
                  <a:tcPr>
                    <a:gradFill flip="none" rotWithShape="1">
                      <a:gsLst>
                        <a:gs pos="0">
                          <a:srgbClr val="CC00FF">
                            <a:tint val="66000"/>
                            <a:satMod val="160000"/>
                          </a:srgbClr>
                        </a:gs>
                        <a:gs pos="50000">
                          <a:srgbClr val="CC00FF">
                            <a:tint val="44500"/>
                            <a:satMod val="160000"/>
                          </a:srgbClr>
                        </a:gs>
                        <a:gs pos="100000">
                          <a:srgbClr val="CC00FF">
                            <a:tint val="23500"/>
                            <a:satMod val="160000"/>
                          </a:srgbClr>
                        </a:gs>
                      </a:gsLst>
                      <a:lin ang="5400000" scaled="1"/>
                      <a:tileRect/>
                    </a:gradFill>
                  </a:tcPr>
                </a:tc>
                <a:extLst>
                  <a:ext uri="{0D108BD9-81ED-4DB2-BD59-A6C34878D82A}">
                    <a16:rowId xmlns:a16="http://schemas.microsoft.com/office/drawing/2014/main" val="2720756102"/>
                  </a:ext>
                </a:extLst>
              </a:tr>
              <a:tr h="370840">
                <a:tc>
                  <a:txBody>
                    <a:bodyPr/>
                    <a:lstStyle/>
                    <a:p>
                      <a:endParaRPr lang="en-US" dirty="0">
                        <a:latin typeface="Calibri" panose="020F0502020204030204" pitchFamily="34" charset="0"/>
                        <a:cs typeface="Calibri" panose="020F0502020204030204" pitchFamily="34" charset="0"/>
                      </a:endParaRPr>
                    </a:p>
                  </a:txBody>
                  <a:tcPr>
                    <a:gradFill flip="none" rotWithShape="1">
                      <a:gsLst>
                        <a:gs pos="0">
                          <a:srgbClr val="CC00FF">
                            <a:tint val="66000"/>
                            <a:satMod val="160000"/>
                          </a:srgbClr>
                        </a:gs>
                        <a:gs pos="50000">
                          <a:srgbClr val="CC00FF">
                            <a:tint val="44500"/>
                            <a:satMod val="160000"/>
                          </a:srgbClr>
                        </a:gs>
                        <a:gs pos="100000">
                          <a:srgbClr val="CC00FF">
                            <a:tint val="23500"/>
                            <a:satMod val="160000"/>
                          </a:srgbClr>
                        </a:gs>
                      </a:gsLst>
                      <a:lin ang="5400000" scaled="1"/>
                      <a:tileRect/>
                    </a:gradFill>
                  </a:tcPr>
                </a:tc>
                <a:extLst>
                  <a:ext uri="{0D108BD9-81ED-4DB2-BD59-A6C34878D82A}">
                    <a16:rowId xmlns:a16="http://schemas.microsoft.com/office/drawing/2014/main" val="81965993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676655969"/>
              </p:ext>
            </p:extLst>
          </p:nvPr>
        </p:nvGraphicFramePr>
        <p:xfrm>
          <a:off x="3492314" y="1416267"/>
          <a:ext cx="2835102" cy="1828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798325835"/>
                    </a:ext>
                  </a:extLst>
                </a:gridCol>
                <a:gridCol w="930102">
                  <a:extLst>
                    <a:ext uri="{9D8B030D-6E8A-4147-A177-3AD203B41FA5}">
                      <a16:colId xmlns:a16="http://schemas.microsoft.com/office/drawing/2014/main" val="3239482193"/>
                    </a:ext>
                  </a:extLst>
                </a:gridCol>
              </a:tblGrid>
              <a:tr h="373140">
                <a:tc>
                  <a:txBody>
                    <a:bodyPr/>
                    <a:lstStyle/>
                    <a:p>
                      <a:r>
                        <a:rPr lang="en-US" sz="2400" b="1" dirty="0">
                          <a:solidFill>
                            <a:schemeClr val="tx1"/>
                          </a:solidFill>
                          <a:latin typeface="Calibri" panose="020F0502020204030204" pitchFamily="34" charset="0"/>
                          <a:cs typeface="Calibri" panose="020F0502020204030204" pitchFamily="34" charset="0"/>
                        </a:rPr>
                        <a:t>Perfect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a:tcPr>
                </a:tc>
                <a:tc>
                  <a:txBody>
                    <a:bodyPr/>
                    <a:lstStyle/>
                    <a:p>
                      <a:r>
                        <a:rPr lang="en-US" sz="2400" b="1" dirty="0">
                          <a:solidFill>
                            <a:schemeClr val="tx1"/>
                          </a:solidFill>
                          <a:latin typeface="Calibri" panose="020F0502020204030204" pitchFamily="34" charset="0"/>
                          <a:cs typeface="Calibri" panose="020F0502020204030204" pitchFamily="34" charset="0"/>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a:tcPr>
                </a:tc>
                <a:extLst>
                  <a:ext uri="{0D108BD9-81ED-4DB2-BD59-A6C34878D82A}">
                    <a16:rowId xmlns:a16="http://schemas.microsoft.com/office/drawing/2014/main" val="3472060300"/>
                  </a:ext>
                </a:extLst>
              </a:tr>
              <a:tr h="373140">
                <a:tc>
                  <a:txBody>
                    <a:bodyPr/>
                    <a:lstStyle/>
                    <a:p>
                      <a:r>
                        <a:rPr lang="en-US" sz="2400" b="1" dirty="0">
                          <a:latin typeface="Calibri" panose="020F0502020204030204" pitchFamily="34" charset="0"/>
                          <a:cs typeface="Calibri" panose="020F0502020204030204" pitchFamily="34" charset="0"/>
                        </a:rPr>
                        <a:t>Good</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a:tcPr>
                </a:tc>
                <a:tc>
                  <a:txBody>
                    <a:bodyPr/>
                    <a:lstStyle/>
                    <a:p>
                      <a:r>
                        <a:rPr lang="en-US" sz="2400" b="1" dirty="0">
                          <a:latin typeface="Calibri" panose="020F0502020204030204" pitchFamily="34" charset="0"/>
                          <a:cs typeface="Calibri" panose="020F0502020204030204" pitchFamily="34" charset="0"/>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a:tcPr>
                </a:tc>
                <a:extLst>
                  <a:ext uri="{0D108BD9-81ED-4DB2-BD59-A6C34878D82A}">
                    <a16:rowId xmlns:a16="http://schemas.microsoft.com/office/drawing/2014/main" val="4168728302"/>
                  </a:ext>
                </a:extLst>
              </a:tr>
              <a:tr h="373140">
                <a:tc>
                  <a:txBody>
                    <a:bodyPr/>
                    <a:lstStyle/>
                    <a:p>
                      <a:r>
                        <a:rPr lang="en-US" sz="2400" b="1" dirty="0">
                          <a:latin typeface="Calibri" panose="020F0502020204030204" pitchFamily="34" charset="0"/>
                          <a:cs typeface="Calibri" panose="020F0502020204030204" pitchFamily="34" charset="0"/>
                        </a:rPr>
                        <a:t>Terrible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a:tcPr>
                </a:tc>
                <a:tc>
                  <a:txBody>
                    <a:bodyPr/>
                    <a:lstStyle/>
                    <a:p>
                      <a:r>
                        <a:rPr lang="en-US" sz="2400" b="1" dirty="0">
                          <a:latin typeface="Calibri" panose="020F0502020204030204" pitchFamily="34" charset="0"/>
                          <a:cs typeface="Calibri" panose="020F0502020204030204" pitchFamily="34" charset="0"/>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a:tcPr>
                </a:tc>
                <a:extLst>
                  <a:ext uri="{0D108BD9-81ED-4DB2-BD59-A6C34878D82A}">
                    <a16:rowId xmlns:a16="http://schemas.microsoft.com/office/drawing/2014/main" val="2306524057"/>
                  </a:ext>
                </a:extLst>
              </a:tr>
              <a:tr h="373140">
                <a:tc>
                  <a:txBody>
                    <a:bodyPr/>
                    <a:lstStyle/>
                    <a:p>
                      <a:r>
                        <a:rPr lang="en-US" sz="2400" b="1" dirty="0">
                          <a:latin typeface="Calibri" panose="020F0502020204030204" pitchFamily="34" charset="0"/>
                          <a:cs typeface="Calibri" panose="020F0502020204030204" pitchFamily="34" charset="0"/>
                        </a:rPr>
                        <a:t>Necessary</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a:tcPr>
                </a:tc>
                <a:tc>
                  <a:txBody>
                    <a:bodyPr/>
                    <a:lstStyle/>
                    <a:p>
                      <a:r>
                        <a:rPr lang="en-US" sz="2400" b="1" dirty="0">
                          <a:latin typeface="Calibri" panose="020F0502020204030204" pitchFamily="34" charset="0"/>
                          <a:cs typeface="Calibri" panose="020F0502020204030204" pitchFamily="34" charset="0"/>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a:tcPr>
                </a:tc>
                <a:extLst>
                  <a:ext uri="{0D108BD9-81ED-4DB2-BD59-A6C34878D82A}">
                    <a16:rowId xmlns:a16="http://schemas.microsoft.com/office/drawing/2014/main" val="525514234"/>
                  </a:ext>
                </a:extLst>
              </a:tr>
            </a:tbl>
          </a:graphicData>
        </a:graphic>
      </p:graphicFrame>
      <p:sp>
        <p:nvSpPr>
          <p:cNvPr id="37" name="Right Brace 36"/>
          <p:cNvSpPr/>
          <p:nvPr/>
        </p:nvSpPr>
        <p:spPr>
          <a:xfrm>
            <a:off x="7487205" y="4032208"/>
            <a:ext cx="488485" cy="182880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Rounded Corners 37"/>
          <p:cNvSpPr/>
          <p:nvPr/>
        </p:nvSpPr>
        <p:spPr>
          <a:xfrm>
            <a:off x="228600" y="628822"/>
            <a:ext cx="2942346" cy="683101"/>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Attributes related to HCI</a:t>
            </a:r>
          </a:p>
        </p:txBody>
      </p:sp>
      <p:sp>
        <p:nvSpPr>
          <p:cNvPr id="39" name="Rectangle: Rounded Corners 38"/>
          <p:cNvSpPr/>
          <p:nvPr/>
        </p:nvSpPr>
        <p:spPr>
          <a:xfrm>
            <a:off x="3528380" y="628820"/>
            <a:ext cx="2762975" cy="657148"/>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r="100000" b="100000"/>
            </a:path>
            <a:tileRect l="-100000" t="-100000"/>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Sentiment Words</a:t>
            </a:r>
          </a:p>
        </p:txBody>
      </p:sp>
      <p:sp>
        <p:nvSpPr>
          <p:cNvPr id="41" name="Rectangle: Rounded Corners 40"/>
          <p:cNvSpPr/>
          <p:nvPr/>
        </p:nvSpPr>
        <p:spPr>
          <a:xfrm>
            <a:off x="8030189" y="4495802"/>
            <a:ext cx="1105286" cy="748739"/>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81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Model</a:t>
            </a:r>
          </a:p>
        </p:txBody>
      </p:sp>
      <p:graphicFrame>
        <p:nvGraphicFramePr>
          <p:cNvPr id="15" name="Table 14"/>
          <p:cNvGraphicFramePr>
            <a:graphicFrameLocks noGrp="1"/>
          </p:cNvGraphicFramePr>
          <p:nvPr>
            <p:extLst>
              <p:ext uri="{D42A27DB-BD31-4B8C-83A1-F6EECF244321}">
                <p14:modId xmlns:p14="http://schemas.microsoft.com/office/powerpoint/2010/main" val="1352090996"/>
              </p:ext>
            </p:extLst>
          </p:nvPr>
        </p:nvGraphicFramePr>
        <p:xfrm>
          <a:off x="1969781" y="4946608"/>
          <a:ext cx="4321572" cy="792480"/>
        </p:xfrm>
        <a:graphic>
          <a:graphicData uri="http://schemas.openxmlformats.org/drawingml/2006/table">
            <a:tbl>
              <a:tblPr firstRow="1" bandRow="1">
                <a:tableStyleId>{5C22544A-7EE6-4342-B048-85BDC9FD1C3A}</a:tableStyleId>
              </a:tblPr>
              <a:tblGrid>
                <a:gridCol w="1440524">
                  <a:extLst>
                    <a:ext uri="{9D8B030D-6E8A-4147-A177-3AD203B41FA5}">
                      <a16:colId xmlns:a16="http://schemas.microsoft.com/office/drawing/2014/main" val="2631722530"/>
                    </a:ext>
                  </a:extLst>
                </a:gridCol>
                <a:gridCol w="1440524">
                  <a:extLst>
                    <a:ext uri="{9D8B030D-6E8A-4147-A177-3AD203B41FA5}">
                      <a16:colId xmlns:a16="http://schemas.microsoft.com/office/drawing/2014/main" val="2627258965"/>
                    </a:ext>
                  </a:extLst>
                </a:gridCol>
                <a:gridCol w="1440524">
                  <a:extLst>
                    <a:ext uri="{9D8B030D-6E8A-4147-A177-3AD203B41FA5}">
                      <a16:colId xmlns:a16="http://schemas.microsoft.com/office/drawing/2014/main" val="1934410215"/>
                    </a:ext>
                  </a:extLst>
                </a:gridCol>
              </a:tblGrid>
              <a:tr h="351623">
                <a:tc>
                  <a:txBody>
                    <a:bodyPr/>
                    <a:lstStyle/>
                    <a:p>
                      <a:r>
                        <a:rPr lang="en-US" sz="2000" dirty="0">
                          <a:solidFill>
                            <a:schemeClr val="tx1"/>
                          </a:solidFill>
                          <a:latin typeface="Calibri" panose="020F0502020204030204" pitchFamily="34" charset="0"/>
                          <a:cs typeface="Calibri" panose="020F0502020204030204" pitchFamily="34" charset="0"/>
                        </a:rPr>
                        <a:t>+2</a:t>
                      </a:r>
                    </a:p>
                  </a:txBody>
                  <a:tcPr>
                    <a:solidFill>
                      <a:srgbClr val="00B0F0"/>
                    </a:solidFill>
                  </a:tcPr>
                </a:tc>
                <a:tc>
                  <a:txBody>
                    <a:bodyPr/>
                    <a:lstStyle/>
                    <a:p>
                      <a:r>
                        <a:rPr lang="en-US" sz="2000" dirty="0">
                          <a:solidFill>
                            <a:schemeClr val="tx1"/>
                          </a:solidFill>
                          <a:latin typeface="Calibri" panose="020F0502020204030204" pitchFamily="34" charset="0"/>
                          <a:cs typeface="Calibri" panose="020F0502020204030204" pitchFamily="34" charset="0"/>
                        </a:rPr>
                        <a:t>-1</a:t>
                      </a:r>
                    </a:p>
                  </a:txBody>
                  <a:tcPr>
                    <a:solidFill>
                      <a:srgbClr val="00B0F0"/>
                    </a:solidFill>
                  </a:tcPr>
                </a:tc>
                <a:tc>
                  <a:txBody>
                    <a:bodyPr/>
                    <a:lstStyle/>
                    <a:p>
                      <a:r>
                        <a:rPr lang="en-US" sz="2000" dirty="0">
                          <a:solidFill>
                            <a:schemeClr val="tx1"/>
                          </a:solidFill>
                          <a:latin typeface="Calibri" panose="020F0502020204030204" pitchFamily="34" charset="0"/>
                          <a:cs typeface="Calibri" panose="020F0502020204030204" pitchFamily="34" charset="0"/>
                        </a:rPr>
                        <a:t>-3</a:t>
                      </a:r>
                    </a:p>
                  </a:txBody>
                  <a:tcPr>
                    <a:solidFill>
                      <a:srgbClr val="00B0F0"/>
                    </a:solidFill>
                  </a:tcPr>
                </a:tc>
                <a:extLst>
                  <a:ext uri="{0D108BD9-81ED-4DB2-BD59-A6C34878D82A}">
                    <a16:rowId xmlns:a16="http://schemas.microsoft.com/office/drawing/2014/main" val="3293015916"/>
                  </a:ext>
                </a:extLst>
              </a:tr>
              <a:tr h="351623">
                <a:tc>
                  <a:txBody>
                    <a:bodyPr/>
                    <a:lstStyle/>
                    <a:p>
                      <a:r>
                        <a:rPr lang="en-US" sz="2000" b="1" dirty="0">
                          <a:latin typeface="Calibri" panose="020F0502020204030204" pitchFamily="34" charset="0"/>
                          <a:cs typeface="Calibri" panose="020F0502020204030204" pitchFamily="34" charset="0"/>
                        </a:rPr>
                        <a:t>+1</a:t>
                      </a:r>
                    </a:p>
                  </a:txBody>
                  <a:tcPr>
                    <a:solidFill>
                      <a:srgbClr val="00B0F0"/>
                    </a:solidFill>
                  </a:tcPr>
                </a:tc>
                <a:tc>
                  <a:txBody>
                    <a:bodyPr/>
                    <a:lstStyle/>
                    <a:p>
                      <a:r>
                        <a:rPr lang="en-US" sz="2000" b="1" dirty="0">
                          <a:latin typeface="Calibri" panose="020F0502020204030204" pitchFamily="34" charset="0"/>
                          <a:cs typeface="Calibri" panose="020F0502020204030204" pitchFamily="34" charset="0"/>
                        </a:rPr>
                        <a:t>+2</a:t>
                      </a:r>
                    </a:p>
                  </a:txBody>
                  <a:tcPr>
                    <a:solidFill>
                      <a:srgbClr val="00B0F0"/>
                    </a:solidFill>
                  </a:tcPr>
                </a:tc>
                <a:tc>
                  <a:txBody>
                    <a:bodyPr/>
                    <a:lstStyle/>
                    <a:p>
                      <a:r>
                        <a:rPr lang="en-US" sz="2000" b="1" dirty="0">
                          <a:latin typeface="Calibri" panose="020F0502020204030204" pitchFamily="34" charset="0"/>
                          <a:cs typeface="Calibri" panose="020F0502020204030204" pitchFamily="34" charset="0"/>
                        </a:rPr>
                        <a:t>+2</a:t>
                      </a:r>
                    </a:p>
                  </a:txBody>
                  <a:tcPr>
                    <a:solidFill>
                      <a:srgbClr val="00B0F0"/>
                    </a:solidFill>
                  </a:tcPr>
                </a:tc>
                <a:extLst>
                  <a:ext uri="{0D108BD9-81ED-4DB2-BD59-A6C34878D82A}">
                    <a16:rowId xmlns:a16="http://schemas.microsoft.com/office/drawing/2014/main" val="171661007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17380757"/>
              </p:ext>
            </p:extLst>
          </p:nvPr>
        </p:nvGraphicFramePr>
        <p:xfrm>
          <a:off x="1967198" y="4178317"/>
          <a:ext cx="4321572" cy="701040"/>
        </p:xfrm>
        <a:graphic>
          <a:graphicData uri="http://schemas.openxmlformats.org/drawingml/2006/table">
            <a:tbl>
              <a:tblPr firstRow="1" bandRow="1">
                <a:tableStyleId>{5C22544A-7EE6-4342-B048-85BDC9FD1C3A}</a:tableStyleId>
              </a:tblPr>
              <a:tblGrid>
                <a:gridCol w="1440524">
                  <a:extLst>
                    <a:ext uri="{9D8B030D-6E8A-4147-A177-3AD203B41FA5}">
                      <a16:colId xmlns:a16="http://schemas.microsoft.com/office/drawing/2014/main" val="3269573156"/>
                    </a:ext>
                  </a:extLst>
                </a:gridCol>
                <a:gridCol w="1440524">
                  <a:extLst>
                    <a:ext uri="{9D8B030D-6E8A-4147-A177-3AD203B41FA5}">
                      <a16:colId xmlns:a16="http://schemas.microsoft.com/office/drawing/2014/main" val="855316935"/>
                    </a:ext>
                  </a:extLst>
                </a:gridCol>
                <a:gridCol w="1440524">
                  <a:extLst>
                    <a:ext uri="{9D8B030D-6E8A-4147-A177-3AD203B41FA5}">
                      <a16:colId xmlns:a16="http://schemas.microsoft.com/office/drawing/2014/main" val="1060338807"/>
                    </a:ext>
                  </a:extLst>
                </a:gridCol>
              </a:tblGrid>
              <a:tr h="624840">
                <a:tc>
                  <a:txBody>
                    <a:bodyPr/>
                    <a:lstStyle/>
                    <a:p>
                      <a:r>
                        <a:rPr lang="en-US" sz="2000" dirty="0">
                          <a:latin typeface="Calibri" panose="020F0502020204030204" pitchFamily="34" charset="0"/>
                          <a:cs typeface="Calibri" panose="020F0502020204030204" pitchFamily="34" charset="0"/>
                        </a:rPr>
                        <a:t>Review No:01</a:t>
                      </a:r>
                    </a:p>
                  </a:txBody>
                  <a:tcPr>
                    <a:solidFill>
                      <a:srgbClr val="0070C0"/>
                    </a:solidFill>
                  </a:tcPr>
                </a:tc>
                <a:tc>
                  <a:txBody>
                    <a:bodyPr/>
                    <a:lstStyle/>
                    <a:p>
                      <a:r>
                        <a:rPr lang="en-US" sz="2000" dirty="0">
                          <a:latin typeface="Calibri" panose="020F0502020204030204" pitchFamily="34" charset="0"/>
                          <a:cs typeface="Calibri" panose="020F0502020204030204" pitchFamily="34" charset="0"/>
                        </a:rPr>
                        <a:t>Review No:02</a:t>
                      </a:r>
                    </a:p>
                  </a:txBody>
                  <a:tcPr>
                    <a:solidFill>
                      <a:srgbClr val="0070C0"/>
                    </a:solidFill>
                  </a:tcPr>
                </a:tc>
                <a:tc>
                  <a:txBody>
                    <a:bodyPr/>
                    <a:lstStyle/>
                    <a:p>
                      <a:r>
                        <a:rPr lang="en-US" sz="2000" dirty="0">
                          <a:latin typeface="Calibri" panose="020F0502020204030204" pitchFamily="34" charset="0"/>
                          <a:cs typeface="Calibri" panose="020F0502020204030204" pitchFamily="34" charset="0"/>
                        </a:rPr>
                        <a:t>Review No: n</a:t>
                      </a:r>
                    </a:p>
                  </a:txBody>
                  <a:tcPr>
                    <a:solidFill>
                      <a:srgbClr val="0070C0"/>
                    </a:solidFill>
                  </a:tcPr>
                </a:tc>
                <a:extLst>
                  <a:ext uri="{0D108BD9-81ED-4DB2-BD59-A6C34878D82A}">
                    <a16:rowId xmlns:a16="http://schemas.microsoft.com/office/drawing/2014/main" val="111047645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489167325"/>
              </p:ext>
            </p:extLst>
          </p:nvPr>
        </p:nvGraphicFramePr>
        <p:xfrm>
          <a:off x="161322" y="4911402"/>
          <a:ext cx="1635071" cy="792480"/>
        </p:xfrm>
        <a:graphic>
          <a:graphicData uri="http://schemas.openxmlformats.org/drawingml/2006/table">
            <a:tbl>
              <a:tblPr firstRow="1" bandRow="1">
                <a:tableStyleId>{5C22544A-7EE6-4342-B048-85BDC9FD1C3A}</a:tableStyleId>
              </a:tblPr>
              <a:tblGrid>
                <a:gridCol w="1635071">
                  <a:extLst>
                    <a:ext uri="{9D8B030D-6E8A-4147-A177-3AD203B41FA5}">
                      <a16:colId xmlns:a16="http://schemas.microsoft.com/office/drawing/2014/main" val="1539387329"/>
                    </a:ext>
                  </a:extLst>
                </a:gridCol>
              </a:tblGrid>
              <a:tr h="351623">
                <a:tc>
                  <a:txBody>
                    <a:bodyPr/>
                    <a:lstStyle/>
                    <a:p>
                      <a:r>
                        <a:rPr lang="en-US" sz="2000" dirty="0">
                          <a:latin typeface="Calibri" panose="020F0502020204030204" pitchFamily="34" charset="0"/>
                          <a:cs typeface="Calibri" panose="020F0502020204030204" pitchFamily="34" charset="0"/>
                        </a:rPr>
                        <a:t>Graphics</a:t>
                      </a:r>
                    </a:p>
                  </a:txBody>
                  <a:tcPr>
                    <a:solidFill>
                      <a:srgbClr val="00B050"/>
                    </a:solidFill>
                  </a:tcPr>
                </a:tc>
                <a:extLst>
                  <a:ext uri="{0D108BD9-81ED-4DB2-BD59-A6C34878D82A}">
                    <a16:rowId xmlns:a16="http://schemas.microsoft.com/office/drawing/2014/main" val="1514747919"/>
                  </a:ext>
                </a:extLst>
              </a:tr>
              <a:tr h="351623">
                <a:tc>
                  <a:txBody>
                    <a:bodyPr/>
                    <a:lstStyle/>
                    <a:p>
                      <a:r>
                        <a:rPr lang="en-US" sz="2000" b="1" dirty="0">
                          <a:latin typeface="Calibri" panose="020F0502020204030204" pitchFamily="34" charset="0"/>
                          <a:cs typeface="Calibri" panose="020F0502020204030204" pitchFamily="34" charset="0"/>
                        </a:rPr>
                        <a:t>Colors</a:t>
                      </a:r>
                    </a:p>
                  </a:txBody>
                  <a:tcPr>
                    <a:solidFill>
                      <a:srgbClr val="00B050"/>
                    </a:solidFill>
                  </a:tcPr>
                </a:tc>
                <a:extLst>
                  <a:ext uri="{0D108BD9-81ED-4DB2-BD59-A6C34878D82A}">
                    <a16:rowId xmlns:a16="http://schemas.microsoft.com/office/drawing/2014/main" val="201645469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2046510"/>
              </p:ext>
            </p:extLst>
          </p:nvPr>
        </p:nvGraphicFramePr>
        <p:xfrm>
          <a:off x="6489658" y="4938442"/>
          <a:ext cx="1143000" cy="7924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175510533"/>
                    </a:ext>
                  </a:extLst>
                </a:gridCol>
              </a:tblGrid>
              <a:tr h="363133">
                <a:tc>
                  <a:txBody>
                    <a:bodyPr/>
                    <a:lstStyle/>
                    <a:p>
                      <a:r>
                        <a:rPr lang="en-US" sz="2000" dirty="0">
                          <a:solidFill>
                            <a:schemeClr val="tx1"/>
                          </a:solidFill>
                        </a:rPr>
                        <a:t>-2</a:t>
                      </a:r>
                    </a:p>
                  </a:txBody>
                  <a:tcPr>
                    <a:solidFill>
                      <a:schemeClr val="bg2">
                        <a:lumMod val="90000"/>
                      </a:schemeClr>
                    </a:solidFill>
                  </a:tcPr>
                </a:tc>
                <a:extLst>
                  <a:ext uri="{0D108BD9-81ED-4DB2-BD59-A6C34878D82A}">
                    <a16:rowId xmlns:a16="http://schemas.microsoft.com/office/drawing/2014/main" val="1793137914"/>
                  </a:ext>
                </a:extLst>
              </a:tr>
              <a:tr h="363133">
                <a:tc>
                  <a:txBody>
                    <a:bodyPr/>
                    <a:lstStyle/>
                    <a:p>
                      <a:r>
                        <a:rPr lang="en-US" sz="2000" b="1" dirty="0"/>
                        <a:t>+5</a:t>
                      </a:r>
                    </a:p>
                  </a:txBody>
                  <a:tcPr>
                    <a:solidFill>
                      <a:schemeClr val="bg2">
                        <a:lumMod val="90000"/>
                      </a:schemeClr>
                    </a:solidFill>
                  </a:tcPr>
                </a:tc>
                <a:extLst>
                  <a:ext uri="{0D108BD9-81ED-4DB2-BD59-A6C34878D82A}">
                    <a16:rowId xmlns:a16="http://schemas.microsoft.com/office/drawing/2014/main" val="106001574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12390381"/>
              </p:ext>
            </p:extLst>
          </p:nvPr>
        </p:nvGraphicFramePr>
        <p:xfrm>
          <a:off x="6468898" y="4175951"/>
          <a:ext cx="1191432" cy="701040"/>
        </p:xfrm>
        <a:graphic>
          <a:graphicData uri="http://schemas.openxmlformats.org/drawingml/2006/table">
            <a:tbl>
              <a:tblPr firstRow="1" bandRow="1">
                <a:tableStyleId>{5C22544A-7EE6-4342-B048-85BDC9FD1C3A}</a:tableStyleId>
              </a:tblPr>
              <a:tblGrid>
                <a:gridCol w="1191432">
                  <a:extLst>
                    <a:ext uri="{9D8B030D-6E8A-4147-A177-3AD203B41FA5}">
                      <a16:colId xmlns:a16="http://schemas.microsoft.com/office/drawing/2014/main" val="1322089977"/>
                    </a:ext>
                  </a:extLst>
                </a:gridCol>
              </a:tblGrid>
              <a:tr h="672514">
                <a:tc>
                  <a:txBody>
                    <a:bodyPr/>
                    <a:lstStyle/>
                    <a:p>
                      <a:r>
                        <a:rPr lang="en-US" sz="2000" dirty="0">
                          <a:latin typeface="Calibri" panose="020F0502020204030204" pitchFamily="34" charset="0"/>
                          <a:cs typeface="Calibri" panose="020F0502020204030204" pitchFamily="34" charset="0"/>
                        </a:rPr>
                        <a:t>Full Count</a:t>
                      </a:r>
                    </a:p>
                  </a:txBody>
                  <a:tcPr>
                    <a:solidFill>
                      <a:srgbClr val="CC00FF"/>
                    </a:solidFill>
                  </a:tcPr>
                </a:tc>
                <a:extLst>
                  <a:ext uri="{0D108BD9-81ED-4DB2-BD59-A6C34878D82A}">
                    <a16:rowId xmlns:a16="http://schemas.microsoft.com/office/drawing/2014/main" val="599598689"/>
                  </a:ext>
                </a:extLst>
              </a:tr>
            </a:tbl>
          </a:graphicData>
        </a:graphic>
      </p:graphicFrame>
      <p:sp>
        <p:nvSpPr>
          <p:cNvPr id="2" name="Cylinder 1"/>
          <p:cNvSpPr/>
          <p:nvPr/>
        </p:nvSpPr>
        <p:spPr>
          <a:xfrm>
            <a:off x="7038820" y="925174"/>
            <a:ext cx="1704750" cy="2352748"/>
          </a:xfrm>
          <a:prstGeom prst="can">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atin typeface="Calibri" panose="020F0502020204030204" pitchFamily="34" charset="0"/>
                <a:cs typeface="Calibri" panose="020F0502020204030204" pitchFamily="34" charset="0"/>
              </a:rPr>
              <a:t>Consumer Reviews</a:t>
            </a:r>
          </a:p>
        </p:txBody>
      </p:sp>
      <p:sp>
        <p:nvSpPr>
          <p:cNvPr id="21" name="Right Brace 20"/>
          <p:cNvSpPr/>
          <p:nvPr/>
        </p:nvSpPr>
        <p:spPr>
          <a:xfrm rot="5400000">
            <a:off x="3939341" y="3731739"/>
            <a:ext cx="415932" cy="4360218"/>
          </a:xfrm>
          <a:prstGeom prst="rightBrace">
            <a:avLst>
              <a:gd name="adj1" fmla="val 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Rounded Corners 21"/>
          <p:cNvSpPr/>
          <p:nvPr/>
        </p:nvSpPr>
        <p:spPr>
          <a:xfrm>
            <a:off x="2263689" y="6078911"/>
            <a:ext cx="4191002" cy="62596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a:latin typeface="Calibri" panose="020F0502020204030204" pitchFamily="34" charset="0"/>
                <a:cs typeface="Calibri" panose="020F0502020204030204" pitchFamily="34" charset="0"/>
              </a:rPr>
              <a:t>Multidimensional Array</a:t>
            </a:r>
          </a:p>
        </p:txBody>
      </p:sp>
      <p:sp>
        <p:nvSpPr>
          <p:cNvPr id="23" name="Arrow: Down 22"/>
          <p:cNvSpPr/>
          <p:nvPr/>
        </p:nvSpPr>
        <p:spPr>
          <a:xfrm>
            <a:off x="6156176" y="3498616"/>
            <a:ext cx="1098855" cy="432555"/>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9825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1000" fill="hold"/>
                                        <p:tgtEl>
                                          <p:spTgt spid="2"/>
                                        </p:tgtEl>
                                        <p:attrNameLst>
                                          <p:attrName>ppt_w</p:attrName>
                                        </p:attrNameLst>
                                      </p:cBhvr>
                                      <p:tavLst>
                                        <p:tav tm="0">
                                          <p:val>
                                            <p:fltVal val="0"/>
                                          </p:val>
                                        </p:tav>
                                        <p:tav tm="100000">
                                          <p:val>
                                            <p:strVal val="#ppt_w"/>
                                          </p:val>
                                        </p:tav>
                                      </p:tavLst>
                                    </p:anim>
                                    <p:anim calcmode="lin" valueType="num">
                                      <p:cBhvr>
                                        <p:cTn id="30" dur="1000" fill="hold"/>
                                        <p:tgtEl>
                                          <p:spTgt spid="2"/>
                                        </p:tgtEl>
                                        <p:attrNameLst>
                                          <p:attrName>ppt_h</p:attrName>
                                        </p:attrNameLst>
                                      </p:cBhvr>
                                      <p:tavLst>
                                        <p:tav tm="0">
                                          <p:val>
                                            <p:fltVal val="0"/>
                                          </p:val>
                                        </p:tav>
                                        <p:tav tm="100000">
                                          <p:val>
                                            <p:strVal val="#ppt_h"/>
                                          </p:val>
                                        </p:tav>
                                      </p:tavLst>
                                    </p:anim>
                                    <p:anim calcmode="lin" valueType="num">
                                      <p:cBhvr>
                                        <p:cTn id="31" dur="1000" fill="hold"/>
                                        <p:tgtEl>
                                          <p:spTgt spid="2"/>
                                        </p:tgtEl>
                                        <p:attrNameLst>
                                          <p:attrName>style.rotation</p:attrName>
                                        </p:attrNameLst>
                                      </p:cBhvr>
                                      <p:tavLst>
                                        <p:tav tm="0">
                                          <p:val>
                                            <p:fltVal val="90"/>
                                          </p:val>
                                        </p:tav>
                                        <p:tav tm="100000">
                                          <p:val>
                                            <p:fltVal val="0"/>
                                          </p:val>
                                        </p:tav>
                                      </p:tavLst>
                                    </p:anim>
                                    <p:animEffect transition="in" filter="fade">
                                      <p:cBhvr>
                                        <p:cTn id="32" dur="1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circle(in)">
                                      <p:cBhvr>
                                        <p:cTn id="37" dur="20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heel(1)">
                                      <p:cBhvr>
                                        <p:cTn id="42" dur="2000"/>
                                        <p:tgtEl>
                                          <p:spTgt spid="15"/>
                                        </p:tgtEl>
                                      </p:cBhvr>
                                    </p:animEffect>
                                  </p:childTnLst>
                                </p:cTn>
                              </p:par>
                              <p:par>
                                <p:cTn id="43" presetID="21" presetClass="entr" presetSubtype="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heel(1)">
                                      <p:cBhvr>
                                        <p:cTn id="45" dur="2000"/>
                                        <p:tgtEl>
                                          <p:spTgt spid="16"/>
                                        </p:tgtEl>
                                      </p:cBhvr>
                                    </p:animEffect>
                                  </p:childTnLst>
                                </p:cTn>
                              </p:par>
                              <p:par>
                                <p:cTn id="46" presetID="21" presetClass="entr" presetSubtype="1"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heel(1)">
                                      <p:cBhvr>
                                        <p:cTn id="48" dur="2000"/>
                                        <p:tgtEl>
                                          <p:spTgt spid="17"/>
                                        </p:tgtEl>
                                      </p:cBhvr>
                                    </p:animEffect>
                                  </p:childTnLst>
                                </p:cTn>
                              </p:par>
                              <p:par>
                                <p:cTn id="49" presetID="21" presetClass="entr" presetSubtype="1"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heel(1)">
                                      <p:cBhvr>
                                        <p:cTn id="51" dur="2000"/>
                                        <p:tgtEl>
                                          <p:spTgt spid="19"/>
                                        </p:tgtEl>
                                      </p:cBhvr>
                                    </p:animEffect>
                                  </p:childTnLst>
                                </p:cTn>
                              </p:par>
                              <p:par>
                                <p:cTn id="52" presetID="21" presetClass="entr" presetSubtype="1"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heel(1)">
                                      <p:cBhvr>
                                        <p:cTn id="54" dur="2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circle(in)">
                                      <p:cBhvr>
                                        <p:cTn id="59" dur="2000"/>
                                        <p:tgtEl>
                                          <p:spTgt spid="41"/>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circle(in)">
                                      <p:cBhvr>
                                        <p:cTn id="62" dur="2000"/>
                                        <p:tgtEl>
                                          <p:spTgt spid="37"/>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circle(in)">
                                      <p:cBhvr>
                                        <p:cTn id="65" dur="2000"/>
                                        <p:tgtEl>
                                          <p:spTgt spid="2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circle(in)">
                                      <p:cBhvr>
                                        <p:cTn id="6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1" grpId="0" animBg="1"/>
      <p:bldP spid="2" grpId="0" animBg="1"/>
      <p:bldP spid="21" grpId="0"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6068" y="514462"/>
            <a:ext cx="8442196" cy="923330"/>
          </a:xfrm>
          <a:prstGeom prst="rect">
            <a:avLst/>
          </a:prstGeom>
        </p:spPr>
        <p:txBody>
          <a:bodyPr wrap="square">
            <a:spAutoFit/>
          </a:bodyPr>
          <a:lstStyle/>
          <a:p>
            <a:pPr lvl="0">
              <a:buSzPts val="1600"/>
            </a:pPr>
            <a:r>
              <a:rPr lang="en-US" sz="2700" b="1" dirty="0">
                <a:solidFill>
                  <a:schemeClr val="accent1"/>
                </a:solidFill>
                <a:latin typeface="+mj-lt"/>
              </a:rPr>
              <a:t>4.Measure Consumer Experience with Respect to each HCI Attributes</a:t>
            </a:r>
          </a:p>
        </p:txBody>
      </p:sp>
      <p:graphicFrame>
        <p:nvGraphicFramePr>
          <p:cNvPr id="6" name="Table 5"/>
          <p:cNvGraphicFramePr>
            <a:graphicFrameLocks noGrp="1"/>
          </p:cNvGraphicFramePr>
          <p:nvPr>
            <p:extLst>
              <p:ext uri="{D42A27DB-BD31-4B8C-83A1-F6EECF244321}">
                <p14:modId xmlns:p14="http://schemas.microsoft.com/office/powerpoint/2010/main" val="3657636081"/>
              </p:ext>
            </p:extLst>
          </p:nvPr>
        </p:nvGraphicFramePr>
        <p:xfrm>
          <a:off x="2416380" y="2819503"/>
          <a:ext cx="4321572" cy="792480"/>
        </p:xfrm>
        <a:graphic>
          <a:graphicData uri="http://schemas.openxmlformats.org/drawingml/2006/table">
            <a:tbl>
              <a:tblPr firstRow="1" bandRow="1">
                <a:tableStyleId>{5C22544A-7EE6-4342-B048-85BDC9FD1C3A}</a:tableStyleId>
              </a:tblPr>
              <a:tblGrid>
                <a:gridCol w="1440524">
                  <a:extLst>
                    <a:ext uri="{9D8B030D-6E8A-4147-A177-3AD203B41FA5}">
                      <a16:colId xmlns:a16="http://schemas.microsoft.com/office/drawing/2014/main" val="2631722530"/>
                    </a:ext>
                  </a:extLst>
                </a:gridCol>
                <a:gridCol w="1440524">
                  <a:extLst>
                    <a:ext uri="{9D8B030D-6E8A-4147-A177-3AD203B41FA5}">
                      <a16:colId xmlns:a16="http://schemas.microsoft.com/office/drawing/2014/main" val="2627258965"/>
                    </a:ext>
                  </a:extLst>
                </a:gridCol>
                <a:gridCol w="1440524">
                  <a:extLst>
                    <a:ext uri="{9D8B030D-6E8A-4147-A177-3AD203B41FA5}">
                      <a16:colId xmlns:a16="http://schemas.microsoft.com/office/drawing/2014/main" val="1934410215"/>
                    </a:ext>
                  </a:extLst>
                </a:gridCol>
              </a:tblGrid>
              <a:tr h="351623">
                <a:tc>
                  <a:txBody>
                    <a:bodyPr/>
                    <a:lstStyle/>
                    <a:p>
                      <a:r>
                        <a:rPr lang="en-US" sz="2000" dirty="0">
                          <a:solidFill>
                            <a:schemeClr val="tx1"/>
                          </a:solidFill>
                          <a:latin typeface="Calibri" panose="020F0502020204030204" pitchFamily="34" charset="0"/>
                          <a:cs typeface="Calibri" panose="020F0502020204030204" pitchFamily="34" charset="0"/>
                        </a:rPr>
                        <a:t>+2</a:t>
                      </a:r>
                    </a:p>
                  </a:txBody>
                  <a:tcPr/>
                </a:tc>
                <a:tc>
                  <a:txBody>
                    <a:bodyPr/>
                    <a:lstStyle/>
                    <a:p>
                      <a:r>
                        <a:rPr lang="en-US" sz="2000" dirty="0">
                          <a:solidFill>
                            <a:schemeClr val="tx1"/>
                          </a:solidFill>
                          <a:latin typeface="Calibri" panose="020F0502020204030204" pitchFamily="34" charset="0"/>
                          <a:cs typeface="Calibri" panose="020F0502020204030204" pitchFamily="34" charset="0"/>
                        </a:rPr>
                        <a:t>-1</a:t>
                      </a:r>
                    </a:p>
                  </a:txBody>
                  <a:tcPr/>
                </a:tc>
                <a:tc>
                  <a:txBody>
                    <a:bodyPr/>
                    <a:lstStyle/>
                    <a:p>
                      <a:r>
                        <a:rPr lang="en-US" sz="2000" dirty="0">
                          <a:solidFill>
                            <a:schemeClr val="tx1"/>
                          </a:solidFill>
                          <a:latin typeface="Calibri" panose="020F0502020204030204" pitchFamily="34" charset="0"/>
                          <a:cs typeface="Calibri" panose="020F0502020204030204" pitchFamily="34" charset="0"/>
                        </a:rPr>
                        <a:t>-3</a:t>
                      </a:r>
                    </a:p>
                  </a:txBody>
                  <a:tcPr/>
                </a:tc>
                <a:extLst>
                  <a:ext uri="{0D108BD9-81ED-4DB2-BD59-A6C34878D82A}">
                    <a16:rowId xmlns:a16="http://schemas.microsoft.com/office/drawing/2014/main" val="3293015916"/>
                  </a:ext>
                </a:extLst>
              </a:tr>
              <a:tr h="351623">
                <a:tc>
                  <a:txBody>
                    <a:bodyPr/>
                    <a:lstStyle/>
                    <a:p>
                      <a:r>
                        <a:rPr lang="en-US" sz="2000" b="1" dirty="0">
                          <a:latin typeface="Calibri" panose="020F0502020204030204" pitchFamily="34" charset="0"/>
                          <a:cs typeface="Calibri" panose="020F0502020204030204" pitchFamily="34" charset="0"/>
                        </a:rPr>
                        <a:t>+1</a:t>
                      </a:r>
                    </a:p>
                  </a:txBody>
                  <a:tcPr/>
                </a:tc>
                <a:tc>
                  <a:txBody>
                    <a:bodyPr/>
                    <a:lstStyle/>
                    <a:p>
                      <a:r>
                        <a:rPr lang="en-US" sz="2000" b="1" dirty="0">
                          <a:latin typeface="Calibri" panose="020F0502020204030204" pitchFamily="34" charset="0"/>
                          <a:cs typeface="Calibri" panose="020F0502020204030204" pitchFamily="34" charset="0"/>
                        </a:rPr>
                        <a:t>+2</a:t>
                      </a:r>
                    </a:p>
                  </a:txBody>
                  <a:tcPr/>
                </a:tc>
                <a:tc>
                  <a:txBody>
                    <a:bodyPr/>
                    <a:lstStyle/>
                    <a:p>
                      <a:r>
                        <a:rPr lang="en-US" sz="2000" b="1" dirty="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171661007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13958787"/>
              </p:ext>
            </p:extLst>
          </p:nvPr>
        </p:nvGraphicFramePr>
        <p:xfrm>
          <a:off x="2382316" y="1849169"/>
          <a:ext cx="4321572" cy="701040"/>
        </p:xfrm>
        <a:graphic>
          <a:graphicData uri="http://schemas.openxmlformats.org/drawingml/2006/table">
            <a:tbl>
              <a:tblPr firstRow="1" bandRow="1">
                <a:tableStyleId>{5C22544A-7EE6-4342-B048-85BDC9FD1C3A}</a:tableStyleId>
              </a:tblPr>
              <a:tblGrid>
                <a:gridCol w="1440524">
                  <a:extLst>
                    <a:ext uri="{9D8B030D-6E8A-4147-A177-3AD203B41FA5}">
                      <a16:colId xmlns:a16="http://schemas.microsoft.com/office/drawing/2014/main" val="3269573156"/>
                    </a:ext>
                  </a:extLst>
                </a:gridCol>
                <a:gridCol w="1440524">
                  <a:extLst>
                    <a:ext uri="{9D8B030D-6E8A-4147-A177-3AD203B41FA5}">
                      <a16:colId xmlns:a16="http://schemas.microsoft.com/office/drawing/2014/main" val="855316935"/>
                    </a:ext>
                  </a:extLst>
                </a:gridCol>
                <a:gridCol w="1440524">
                  <a:extLst>
                    <a:ext uri="{9D8B030D-6E8A-4147-A177-3AD203B41FA5}">
                      <a16:colId xmlns:a16="http://schemas.microsoft.com/office/drawing/2014/main" val="1060338807"/>
                    </a:ext>
                  </a:extLst>
                </a:gridCol>
              </a:tblGrid>
              <a:tr h="624840">
                <a:tc>
                  <a:txBody>
                    <a:bodyPr/>
                    <a:lstStyle/>
                    <a:p>
                      <a:r>
                        <a:rPr lang="en-US" sz="2000" dirty="0">
                          <a:latin typeface="Calibri" panose="020F0502020204030204" pitchFamily="34" charset="0"/>
                          <a:cs typeface="Calibri" panose="020F0502020204030204" pitchFamily="34" charset="0"/>
                        </a:rPr>
                        <a:t>Review No:01</a:t>
                      </a:r>
                    </a:p>
                  </a:txBody>
                  <a:tcPr>
                    <a:solidFill>
                      <a:srgbClr val="00B0F0"/>
                    </a:solidFill>
                  </a:tcPr>
                </a:tc>
                <a:tc>
                  <a:txBody>
                    <a:bodyPr/>
                    <a:lstStyle/>
                    <a:p>
                      <a:r>
                        <a:rPr lang="en-US" sz="2000" dirty="0">
                          <a:latin typeface="Calibri" panose="020F0502020204030204" pitchFamily="34" charset="0"/>
                          <a:cs typeface="Calibri" panose="020F0502020204030204" pitchFamily="34" charset="0"/>
                        </a:rPr>
                        <a:t>Review No:02</a:t>
                      </a:r>
                    </a:p>
                  </a:txBody>
                  <a:tcPr>
                    <a:solidFill>
                      <a:srgbClr val="00B0F0"/>
                    </a:solidFill>
                  </a:tcPr>
                </a:tc>
                <a:tc>
                  <a:txBody>
                    <a:bodyPr/>
                    <a:lstStyle/>
                    <a:p>
                      <a:r>
                        <a:rPr lang="en-US" sz="2000" dirty="0">
                          <a:latin typeface="Calibri" panose="020F0502020204030204" pitchFamily="34" charset="0"/>
                          <a:cs typeface="Calibri" panose="020F0502020204030204" pitchFamily="34" charset="0"/>
                        </a:rPr>
                        <a:t>Review No: n</a:t>
                      </a:r>
                    </a:p>
                  </a:txBody>
                  <a:tcPr>
                    <a:solidFill>
                      <a:srgbClr val="00B0F0"/>
                    </a:solidFill>
                  </a:tcPr>
                </a:tc>
                <a:extLst>
                  <a:ext uri="{0D108BD9-81ED-4DB2-BD59-A6C34878D82A}">
                    <a16:rowId xmlns:a16="http://schemas.microsoft.com/office/drawing/2014/main" val="111047645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21896742"/>
              </p:ext>
            </p:extLst>
          </p:nvPr>
        </p:nvGraphicFramePr>
        <p:xfrm>
          <a:off x="207871" y="2819503"/>
          <a:ext cx="1905000" cy="7924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539387329"/>
                    </a:ext>
                  </a:extLst>
                </a:gridCol>
              </a:tblGrid>
              <a:tr h="351623">
                <a:tc>
                  <a:txBody>
                    <a:bodyPr/>
                    <a:lstStyle/>
                    <a:p>
                      <a:r>
                        <a:rPr lang="en-US" sz="2000" dirty="0">
                          <a:latin typeface="Calibri" panose="020F0502020204030204" pitchFamily="34" charset="0"/>
                          <a:cs typeface="Calibri" panose="020F0502020204030204" pitchFamily="34" charset="0"/>
                        </a:rPr>
                        <a:t>Graphics</a:t>
                      </a:r>
                    </a:p>
                  </a:txBody>
                  <a:tcPr>
                    <a:solidFill>
                      <a:srgbClr val="00B0F0"/>
                    </a:solidFill>
                  </a:tcPr>
                </a:tc>
                <a:extLst>
                  <a:ext uri="{0D108BD9-81ED-4DB2-BD59-A6C34878D82A}">
                    <a16:rowId xmlns:a16="http://schemas.microsoft.com/office/drawing/2014/main" val="1514747919"/>
                  </a:ext>
                </a:extLst>
              </a:tr>
              <a:tr h="351623">
                <a:tc>
                  <a:txBody>
                    <a:bodyPr/>
                    <a:lstStyle/>
                    <a:p>
                      <a:r>
                        <a:rPr lang="en-US" sz="2000" b="1" dirty="0">
                          <a:latin typeface="Calibri" panose="020F0502020204030204" pitchFamily="34" charset="0"/>
                          <a:cs typeface="Calibri" panose="020F0502020204030204" pitchFamily="34" charset="0"/>
                        </a:rPr>
                        <a:t>Colors</a:t>
                      </a:r>
                    </a:p>
                  </a:txBody>
                  <a:tcPr>
                    <a:solidFill>
                      <a:srgbClr val="00B0F0"/>
                    </a:solidFill>
                  </a:tcPr>
                </a:tc>
                <a:extLst>
                  <a:ext uri="{0D108BD9-81ED-4DB2-BD59-A6C34878D82A}">
                    <a16:rowId xmlns:a16="http://schemas.microsoft.com/office/drawing/2014/main" val="201645469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60126062"/>
              </p:ext>
            </p:extLst>
          </p:nvPr>
        </p:nvGraphicFramePr>
        <p:xfrm>
          <a:off x="6989153" y="2829699"/>
          <a:ext cx="1143000" cy="7924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175510533"/>
                    </a:ext>
                  </a:extLst>
                </a:gridCol>
              </a:tblGrid>
              <a:tr h="363133">
                <a:tc>
                  <a:txBody>
                    <a:bodyPr/>
                    <a:lstStyle/>
                    <a:p>
                      <a:r>
                        <a:rPr lang="en-US" sz="2000" dirty="0">
                          <a:solidFill>
                            <a:schemeClr val="tx1"/>
                          </a:solidFill>
                          <a:latin typeface="Calibri" panose="020F0502020204030204" pitchFamily="34" charset="0"/>
                          <a:cs typeface="Calibri" panose="020F0502020204030204" pitchFamily="34" charset="0"/>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extLst>
                  <a:ext uri="{0D108BD9-81ED-4DB2-BD59-A6C34878D82A}">
                    <a16:rowId xmlns:a16="http://schemas.microsoft.com/office/drawing/2014/main" val="1793137914"/>
                  </a:ext>
                </a:extLst>
              </a:tr>
              <a:tr h="363133">
                <a:tc>
                  <a:txBody>
                    <a:bodyPr/>
                    <a:lstStyle/>
                    <a:p>
                      <a:r>
                        <a:rPr lang="en-US" sz="2000" b="1" dirty="0">
                          <a:latin typeface="Calibri" panose="020F0502020204030204" pitchFamily="34" charset="0"/>
                          <a:cs typeface="Calibri" panose="020F0502020204030204" pitchFamily="34" charset="0"/>
                        </a:rPr>
                        <a:t>+5</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tcPr>
                </a:tc>
                <a:extLst>
                  <a:ext uri="{0D108BD9-81ED-4DB2-BD59-A6C34878D82A}">
                    <a16:rowId xmlns:a16="http://schemas.microsoft.com/office/drawing/2014/main" val="106001574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49879357"/>
              </p:ext>
            </p:extLst>
          </p:nvPr>
        </p:nvGraphicFramePr>
        <p:xfrm>
          <a:off x="6978821" y="1903394"/>
          <a:ext cx="1191432" cy="701040"/>
        </p:xfrm>
        <a:graphic>
          <a:graphicData uri="http://schemas.openxmlformats.org/drawingml/2006/table">
            <a:tbl>
              <a:tblPr firstRow="1" bandRow="1">
                <a:tableStyleId>{5C22544A-7EE6-4342-B048-85BDC9FD1C3A}</a:tableStyleId>
              </a:tblPr>
              <a:tblGrid>
                <a:gridCol w="1191432">
                  <a:extLst>
                    <a:ext uri="{9D8B030D-6E8A-4147-A177-3AD203B41FA5}">
                      <a16:colId xmlns:a16="http://schemas.microsoft.com/office/drawing/2014/main" val="1322089977"/>
                    </a:ext>
                  </a:extLst>
                </a:gridCol>
              </a:tblGrid>
              <a:tr h="672514">
                <a:tc>
                  <a:txBody>
                    <a:bodyPr/>
                    <a:lstStyle/>
                    <a:p>
                      <a:r>
                        <a:rPr lang="en-US" sz="2000" dirty="0">
                          <a:latin typeface="Calibri" panose="020F0502020204030204" pitchFamily="34" charset="0"/>
                          <a:cs typeface="Calibri" panose="020F0502020204030204" pitchFamily="34" charset="0"/>
                        </a:rPr>
                        <a:t>Full Count</a:t>
                      </a:r>
                    </a:p>
                  </a:txBody>
                  <a:tcPr>
                    <a:solidFill>
                      <a:srgbClr val="00B0F0"/>
                    </a:solidFill>
                  </a:tcPr>
                </a:tc>
                <a:extLst>
                  <a:ext uri="{0D108BD9-81ED-4DB2-BD59-A6C34878D82A}">
                    <a16:rowId xmlns:a16="http://schemas.microsoft.com/office/drawing/2014/main" val="599598689"/>
                  </a:ext>
                </a:extLst>
              </a:tr>
            </a:tbl>
          </a:graphicData>
        </a:graphic>
      </p:graphicFrame>
      <p:sp>
        <p:nvSpPr>
          <p:cNvPr id="11" name="Oval 10"/>
          <p:cNvSpPr/>
          <p:nvPr/>
        </p:nvSpPr>
        <p:spPr>
          <a:xfrm>
            <a:off x="6674021" y="1493865"/>
            <a:ext cx="1752600" cy="2743200"/>
          </a:xfrm>
          <a:prstGeom prst="ellipse">
            <a:avLst/>
          </a:prstGeom>
          <a:noFill/>
          <a:ln w="7620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Rectangle 1"/>
              <p:cNvSpPr/>
              <p:nvPr/>
            </p:nvSpPr>
            <p:spPr>
              <a:xfrm>
                <a:off x="1171997" y="3911196"/>
                <a:ext cx="5884253" cy="12666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𝑪𝑬</m:t>
                      </m:r>
                      <m:r>
                        <a:rPr lang="en-US" sz="2800" b="1">
                          <a:latin typeface="Cambria Math" panose="02040503050406030204" pitchFamily="18" charset="0"/>
                        </a:rPr>
                        <m:t>=</m:t>
                      </m:r>
                      <m:nary>
                        <m:naryPr>
                          <m:chr m:val="∑"/>
                          <m:limLoc m:val="undOvr"/>
                          <m:ctrlPr>
                            <a:rPr lang="en-US" sz="2800" b="1" i="1">
                              <a:latin typeface="Cambria Math" panose="02040503050406030204" pitchFamily="18" charset="0"/>
                            </a:rPr>
                          </m:ctrlPr>
                        </m:naryPr>
                        <m:sub>
                          <m:r>
                            <a:rPr lang="en-US" sz="2800" b="1" i="1">
                              <a:latin typeface="Cambria Math" panose="02040503050406030204" pitchFamily="18" charset="0"/>
                            </a:rPr>
                            <m:t>𝒊</m:t>
                          </m:r>
                          <m:r>
                            <a:rPr lang="en-US" sz="2800" b="1">
                              <a:latin typeface="Cambria Math" panose="02040503050406030204" pitchFamily="18" charset="0"/>
                            </a:rPr>
                            <m:t>=</m:t>
                          </m:r>
                          <m:r>
                            <a:rPr lang="en-US" sz="2800" b="1">
                              <a:latin typeface="Cambria Math" panose="02040503050406030204" pitchFamily="18" charset="0"/>
                            </a:rPr>
                            <m:t>𝟎</m:t>
                          </m:r>
                        </m:sub>
                        <m:sup>
                          <m:r>
                            <a:rPr lang="en-US" sz="2800" b="1" i="1">
                              <a:latin typeface="Cambria Math" panose="02040503050406030204" pitchFamily="18" charset="0"/>
                            </a:rPr>
                            <m:t>𝒏</m:t>
                          </m:r>
                        </m:sup>
                        <m:e>
                          <m:d>
                            <m:dPr>
                              <m:ctrlPr>
                                <a:rPr lang="en-US" sz="2800" b="1" i="1">
                                  <a:latin typeface="Cambria Math" panose="02040503050406030204" pitchFamily="18" charset="0"/>
                                </a:rPr>
                              </m:ctrlPr>
                            </m:dPr>
                            <m:e>
                              <m:sSub>
                                <m:sSubPr>
                                  <m:ctrlPr>
                                    <a:rPr lang="en-US" sz="2800" b="1" i="1">
                                      <a:latin typeface="Cambria Math" panose="02040503050406030204" pitchFamily="18" charset="0"/>
                                    </a:rPr>
                                  </m:ctrlPr>
                                </m:sSubPr>
                                <m:e>
                                  <m:r>
                                    <a:rPr lang="en-US" sz="2800" b="1" i="1">
                                      <a:latin typeface="Cambria Math" panose="02040503050406030204" pitchFamily="18" charset="0"/>
                                    </a:rPr>
                                    <m:t>𝒑</m:t>
                                  </m:r>
                                </m:e>
                                <m:sub>
                                  <m:r>
                                    <a:rPr lang="en-US" sz="2800" b="1">
                                      <a:latin typeface="Cambria Math" panose="02040503050406030204" pitchFamily="18" charset="0"/>
                                    </a:rPr>
                                    <m:t>𝟏</m:t>
                                  </m:r>
                                </m:sub>
                              </m:sSub>
                              <m:r>
                                <a:rPr lang="en-US" sz="2800" b="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𝒑</m:t>
                                  </m:r>
                                </m:e>
                                <m:sub>
                                  <m:r>
                                    <a:rPr lang="en-US" sz="2800" b="1">
                                      <a:latin typeface="Cambria Math" panose="02040503050406030204" pitchFamily="18" charset="0"/>
                                    </a:rPr>
                                    <m:t>𝟐</m:t>
                                  </m:r>
                                </m:sub>
                              </m:sSub>
                              <m:r>
                                <a:rPr lang="en-US" sz="2800" b="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𝒑</m:t>
                                  </m:r>
                                </m:e>
                                <m:sub>
                                  <m:r>
                                    <a:rPr lang="en-US" sz="2800" b="1">
                                      <a:latin typeface="Cambria Math" panose="02040503050406030204" pitchFamily="18" charset="0"/>
                                    </a:rPr>
                                    <m:t>𝟑</m:t>
                                  </m:r>
                                </m:sub>
                              </m:sSub>
                              <m:r>
                                <a:rPr lang="en-US" sz="2800" b="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𝒑</m:t>
                                  </m:r>
                                </m:e>
                                <m:sub>
                                  <m:r>
                                    <a:rPr lang="en-US" sz="2800" b="1" i="1">
                                      <a:latin typeface="Cambria Math" panose="02040503050406030204" pitchFamily="18" charset="0"/>
                                    </a:rPr>
                                    <m:t>𝒏</m:t>
                                  </m:r>
                                </m:sub>
                              </m:sSub>
                            </m:e>
                          </m:d>
                        </m:e>
                      </m:nary>
                    </m:oMath>
                  </m:oMathPara>
                </a14:m>
                <a:endParaRPr lang="en-US" sz="2800" b="1" dirty="0"/>
              </a:p>
            </p:txBody>
          </p:sp>
        </mc:Choice>
        <mc:Fallback xmlns="">
          <p:sp>
            <p:nvSpPr>
              <p:cNvPr id="2" name="Rectangle 1"/>
              <p:cNvSpPr>
                <a:spLocks noRot="1" noChangeAspect="1" noMove="1" noResize="1" noEditPoints="1" noAdjustHandles="1" noChangeArrowheads="1" noChangeShapeType="1" noTextEdit="1"/>
              </p:cNvSpPr>
              <p:nvPr/>
            </p:nvSpPr>
            <p:spPr>
              <a:xfrm>
                <a:off x="1171997" y="3911196"/>
                <a:ext cx="5884253" cy="1266629"/>
              </a:xfrm>
              <a:prstGeom prst="rect">
                <a:avLst/>
              </a:prstGeom>
              <a:blipFill>
                <a:blip r:embed="rId3"/>
                <a:stretch>
                  <a:fillRect/>
                </a:stretch>
              </a:blipFill>
            </p:spPr>
            <p:txBody>
              <a:bodyPr/>
              <a:lstStyle/>
              <a:p>
                <a:r>
                  <a:rPr lang="en-US">
                    <a:noFill/>
                  </a:rPr>
                  <a:t> </a:t>
                </a:r>
              </a:p>
            </p:txBody>
          </p:sp>
        </mc:Fallback>
      </mc:AlternateContent>
      <p:sp>
        <p:nvSpPr>
          <p:cNvPr id="3" name="Rectangle 2"/>
          <p:cNvSpPr/>
          <p:nvPr/>
        </p:nvSpPr>
        <p:spPr>
          <a:xfrm>
            <a:off x="1447800" y="5334002"/>
            <a:ext cx="6553200" cy="1118255"/>
          </a:xfrm>
          <a:prstGeom prst="rect">
            <a:avLst/>
          </a:prstGeom>
        </p:spPr>
        <p:txBody>
          <a:bodyPr wrap="square">
            <a:spAutoFit/>
          </a:bodyPr>
          <a:lstStyle/>
          <a:p>
            <a:pPr algn="just">
              <a:lnSpc>
                <a:spcPct val="150000"/>
              </a:lnSpc>
              <a:spcAft>
                <a:spcPts val="800"/>
              </a:spcAft>
            </a:pPr>
            <a:r>
              <a:rPr lang="en-US" sz="2000" b="1" dirty="0">
                <a:latin typeface="Calibri" panose="020F0502020204030204" pitchFamily="34" charset="0"/>
                <a:ea typeface="Times New Roman" panose="02020603050405020304" pitchFamily="18" charset="0"/>
                <a:cs typeface="Calibri" panose="020F0502020204030204" pitchFamily="34" charset="0"/>
              </a:rPr>
              <a:t>CE: Total sentiment polarity for attribute related to HCI</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US" sz="2000" b="1" dirty="0">
                <a:latin typeface="Calibri" panose="020F0502020204030204" pitchFamily="34" charset="0"/>
                <a:ea typeface="Times New Roman" panose="02020603050405020304" pitchFamily="18" charset="0"/>
                <a:cs typeface="Calibri" panose="020F0502020204030204" pitchFamily="34" charset="0"/>
              </a:rPr>
              <a:t>P</a:t>
            </a:r>
            <a:r>
              <a:rPr lang="en-US" sz="2000" b="1" baseline="-25000" dirty="0">
                <a:latin typeface="Calibri" panose="020F0502020204030204" pitchFamily="34" charset="0"/>
                <a:ea typeface="Times New Roman" panose="02020603050405020304" pitchFamily="18" charset="0"/>
                <a:cs typeface="Calibri" panose="020F0502020204030204" pitchFamily="34" charset="0"/>
              </a:rPr>
              <a:t>i</a:t>
            </a:r>
            <a:r>
              <a:rPr lang="en-US" sz="2000" b="1" dirty="0">
                <a:latin typeface="Calibri" panose="020F0502020204030204" pitchFamily="34" charset="0"/>
                <a:ea typeface="Times New Roman" panose="02020603050405020304" pitchFamily="18" charset="0"/>
                <a:cs typeface="Calibri" panose="020F0502020204030204" pitchFamily="34" charset="0"/>
              </a:rPr>
              <a:t>: Polarity of Sentiment word</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31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in)">
                                      <p:cBhvr>
                                        <p:cTn id="18" dur="750"/>
                                        <p:tgtEl>
                                          <p:spTgt spid="10"/>
                                        </p:tgtEl>
                                      </p:cBhvr>
                                    </p:animEffect>
                                  </p:childTnLst>
                                </p:cTn>
                              </p:par>
                              <p:par>
                                <p:cTn id="19" presetID="6"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75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217">
                                          <p:stCondLst>
                                            <p:cond delay="0"/>
                                          </p:stCondLst>
                                        </p:cTn>
                                        <p:tgtEl>
                                          <p:spTgt spid="11"/>
                                        </p:tgtEl>
                                      </p:cBhvr>
                                    </p:animEffect>
                                    <p:anim calcmode="lin" valueType="num">
                                      <p:cBhvr>
                                        <p:cTn id="27" dur="683"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8" dur="249"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9" dur="249" tmFilter="0, 0; 0.125,0.2665; 0.25,0.4; 0.375,0.465; 0.5,0.5;  0.625,0.535; 0.75,0.6; 0.875,0.7335; 1,1">
                                          <p:stCondLst>
                                            <p:cond delay="249"/>
                                          </p:stCondLst>
                                        </p:cTn>
                                        <p:tgtEl>
                                          <p:spTgt spid="11"/>
                                        </p:tgtEl>
                                        <p:attrNameLst>
                                          <p:attrName>ppt_y</p:attrName>
                                        </p:attrNameLst>
                                      </p:cBhvr>
                                      <p:tavLst>
                                        <p:tav tm="0" fmla="#ppt_y-sin(pi*$)/9">
                                          <p:val>
                                            <p:fltVal val="0"/>
                                          </p:val>
                                        </p:tav>
                                        <p:tav tm="100000">
                                          <p:val>
                                            <p:fltVal val="1"/>
                                          </p:val>
                                        </p:tav>
                                      </p:tavLst>
                                    </p:anim>
                                    <p:anim calcmode="lin" valueType="num">
                                      <p:cBhvr>
                                        <p:cTn id="30" dur="125" tmFilter="0, 0; 0.125,0.2665; 0.25,0.4; 0.375,0.465; 0.5,0.5;  0.625,0.535; 0.75,0.6; 0.875,0.7335; 1,1">
                                          <p:stCondLst>
                                            <p:cond delay="496"/>
                                          </p:stCondLst>
                                        </p:cTn>
                                        <p:tgtEl>
                                          <p:spTgt spid="11"/>
                                        </p:tgtEl>
                                        <p:attrNameLst>
                                          <p:attrName>ppt_y</p:attrName>
                                        </p:attrNameLst>
                                      </p:cBhvr>
                                      <p:tavLst>
                                        <p:tav tm="0" fmla="#ppt_y-sin(pi*$)/27">
                                          <p:val>
                                            <p:fltVal val="0"/>
                                          </p:val>
                                        </p:tav>
                                        <p:tav tm="100000">
                                          <p:val>
                                            <p:fltVal val="1"/>
                                          </p:val>
                                        </p:tav>
                                      </p:tavLst>
                                    </p:anim>
                                    <p:anim calcmode="lin" valueType="num">
                                      <p:cBhvr>
                                        <p:cTn id="31" dur="62" tmFilter="0, 0; 0.125,0.2665; 0.25,0.4; 0.375,0.465; 0.5,0.5;  0.625,0.535; 0.75,0.6; 0.875,0.7335; 1,1">
                                          <p:stCondLst>
                                            <p:cond delay="621"/>
                                          </p:stCondLst>
                                        </p:cTn>
                                        <p:tgtEl>
                                          <p:spTgt spid="11"/>
                                        </p:tgtEl>
                                        <p:attrNameLst>
                                          <p:attrName>ppt_y</p:attrName>
                                        </p:attrNameLst>
                                      </p:cBhvr>
                                      <p:tavLst>
                                        <p:tav tm="0" fmla="#ppt_y-sin(pi*$)/81">
                                          <p:val>
                                            <p:fltVal val="0"/>
                                          </p:val>
                                        </p:tav>
                                        <p:tav tm="100000">
                                          <p:val>
                                            <p:fltVal val="1"/>
                                          </p:val>
                                        </p:tav>
                                      </p:tavLst>
                                    </p:anim>
                                    <p:animScale>
                                      <p:cBhvr>
                                        <p:cTn id="32" dur="10">
                                          <p:stCondLst>
                                            <p:cond delay="244"/>
                                          </p:stCondLst>
                                        </p:cTn>
                                        <p:tgtEl>
                                          <p:spTgt spid="11"/>
                                        </p:tgtEl>
                                      </p:cBhvr>
                                      <p:to x="100000" y="60000"/>
                                    </p:animScale>
                                    <p:animScale>
                                      <p:cBhvr>
                                        <p:cTn id="33" dur="62" decel="50000">
                                          <p:stCondLst>
                                            <p:cond delay="253"/>
                                          </p:stCondLst>
                                        </p:cTn>
                                        <p:tgtEl>
                                          <p:spTgt spid="11"/>
                                        </p:tgtEl>
                                      </p:cBhvr>
                                      <p:to x="100000" y="100000"/>
                                    </p:animScale>
                                    <p:animScale>
                                      <p:cBhvr>
                                        <p:cTn id="34" dur="10">
                                          <p:stCondLst>
                                            <p:cond delay="492"/>
                                          </p:stCondLst>
                                        </p:cTn>
                                        <p:tgtEl>
                                          <p:spTgt spid="11"/>
                                        </p:tgtEl>
                                      </p:cBhvr>
                                      <p:to x="100000" y="80000"/>
                                    </p:animScale>
                                    <p:animScale>
                                      <p:cBhvr>
                                        <p:cTn id="35" dur="62" decel="50000">
                                          <p:stCondLst>
                                            <p:cond delay="502"/>
                                          </p:stCondLst>
                                        </p:cTn>
                                        <p:tgtEl>
                                          <p:spTgt spid="11"/>
                                        </p:tgtEl>
                                      </p:cBhvr>
                                      <p:to x="100000" y="100000"/>
                                    </p:animScale>
                                    <p:animScale>
                                      <p:cBhvr>
                                        <p:cTn id="36" dur="10">
                                          <p:stCondLst>
                                            <p:cond delay="616"/>
                                          </p:stCondLst>
                                        </p:cTn>
                                        <p:tgtEl>
                                          <p:spTgt spid="11"/>
                                        </p:tgtEl>
                                      </p:cBhvr>
                                      <p:to x="100000" y="90000"/>
                                    </p:animScale>
                                    <p:animScale>
                                      <p:cBhvr>
                                        <p:cTn id="37" dur="62" decel="50000">
                                          <p:stCondLst>
                                            <p:cond delay="626"/>
                                          </p:stCondLst>
                                        </p:cTn>
                                        <p:tgtEl>
                                          <p:spTgt spid="11"/>
                                        </p:tgtEl>
                                      </p:cBhvr>
                                      <p:to x="100000" y="100000"/>
                                    </p:animScale>
                                    <p:animScale>
                                      <p:cBhvr>
                                        <p:cTn id="38" dur="10">
                                          <p:stCondLst>
                                            <p:cond delay="678"/>
                                          </p:stCondLst>
                                        </p:cTn>
                                        <p:tgtEl>
                                          <p:spTgt spid="11"/>
                                        </p:tgtEl>
                                      </p:cBhvr>
                                      <p:to x="100000" y="95000"/>
                                    </p:animScale>
                                    <p:animScale>
                                      <p:cBhvr>
                                        <p:cTn id="39" dur="62" decel="50000">
                                          <p:stCondLst>
                                            <p:cond delay="688"/>
                                          </p:stCondLst>
                                        </p:cTn>
                                        <p:tgtEl>
                                          <p:spTgt spid="11"/>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linds(horizontal)">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2"/>
            <a:ext cx="6516798" cy="493905"/>
          </a:xfrm>
        </p:spPr>
        <p:txBody>
          <a:bodyPr>
            <a:noAutofit/>
          </a:bodyPr>
          <a:lstStyle/>
          <a:p>
            <a:pPr algn="ctr"/>
            <a:r>
              <a:rPr lang="en-US" sz="4000" dirty="0">
                <a:latin typeface="Calibri" panose="020F0502020204030204" pitchFamily="34" charset="0"/>
              </a:rPr>
              <a:t>Overview</a:t>
            </a:r>
          </a:p>
        </p:txBody>
      </p:sp>
      <p:graphicFrame>
        <p:nvGraphicFramePr>
          <p:cNvPr id="5" name="Diagram 4"/>
          <p:cNvGraphicFramePr/>
          <p:nvPr>
            <p:extLst>
              <p:ext uri="{D42A27DB-BD31-4B8C-83A1-F6EECF244321}">
                <p14:modId xmlns:p14="http://schemas.microsoft.com/office/powerpoint/2010/main" val="407020197"/>
              </p:ext>
            </p:extLst>
          </p:nvPr>
        </p:nvGraphicFramePr>
        <p:xfrm>
          <a:off x="1219200" y="951107"/>
          <a:ext cx="7239000" cy="5144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57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2" y="455387"/>
            <a:ext cx="7925649" cy="830997"/>
          </a:xfrm>
          <a:prstGeom prst="rect">
            <a:avLst/>
          </a:prstGeom>
        </p:spPr>
        <p:txBody>
          <a:bodyPr wrap="square">
            <a:spAutoFit/>
          </a:bodyPr>
          <a:lstStyle/>
          <a:p>
            <a:pPr>
              <a:buSzPts val="1600"/>
            </a:pPr>
            <a:r>
              <a:rPr lang="en-US" sz="2700" b="1" dirty="0">
                <a:solidFill>
                  <a:schemeClr val="accent1"/>
                </a:solidFill>
                <a:latin typeface="+mj-lt"/>
              </a:rPr>
              <a:t>5.Evaluate Final Level of Consumer Experience</a:t>
            </a:r>
          </a:p>
          <a:p>
            <a:pPr lvl="0">
              <a:buSzPts val="1600"/>
            </a:pPr>
            <a:r>
              <a:rPr lang="en-US" sz="2000" b="1" dirty="0"/>
              <a:t> </a:t>
            </a:r>
          </a:p>
        </p:txBody>
      </p:sp>
      <p:graphicFrame>
        <p:nvGraphicFramePr>
          <p:cNvPr id="6" name="Table 5"/>
          <p:cNvGraphicFramePr>
            <a:graphicFrameLocks noGrp="1"/>
          </p:cNvGraphicFramePr>
          <p:nvPr>
            <p:extLst>
              <p:ext uri="{D42A27DB-BD31-4B8C-83A1-F6EECF244321}">
                <p14:modId xmlns:p14="http://schemas.microsoft.com/office/powerpoint/2010/main" val="4241042463"/>
              </p:ext>
            </p:extLst>
          </p:nvPr>
        </p:nvGraphicFramePr>
        <p:xfrm>
          <a:off x="2416380" y="3466318"/>
          <a:ext cx="4321572" cy="792480"/>
        </p:xfrm>
        <a:graphic>
          <a:graphicData uri="http://schemas.openxmlformats.org/drawingml/2006/table">
            <a:tbl>
              <a:tblPr firstRow="1" bandRow="1">
                <a:tableStyleId>{5C22544A-7EE6-4342-B048-85BDC9FD1C3A}</a:tableStyleId>
              </a:tblPr>
              <a:tblGrid>
                <a:gridCol w="1440524">
                  <a:extLst>
                    <a:ext uri="{9D8B030D-6E8A-4147-A177-3AD203B41FA5}">
                      <a16:colId xmlns:a16="http://schemas.microsoft.com/office/drawing/2014/main" val="2631722530"/>
                    </a:ext>
                  </a:extLst>
                </a:gridCol>
                <a:gridCol w="1440524">
                  <a:extLst>
                    <a:ext uri="{9D8B030D-6E8A-4147-A177-3AD203B41FA5}">
                      <a16:colId xmlns:a16="http://schemas.microsoft.com/office/drawing/2014/main" val="2627258965"/>
                    </a:ext>
                  </a:extLst>
                </a:gridCol>
                <a:gridCol w="1440524">
                  <a:extLst>
                    <a:ext uri="{9D8B030D-6E8A-4147-A177-3AD203B41FA5}">
                      <a16:colId xmlns:a16="http://schemas.microsoft.com/office/drawing/2014/main" val="1934410215"/>
                    </a:ext>
                  </a:extLst>
                </a:gridCol>
              </a:tblGrid>
              <a:tr h="351623">
                <a:tc>
                  <a:txBody>
                    <a:bodyPr/>
                    <a:lstStyle/>
                    <a:p>
                      <a:r>
                        <a:rPr lang="en-US" sz="2000" dirty="0">
                          <a:solidFill>
                            <a:schemeClr val="tx1"/>
                          </a:solidFill>
                          <a:latin typeface="Calibri" panose="020F0502020204030204" pitchFamily="34" charset="0"/>
                          <a:cs typeface="Calibri" panose="020F0502020204030204" pitchFamily="34" charset="0"/>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b="100000"/>
                      </a:path>
                      <a:tileRect t="-100000" r="-100000"/>
                    </a:gradFill>
                  </a:tcPr>
                </a:tc>
                <a:tc>
                  <a:txBody>
                    <a:bodyPr/>
                    <a:lstStyle/>
                    <a:p>
                      <a:r>
                        <a:rPr lang="en-US" sz="2000" dirty="0">
                          <a:solidFill>
                            <a:schemeClr val="tx1"/>
                          </a:solidFill>
                          <a:latin typeface="Calibri" panose="020F0502020204030204" pitchFamily="34" charset="0"/>
                          <a:cs typeface="Calibri" panose="020F0502020204030204" pitchFamily="34" charset="0"/>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b="100000"/>
                      </a:path>
                      <a:tileRect t="-100000" r="-100000"/>
                    </a:gradFill>
                  </a:tcPr>
                </a:tc>
                <a:tc>
                  <a:txBody>
                    <a:bodyPr/>
                    <a:lstStyle/>
                    <a:p>
                      <a:r>
                        <a:rPr lang="en-US" sz="2000" dirty="0">
                          <a:solidFill>
                            <a:schemeClr val="tx1"/>
                          </a:solidFill>
                          <a:latin typeface="Calibri" panose="020F0502020204030204" pitchFamily="34" charset="0"/>
                          <a:cs typeface="Calibri" panose="020F0502020204030204" pitchFamily="34" charset="0"/>
                        </a:rPr>
                        <a:t>-3</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b="100000"/>
                      </a:path>
                      <a:tileRect t="-100000" r="-100000"/>
                    </a:gradFill>
                  </a:tcPr>
                </a:tc>
                <a:extLst>
                  <a:ext uri="{0D108BD9-81ED-4DB2-BD59-A6C34878D82A}">
                    <a16:rowId xmlns:a16="http://schemas.microsoft.com/office/drawing/2014/main" val="3293015916"/>
                  </a:ext>
                </a:extLst>
              </a:tr>
              <a:tr h="351623">
                <a:tc>
                  <a:txBody>
                    <a:bodyPr/>
                    <a:lstStyle/>
                    <a:p>
                      <a:r>
                        <a:rPr lang="en-US" sz="2000" b="1" dirty="0">
                          <a:latin typeface="Calibri" panose="020F0502020204030204" pitchFamily="34" charset="0"/>
                          <a:cs typeface="Calibri" panose="020F0502020204030204" pitchFamily="34" charset="0"/>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b="100000"/>
                      </a:path>
                      <a:tileRect t="-100000" r="-100000"/>
                    </a:gradFill>
                  </a:tcPr>
                </a:tc>
                <a:tc>
                  <a:txBody>
                    <a:bodyPr/>
                    <a:lstStyle/>
                    <a:p>
                      <a:r>
                        <a:rPr lang="en-US" sz="2000" b="1" dirty="0">
                          <a:latin typeface="Calibri" panose="020F0502020204030204" pitchFamily="34" charset="0"/>
                          <a:cs typeface="Calibri" panose="020F0502020204030204" pitchFamily="34" charset="0"/>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b="100000"/>
                      </a:path>
                      <a:tileRect t="-100000" r="-100000"/>
                    </a:gradFill>
                  </a:tcPr>
                </a:tc>
                <a:tc>
                  <a:txBody>
                    <a:bodyPr/>
                    <a:lstStyle/>
                    <a:p>
                      <a:r>
                        <a:rPr lang="en-US" sz="2000" b="1" dirty="0">
                          <a:latin typeface="Calibri" panose="020F0502020204030204" pitchFamily="34" charset="0"/>
                          <a:cs typeface="Calibri" panose="020F0502020204030204" pitchFamily="34" charset="0"/>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b="100000"/>
                      </a:path>
                      <a:tileRect t="-100000" r="-100000"/>
                    </a:gradFill>
                  </a:tcPr>
                </a:tc>
                <a:extLst>
                  <a:ext uri="{0D108BD9-81ED-4DB2-BD59-A6C34878D82A}">
                    <a16:rowId xmlns:a16="http://schemas.microsoft.com/office/drawing/2014/main" val="171661007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11737740"/>
              </p:ext>
            </p:extLst>
          </p:nvPr>
        </p:nvGraphicFramePr>
        <p:xfrm>
          <a:off x="2404692" y="2370162"/>
          <a:ext cx="4321572" cy="701040"/>
        </p:xfrm>
        <a:graphic>
          <a:graphicData uri="http://schemas.openxmlformats.org/drawingml/2006/table">
            <a:tbl>
              <a:tblPr firstRow="1" bandRow="1">
                <a:tableStyleId>{5C22544A-7EE6-4342-B048-85BDC9FD1C3A}</a:tableStyleId>
              </a:tblPr>
              <a:tblGrid>
                <a:gridCol w="1440524">
                  <a:extLst>
                    <a:ext uri="{9D8B030D-6E8A-4147-A177-3AD203B41FA5}">
                      <a16:colId xmlns:a16="http://schemas.microsoft.com/office/drawing/2014/main" val="3269573156"/>
                    </a:ext>
                  </a:extLst>
                </a:gridCol>
                <a:gridCol w="1440524">
                  <a:extLst>
                    <a:ext uri="{9D8B030D-6E8A-4147-A177-3AD203B41FA5}">
                      <a16:colId xmlns:a16="http://schemas.microsoft.com/office/drawing/2014/main" val="855316935"/>
                    </a:ext>
                  </a:extLst>
                </a:gridCol>
                <a:gridCol w="1440524">
                  <a:extLst>
                    <a:ext uri="{9D8B030D-6E8A-4147-A177-3AD203B41FA5}">
                      <a16:colId xmlns:a16="http://schemas.microsoft.com/office/drawing/2014/main" val="1060338807"/>
                    </a:ext>
                  </a:extLst>
                </a:gridCol>
              </a:tblGrid>
              <a:tr h="624840">
                <a:tc>
                  <a:txBody>
                    <a:bodyPr/>
                    <a:lstStyle/>
                    <a:p>
                      <a:r>
                        <a:rPr lang="en-US" sz="2000" dirty="0">
                          <a:latin typeface="Calibri" panose="020F0502020204030204" pitchFamily="34" charset="0"/>
                          <a:cs typeface="Calibri" panose="020F0502020204030204" pitchFamily="34" charset="0"/>
                        </a:rPr>
                        <a:t>Review No:01</a:t>
                      </a:r>
                    </a:p>
                  </a:txBody>
                  <a:tcPr>
                    <a:solidFill>
                      <a:srgbClr val="00B0F0"/>
                    </a:solidFill>
                  </a:tcPr>
                </a:tc>
                <a:tc>
                  <a:txBody>
                    <a:bodyPr/>
                    <a:lstStyle/>
                    <a:p>
                      <a:r>
                        <a:rPr lang="en-US" sz="2000" dirty="0">
                          <a:latin typeface="Calibri" panose="020F0502020204030204" pitchFamily="34" charset="0"/>
                          <a:cs typeface="Calibri" panose="020F0502020204030204" pitchFamily="34" charset="0"/>
                        </a:rPr>
                        <a:t>Review No:02</a:t>
                      </a:r>
                    </a:p>
                  </a:txBody>
                  <a:tcPr>
                    <a:solidFill>
                      <a:srgbClr val="00B0F0"/>
                    </a:solidFill>
                  </a:tcPr>
                </a:tc>
                <a:tc>
                  <a:txBody>
                    <a:bodyPr/>
                    <a:lstStyle/>
                    <a:p>
                      <a:r>
                        <a:rPr lang="en-US" sz="2000" dirty="0">
                          <a:latin typeface="Calibri" panose="020F0502020204030204" pitchFamily="34" charset="0"/>
                          <a:cs typeface="Calibri" panose="020F0502020204030204" pitchFamily="34" charset="0"/>
                        </a:rPr>
                        <a:t>Review No: n</a:t>
                      </a:r>
                    </a:p>
                  </a:txBody>
                  <a:tcPr>
                    <a:solidFill>
                      <a:srgbClr val="00B0F0"/>
                    </a:solidFill>
                  </a:tcPr>
                </a:tc>
                <a:extLst>
                  <a:ext uri="{0D108BD9-81ED-4DB2-BD59-A6C34878D82A}">
                    <a16:rowId xmlns:a16="http://schemas.microsoft.com/office/drawing/2014/main" val="111047645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605842"/>
              </p:ext>
            </p:extLst>
          </p:nvPr>
        </p:nvGraphicFramePr>
        <p:xfrm>
          <a:off x="152400" y="3466318"/>
          <a:ext cx="1905000" cy="7924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539387329"/>
                    </a:ext>
                  </a:extLst>
                </a:gridCol>
              </a:tblGrid>
              <a:tr h="351623">
                <a:tc>
                  <a:txBody>
                    <a:bodyPr/>
                    <a:lstStyle/>
                    <a:p>
                      <a:r>
                        <a:rPr lang="en-US" sz="2000" dirty="0"/>
                        <a:t>Graphics</a:t>
                      </a:r>
                    </a:p>
                  </a:txBody>
                  <a:tcPr/>
                </a:tc>
                <a:extLst>
                  <a:ext uri="{0D108BD9-81ED-4DB2-BD59-A6C34878D82A}">
                    <a16:rowId xmlns:a16="http://schemas.microsoft.com/office/drawing/2014/main" val="1514747919"/>
                  </a:ext>
                </a:extLst>
              </a:tr>
              <a:tr h="351623">
                <a:tc>
                  <a:txBody>
                    <a:bodyPr/>
                    <a:lstStyle/>
                    <a:p>
                      <a:r>
                        <a:rPr lang="en-US" sz="2000" b="1" dirty="0"/>
                        <a:t>Colors</a:t>
                      </a:r>
                    </a:p>
                  </a:txBody>
                  <a:tcPr/>
                </a:tc>
                <a:extLst>
                  <a:ext uri="{0D108BD9-81ED-4DB2-BD59-A6C34878D82A}">
                    <a16:rowId xmlns:a16="http://schemas.microsoft.com/office/drawing/2014/main" val="201645469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46644847"/>
              </p:ext>
            </p:extLst>
          </p:nvPr>
        </p:nvGraphicFramePr>
        <p:xfrm>
          <a:off x="6978821" y="3466318"/>
          <a:ext cx="1143000" cy="7924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175510533"/>
                    </a:ext>
                  </a:extLst>
                </a:gridCol>
              </a:tblGrid>
              <a:tr h="363133">
                <a:tc>
                  <a:txBody>
                    <a:bodyPr/>
                    <a:lstStyle/>
                    <a:p>
                      <a:r>
                        <a:rPr lang="en-US" sz="2000" dirty="0">
                          <a:solidFill>
                            <a:schemeClr val="tx1"/>
                          </a:solidFill>
                          <a:latin typeface="Calibri" panose="020F0502020204030204" pitchFamily="34" charset="0"/>
                          <a:cs typeface="Calibri" panose="020F0502020204030204" pitchFamily="34" charset="0"/>
                        </a:rPr>
                        <a:t>-2</a:t>
                      </a:r>
                    </a:p>
                  </a:txBody>
                  <a:tcPr>
                    <a:solidFill>
                      <a:srgbClr val="92D050"/>
                    </a:solidFill>
                  </a:tcPr>
                </a:tc>
                <a:extLst>
                  <a:ext uri="{0D108BD9-81ED-4DB2-BD59-A6C34878D82A}">
                    <a16:rowId xmlns:a16="http://schemas.microsoft.com/office/drawing/2014/main" val="1793137914"/>
                  </a:ext>
                </a:extLst>
              </a:tr>
              <a:tr h="363133">
                <a:tc>
                  <a:txBody>
                    <a:bodyPr/>
                    <a:lstStyle/>
                    <a:p>
                      <a:r>
                        <a:rPr lang="en-US" sz="2000" b="1" dirty="0">
                          <a:latin typeface="Calibri" panose="020F0502020204030204" pitchFamily="34" charset="0"/>
                          <a:cs typeface="Calibri" panose="020F0502020204030204" pitchFamily="34" charset="0"/>
                        </a:rPr>
                        <a:t>+5</a:t>
                      </a:r>
                    </a:p>
                  </a:txBody>
                  <a:tcPr>
                    <a:solidFill>
                      <a:srgbClr val="92D050"/>
                    </a:solidFill>
                  </a:tcPr>
                </a:tc>
                <a:extLst>
                  <a:ext uri="{0D108BD9-81ED-4DB2-BD59-A6C34878D82A}">
                    <a16:rowId xmlns:a16="http://schemas.microsoft.com/office/drawing/2014/main" val="106001574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48746188"/>
              </p:ext>
            </p:extLst>
          </p:nvPr>
        </p:nvGraphicFramePr>
        <p:xfrm>
          <a:off x="6978821" y="2355788"/>
          <a:ext cx="1191432" cy="701040"/>
        </p:xfrm>
        <a:graphic>
          <a:graphicData uri="http://schemas.openxmlformats.org/drawingml/2006/table">
            <a:tbl>
              <a:tblPr firstRow="1" bandRow="1">
                <a:tableStyleId>{5C22544A-7EE6-4342-B048-85BDC9FD1C3A}</a:tableStyleId>
              </a:tblPr>
              <a:tblGrid>
                <a:gridCol w="1191432">
                  <a:extLst>
                    <a:ext uri="{9D8B030D-6E8A-4147-A177-3AD203B41FA5}">
                      <a16:colId xmlns:a16="http://schemas.microsoft.com/office/drawing/2014/main" val="1322089977"/>
                    </a:ext>
                  </a:extLst>
                </a:gridCol>
              </a:tblGrid>
              <a:tr h="672514">
                <a:tc>
                  <a:txBody>
                    <a:bodyPr/>
                    <a:lstStyle/>
                    <a:p>
                      <a:r>
                        <a:rPr lang="en-US" sz="2000" dirty="0">
                          <a:latin typeface="Calibri" panose="020F0502020204030204" pitchFamily="34" charset="0"/>
                          <a:cs typeface="Calibri" panose="020F0502020204030204" pitchFamily="34" charset="0"/>
                        </a:rPr>
                        <a:t>Full Count</a:t>
                      </a:r>
                    </a:p>
                  </a:txBody>
                  <a:tcPr>
                    <a:solidFill>
                      <a:srgbClr val="00B050"/>
                    </a:solidFill>
                  </a:tcPr>
                </a:tc>
                <a:extLst>
                  <a:ext uri="{0D108BD9-81ED-4DB2-BD59-A6C34878D82A}">
                    <a16:rowId xmlns:a16="http://schemas.microsoft.com/office/drawing/2014/main" val="599598689"/>
                  </a:ext>
                </a:extLst>
              </a:tr>
            </a:tbl>
          </a:graphicData>
        </a:graphic>
      </p:graphicFrame>
      <p:sp>
        <p:nvSpPr>
          <p:cNvPr id="2" name="Rectangle: Rounded Corners 1"/>
          <p:cNvSpPr/>
          <p:nvPr/>
        </p:nvSpPr>
        <p:spPr>
          <a:xfrm>
            <a:off x="1672842" y="5210014"/>
            <a:ext cx="1447800" cy="685800"/>
          </a:xfrm>
          <a:prstGeom prst="roundRect">
            <a:avLst/>
          </a:prstGeom>
          <a:gradFill flip="none" rotWithShape="1">
            <a:gsLst>
              <a:gs pos="0">
                <a:srgbClr val="33CC33">
                  <a:tint val="66000"/>
                  <a:satMod val="160000"/>
                </a:srgbClr>
              </a:gs>
              <a:gs pos="50000">
                <a:srgbClr val="33CC33">
                  <a:tint val="44500"/>
                  <a:satMod val="160000"/>
                </a:srgbClr>
              </a:gs>
              <a:gs pos="100000">
                <a:srgbClr val="33CC33">
                  <a:tint val="23500"/>
                  <a:satMod val="160000"/>
                </a:srgbClr>
              </a:gs>
            </a:gsLst>
            <a:lin ang="108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Colors</a:t>
            </a:r>
          </a:p>
        </p:txBody>
      </p:sp>
      <p:sp>
        <p:nvSpPr>
          <p:cNvPr id="12" name="Rectangle: Rounded Corners 11"/>
          <p:cNvSpPr/>
          <p:nvPr/>
        </p:nvSpPr>
        <p:spPr>
          <a:xfrm>
            <a:off x="4800600" y="5210014"/>
            <a:ext cx="1447800" cy="6858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Graphics</a:t>
            </a:r>
          </a:p>
        </p:txBody>
      </p:sp>
      <p:sp>
        <p:nvSpPr>
          <p:cNvPr id="4" name="TextBox 3"/>
          <p:cNvSpPr txBox="1"/>
          <p:nvPr/>
        </p:nvSpPr>
        <p:spPr>
          <a:xfrm>
            <a:off x="3669471" y="4768085"/>
            <a:ext cx="800219" cy="1569660"/>
          </a:xfrm>
          <a:prstGeom prst="rect">
            <a:avLst/>
          </a:prstGeom>
          <a:noFill/>
          <a:ln>
            <a:noFill/>
          </a:ln>
        </p:spPr>
        <p:txBody>
          <a:bodyPr wrap="none" rtlCol="0" anchor="ctr" anchorCtr="1">
            <a:spAutoFit/>
          </a:bodyPr>
          <a:lstStyle/>
          <a:p>
            <a:r>
              <a:rPr lang="en-US" sz="9600" b="1" dirty="0"/>
              <a:t>&gt;</a:t>
            </a:r>
          </a:p>
        </p:txBody>
      </p:sp>
    </p:spTree>
    <p:extLst>
      <p:ext uri="{BB962C8B-B14F-4D97-AF65-F5344CB8AC3E}">
        <p14:creationId xmlns:p14="http://schemas.microsoft.com/office/powerpoint/2010/main" val="332518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7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750"/>
                                        <p:tgtEl>
                                          <p:spTgt spid="7"/>
                                        </p:tgtEl>
                                      </p:cBhvr>
                                    </p:animEffect>
                                  </p:childTnLst>
                                </p:cTn>
                              </p:par>
                              <p:par>
                                <p:cTn id="11" presetID="21"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750"/>
                                        <p:tgtEl>
                                          <p:spTgt spid="6"/>
                                        </p:tgtEl>
                                      </p:cBhvr>
                                    </p:animEffect>
                                  </p:childTnLst>
                                </p:cTn>
                              </p:par>
                              <p:par>
                                <p:cTn id="14" presetID="21"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750"/>
                                        <p:tgtEl>
                                          <p:spTgt spid="10"/>
                                        </p:tgtEl>
                                      </p:cBhvr>
                                    </p:animEffect>
                                  </p:childTnLst>
                                </p:cTn>
                              </p:par>
                              <p:par>
                                <p:cTn id="17" presetID="21"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75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ircle(in)">
                                      <p:cBhvr>
                                        <p:cTn id="24" dur="75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 calcmode="lin" valueType="num">
                                      <p:cBhvr>
                                        <p:cTn id="31" dur="500" fill="hold"/>
                                        <p:tgtEl>
                                          <p:spTgt spid="4"/>
                                        </p:tgtEl>
                                        <p:attrNameLst>
                                          <p:attrName>style.rotation</p:attrName>
                                        </p:attrNameLst>
                                      </p:cBhvr>
                                      <p:tavLst>
                                        <p:tav tm="0">
                                          <p:val>
                                            <p:fltVal val="90"/>
                                          </p:val>
                                        </p:tav>
                                        <p:tav tm="100000">
                                          <p:val>
                                            <p:fltVal val="0"/>
                                          </p:val>
                                        </p:tav>
                                      </p:tavLst>
                                    </p:anim>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85802" y="2313801"/>
            <a:ext cx="7296999" cy="1777410"/>
          </a:xfrm>
          <a:prstGeom prst="rect">
            <a:avLst/>
          </a:prstGeom>
          <a:noFill/>
          <a:ln>
            <a:noFill/>
          </a:ln>
        </p:spPr>
        <p:txBody>
          <a:bodyPr wrap="square" rtlCol="0" anchor="ctr" anchorCtr="1">
            <a:spAutoFit/>
          </a:bodyPr>
          <a:lstStyle/>
          <a:p>
            <a:r>
              <a:rPr lang="en-US" sz="2400" b="1" dirty="0">
                <a:latin typeface="Calibri" panose="020F0502020204030204" pitchFamily="34" charset="0"/>
                <a:cs typeface="Calibri" panose="020F0502020204030204" pitchFamily="34" charset="0"/>
              </a:rPr>
              <a:t>Using test data set;</a:t>
            </a:r>
          </a:p>
          <a:p>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Compare Results from training data set  and  Results from test data set</a:t>
            </a:r>
          </a:p>
          <a:p>
            <a:endParaRPr lang="en-US" sz="1350" dirty="0"/>
          </a:p>
        </p:txBody>
      </p:sp>
      <p:sp>
        <p:nvSpPr>
          <p:cNvPr id="5" name="Title 4"/>
          <p:cNvSpPr>
            <a:spLocks noGrp="1"/>
          </p:cNvSpPr>
          <p:nvPr>
            <p:ph type="title"/>
          </p:nvPr>
        </p:nvSpPr>
        <p:spPr>
          <a:xfrm>
            <a:off x="304800" y="-32657"/>
            <a:ext cx="6516798" cy="1066800"/>
          </a:xfrm>
        </p:spPr>
        <p:txBody>
          <a:bodyPr/>
          <a:lstStyle/>
          <a:p>
            <a:r>
              <a:rPr lang="en-US" dirty="0"/>
              <a:t>Validation of the Model</a:t>
            </a:r>
          </a:p>
        </p:txBody>
      </p:sp>
    </p:spTree>
    <p:extLst>
      <p:ext uri="{BB962C8B-B14F-4D97-AF65-F5344CB8AC3E}">
        <p14:creationId xmlns:p14="http://schemas.microsoft.com/office/powerpoint/2010/main" val="31726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209800"/>
            <a:ext cx="6516798" cy="1066800"/>
          </a:xfrm>
        </p:spPr>
        <p:txBody>
          <a:bodyPr/>
          <a:lstStyle/>
          <a:p>
            <a:r>
              <a:rPr lang="en-US" dirty="0"/>
              <a:t>Implementation of the Methodology</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8572"/>
          <a:stretch/>
        </p:blipFill>
        <p:spPr>
          <a:xfrm>
            <a:off x="76200" y="4438973"/>
            <a:ext cx="2667000" cy="2438400"/>
          </a:xfrm>
          <a:prstGeom prst="rect">
            <a:avLst/>
          </a:prstGeom>
        </p:spPr>
      </p:pic>
    </p:spTree>
    <p:extLst>
      <p:ext uri="{BB962C8B-B14F-4D97-AF65-F5344CB8AC3E}">
        <p14:creationId xmlns:p14="http://schemas.microsoft.com/office/powerpoint/2010/main" val="71274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286000"/>
            <a:ext cx="7430483" cy="1066800"/>
          </a:xfrm>
        </p:spPr>
        <p:txBody>
          <a:bodyPr/>
          <a:lstStyle/>
          <a:p>
            <a:r>
              <a:rPr lang="en-US" dirty="0"/>
              <a:t>Pseudocodes for HCI Attribute Extraction</a:t>
            </a:r>
          </a:p>
        </p:txBody>
      </p:sp>
    </p:spTree>
    <p:extLst>
      <p:ext uri="{BB962C8B-B14F-4D97-AF65-F5344CB8AC3E}">
        <p14:creationId xmlns:p14="http://schemas.microsoft.com/office/powerpoint/2010/main" val="395989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9116" y="381000"/>
            <a:ext cx="7430484" cy="6324600"/>
          </a:xfrm>
        </p:spPr>
        <p:txBody>
          <a:bodyPr>
            <a:noAutofit/>
          </a:bodyPr>
          <a:lstStyle/>
          <a:p>
            <a:r>
              <a:rPr lang="en-US" sz="2000" b="1" dirty="0">
                <a:latin typeface="Times New Roman" panose="02020603050405020304" pitchFamily="18" charset="0"/>
                <a:cs typeface="Times New Roman" panose="02020603050405020304" pitchFamily="18" charset="0"/>
              </a:rPr>
              <a:t>Input </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Reading data from HCI related attributes dictionary (Pre-defined from previous literature) </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Reading data from consumer reviews related to online purchasing website </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Initialize </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Get output of HCI related to online purchasing related dictionary </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 Extraction </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#split reviews into sentences </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#spilt sentences into words </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#compare and get intersection of words and compile HCI attributes dictionary </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#Get TDM </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#Get word cloud </a:t>
            </a:r>
            <a:endParaRPr lang="en-US"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#visualize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2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286000"/>
            <a:ext cx="7430483" cy="1066800"/>
          </a:xfrm>
        </p:spPr>
        <p:txBody>
          <a:bodyPr/>
          <a:lstStyle/>
          <a:p>
            <a:r>
              <a:rPr lang="en-US" dirty="0"/>
              <a:t>Pseudocodes for Model Development</a:t>
            </a:r>
          </a:p>
        </p:txBody>
      </p:sp>
    </p:spTree>
    <p:extLst>
      <p:ext uri="{BB962C8B-B14F-4D97-AF65-F5344CB8AC3E}">
        <p14:creationId xmlns:p14="http://schemas.microsoft.com/office/powerpoint/2010/main" val="103744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447800"/>
            <a:ext cx="7696200" cy="4154984"/>
          </a:xfrm>
          <a:prstGeom prst="rect">
            <a:avLst/>
          </a:prstGeom>
        </p:spPr>
        <p:txBody>
          <a:bodyPr wrap="square">
            <a:spAutoFit/>
          </a:bodyPr>
          <a:lstStyle/>
          <a:p>
            <a:r>
              <a:rPr lang="en-US" sz="2400" b="1" dirty="0">
                <a:solidFill>
                  <a:srgbClr val="000000"/>
                </a:solidFill>
                <a:latin typeface="Times New Roman" panose="02020603050405020304" pitchFamily="18" charset="0"/>
              </a:rPr>
              <a:t>Input </a:t>
            </a:r>
          </a:p>
          <a:p>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Read dictionary- HCI related attribute dictionary </a:t>
            </a:r>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Read dictionary- sentiment data dictionary </a:t>
            </a:r>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Read dataset- data set which contains reviews </a:t>
            </a:r>
          </a:p>
          <a:p>
            <a:endParaRPr lang="en-US" sz="2400" dirty="0">
              <a:solidFill>
                <a:srgbClr val="000000"/>
              </a:solidFill>
              <a:latin typeface="Times New Roman" panose="02020603050405020304" pitchFamily="18" charset="0"/>
            </a:endParaRPr>
          </a:p>
          <a:p>
            <a:r>
              <a:rPr lang="en-US" sz="2400" b="1" dirty="0">
                <a:solidFill>
                  <a:srgbClr val="000000"/>
                </a:solidFill>
                <a:latin typeface="Times New Roman" panose="02020603050405020304" pitchFamily="18" charset="0"/>
              </a:rPr>
              <a:t>Initialization</a:t>
            </a:r>
          </a:p>
          <a:p>
            <a:r>
              <a:rPr lang="en-US" sz="2400" b="1" dirty="0">
                <a:solidFill>
                  <a:srgbClr val="000000"/>
                </a:solidFill>
                <a:latin typeface="Times New Roman" panose="02020603050405020304" pitchFamily="18" charset="0"/>
              </a:rPr>
              <a:t> </a:t>
            </a:r>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Create different variable to store scores, data </a:t>
            </a:r>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Get the full score of sentiment according to each category </a:t>
            </a:r>
            <a:endParaRPr lang="en-US" sz="2400" dirty="0">
              <a:solidFill>
                <a:srgbClr val="000000"/>
              </a:solidFill>
              <a:latin typeface="Times New Roman" panose="02020603050405020304" pitchFamily="18" charset="0"/>
            </a:endParaRPr>
          </a:p>
          <a:p>
            <a:endParaRPr lang="en-US" sz="24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2494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04800"/>
            <a:ext cx="7543800" cy="6370975"/>
          </a:xfrm>
          <a:prstGeom prst="rect">
            <a:avLst/>
          </a:prstGeom>
        </p:spPr>
        <p:txBody>
          <a:bodyPr wrap="square">
            <a:spAutoFit/>
          </a:bodyPr>
          <a:lstStyle/>
          <a:p>
            <a:r>
              <a:rPr lang="en-US" sz="2400" b="1" dirty="0">
                <a:solidFill>
                  <a:srgbClr val="000000"/>
                </a:solidFill>
                <a:latin typeface="Times New Roman" panose="02020603050405020304" pitchFamily="18" charset="0"/>
              </a:rPr>
              <a:t>Model </a:t>
            </a:r>
          </a:p>
          <a:p>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Loop1{ </a:t>
            </a:r>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#select sentences which contains each HCI factors/categorize sentences according to HCI factors </a:t>
            </a:r>
          </a:p>
          <a:p>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	Loop 2{ </a:t>
            </a:r>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 use this to mining the text and identify each category and its sentiments </a:t>
            </a:r>
          </a:p>
          <a:p>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		Function () { </a:t>
            </a:r>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#Score for HCI factors and get final score of each category </a:t>
            </a:r>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 visualize results </a:t>
            </a:r>
          </a:p>
          <a:p>
            <a:endParaRPr lang="en-US" sz="2400" dirty="0">
              <a:solidFill>
                <a:srgbClr val="000000"/>
              </a:solidFill>
              <a:latin typeface="Times New Roman" panose="02020603050405020304" pitchFamily="18" charset="0"/>
            </a:endParaRPr>
          </a:p>
          <a:p>
            <a:r>
              <a:rPr lang="en-US" sz="2400" i="1" dirty="0">
                <a:solidFill>
                  <a:srgbClr val="000000"/>
                </a:solidFill>
                <a:latin typeface="Times New Roman" panose="02020603050405020304" pitchFamily="18" charset="0"/>
              </a:rPr>
              <a:t>		} </a:t>
            </a:r>
          </a:p>
          <a:p>
            <a:r>
              <a:rPr lang="en-US" sz="2400" i="1" dirty="0">
                <a:solidFill>
                  <a:srgbClr val="000000"/>
                </a:solidFill>
                <a:latin typeface="Times New Roman" panose="02020603050405020304" pitchFamily="18" charset="0"/>
              </a:rPr>
              <a:t>	}</a:t>
            </a:r>
          </a:p>
          <a:p>
            <a:r>
              <a:rPr lang="en-US" sz="2400" i="1" dirty="0">
                <a:solidFill>
                  <a:srgbClr val="000000"/>
                </a:solidFill>
                <a:latin typeface="Times New Roman" panose="02020603050405020304" pitchFamily="18" charset="0"/>
              </a:rPr>
              <a:t>}</a:t>
            </a:r>
            <a:endParaRPr lang="en-US" sz="2400" dirty="0"/>
          </a:p>
        </p:txBody>
      </p:sp>
    </p:spTree>
    <p:extLst>
      <p:ext uri="{BB962C8B-B14F-4D97-AF65-F5344CB8AC3E}">
        <p14:creationId xmlns:p14="http://schemas.microsoft.com/office/powerpoint/2010/main" val="193257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7693"/>
            <a:ext cx="7543800" cy="6740307"/>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Model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i="1" dirty="0">
                <a:solidFill>
                  <a:srgbClr val="000000"/>
                </a:solidFill>
                <a:latin typeface="Times New Roman" panose="02020603050405020304" pitchFamily="18" charset="0"/>
                <a:cs typeface="Times New Roman" panose="02020603050405020304" pitchFamily="18" charset="0"/>
              </a:rPr>
              <a:t>Function1 () {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i="1" dirty="0">
                <a:solidFill>
                  <a:srgbClr val="000000"/>
                </a:solidFill>
                <a:latin typeface="Times New Roman" panose="02020603050405020304" pitchFamily="18" charset="0"/>
                <a:cs typeface="Times New Roman" panose="02020603050405020304" pitchFamily="18" charset="0"/>
              </a:rPr>
              <a:t># split reviews and calculate scores according to each category.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i="1" dirty="0">
                <a:solidFill>
                  <a:srgbClr val="000000"/>
                </a:solidFill>
                <a:latin typeface="Times New Roman" panose="02020603050405020304" pitchFamily="18" charset="0"/>
                <a:cs typeface="Times New Roman" panose="02020603050405020304" pitchFamily="18" charset="0"/>
              </a:rPr>
              <a:t>} </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i="1" dirty="0">
                <a:solidFill>
                  <a:srgbClr val="000000"/>
                </a:solidFill>
                <a:latin typeface="Times New Roman" panose="02020603050405020304" pitchFamily="18" charset="0"/>
                <a:cs typeface="Times New Roman" panose="02020603050405020304" pitchFamily="18" charset="0"/>
              </a:rPr>
              <a:t>Function 2 () {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i="1" dirty="0">
                <a:solidFill>
                  <a:srgbClr val="000000"/>
                </a:solidFill>
                <a:latin typeface="Times New Roman" panose="02020603050405020304" pitchFamily="18" charset="0"/>
                <a:cs typeface="Times New Roman" panose="02020603050405020304" pitchFamily="18" charset="0"/>
              </a:rPr>
              <a:t>	For loop2 {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i="1" dirty="0">
                <a:solidFill>
                  <a:srgbClr val="000000"/>
                </a:solidFill>
                <a:latin typeface="Times New Roman" panose="02020603050405020304" pitchFamily="18" charset="0"/>
                <a:cs typeface="Times New Roman" panose="02020603050405020304" pitchFamily="18" charset="0"/>
              </a:rPr>
              <a:t>#call function 1() to get negative and positive score and overall score for each HCI related attributes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i="1" dirty="0">
                <a:solidFill>
                  <a:srgbClr val="000000"/>
                </a:solidFill>
                <a:latin typeface="Times New Roman" panose="02020603050405020304" pitchFamily="18" charset="0"/>
                <a:cs typeface="Times New Roman" panose="02020603050405020304" pitchFamily="18" charset="0"/>
              </a:rPr>
              <a:t>	}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i="1" dirty="0">
                <a:solidFill>
                  <a:srgbClr val="000000"/>
                </a:solidFill>
                <a:latin typeface="Times New Roman" panose="02020603050405020304" pitchFamily="18" charset="0"/>
                <a:cs typeface="Times New Roman" panose="02020603050405020304" pitchFamily="18" charset="0"/>
              </a:rPr>
              <a:t>} </a:t>
            </a:r>
          </a:p>
          <a:p>
            <a:endParaRPr lang="en-US" sz="2400" i="1" dirty="0">
              <a:solidFill>
                <a:srgbClr val="00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Main body </a:t>
            </a:r>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For loop1 { </a:t>
            </a:r>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 call for function 2 () to categorize reviews sentences according to HCI related attributes </a:t>
            </a:r>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2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0" y="2362200"/>
            <a:ext cx="7430483" cy="1066800"/>
          </a:xfrm>
        </p:spPr>
        <p:txBody>
          <a:bodyPr/>
          <a:lstStyle/>
          <a:p>
            <a:r>
              <a:rPr lang="en-US" dirty="0"/>
              <a:t>Findings of the Research</a:t>
            </a:r>
          </a:p>
        </p:txBody>
      </p:sp>
    </p:spTree>
    <p:extLst>
      <p:ext uri="{BB962C8B-B14F-4D97-AF65-F5344CB8AC3E}">
        <p14:creationId xmlns:p14="http://schemas.microsoft.com/office/powerpoint/2010/main" val="263941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62200"/>
            <a:ext cx="6516798" cy="1066800"/>
          </a:xfrm>
        </p:spPr>
        <p:txBody>
          <a:bodyPr>
            <a:normAutofit/>
          </a:bodyPr>
          <a:lstStyle/>
          <a:p>
            <a:pPr algn="ctr"/>
            <a:r>
              <a:rPr lang="en-US" sz="4000" dirty="0">
                <a:latin typeface="Calibri" panose="020F0502020204030204" pitchFamily="34" charset="0"/>
              </a:rPr>
              <a:t>Research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276600"/>
            <a:ext cx="3048000" cy="3048000"/>
          </a:xfrm>
          <a:prstGeom prst="rect">
            <a:avLst/>
          </a:prstGeom>
        </p:spPr>
      </p:pic>
    </p:spTree>
    <p:extLst>
      <p:ext uri="{BB962C8B-B14F-4D97-AF65-F5344CB8AC3E}">
        <p14:creationId xmlns:p14="http://schemas.microsoft.com/office/powerpoint/2010/main" val="29161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17" y="1905000"/>
            <a:ext cx="7826044" cy="3733800"/>
          </a:xfrm>
          <a:prstGeom prst="rect">
            <a:avLst/>
          </a:prstGeom>
        </p:spPr>
      </p:pic>
    </p:spTree>
    <p:extLst>
      <p:ext uri="{BB962C8B-B14F-4D97-AF65-F5344CB8AC3E}">
        <p14:creationId xmlns:p14="http://schemas.microsoft.com/office/powerpoint/2010/main" val="93151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0"/>
            <a:ext cx="6516798" cy="1066800"/>
          </a:xfrm>
        </p:spPr>
        <p:txBody>
          <a:bodyPr/>
          <a:lstStyle/>
          <a:p>
            <a:r>
              <a:rPr lang="en-US" dirty="0"/>
              <a:t>Polarity Scores for each Categories </a:t>
            </a:r>
          </a:p>
        </p:txBody>
      </p:sp>
    </p:spTree>
    <p:extLst>
      <p:ext uri="{BB962C8B-B14F-4D97-AF65-F5344CB8AC3E}">
        <p14:creationId xmlns:p14="http://schemas.microsoft.com/office/powerpoint/2010/main" val="18277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6324600"/>
          </a:xfrm>
          <a:prstGeom prst="rect">
            <a:avLst/>
          </a:prstGeom>
        </p:spPr>
      </p:pic>
    </p:spTree>
    <p:extLst>
      <p:ext uri="{BB962C8B-B14F-4D97-AF65-F5344CB8AC3E}">
        <p14:creationId xmlns:p14="http://schemas.microsoft.com/office/powerpoint/2010/main" val="315295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0"/>
            <a:ext cx="6516798" cy="1066800"/>
          </a:xfrm>
        </p:spPr>
        <p:txBody>
          <a:bodyPr/>
          <a:lstStyle/>
          <a:p>
            <a:r>
              <a:rPr lang="en-US" dirty="0"/>
              <a:t>Negative and positive opinion score comparison </a:t>
            </a:r>
          </a:p>
        </p:txBody>
      </p:sp>
    </p:spTree>
    <p:extLst>
      <p:ext uri="{BB962C8B-B14F-4D97-AF65-F5344CB8AC3E}">
        <p14:creationId xmlns:p14="http://schemas.microsoft.com/office/powerpoint/2010/main" val="257623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749"/>
            <a:ext cx="9144000" cy="6477000"/>
          </a:xfrm>
          <a:prstGeom prst="rect">
            <a:avLst/>
          </a:prstGeom>
        </p:spPr>
      </p:pic>
    </p:spTree>
    <p:extLst>
      <p:ext uri="{BB962C8B-B14F-4D97-AF65-F5344CB8AC3E}">
        <p14:creationId xmlns:p14="http://schemas.microsoft.com/office/powerpoint/2010/main" val="368057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0"/>
            <a:ext cx="6516798" cy="1066800"/>
          </a:xfrm>
        </p:spPr>
        <p:txBody>
          <a:bodyPr/>
          <a:lstStyle/>
          <a:p>
            <a:r>
              <a:rPr lang="en-US" dirty="0"/>
              <a:t>Satisfaction Scale according to each HCI factors </a:t>
            </a:r>
          </a:p>
        </p:txBody>
      </p:sp>
    </p:spTree>
    <p:extLst>
      <p:ext uri="{BB962C8B-B14F-4D97-AF65-F5344CB8AC3E}">
        <p14:creationId xmlns:p14="http://schemas.microsoft.com/office/powerpoint/2010/main" val="277278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6629400"/>
          </a:xfrm>
          <a:prstGeom prst="rect">
            <a:avLst/>
          </a:prstGeom>
        </p:spPr>
      </p:pic>
    </p:spTree>
    <p:extLst>
      <p:ext uri="{BB962C8B-B14F-4D97-AF65-F5344CB8AC3E}">
        <p14:creationId xmlns:p14="http://schemas.microsoft.com/office/powerpoint/2010/main" val="360962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799116" y="1828800"/>
            <a:ext cx="7354283" cy="4191000"/>
          </a:xfrm>
        </p:spPr>
        <p:txBody>
          <a:bodyPr>
            <a:normAutofit/>
          </a:bodyPr>
          <a:lstStyle/>
          <a:p>
            <a:r>
              <a:rPr lang="en-US" sz="2000" dirty="0"/>
              <a:t>HCI based text mining approach to the online purchasing website. </a:t>
            </a:r>
          </a:p>
          <a:p>
            <a:r>
              <a:rPr lang="en-US" sz="2000" dirty="0"/>
              <a:t>this study identified the factors which are affect to increase and decrease the consumer interaction with the online purchasing website </a:t>
            </a:r>
          </a:p>
          <a:p>
            <a:r>
              <a:rPr lang="en-US" sz="2000" dirty="0"/>
              <a:t>this study has open different paths to growing the HCI. Mainly this is open path to further develop and apply model to identify the human factors, like their different visual incompatibilities. </a:t>
            </a:r>
            <a:endParaRPr lang="en-US" sz="2000" dirty="0"/>
          </a:p>
        </p:txBody>
      </p:sp>
    </p:spTree>
    <p:extLst>
      <p:ext uri="{BB962C8B-B14F-4D97-AF65-F5344CB8AC3E}">
        <p14:creationId xmlns:p14="http://schemas.microsoft.com/office/powerpoint/2010/main" val="210406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Further improve and apply model to identify consumers through their reviews(if they are in different able )</a:t>
            </a:r>
          </a:p>
          <a:p>
            <a:r>
              <a:rPr lang="en-US" sz="2400" dirty="0"/>
              <a:t>Develop Predictive analytics dashboard to make different prediction</a:t>
            </a:r>
          </a:p>
        </p:txBody>
      </p:sp>
      <p:sp>
        <p:nvSpPr>
          <p:cNvPr id="3" name="Title 2"/>
          <p:cNvSpPr>
            <a:spLocks noGrp="1"/>
          </p:cNvSpPr>
          <p:nvPr>
            <p:ph type="title"/>
          </p:nvPr>
        </p:nvSpPr>
        <p:spPr/>
        <p:txBody>
          <a:bodyPr/>
          <a:lstStyle/>
          <a:p>
            <a:r>
              <a:rPr lang="en-US" dirty="0"/>
              <a:t>Future Works</a:t>
            </a:r>
          </a:p>
        </p:txBody>
      </p:sp>
    </p:spTree>
    <p:extLst>
      <p:ext uri="{BB962C8B-B14F-4D97-AF65-F5344CB8AC3E}">
        <p14:creationId xmlns:p14="http://schemas.microsoft.com/office/powerpoint/2010/main" val="95453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9116" y="1828800"/>
            <a:ext cx="7354283" cy="4191000"/>
          </a:xfrm>
        </p:spPr>
        <p:txBody>
          <a:bodyPr>
            <a:normAutofit/>
          </a:bodyPr>
          <a:lstStyle/>
          <a:p>
            <a:r>
              <a:rPr lang="en-US" sz="2800" dirty="0"/>
              <a:t>Collection of Web site related reviews </a:t>
            </a:r>
          </a:p>
          <a:p>
            <a:r>
              <a:rPr lang="en-US" sz="2800" dirty="0"/>
              <a:t>Identify and extract different HCI related attributes</a:t>
            </a:r>
          </a:p>
        </p:txBody>
      </p:sp>
      <p:sp>
        <p:nvSpPr>
          <p:cNvPr id="3" name="Title 2"/>
          <p:cNvSpPr>
            <a:spLocks noGrp="1"/>
          </p:cNvSpPr>
          <p:nvPr>
            <p:ph type="title"/>
          </p:nvPr>
        </p:nvSpPr>
        <p:spPr/>
        <p:txBody>
          <a:bodyPr/>
          <a:lstStyle/>
          <a:p>
            <a:r>
              <a:rPr lang="en-US" dirty="0"/>
              <a:t>Limitation</a:t>
            </a:r>
          </a:p>
        </p:txBody>
      </p:sp>
    </p:spTree>
    <p:extLst>
      <p:ext uri="{BB962C8B-B14F-4D97-AF65-F5344CB8AC3E}">
        <p14:creationId xmlns:p14="http://schemas.microsoft.com/office/powerpoint/2010/main" val="350059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5298471" y="3407724"/>
            <a:ext cx="1833583" cy="1072647"/>
          </a:xfrm>
          <a:prstGeom prst="cloudCallout">
            <a:avLst>
              <a:gd name="adj1" fmla="val -42288"/>
              <a:gd name="adj2" fmla="val 106749"/>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Calibri bold" panose="020F0702030404030204" pitchFamily="34" charset="0"/>
              </a:rPr>
              <a:t>Wants to buy Reading Materials</a:t>
            </a:r>
          </a:p>
        </p:txBody>
      </p:sp>
      <p:sp>
        <p:nvSpPr>
          <p:cNvPr id="8" name="Up-Down Arrow 7"/>
          <p:cNvSpPr/>
          <p:nvPr/>
        </p:nvSpPr>
        <p:spPr>
          <a:xfrm rot="16463951">
            <a:off x="3451477" y="4200407"/>
            <a:ext cx="270252" cy="2061548"/>
          </a:xfrm>
          <a:prstGeom prst="up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dirty="0"/>
          </a:p>
        </p:txBody>
      </p:sp>
      <p:sp>
        <p:nvSpPr>
          <p:cNvPr id="9" name="TextBox 8"/>
          <p:cNvSpPr txBox="1"/>
          <p:nvPr/>
        </p:nvSpPr>
        <p:spPr>
          <a:xfrm flipH="1">
            <a:off x="2253693" y="5661614"/>
            <a:ext cx="1935029" cy="369332"/>
          </a:xfrm>
          <a:prstGeom prst="rect">
            <a:avLst/>
          </a:prstGeom>
          <a:noFill/>
          <a:ln>
            <a:solidFill>
              <a:schemeClr val="bg2"/>
            </a:solidFill>
          </a:ln>
        </p:spPr>
        <p:txBody>
          <a:bodyPr wrap="square" rtlCol="0" anchor="ctr" anchorCtr="1">
            <a:spAutoFit/>
          </a:bodyPr>
          <a:lstStyle/>
          <a:p>
            <a:r>
              <a:rPr lang="en-US" dirty="0">
                <a:latin typeface="Calibri bold" panose="020F0702030404030204" pitchFamily="34" charset="0"/>
              </a:rPr>
              <a:t>Online Purchasing</a:t>
            </a:r>
          </a:p>
        </p:txBody>
      </p:sp>
      <p:graphicFrame>
        <p:nvGraphicFramePr>
          <p:cNvPr id="12" name="Diagram 11"/>
          <p:cNvGraphicFramePr/>
          <p:nvPr>
            <p:extLst>
              <p:ext uri="{D42A27DB-BD31-4B8C-83A1-F6EECF244321}">
                <p14:modId xmlns:p14="http://schemas.microsoft.com/office/powerpoint/2010/main" val="90229875"/>
              </p:ext>
            </p:extLst>
          </p:nvPr>
        </p:nvGraphicFramePr>
        <p:xfrm>
          <a:off x="230549" y="1877724"/>
          <a:ext cx="2856132" cy="2215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flipH="1">
            <a:off x="6575207" y="3062894"/>
            <a:ext cx="1824737" cy="369332"/>
          </a:xfrm>
          <a:prstGeom prst="rect">
            <a:avLst/>
          </a:prstGeom>
          <a:noFill/>
          <a:ln>
            <a:solidFill>
              <a:schemeClr val="bg2"/>
            </a:solidFill>
          </a:ln>
        </p:spPr>
        <p:txBody>
          <a:bodyPr wrap="square" rtlCol="0" anchor="ctr" anchorCtr="1">
            <a:spAutoFit/>
          </a:bodyPr>
          <a:lstStyle/>
          <a:p>
            <a:r>
              <a:rPr lang="en-US" dirty="0">
                <a:latin typeface="Calibri bold" panose="020F0702030404030204" pitchFamily="34" charset="0"/>
              </a:rPr>
              <a:t>Dependent upon</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0014" y="4713227"/>
            <a:ext cx="1479816" cy="1479816"/>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08326" y="2314088"/>
            <a:ext cx="1048254" cy="1118138"/>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3562" y="4228978"/>
            <a:ext cx="2055052" cy="1407712"/>
          </a:xfrm>
          <a:prstGeom prst="rect">
            <a:avLst/>
          </a:prstGeom>
        </p:spPr>
      </p:pic>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97964" y="566810"/>
            <a:ext cx="1161019" cy="1086133"/>
          </a:xfrm>
          <a:prstGeom prst="rect">
            <a:avLst/>
          </a:prstGeom>
        </p:spPr>
      </p:pic>
      <p:sp>
        <p:nvSpPr>
          <p:cNvPr id="21" name="TextBox 20"/>
          <p:cNvSpPr txBox="1"/>
          <p:nvPr/>
        </p:nvSpPr>
        <p:spPr>
          <a:xfrm flipH="1">
            <a:off x="2787539" y="1577410"/>
            <a:ext cx="1429122" cy="369332"/>
          </a:xfrm>
          <a:prstGeom prst="rect">
            <a:avLst/>
          </a:prstGeom>
          <a:noFill/>
          <a:ln>
            <a:solidFill>
              <a:schemeClr val="bg2"/>
            </a:solidFill>
          </a:ln>
        </p:spPr>
        <p:txBody>
          <a:bodyPr wrap="square" rtlCol="0" anchor="ctr" anchorCtr="1">
            <a:spAutoFit/>
          </a:bodyPr>
          <a:lstStyle/>
          <a:p>
            <a:r>
              <a:rPr lang="en-US" dirty="0">
                <a:latin typeface="Calibri bold" panose="020F0702030404030204" pitchFamily="34" charset="0"/>
              </a:rPr>
              <a:t>Organization</a:t>
            </a:r>
            <a:endParaRPr lang="en-US" sz="1350" dirty="0">
              <a:latin typeface="Calibri bold" panose="020F0702030404030204" pitchFamily="34" charset="0"/>
            </a:endParaRPr>
          </a:p>
        </p:txBody>
      </p:sp>
      <p:sp>
        <p:nvSpPr>
          <p:cNvPr id="22" name="Right Arrow 21"/>
          <p:cNvSpPr/>
          <p:nvPr/>
        </p:nvSpPr>
        <p:spPr>
          <a:xfrm rot="3970191">
            <a:off x="2633973" y="3220423"/>
            <a:ext cx="3437134" cy="423408"/>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dirty="0"/>
          </a:p>
        </p:txBody>
      </p:sp>
      <p:sp>
        <p:nvSpPr>
          <p:cNvPr id="23" name="Right Arrow 22"/>
          <p:cNvSpPr/>
          <p:nvPr/>
        </p:nvSpPr>
        <p:spPr>
          <a:xfrm rot="18877394">
            <a:off x="6069336" y="2888121"/>
            <a:ext cx="1011736" cy="222716"/>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dirty="0"/>
          </a:p>
        </p:txBody>
      </p:sp>
      <p:pic>
        <p:nvPicPr>
          <p:cNvPr id="24" name="Picture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860627">
            <a:off x="4469076" y="918135"/>
            <a:ext cx="374708" cy="56016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290475">
            <a:off x="2310937" y="756579"/>
            <a:ext cx="362621" cy="542100"/>
          </a:xfrm>
          <a:prstGeom prst="rect">
            <a:avLst/>
          </a:prstGeom>
        </p:spPr>
      </p:pic>
      <p:pic>
        <p:nvPicPr>
          <p:cNvPr id="26" name="Picture 2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2702250">
            <a:off x="4173938" y="325791"/>
            <a:ext cx="345394" cy="516347"/>
          </a:xfrm>
          <a:prstGeom prst="rect">
            <a:avLst/>
          </a:prstGeom>
        </p:spPr>
      </p:pic>
      <p:pic>
        <p:nvPicPr>
          <p:cNvPr id="27" name="Picture 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290475">
            <a:off x="2716815" y="245746"/>
            <a:ext cx="362621" cy="542100"/>
          </a:xfrm>
          <a:prstGeom prst="rect">
            <a:avLst/>
          </a:prstGeom>
        </p:spPr>
      </p:pic>
      <p:pic>
        <p:nvPicPr>
          <p:cNvPr id="28" name="Picture 2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21267744">
            <a:off x="3380997" y="-85667"/>
            <a:ext cx="362621" cy="542100"/>
          </a:xfrm>
          <a:prstGeom prst="rect">
            <a:avLst/>
          </a:prstGeom>
        </p:spPr>
      </p:pic>
      <p:graphicFrame>
        <p:nvGraphicFramePr>
          <p:cNvPr id="29" name="Diagram 28"/>
          <p:cNvGraphicFramePr/>
          <p:nvPr>
            <p:extLst>
              <p:ext uri="{D42A27DB-BD31-4B8C-83A1-F6EECF244321}">
                <p14:modId xmlns:p14="http://schemas.microsoft.com/office/powerpoint/2010/main" val="3275492378"/>
              </p:ext>
            </p:extLst>
          </p:nvPr>
        </p:nvGraphicFramePr>
        <p:xfrm>
          <a:off x="6215263" y="425459"/>
          <a:ext cx="2544623" cy="2808992"/>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31" name="Right Arrow 22"/>
          <p:cNvSpPr/>
          <p:nvPr/>
        </p:nvSpPr>
        <p:spPr>
          <a:xfrm rot="17220533">
            <a:off x="738203" y="3922696"/>
            <a:ext cx="528760" cy="34143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dirty="0"/>
          </a:p>
        </p:txBody>
      </p:sp>
      <p:sp>
        <p:nvSpPr>
          <p:cNvPr id="20" name="TextBox 19"/>
          <p:cNvSpPr txBox="1"/>
          <p:nvPr/>
        </p:nvSpPr>
        <p:spPr>
          <a:xfrm flipH="1">
            <a:off x="3101959" y="2041935"/>
            <a:ext cx="2027055" cy="369332"/>
          </a:xfrm>
          <a:prstGeom prst="rect">
            <a:avLst/>
          </a:prstGeom>
          <a:noFill/>
          <a:ln>
            <a:solidFill>
              <a:schemeClr val="bg2"/>
            </a:solidFill>
          </a:ln>
        </p:spPr>
        <p:txBody>
          <a:bodyPr wrap="square" rtlCol="0" anchor="ctr" anchorCtr="1">
            <a:spAutoFit/>
          </a:bodyPr>
          <a:lstStyle/>
          <a:p>
            <a:r>
              <a:rPr lang="en-US" b="1" dirty="0">
                <a:latin typeface="Calibri bold" panose="020F0702030404030204" pitchFamily="34" charset="0"/>
              </a:rPr>
              <a:t>Make Decisions</a:t>
            </a:r>
            <a:endParaRPr lang="en-US" sz="1350" b="1" dirty="0">
              <a:latin typeface="Calibri bold" panose="020F0702030404030204" pitchFamily="34" charset="0"/>
            </a:endParaRPr>
          </a:p>
        </p:txBody>
      </p:sp>
    </p:spTree>
    <p:extLst>
      <p:ext uri="{BB962C8B-B14F-4D97-AF65-F5344CB8AC3E}">
        <p14:creationId xmlns:p14="http://schemas.microsoft.com/office/powerpoint/2010/main" val="371791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ircle(in)">
                                      <p:cBhvr>
                                        <p:cTn id="15" dur="20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circle(in)">
                                      <p:cBhvr>
                                        <p:cTn id="20" dur="750"/>
                                        <p:tgtEl>
                                          <p:spTgt spid="23"/>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75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linds(horizont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in)">
                                      <p:cBhvr>
                                        <p:cTn id="31" dur="1000"/>
                                        <p:tgtEl>
                                          <p:spTgt spid="8"/>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ircle(in)">
                                      <p:cBhvr>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circle(in)">
                                      <p:cBhvr>
                                        <p:cTn id="44" dur="750"/>
                                        <p:tgtEl>
                                          <p:spTgt spid="31"/>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in)">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circle(in)">
                                      <p:cBhvr>
                                        <p:cTn id="58" dur="2000"/>
                                        <p:tgtEl>
                                          <p:spTgt spid="25"/>
                                        </p:tgtEl>
                                      </p:cBhvr>
                                    </p:animEffect>
                                  </p:childTnLst>
                                </p:cTn>
                              </p:par>
                              <p:par>
                                <p:cTn id="59" presetID="6" presetClass="entr" presetSubtype="16"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circle(in)">
                                      <p:cBhvr>
                                        <p:cTn id="61" dur="2000"/>
                                        <p:tgtEl>
                                          <p:spTgt spid="27"/>
                                        </p:tgtEl>
                                      </p:cBhvr>
                                    </p:animEffect>
                                  </p:childTnLst>
                                </p:cTn>
                              </p:par>
                              <p:par>
                                <p:cTn id="62" presetID="6" presetClass="entr" presetSubtype="16"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circle(in)">
                                      <p:cBhvr>
                                        <p:cTn id="64" dur="2000"/>
                                        <p:tgtEl>
                                          <p:spTgt spid="28"/>
                                        </p:tgtEl>
                                      </p:cBhvr>
                                    </p:animEffect>
                                  </p:childTnLst>
                                </p:cTn>
                              </p:par>
                              <p:par>
                                <p:cTn id="65" presetID="6" presetClass="entr" presetSubtype="16"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circle(in)">
                                      <p:cBhvr>
                                        <p:cTn id="67" dur="2000"/>
                                        <p:tgtEl>
                                          <p:spTgt spid="26"/>
                                        </p:tgtEl>
                                      </p:cBhvr>
                                    </p:animEffect>
                                  </p:childTnLst>
                                </p:cTn>
                              </p:par>
                              <p:par>
                                <p:cTn id="68" presetID="6" presetClass="entr" presetSubtype="16"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circle(in)">
                                      <p:cBhvr>
                                        <p:cTn id="70" dur="2000"/>
                                        <p:tgtEl>
                                          <p:spTgt spid="2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circle(in)">
                                      <p:cBhvr>
                                        <p:cTn id="73" dur="20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circle(in)">
                                      <p:cBhvr>
                                        <p:cTn id="78"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Graphic spid="12" grpId="0">
        <p:bldAsOne/>
      </p:bldGraphic>
      <p:bldP spid="13" grpId="0" animBg="1"/>
      <p:bldP spid="21" grpId="0" animBg="1"/>
      <p:bldP spid="22" grpId="0" animBg="1"/>
      <p:bldP spid="23" grpId="0" animBg="1"/>
      <p:bldGraphic spid="29" grpId="0">
        <p:bldAsOne/>
      </p:bldGraphic>
      <p:bldP spid="31"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1400" y="3810002"/>
            <a:ext cx="1678912" cy="943335"/>
          </a:xfrm>
        </p:spPr>
      </p:pic>
      <p:sp>
        <p:nvSpPr>
          <p:cNvPr id="3" name="Title 3"/>
          <p:cNvSpPr txBox="1">
            <a:spLocks/>
          </p:cNvSpPr>
          <p:nvPr/>
        </p:nvSpPr>
        <p:spPr bwMode="auto">
          <a:xfrm>
            <a:off x="457200" y="1219202"/>
            <a:ext cx="8203160" cy="1886441"/>
          </a:xfrm>
          <a:prstGeom prst="rect">
            <a:avLst/>
          </a:prstGeom>
        </p:spPr>
        <p:txBody>
          <a:bodyPr vert="horz" lIns="68598" tIns="34299" rIns="68598" bIns="34299"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algn="just"/>
            <a:r>
              <a:rPr lang="en-GB" sz="3200" dirty="0">
                <a:latin typeface="Calibri bold" panose="020F0702030404030204" pitchFamily="34" charset="0"/>
              </a:rPr>
              <a:t>Predictive Analytics for Decision Making: Human Computer Interaction (HCI) Perspective from Online Purchasing</a:t>
            </a:r>
            <a:endParaRPr lang="en-US" sz="3200" dirty="0">
              <a:latin typeface="Calibri bold" panose="020F0702030404030204" pitchFamily="34" charset="0"/>
            </a:endParaRPr>
          </a:p>
        </p:txBody>
      </p:sp>
    </p:spTree>
    <p:extLst>
      <p:ext uri="{BB962C8B-B14F-4D97-AF65-F5344CB8AC3E}">
        <p14:creationId xmlns:p14="http://schemas.microsoft.com/office/powerpoint/2010/main" val="83179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2400"/>
            <a:ext cx="9148949" cy="6400800"/>
          </a:xfrm>
          <a:prstGeom prst="rect">
            <a:avLst/>
          </a:prstGeom>
        </p:spPr>
      </p:pic>
    </p:spTree>
    <p:extLst>
      <p:ext uri="{BB962C8B-B14F-4D97-AF65-F5344CB8AC3E}">
        <p14:creationId xmlns:p14="http://schemas.microsoft.com/office/powerpoint/2010/main" val="24404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9946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447802"/>
            <a:ext cx="8003084" cy="3144069"/>
          </a:xfrm>
        </p:spPr>
        <p:txBody>
          <a:bodyPr>
            <a:normAutofit/>
          </a:bodyPr>
          <a:lstStyle/>
          <a:p>
            <a:pPr marL="34299" indent="0">
              <a:buNone/>
            </a:pPr>
            <a:endParaRPr lang="en-GB" dirty="0"/>
          </a:p>
          <a:p>
            <a:pPr marL="34299" indent="0">
              <a:buNone/>
            </a:pPr>
            <a:endParaRPr lang="en-US" sz="2101" dirty="0">
              <a:latin typeface="Calibri" panose="020F0502020204030204" pitchFamily="34" charset="0"/>
            </a:endParaRPr>
          </a:p>
          <a:p>
            <a:pPr marL="34299" indent="0">
              <a:buNone/>
            </a:pPr>
            <a:endParaRPr lang="en-US" sz="1800" dirty="0">
              <a:latin typeface="Calibri" panose="020F0502020204030204" pitchFamily="34" charset="0"/>
            </a:endParaRPr>
          </a:p>
          <a:p>
            <a:pPr marL="34299" indent="0" algn="just">
              <a:buNone/>
            </a:pPr>
            <a:r>
              <a:rPr lang="en-US" sz="2400" b="1" dirty="0">
                <a:solidFill>
                  <a:srgbClr val="FF0000"/>
                </a:solidFill>
                <a:latin typeface="Calibri" panose="020F0502020204030204" pitchFamily="34" charset="0"/>
              </a:rPr>
              <a:t>Difficulty in making decisions to better market the consumers, according to the HCI factors </a:t>
            </a:r>
            <a:r>
              <a:rPr lang="en-GB" sz="2400" b="1" dirty="0">
                <a:solidFill>
                  <a:srgbClr val="FF0000"/>
                </a:solidFill>
                <a:latin typeface="Calibri" panose="020F0502020204030204" pitchFamily="34" charset="0"/>
              </a:rPr>
              <a:t>such as simple, useful and accessibility of the website</a:t>
            </a:r>
          </a:p>
          <a:p>
            <a:endParaRPr lang="en-US" dirty="0"/>
          </a:p>
        </p:txBody>
      </p:sp>
    </p:spTree>
    <p:extLst>
      <p:ext uri="{BB962C8B-B14F-4D97-AF65-F5344CB8AC3E}">
        <p14:creationId xmlns:p14="http://schemas.microsoft.com/office/powerpoint/2010/main" val="296753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backgroundRemoval t="0" b="96762" l="1429" r="96429"/>
                    </a14:imgEffect>
                  </a14:imgLayer>
                </a14:imgProps>
              </a:ext>
              <a:ext uri="{28A0092B-C50C-407E-A947-70E740481C1C}">
                <a14:useLocalDpi xmlns:a14="http://schemas.microsoft.com/office/drawing/2010/main" val="0"/>
              </a:ext>
            </a:extLst>
          </a:blip>
          <a:srcRect l="5286" b="10719"/>
          <a:stretch/>
        </p:blipFill>
        <p:spPr>
          <a:xfrm>
            <a:off x="381849" y="4051356"/>
            <a:ext cx="4095750" cy="2895600"/>
          </a:xfrm>
          <a:prstGeom prst="rect">
            <a:avLst/>
          </a:prstGeom>
        </p:spPr>
      </p:pic>
      <p:sp>
        <p:nvSpPr>
          <p:cNvPr id="5" name="Title 1"/>
          <p:cNvSpPr>
            <a:spLocks noGrp="1"/>
          </p:cNvSpPr>
          <p:nvPr>
            <p:ph type="title"/>
          </p:nvPr>
        </p:nvSpPr>
        <p:spPr>
          <a:xfrm>
            <a:off x="1981200" y="2819400"/>
            <a:ext cx="6516798" cy="838200"/>
          </a:xfrm>
        </p:spPr>
        <p:txBody>
          <a:bodyPr>
            <a:normAutofit/>
          </a:bodyPr>
          <a:lstStyle/>
          <a:p>
            <a:pPr algn="ctr"/>
            <a:r>
              <a:rPr lang="en-US" sz="4000" dirty="0">
                <a:latin typeface="Calibri bold" panose="020F0702030404030204" pitchFamily="34" charset="0"/>
              </a:rPr>
              <a:t>Objective (s) of Research</a:t>
            </a:r>
          </a:p>
        </p:txBody>
      </p:sp>
    </p:spTree>
    <p:extLst>
      <p:ext uri="{BB962C8B-B14F-4D97-AF65-F5344CB8AC3E}">
        <p14:creationId xmlns:p14="http://schemas.microsoft.com/office/powerpoint/2010/main" val="14642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786" y="1295400"/>
            <a:ext cx="7888754" cy="5562600"/>
          </a:xfrm>
        </p:spPr>
        <p:txBody>
          <a:bodyPr>
            <a:noAutofit/>
          </a:bodyPr>
          <a:lstStyle/>
          <a:p>
            <a:pPr marL="34299" indent="0" algn="just">
              <a:lnSpc>
                <a:spcPct val="100000"/>
              </a:lnSpc>
              <a:buNone/>
            </a:pPr>
            <a:r>
              <a:rPr lang="en-GB" sz="2400" b="1" dirty="0">
                <a:latin typeface="Calibri" panose="020F0502020204030204" pitchFamily="34" charset="0"/>
                <a:cs typeface="Calibri" panose="020F0502020204030204" pitchFamily="34" charset="0"/>
              </a:rPr>
              <a:t>RO1:Identify the HCI factors</a:t>
            </a:r>
          </a:p>
          <a:p>
            <a:pPr marL="34299" indent="0" algn="just">
              <a:lnSpc>
                <a:spcPct val="100000"/>
              </a:lnSpc>
              <a:buNone/>
            </a:pPr>
            <a:endParaRPr lang="en-GB" sz="2400" b="1" dirty="0">
              <a:latin typeface="Calibri" panose="020F0502020204030204" pitchFamily="34" charset="0"/>
              <a:cs typeface="Calibri" panose="020F0502020204030204" pitchFamily="34" charset="0"/>
            </a:endParaRPr>
          </a:p>
          <a:p>
            <a:pPr marL="34299" indent="0" algn="just">
              <a:buNone/>
            </a:pPr>
            <a:r>
              <a:rPr lang="en-GB" sz="2400" b="1" dirty="0">
                <a:latin typeface="Calibri" panose="020F0502020204030204" pitchFamily="34" charset="0"/>
                <a:cs typeface="Calibri" panose="020F0502020204030204" pitchFamily="34" charset="0"/>
              </a:rPr>
              <a:t>RO2.	Identify the relationship between HCI and Online 		Purchasing</a:t>
            </a:r>
          </a:p>
          <a:p>
            <a:pPr marL="34299" indent="0" algn="just">
              <a:buNone/>
            </a:pPr>
            <a:endParaRPr lang="en-US" sz="2400" b="1" dirty="0">
              <a:latin typeface="Calibri" panose="020F0502020204030204" pitchFamily="34" charset="0"/>
              <a:cs typeface="Calibri" panose="020F0502020204030204" pitchFamily="34" charset="0"/>
            </a:endParaRPr>
          </a:p>
          <a:p>
            <a:pPr marL="34299" indent="0" algn="just">
              <a:buNone/>
            </a:pPr>
            <a:r>
              <a:rPr lang="en-US" sz="2400" b="1" dirty="0">
                <a:latin typeface="Calibri" panose="020F0502020204030204" pitchFamily="34" charset="0"/>
                <a:cs typeface="Calibri" panose="020F0502020204030204" pitchFamily="34" charset="0"/>
              </a:rPr>
              <a:t>RO3.	Develop a framework to evaluate the e-commerce 	website, based on HCI factors and sentiment mining. 	That means to prioritize the factors which affect “good 	browsing” experience</a:t>
            </a:r>
          </a:p>
          <a:p>
            <a:pPr marL="34299" indent="0" algn="just">
              <a:buNone/>
            </a:pPr>
            <a:endParaRPr lang="en-US" sz="2400" b="1" dirty="0">
              <a:latin typeface="Calibri" panose="020F0502020204030204" pitchFamily="34" charset="0"/>
              <a:cs typeface="Calibri" panose="020F0502020204030204" pitchFamily="34" charset="0"/>
            </a:endParaRPr>
          </a:p>
          <a:p>
            <a:pPr marL="34299" indent="0" algn="just">
              <a:buNone/>
            </a:pPr>
            <a:r>
              <a:rPr lang="en-US" sz="2400" b="1" dirty="0">
                <a:latin typeface="Calibri" panose="020F0502020204030204" pitchFamily="34" charset="0"/>
                <a:cs typeface="Calibri" panose="020F0502020204030204" pitchFamily="34" charset="0"/>
              </a:rPr>
              <a:t>RO4.	Use it to make  possible prediction to better market the 	consumer with appropriate tolerance 	</a:t>
            </a:r>
          </a:p>
          <a:p>
            <a:pPr marL="34299" indent="0">
              <a:buNone/>
            </a:pPr>
            <a:endParaRPr lang="en-US" sz="1800" dirty="0">
              <a:latin typeface="Calibri" panose="020F0502020204030204" pitchFamily="34" charset="0"/>
            </a:endParaRPr>
          </a:p>
        </p:txBody>
      </p:sp>
      <p:sp>
        <p:nvSpPr>
          <p:cNvPr id="2" name="Title 1"/>
          <p:cNvSpPr>
            <a:spLocks noGrp="1"/>
          </p:cNvSpPr>
          <p:nvPr>
            <p:ph type="title"/>
          </p:nvPr>
        </p:nvSpPr>
        <p:spPr>
          <a:xfrm>
            <a:off x="805576" y="533400"/>
            <a:ext cx="6516798" cy="488934"/>
          </a:xfrm>
        </p:spPr>
        <p:txBody>
          <a:bodyPr>
            <a:noAutofit/>
          </a:bodyPr>
          <a:lstStyle/>
          <a:p>
            <a:pPr algn="ctr"/>
            <a:r>
              <a:rPr lang="en-US" sz="4000" dirty="0">
                <a:latin typeface="Calibri" panose="020F0502020204030204" pitchFamily="34" charset="0"/>
              </a:rPr>
              <a:t>Research Objective (s) </a:t>
            </a:r>
          </a:p>
        </p:txBody>
      </p:sp>
    </p:spTree>
    <p:extLst>
      <p:ext uri="{BB962C8B-B14F-4D97-AF65-F5344CB8AC3E}">
        <p14:creationId xmlns:p14="http://schemas.microsoft.com/office/powerpoint/2010/main" val="194491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362200"/>
            <a:ext cx="6516798" cy="1066800"/>
          </a:xfrm>
        </p:spPr>
        <p:txBody>
          <a:bodyPr>
            <a:normAutofit/>
          </a:bodyPr>
          <a:lstStyle/>
          <a:p>
            <a:pPr algn="ctr"/>
            <a:r>
              <a:rPr lang="en-US" sz="4000" dirty="0">
                <a:latin typeface="Calibri" panose="020F0502020204030204" pitchFamily="34" charset="0"/>
              </a:rPr>
              <a:t>Literature 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81400"/>
            <a:ext cx="2602366" cy="2590800"/>
          </a:xfrm>
          <a:prstGeom prst="rect">
            <a:avLst/>
          </a:prstGeom>
        </p:spPr>
      </p:pic>
    </p:spTree>
    <p:extLst>
      <p:ext uri="{BB962C8B-B14F-4D97-AF65-F5344CB8AC3E}">
        <p14:creationId xmlns:p14="http://schemas.microsoft.com/office/powerpoint/2010/main" val="293911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87495" y="381000"/>
            <a:ext cx="8015603" cy="1143000"/>
          </a:xfrm>
        </p:spPr>
        <p:txBody>
          <a:bodyPr>
            <a:noAutofit/>
          </a:bodyPr>
          <a:lstStyle/>
          <a:p>
            <a:pPr lvl="0"/>
            <a:r>
              <a:rPr lang="en-US" sz="3600" dirty="0"/>
              <a:t>Factors which Influence to Online Buying Behavior</a:t>
            </a:r>
          </a:p>
        </p:txBody>
      </p:sp>
      <p:sp>
        <p:nvSpPr>
          <p:cNvPr id="4" name="Rectangle 3"/>
          <p:cNvSpPr/>
          <p:nvPr/>
        </p:nvSpPr>
        <p:spPr>
          <a:xfrm>
            <a:off x="393579" y="5850504"/>
            <a:ext cx="8409518" cy="615553"/>
          </a:xfrm>
          <a:prstGeom prst="rect">
            <a:avLst/>
          </a:prstGeom>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Kotler, P., Marketing Management, 11th </a:t>
            </a:r>
            <a:r>
              <a:rPr lang="en-US" sz="1600" dirty="0" err="1">
                <a:latin typeface="Calibri" panose="020F0502020204030204" pitchFamily="34" charset="0"/>
                <a:ea typeface="Calibri" panose="020F0502020204030204" pitchFamily="34" charset="0"/>
                <a:cs typeface="Calibri" panose="020F0502020204030204" pitchFamily="34" charset="0"/>
              </a:rPr>
              <a:t>ed</a:t>
            </a:r>
            <a:r>
              <a:rPr lang="en-US" sz="1600" dirty="0">
                <a:latin typeface="Calibri" panose="020F0502020204030204" pitchFamily="34" charset="0"/>
                <a:ea typeface="Calibri" panose="020F0502020204030204" pitchFamily="34" charset="0"/>
                <a:cs typeface="Calibri" panose="020F0502020204030204" pitchFamily="34" charset="0"/>
              </a:rPr>
              <a:t>.,Prentice-Hall International Editions, Englewood Cliffs, NJ,2003</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Rounded Corners 1"/>
          <p:cNvSpPr/>
          <p:nvPr/>
        </p:nvSpPr>
        <p:spPr>
          <a:xfrm>
            <a:off x="988423" y="1723892"/>
            <a:ext cx="3505200" cy="914400"/>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27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Personal and Environmental Factors (Uncontrollable)</a:t>
            </a:r>
          </a:p>
        </p:txBody>
      </p:sp>
      <p:sp>
        <p:nvSpPr>
          <p:cNvPr id="7" name="Rectangle: Rounded Corners 6"/>
          <p:cNvSpPr/>
          <p:nvPr/>
        </p:nvSpPr>
        <p:spPr>
          <a:xfrm>
            <a:off x="3200400" y="3158088"/>
            <a:ext cx="3276600" cy="96036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Buyer’s Decision Process</a:t>
            </a:r>
          </a:p>
        </p:txBody>
      </p:sp>
      <p:sp>
        <p:nvSpPr>
          <p:cNvPr id="8" name="Rectangle: Rounded Corners 7"/>
          <p:cNvSpPr/>
          <p:nvPr/>
        </p:nvSpPr>
        <p:spPr>
          <a:xfrm>
            <a:off x="870857" y="4829171"/>
            <a:ext cx="3505200" cy="914400"/>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27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Web Experiences (Controllable)</a:t>
            </a:r>
          </a:p>
        </p:txBody>
      </p:sp>
      <p:sp>
        <p:nvSpPr>
          <p:cNvPr id="9" name="Rectangle: Rounded Corners 8"/>
          <p:cNvSpPr/>
          <p:nvPr/>
        </p:nvSpPr>
        <p:spPr>
          <a:xfrm>
            <a:off x="7086600" y="1545771"/>
            <a:ext cx="1716496" cy="3962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Buyer’s Decision</a:t>
            </a:r>
          </a:p>
          <a:p>
            <a:pPr marL="285750" indent="-285750" algn="ctr">
              <a:buFont typeface="Wingdings" panose="05000000000000000000" pitchFamily="2" charset="2"/>
              <a:buChar char="v"/>
            </a:pPr>
            <a:r>
              <a:rPr lang="en-US" sz="2000" b="1" dirty="0">
                <a:latin typeface="Calibri" panose="020F0502020204030204" pitchFamily="34" charset="0"/>
                <a:cs typeface="Calibri" panose="020F0502020204030204" pitchFamily="34" charset="0"/>
              </a:rPr>
              <a:t>Brand Choice</a:t>
            </a:r>
          </a:p>
          <a:p>
            <a:pPr marL="285750" indent="-285750" algn="ctr">
              <a:buFont typeface="Wingdings" panose="05000000000000000000" pitchFamily="2" charset="2"/>
              <a:buChar char="v"/>
            </a:pPr>
            <a:r>
              <a:rPr lang="en-US" sz="2000" b="1" dirty="0">
                <a:latin typeface="Calibri" panose="020F0502020204030204" pitchFamily="34" charset="0"/>
                <a:cs typeface="Calibri" panose="020F0502020204030204" pitchFamily="34" charset="0"/>
              </a:rPr>
              <a:t>Product Choice</a:t>
            </a:r>
          </a:p>
        </p:txBody>
      </p:sp>
      <p:sp>
        <p:nvSpPr>
          <p:cNvPr id="10" name="Rectangle: Rounded Corners 9"/>
          <p:cNvSpPr/>
          <p:nvPr/>
        </p:nvSpPr>
        <p:spPr>
          <a:xfrm>
            <a:off x="567120" y="3057138"/>
            <a:ext cx="1600200" cy="1208234"/>
          </a:xfrm>
          <a:prstGeom prst="roundRect">
            <a:avLst/>
          </a:prstGeom>
          <a:solidFill>
            <a:srgbClr val="FFC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Calibri" panose="020F0502020204030204" pitchFamily="34" charset="0"/>
                <a:cs typeface="Calibri" panose="020F0502020204030204" pitchFamily="34" charset="0"/>
              </a:rPr>
              <a:t>Marketing Factors</a:t>
            </a:r>
          </a:p>
        </p:txBody>
      </p:sp>
      <p:sp>
        <p:nvSpPr>
          <p:cNvPr id="3" name="Arrow: Right 2"/>
          <p:cNvSpPr/>
          <p:nvPr/>
        </p:nvSpPr>
        <p:spPr>
          <a:xfrm rot="5400000">
            <a:off x="3717869" y="2761155"/>
            <a:ext cx="412863" cy="381000"/>
          </a:xfrm>
          <a:prstGeom prst="rightArrow">
            <a:avLst/>
          </a:prstGeom>
          <a:solidFill>
            <a:schemeClr val="bg2">
              <a:lumMod val="2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Arrow: Right 10"/>
          <p:cNvSpPr/>
          <p:nvPr/>
        </p:nvSpPr>
        <p:spPr>
          <a:xfrm>
            <a:off x="6689456" y="3352416"/>
            <a:ext cx="362711" cy="349110"/>
          </a:xfrm>
          <a:prstGeom prst="rightArrow">
            <a:avLst/>
          </a:prstGeom>
          <a:solidFill>
            <a:schemeClr val="bg2">
              <a:lumMod val="2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2" name="Arrow: Right 11"/>
          <p:cNvSpPr/>
          <p:nvPr/>
        </p:nvSpPr>
        <p:spPr>
          <a:xfrm>
            <a:off x="2330198" y="3436310"/>
            <a:ext cx="675977" cy="369898"/>
          </a:xfrm>
          <a:prstGeom prst="rightArrow">
            <a:avLst/>
          </a:prstGeom>
          <a:solidFill>
            <a:schemeClr val="bg2">
              <a:lumMod val="2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Arrow: Right 12"/>
          <p:cNvSpPr/>
          <p:nvPr/>
        </p:nvSpPr>
        <p:spPr>
          <a:xfrm rot="16200000">
            <a:off x="3508638" y="4247178"/>
            <a:ext cx="576943" cy="361824"/>
          </a:xfrm>
          <a:prstGeom prst="rightArrow">
            <a:avLst/>
          </a:prstGeom>
          <a:solidFill>
            <a:schemeClr val="bg2">
              <a:lumMod val="2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46905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ircle(in)">
                                      <p:cBhvr>
                                        <p:cTn id="14" dur="2000"/>
                                        <p:tgtEl>
                                          <p:spTgt spid="12"/>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750"/>
                                        <p:tgtEl>
                                          <p:spTgt spid="1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750"/>
                                        <p:tgtEl>
                                          <p:spTgt spid="3"/>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ircle(in)">
                                      <p:cBhvr>
                                        <p:cTn id="23" dur="750"/>
                                        <p:tgtEl>
                                          <p:spTgt spid="2"/>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750"/>
                                        <p:tgtEl>
                                          <p:spTgt spid="10"/>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75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ox(in)">
                                      <p:cBhvr>
                                        <p:cTn id="34" dur="75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10"/>
                                        <p:tgtEl>
                                          <p:spTgt spid="9"/>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7" grpId="0" animBg="1"/>
      <p:bldP spid="8" grpId="0" animBg="1"/>
      <p:bldP spid="9" grpId="0" animBg="1"/>
      <p:bldP spid="10" grpId="0" animBg="1"/>
      <p:bldP spid="3" grpId="0" animBg="1"/>
      <p:bldP spid="11" grpId="0" animBg="1"/>
      <p:bldP spid="12" grpId="0" animBg="1"/>
      <p:bldP spid="13" grpId="0" animBg="1"/>
    </p:bld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 id="{8652783A-F43B-4C47-8F3C-48F967BE0382}" vid="{232EED29-0899-40B2-8969-E379F11A539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2200</Words>
  <Application>Microsoft Office PowerPoint</Application>
  <PresentationFormat>On-screen Show (4:3)</PresentationFormat>
  <Paragraphs>339</Paragraphs>
  <Slides>42</Slides>
  <Notes>22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AdvGulliv-R</vt:lpstr>
      <vt:lpstr>Arial</vt:lpstr>
      <vt:lpstr>Calibri</vt:lpstr>
      <vt:lpstr>Calibri bold</vt:lpstr>
      <vt:lpstr>Cambria Math</vt:lpstr>
      <vt:lpstr>Century Gothic</vt:lpstr>
      <vt:lpstr>Palatino Linotype</vt:lpstr>
      <vt:lpstr>Times New Roman</vt:lpstr>
      <vt:lpstr>Wingdings</vt:lpstr>
      <vt:lpstr>Business strategy presentation</vt:lpstr>
      <vt:lpstr>Text Mining and Human Computer Interaction (HCI Approach for Online Purchasing</vt:lpstr>
      <vt:lpstr>Overview</vt:lpstr>
      <vt:lpstr>Research Problem</vt:lpstr>
      <vt:lpstr>PowerPoint Presentation</vt:lpstr>
      <vt:lpstr>PowerPoint Presentation</vt:lpstr>
      <vt:lpstr>Objective (s) of Research</vt:lpstr>
      <vt:lpstr>Research Objective (s) </vt:lpstr>
      <vt:lpstr>Literature Review</vt:lpstr>
      <vt:lpstr>Factors which Influence to Online Buying Behavior</vt:lpstr>
      <vt:lpstr>PowerPoint Presentation</vt:lpstr>
      <vt:lpstr>PowerPoint Presentation</vt:lpstr>
      <vt:lpstr>PowerPoint Presentation</vt:lpstr>
      <vt:lpstr>Methodology</vt:lpstr>
      <vt:lpstr>PowerPoint Presentation</vt:lpstr>
      <vt:lpstr>1.Data Collection and Preprocessing</vt:lpstr>
      <vt:lpstr>2.Feature Extraction</vt:lpstr>
      <vt:lpstr>3.Model Generating</vt:lpstr>
      <vt:lpstr>PowerPoint Presentation</vt:lpstr>
      <vt:lpstr>PowerPoint Presentation</vt:lpstr>
      <vt:lpstr>PowerPoint Presentation</vt:lpstr>
      <vt:lpstr>Validation of the Model</vt:lpstr>
      <vt:lpstr>Implementation of the Methodology</vt:lpstr>
      <vt:lpstr>Pseudocodes for HCI Attribute Extraction</vt:lpstr>
      <vt:lpstr>PowerPoint Presentation</vt:lpstr>
      <vt:lpstr>Pseudocodes for Model Development</vt:lpstr>
      <vt:lpstr>PowerPoint Presentation</vt:lpstr>
      <vt:lpstr>PowerPoint Presentation</vt:lpstr>
      <vt:lpstr>PowerPoint Presentation</vt:lpstr>
      <vt:lpstr>Findings of the Research</vt:lpstr>
      <vt:lpstr>Results</vt:lpstr>
      <vt:lpstr>Polarity Scores for each Categories </vt:lpstr>
      <vt:lpstr>PowerPoint Presentation</vt:lpstr>
      <vt:lpstr>Negative and positive opinion score comparison </vt:lpstr>
      <vt:lpstr>PowerPoint Presentation</vt:lpstr>
      <vt:lpstr>Satisfaction Scale according to each HCI factors </vt:lpstr>
      <vt:lpstr>PowerPoint Presentation</vt:lpstr>
      <vt:lpstr>Conclusion</vt:lpstr>
      <vt:lpstr>Future Works</vt:lpstr>
      <vt:lpstr>Limitation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2016-06-08T16:38:24Z</dcterms:created>
  <dcterms:modified xsi:type="dcterms:W3CDTF">2017-01-02T07:08:50Z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