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2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966" r:id="rId5"/>
    <p:sldMasterId id="2147484465" r:id="rId6"/>
    <p:sldMasterId id="2147484575" r:id="rId7"/>
  </p:sldMasterIdLst>
  <p:notesMasterIdLst>
    <p:notesMasterId r:id="rId16"/>
  </p:notesMasterIdLst>
  <p:handoutMasterIdLst>
    <p:handoutMasterId r:id="rId17"/>
  </p:handoutMasterIdLst>
  <p:sldIdLst>
    <p:sldId id="442" r:id="rId8"/>
    <p:sldId id="4309" r:id="rId9"/>
    <p:sldId id="463" r:id="rId10"/>
    <p:sldId id="4310" r:id="rId11"/>
    <p:sldId id="4311" r:id="rId12"/>
    <p:sldId id="4313" r:id="rId13"/>
    <p:sldId id="4314" r:id="rId14"/>
    <p:sldId id="279" r:id="rId15"/>
  </p:sldIdLst>
  <p:sldSz cx="12192000" cy="6858000"/>
  <p:notesSz cx="7315200" cy="9601200"/>
  <p:custDataLst>
    <p:tags r:id="rId18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taki, Kathleen" initials="AK" lastIdx="13" clrIdx="5">
    <p:extLst>
      <p:ext uri="{19B8F6BF-5375-455C-9EA6-DF929625EA0E}">
        <p15:presenceInfo xmlns:p15="http://schemas.microsoft.com/office/powerpoint/2012/main" userId="S::kantaki@deloitte.com::fec3aa55-a8e7-40e8-8ab1-6e4f43895c23" providerId="AD"/>
      </p:ext>
    </p:extLst>
  </p:cmAuthor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3" name="Sokoll, Jon-Cody" initials="JS" lastIdx="2" clrIdx="1">
    <p:extLst>
      <p:ext uri="{19B8F6BF-5375-455C-9EA6-DF929625EA0E}">
        <p15:presenceInfo xmlns:p15="http://schemas.microsoft.com/office/powerpoint/2012/main" userId="Sokoll, Jon-Cody" providerId="None"/>
      </p:ext>
    </p:extLst>
  </p:cmAuthor>
  <p:cmAuthor id="4" name="Charmant, Charmaine (US - Arlington)" initials="CC(-A" lastIdx="5" clrIdx="2">
    <p:extLst>
      <p:ext uri="{19B8F6BF-5375-455C-9EA6-DF929625EA0E}">
        <p15:presenceInfo xmlns:p15="http://schemas.microsoft.com/office/powerpoint/2012/main" userId="S-1-5-21-238447276-1040861923-1850952788-1792853" providerId="AD"/>
      </p:ext>
    </p:extLst>
  </p:cmAuthor>
  <p:cmAuthor id="5" name="Tapper, Craig" initials="CT" lastIdx="14" clrIdx="3">
    <p:extLst>
      <p:ext uri="{19B8F6BF-5375-455C-9EA6-DF929625EA0E}">
        <p15:presenceInfo xmlns:p15="http://schemas.microsoft.com/office/powerpoint/2012/main" userId="Tapper, Craig" providerId="None"/>
      </p:ext>
    </p:extLst>
  </p:cmAuthor>
  <p:cmAuthor id="6" name="Buik, Dan" initials="BD" lastIdx="15" clrIdx="4">
    <p:extLst>
      <p:ext uri="{19B8F6BF-5375-455C-9EA6-DF929625EA0E}">
        <p15:presenceInfo xmlns:p15="http://schemas.microsoft.com/office/powerpoint/2012/main" userId="S::dbuik@deloitte.com::59d3f6f3-7564-4f44-a8fa-4d042339b0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C25"/>
    <a:srgbClr val="CDFAFF"/>
    <a:srgbClr val="E3F5EA"/>
    <a:srgbClr val="B3E3C6"/>
    <a:srgbClr val="41B571"/>
    <a:srgbClr val="055C8D"/>
    <a:srgbClr val="00EFD1"/>
    <a:srgbClr val="003244"/>
    <a:srgbClr val="F06151"/>
    <a:srgbClr val="FBB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52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2/2/2023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29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20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3926060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4367493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25949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377376EB-864D-42B6-A48B-16E521A1DD01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8038843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030966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5318644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637970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530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796846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932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  <a:br>
              <a:rPr lang="en-US" sz="650" noProof="0">
                <a:solidFill>
                  <a:schemeClr val="bg1"/>
                </a:solidFill>
              </a:rPr>
            </a:br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3481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21712946-CD16-4323-8727-B5DB3BA185F4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20212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4D65421A-4FF1-4BF0-9B83-E6C1337756D7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2028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41246C14-A9F7-4A5A-A801-1BE6D535EA45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17303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400A152D-67EC-442C-97D9-66DAB4CA136B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3340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C1742546-B158-4C59-97CE-2F6D4FC345EC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89081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595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C6849EF5-3116-4C8D-BF77-59960C41EFFC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0111676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47220754-6175-4D68-82A2-218FB19E7E7E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1173732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4AFD43EB-6EED-4E49-8575-9ED1C474E86C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2084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  <a:br>
              <a:rPr lang="en-US" sz="650" noProof="0">
                <a:solidFill>
                  <a:schemeClr val="bg1"/>
                </a:solidFill>
              </a:rPr>
            </a:br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66775174-1035-411C-B931-757333045933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8311487D-C275-4D1A-96B3-EC5C9814F04F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9360935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786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778111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6328145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9866974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56856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7872349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382293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7816072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3054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  <a:br>
              <a:rPr lang="en-US" sz="650" noProof="0">
                <a:solidFill>
                  <a:schemeClr val="bg1"/>
                </a:solidFill>
              </a:rPr>
            </a:br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D20CDBA6-2996-42D9-946D-FFCF7C7B6965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2416335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032767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769673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7060930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3104276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59745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1856260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419556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2361411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063674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  <a:br>
              <a:rPr lang="en-US" sz="650" noProof="0">
                <a:solidFill>
                  <a:schemeClr val="bg1"/>
                </a:solidFill>
              </a:rPr>
            </a:br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58558D80-A3E4-4BCF-A27B-F7483FB8D1A5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9888388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38197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707676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377376EB-864D-42B6-A48B-16E521A1DD01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4261318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861199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986862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441546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Machine Learning</a:t>
            </a:r>
            <a:r>
              <a:rPr spc="-40"/>
              <a:t> </a:t>
            </a:r>
            <a:r>
              <a:rPr spc="-5"/>
              <a:t>Guild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Copyright © 2018 Deloitte Development LLC. All 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  <p:extLst>
      <p:ext uri="{BB962C8B-B14F-4D97-AF65-F5344CB8AC3E}">
        <p14:creationId xmlns:p14="http://schemas.microsoft.com/office/powerpoint/2010/main" val="363628789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Chronicle Display Black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6169320" cy="2286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Machine Learning guild research and Eminence Team</a:t>
            </a:r>
          </a:p>
        </p:txBody>
      </p:sp>
    </p:spTree>
    <p:extLst>
      <p:ext uri="{BB962C8B-B14F-4D97-AF65-F5344CB8AC3E}">
        <p14:creationId xmlns:p14="http://schemas.microsoft.com/office/powerpoint/2010/main" val="27621139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E64A-D143-47BA-AE49-87E15DE0BAA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2494-35E5-4CB1-9340-BB60DCA67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6815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34106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968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1843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72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177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621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587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8199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96473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5549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72867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25207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031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6269286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0156246"/>
      </p:ext>
    </p:extLst>
  </p:cSld>
  <p:clrMapOvr>
    <a:masterClrMapping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562649"/>
      </p:ext>
    </p:extLst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03"/>
      </p:ext>
    </p:extLst>
  </p:cSld>
  <p:clrMapOvr>
    <a:masterClrMapping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98164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222741"/>
      </p:ext>
    </p:extLst>
  </p:cSld>
  <p:clrMapOvr>
    <a:masterClrMapping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882800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8572051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844089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647231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4418608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864035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292732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0882951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993017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4487661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2191686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0839676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7195474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7869946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89531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2885341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901913"/>
      </p:ext>
    </p:extLst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5763700"/>
      </p:ext>
    </p:extLst>
  </p:cSld>
  <p:clrMapOvr>
    <a:masterClrMapping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6101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6" name="Copyright">
            <a:extLst>
              <a:ext uri="{FF2B5EF4-FFF2-40B4-BE49-F238E27FC236}">
                <a16:creationId xmlns:a16="http://schemas.microsoft.com/office/drawing/2014/main" id="{C71EF0C0-8BED-44A8-A6AF-4B07A594011E}"/>
              </a:ext>
            </a:extLst>
          </p:cNvPr>
          <p:cNvSpPr txBox="1"/>
          <p:nvPr userDrawn="1"/>
        </p:nvSpPr>
        <p:spPr>
          <a:xfrm>
            <a:off x="475325" y="64008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Copyright © 2023 Deloitte Development LLC. All rights reserved.</a:t>
            </a:r>
          </a:p>
        </p:txBody>
      </p:sp>
      <p:sp>
        <p:nvSpPr>
          <p:cNvPr id="17" name="CaseCode">
            <a:extLst>
              <a:ext uri="{FF2B5EF4-FFF2-40B4-BE49-F238E27FC236}">
                <a16:creationId xmlns:a16="http://schemas.microsoft.com/office/drawing/2014/main" id="{D2F94C53-6663-49CE-9C73-2ACD93BDE9DE}"/>
              </a:ext>
            </a:extLst>
          </p:cNvPr>
          <p:cNvSpPr txBox="1"/>
          <p:nvPr userDrawn="1"/>
        </p:nvSpPr>
        <p:spPr>
          <a:xfrm>
            <a:off x="6820115" y="6450027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AI Academy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5136E-BB57-48AF-9A9A-DA467F47E804}"/>
              </a:ext>
            </a:extLst>
          </p:cNvPr>
          <p:cNvSpPr txBox="1"/>
          <p:nvPr userDrawn="1"/>
        </p:nvSpPr>
        <p:spPr>
          <a:xfrm>
            <a:off x="11716675" y="6450026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  <a:br>
              <a:rPr lang="en-US" sz="650" noProof="0">
                <a:solidFill>
                  <a:schemeClr val="bg1"/>
                </a:solidFill>
              </a:rPr>
            </a:br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F8C72433-483F-41C0-8DD0-87AE058BB3A2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19749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038477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910798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858398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58714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261793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4738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22606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45622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502769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269487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961666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30832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89720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191008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708218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7411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525486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80814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  <a:br>
              <a:rPr lang="en-US" sz="650" noProof="0">
                <a:solidFill>
                  <a:schemeClr val="bg1"/>
                </a:solidFill>
              </a:rPr>
            </a:br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906765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  <a:br>
              <a:rPr lang="en-US" sz="650" noProof="0">
                <a:solidFill>
                  <a:schemeClr val="bg1"/>
                </a:solidFill>
              </a:rPr>
            </a:br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17E4FE9D-3780-4764-BD38-3F4942EA4DA6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528520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3839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91874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344708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6595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FAC4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z="1350" baseline="3086" dirty="0"/>
              <a:t>AI</a:t>
            </a:r>
            <a:r>
              <a:rPr sz="1350" spc="165" baseline="3086" dirty="0"/>
              <a:t> </a:t>
            </a:r>
            <a:r>
              <a:rPr sz="1350" baseline="3086" dirty="0"/>
              <a:t>Academy</a:t>
            </a:r>
            <a:r>
              <a:rPr sz="1350" spc="-52" baseline="3086" dirty="0"/>
              <a:t> </a:t>
            </a:r>
            <a:r>
              <a:rPr sz="1350" baseline="3086" dirty="0"/>
              <a:t>Capstone</a:t>
            </a:r>
            <a:r>
              <a:rPr sz="1350" spc="30" baseline="3086" dirty="0"/>
              <a:t> </a:t>
            </a:r>
            <a:r>
              <a:rPr sz="1350" spc="7" baseline="3086" dirty="0"/>
              <a:t>Pr</a:t>
            </a:r>
            <a:r>
              <a:rPr sz="1350" spc="142" baseline="3086" dirty="0"/>
              <a:t>e</a:t>
            </a:r>
            <a:r>
              <a:rPr sz="1350" spc="60" baseline="3086" dirty="0"/>
              <a:t>s</a:t>
            </a:r>
            <a:r>
              <a:rPr sz="1350" spc="30" baseline="3086" dirty="0"/>
              <a:t>e</a:t>
            </a:r>
            <a:r>
              <a:rPr sz="1350" spc="-7" baseline="3086" dirty="0"/>
              <a:t>n</a:t>
            </a:r>
            <a:r>
              <a:rPr sz="1350" spc="30" baseline="3086" dirty="0"/>
              <a:t>t</a:t>
            </a:r>
            <a:r>
              <a:rPr sz="1350" spc="52" baseline="3086" dirty="0"/>
              <a:t>a</a:t>
            </a:r>
            <a:r>
              <a:rPr sz="1350" spc="30" baseline="3086" dirty="0"/>
              <a:t>t</a:t>
            </a:r>
            <a:r>
              <a:rPr sz="1350" spc="15" baseline="3086" dirty="0"/>
              <a:t>i</a:t>
            </a:r>
            <a:r>
              <a:rPr sz="1200" spc="-565" dirty="0">
                <a:solidFill>
                  <a:srgbClr val="888888"/>
                </a:solidFill>
              </a:rPr>
              <a:t>1</a:t>
            </a:r>
            <a:r>
              <a:rPr sz="1350" spc="-7" baseline="3086" dirty="0"/>
              <a:t>o</a:t>
            </a:r>
            <a:r>
              <a:rPr sz="1350" spc="-494" baseline="3086" dirty="0"/>
              <a:t>n</a:t>
            </a:r>
            <a:fld id="{81D60167-4931-47E6-BA6A-407CBD079E47}" type="slidenum">
              <a:rPr sz="1200" spc="20" dirty="0">
                <a:solidFill>
                  <a:srgbClr val="888888"/>
                </a:solidFill>
              </a:rPr>
              <a:t>‹#›</a:t>
            </a:fld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494973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3564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275537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711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  <a:br>
              <a:rPr lang="en-US" sz="650" noProof="0">
                <a:solidFill>
                  <a:schemeClr val="bg1"/>
                </a:solidFill>
              </a:rPr>
            </a:br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9357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21712946-CD16-4323-8727-B5DB3BA185F4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9228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4D65421A-4FF1-4BF0-9B83-E6C1337756D7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51513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41246C14-A9F7-4A5A-A801-1BE6D535EA45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90621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400A152D-67EC-442C-97D9-66DAB4CA136B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00628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C1742546-B158-4C59-97CE-2F6D4FC345EC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45182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3913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C6849EF5-3116-4C8D-BF77-59960C41EFFC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963087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47220754-6175-4D68-82A2-218FB19E7E7E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48580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4AFD43EB-6EED-4E49-8575-9ED1C474E86C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12483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  <a:br>
              <a:rPr lang="en-US" sz="650" noProof="0">
                <a:solidFill>
                  <a:schemeClr val="bg1"/>
                </a:solidFill>
              </a:rPr>
            </a:br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8311487D-C275-4D1A-96B3-EC5C9814F04F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415218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777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347340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735669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140363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1175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2045057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3326922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393970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82343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  <a:br>
              <a:rPr lang="en-US" sz="650" noProof="0">
                <a:solidFill>
                  <a:schemeClr val="bg1"/>
                </a:solidFill>
              </a:rPr>
            </a:br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93001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2251173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35472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4154967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531074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4838729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620313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1106372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646087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821839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vmlDrawing" Target="../drawings/vmlDrawing2.v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oleObject" Target="../embeddings/oleObject2.bin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tags" Target="../tags/tag3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86.xml"/><Relationship Id="rId4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slideLayout" Target="../slideLayouts/slideLayout132.xml"/><Relationship Id="rId39" Type="http://schemas.openxmlformats.org/officeDocument/2006/relationships/slideLayout" Target="../slideLayouts/slideLayout145.xml"/><Relationship Id="rId21" Type="http://schemas.openxmlformats.org/officeDocument/2006/relationships/slideLayout" Target="../slideLayouts/slideLayout127.xml"/><Relationship Id="rId34" Type="http://schemas.openxmlformats.org/officeDocument/2006/relationships/slideLayout" Target="../slideLayouts/slideLayout140.xml"/><Relationship Id="rId42" Type="http://schemas.openxmlformats.org/officeDocument/2006/relationships/slideLayout" Target="../slideLayouts/slideLayout148.xml"/><Relationship Id="rId47" Type="http://schemas.openxmlformats.org/officeDocument/2006/relationships/oleObject" Target="../embeddings/oleObject6.bin"/><Relationship Id="rId7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32" Type="http://schemas.openxmlformats.org/officeDocument/2006/relationships/slideLayout" Target="../slideLayouts/slideLayout138.xml"/><Relationship Id="rId37" Type="http://schemas.openxmlformats.org/officeDocument/2006/relationships/slideLayout" Target="../slideLayouts/slideLayout143.xml"/><Relationship Id="rId40" Type="http://schemas.openxmlformats.org/officeDocument/2006/relationships/slideLayout" Target="../slideLayouts/slideLayout146.xml"/><Relationship Id="rId45" Type="http://schemas.openxmlformats.org/officeDocument/2006/relationships/vmlDrawing" Target="../drawings/vmlDrawing6.v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4.xml"/><Relationship Id="rId36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37.xml"/><Relationship Id="rId44" Type="http://schemas.openxmlformats.org/officeDocument/2006/relationships/theme" Target="../theme/theme3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slideLayout" Target="../slideLayouts/slideLayout133.xml"/><Relationship Id="rId30" Type="http://schemas.openxmlformats.org/officeDocument/2006/relationships/slideLayout" Target="../slideLayouts/slideLayout136.xml"/><Relationship Id="rId35" Type="http://schemas.openxmlformats.org/officeDocument/2006/relationships/slideLayout" Target="../slideLayouts/slideLayout141.xml"/><Relationship Id="rId43" Type="http://schemas.openxmlformats.org/officeDocument/2006/relationships/slideLayout" Target="../slideLayouts/slideLayout149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33" Type="http://schemas.openxmlformats.org/officeDocument/2006/relationships/slideLayout" Target="../slideLayouts/slideLayout139.xml"/><Relationship Id="rId38" Type="http://schemas.openxmlformats.org/officeDocument/2006/relationships/slideLayout" Target="../slideLayouts/slideLayout144.xml"/><Relationship Id="rId46" Type="http://schemas.openxmlformats.org/officeDocument/2006/relationships/tags" Target="../tags/tag7.xml"/><Relationship Id="rId20" Type="http://schemas.openxmlformats.org/officeDocument/2006/relationships/slideLayout" Target="../slideLayouts/slideLayout126.xml"/><Relationship Id="rId41" Type="http://schemas.openxmlformats.org/officeDocument/2006/relationships/slideLayout" Target="../slideLayouts/slideLayout14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2.xml"/><Relationship Id="rId18" Type="http://schemas.openxmlformats.org/officeDocument/2006/relationships/slideLayout" Target="../slideLayouts/slideLayout167.xml"/><Relationship Id="rId26" Type="http://schemas.openxmlformats.org/officeDocument/2006/relationships/slideLayout" Target="../slideLayouts/slideLayout175.xml"/><Relationship Id="rId39" Type="http://schemas.openxmlformats.org/officeDocument/2006/relationships/slideLayout" Target="../slideLayouts/slideLayout188.xml"/><Relationship Id="rId21" Type="http://schemas.openxmlformats.org/officeDocument/2006/relationships/slideLayout" Target="../slideLayouts/slideLayout170.xml"/><Relationship Id="rId34" Type="http://schemas.openxmlformats.org/officeDocument/2006/relationships/slideLayout" Target="../slideLayouts/slideLayout183.xml"/><Relationship Id="rId42" Type="http://schemas.openxmlformats.org/officeDocument/2006/relationships/vmlDrawing" Target="../drawings/vmlDrawing10.vml"/><Relationship Id="rId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1.xml"/><Relationship Id="rId16" Type="http://schemas.openxmlformats.org/officeDocument/2006/relationships/slideLayout" Target="../slideLayouts/slideLayout165.xml"/><Relationship Id="rId29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24" Type="http://schemas.openxmlformats.org/officeDocument/2006/relationships/slideLayout" Target="../slideLayouts/slideLayout173.xml"/><Relationship Id="rId32" Type="http://schemas.openxmlformats.org/officeDocument/2006/relationships/slideLayout" Target="../slideLayouts/slideLayout181.xml"/><Relationship Id="rId37" Type="http://schemas.openxmlformats.org/officeDocument/2006/relationships/slideLayout" Target="../slideLayouts/slideLayout186.xml"/><Relationship Id="rId40" Type="http://schemas.openxmlformats.org/officeDocument/2006/relationships/slideLayout" Target="../slideLayouts/slideLayout189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64.xml"/><Relationship Id="rId23" Type="http://schemas.openxmlformats.org/officeDocument/2006/relationships/slideLayout" Target="../slideLayouts/slideLayout172.xml"/><Relationship Id="rId28" Type="http://schemas.openxmlformats.org/officeDocument/2006/relationships/slideLayout" Target="../slideLayouts/slideLayout177.xml"/><Relationship Id="rId36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59.xml"/><Relationship Id="rId19" Type="http://schemas.openxmlformats.org/officeDocument/2006/relationships/slideLayout" Target="../slideLayouts/slideLayout168.xml"/><Relationship Id="rId31" Type="http://schemas.openxmlformats.org/officeDocument/2006/relationships/slideLayout" Target="../slideLayouts/slideLayout180.xml"/><Relationship Id="rId44" Type="http://schemas.openxmlformats.org/officeDocument/2006/relationships/oleObject" Target="../embeddings/oleObject10.bin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slideLayout" Target="../slideLayouts/slideLayout163.xml"/><Relationship Id="rId22" Type="http://schemas.openxmlformats.org/officeDocument/2006/relationships/slideLayout" Target="../slideLayouts/slideLayout171.xml"/><Relationship Id="rId27" Type="http://schemas.openxmlformats.org/officeDocument/2006/relationships/slideLayout" Target="../slideLayouts/slideLayout176.xml"/><Relationship Id="rId30" Type="http://schemas.openxmlformats.org/officeDocument/2006/relationships/slideLayout" Target="../slideLayouts/slideLayout179.xml"/><Relationship Id="rId35" Type="http://schemas.openxmlformats.org/officeDocument/2006/relationships/slideLayout" Target="../slideLayouts/slideLayout184.xml"/><Relationship Id="rId43" Type="http://schemas.openxmlformats.org/officeDocument/2006/relationships/tags" Target="../tags/tag11.xml"/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66.xml"/><Relationship Id="rId25" Type="http://schemas.openxmlformats.org/officeDocument/2006/relationships/slideLayout" Target="../slideLayouts/slideLayout174.xml"/><Relationship Id="rId33" Type="http://schemas.openxmlformats.org/officeDocument/2006/relationships/slideLayout" Target="../slideLayouts/slideLayout182.xml"/><Relationship Id="rId38" Type="http://schemas.openxmlformats.org/officeDocument/2006/relationships/slideLayout" Target="../slideLayouts/slideLayout187.xml"/><Relationship Id="rId20" Type="http://schemas.openxmlformats.org/officeDocument/2006/relationships/slideLayout" Target="../slideLayouts/slideLayout169.xml"/><Relationship Id="rId4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think-cell Slide" r:id="rId70" imgW="270" imgH="270" progId="TCLayout.ActiveDocument.1">
                  <p:embed/>
                </p:oleObj>
              </mc:Choice>
              <mc:Fallback>
                <p:oleObj name="think-cell Slide" r:id="rId70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6916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AI Academy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2023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22100" y="6476999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  <p:sldLayoutId id="2147483773" r:id="rId41"/>
    <p:sldLayoutId id="2147483774" r:id="rId42"/>
    <p:sldLayoutId id="2147483776" r:id="rId43"/>
    <p:sldLayoutId id="2147483777" r:id="rId44"/>
    <p:sldLayoutId id="2147483778" r:id="rId45"/>
    <p:sldLayoutId id="2147483779" r:id="rId46"/>
    <p:sldLayoutId id="2147483780" r:id="rId47"/>
    <p:sldLayoutId id="2147483781" r:id="rId48"/>
    <p:sldLayoutId id="2147483782" r:id="rId49"/>
    <p:sldLayoutId id="2147483783" r:id="rId50"/>
    <p:sldLayoutId id="2147483784" r:id="rId51"/>
    <p:sldLayoutId id="2147483785" r:id="rId52"/>
    <p:sldLayoutId id="2147483786" r:id="rId53"/>
    <p:sldLayoutId id="2147483787" r:id="rId54"/>
    <p:sldLayoutId id="2147483788" r:id="rId55"/>
    <p:sldLayoutId id="2147483789" r:id="rId56"/>
    <p:sldLayoutId id="2147483790" r:id="rId57"/>
    <p:sldLayoutId id="2147483791" r:id="rId58"/>
    <p:sldLayoutId id="2147483792" r:id="rId59"/>
    <p:sldLayoutId id="2147483793" r:id="rId60"/>
    <p:sldLayoutId id="2147483794" r:id="rId61"/>
    <p:sldLayoutId id="2147483795" r:id="rId62"/>
    <p:sldLayoutId id="2147483796" r:id="rId63"/>
    <p:sldLayoutId id="2147483882" r:id="rId64"/>
    <p:sldLayoutId id="2147483965" r:id="rId65"/>
    <p:sldLayoutId id="2147484616" r:id="rId66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tx1"/>
                </a:solidFill>
              </a:rPr>
              <a:t>Machine Learning Guild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1368693D-2D8E-49FE-B33F-82311EC38552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86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85" r:id="rId19"/>
    <p:sldLayoutId id="2147483986" r:id="rId20"/>
    <p:sldLayoutId id="2147483987" r:id="rId21"/>
    <p:sldLayoutId id="2147483988" r:id="rId22"/>
    <p:sldLayoutId id="2147483989" r:id="rId23"/>
    <p:sldLayoutId id="2147483990" r:id="rId24"/>
    <p:sldLayoutId id="2147483991" r:id="rId25"/>
    <p:sldLayoutId id="2147483992" r:id="rId26"/>
    <p:sldLayoutId id="2147483993" r:id="rId27"/>
    <p:sldLayoutId id="2147483994" r:id="rId28"/>
    <p:sldLayoutId id="2147483995" r:id="rId29"/>
    <p:sldLayoutId id="2147483996" r:id="rId30"/>
    <p:sldLayoutId id="2147483997" r:id="rId31"/>
    <p:sldLayoutId id="2147483998" r:id="rId32"/>
    <p:sldLayoutId id="2147483999" r:id="rId33"/>
    <p:sldLayoutId id="2147484000" r:id="rId34"/>
    <p:sldLayoutId id="2147484001" r:id="rId35"/>
    <p:sldLayoutId id="2147484002" r:id="rId36"/>
    <p:sldLayoutId id="2147484003" r:id="rId37"/>
    <p:sldLayoutId id="2147484004" r:id="rId38"/>
    <p:sldLayoutId id="2147484005" r:id="rId39"/>
    <p:sldLayoutId id="2147484006" r:id="rId4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6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8" name="think-cell Slide" r:id="rId47" imgW="270" imgH="270" progId="TCLayout.ActiveDocument.1">
                  <p:embed/>
                </p:oleObj>
              </mc:Choice>
              <mc:Fallback>
                <p:oleObj name="think-cell Slide" r:id="rId4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tx1"/>
                </a:solidFill>
              </a:rPr>
              <a:t>Machine Learning Guild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1368693D-2D8E-49FE-B33F-82311EC38552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tx1"/>
                </a:solidFill>
              </a:rPr>
              <a:t>Copyright ©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353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  <p:sldLayoutId id="2147484478" r:id="rId13"/>
    <p:sldLayoutId id="2147484479" r:id="rId14"/>
    <p:sldLayoutId id="2147484480" r:id="rId15"/>
    <p:sldLayoutId id="2147484481" r:id="rId16"/>
    <p:sldLayoutId id="2147484482" r:id="rId17"/>
    <p:sldLayoutId id="2147484483" r:id="rId18"/>
    <p:sldLayoutId id="2147484484" r:id="rId19"/>
    <p:sldLayoutId id="2147484485" r:id="rId20"/>
    <p:sldLayoutId id="2147484486" r:id="rId21"/>
    <p:sldLayoutId id="2147484487" r:id="rId22"/>
    <p:sldLayoutId id="2147484488" r:id="rId23"/>
    <p:sldLayoutId id="2147484489" r:id="rId24"/>
    <p:sldLayoutId id="2147484490" r:id="rId25"/>
    <p:sldLayoutId id="2147484491" r:id="rId26"/>
    <p:sldLayoutId id="2147484492" r:id="rId27"/>
    <p:sldLayoutId id="2147484493" r:id="rId28"/>
    <p:sldLayoutId id="2147484494" r:id="rId29"/>
    <p:sldLayoutId id="2147484495" r:id="rId30"/>
    <p:sldLayoutId id="2147484496" r:id="rId31"/>
    <p:sldLayoutId id="2147484497" r:id="rId32"/>
    <p:sldLayoutId id="2147484498" r:id="rId33"/>
    <p:sldLayoutId id="2147484499" r:id="rId34"/>
    <p:sldLayoutId id="2147484500" r:id="rId35"/>
    <p:sldLayoutId id="2147484501" r:id="rId36"/>
    <p:sldLayoutId id="2147484502" r:id="rId37"/>
    <p:sldLayoutId id="2147484503" r:id="rId38"/>
    <p:sldLayoutId id="2147484504" r:id="rId39"/>
    <p:sldLayoutId id="2147484505" r:id="rId40"/>
    <p:sldLayoutId id="2147484506" r:id="rId41"/>
    <p:sldLayoutId id="2147484507" r:id="rId42"/>
    <p:sldLayoutId id="2147484508" r:id="rId43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4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tx1"/>
                </a:solidFill>
              </a:rPr>
              <a:t>Machine Learning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>
                <a:solidFill>
                  <a:schemeClr val="tx1"/>
                </a:solidFill>
                <a:latin typeface="+mn-lt"/>
              </a:rPr>
              <a:t>Copyright © 2020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9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77" r:id="rId2"/>
    <p:sldLayoutId id="2147484578" r:id="rId3"/>
    <p:sldLayoutId id="2147484579" r:id="rId4"/>
    <p:sldLayoutId id="2147484580" r:id="rId5"/>
    <p:sldLayoutId id="2147484581" r:id="rId6"/>
    <p:sldLayoutId id="2147484582" r:id="rId7"/>
    <p:sldLayoutId id="2147484583" r:id="rId8"/>
    <p:sldLayoutId id="2147484584" r:id="rId9"/>
    <p:sldLayoutId id="2147484585" r:id="rId10"/>
    <p:sldLayoutId id="2147484586" r:id="rId11"/>
    <p:sldLayoutId id="2147484587" r:id="rId12"/>
    <p:sldLayoutId id="2147484588" r:id="rId13"/>
    <p:sldLayoutId id="2147484589" r:id="rId14"/>
    <p:sldLayoutId id="2147484590" r:id="rId15"/>
    <p:sldLayoutId id="2147484591" r:id="rId16"/>
    <p:sldLayoutId id="2147484592" r:id="rId17"/>
    <p:sldLayoutId id="2147484593" r:id="rId18"/>
    <p:sldLayoutId id="2147484594" r:id="rId19"/>
    <p:sldLayoutId id="2147484595" r:id="rId20"/>
    <p:sldLayoutId id="2147484596" r:id="rId21"/>
    <p:sldLayoutId id="2147484597" r:id="rId22"/>
    <p:sldLayoutId id="2147484598" r:id="rId23"/>
    <p:sldLayoutId id="2147484599" r:id="rId24"/>
    <p:sldLayoutId id="2147484600" r:id="rId25"/>
    <p:sldLayoutId id="2147484601" r:id="rId26"/>
    <p:sldLayoutId id="2147484602" r:id="rId27"/>
    <p:sldLayoutId id="2147484603" r:id="rId28"/>
    <p:sldLayoutId id="2147484604" r:id="rId29"/>
    <p:sldLayoutId id="2147484605" r:id="rId30"/>
    <p:sldLayoutId id="2147484606" r:id="rId31"/>
    <p:sldLayoutId id="2147484607" r:id="rId32"/>
    <p:sldLayoutId id="2147484608" r:id="rId33"/>
    <p:sldLayoutId id="2147484609" r:id="rId34"/>
    <p:sldLayoutId id="2147484610" r:id="rId35"/>
    <p:sldLayoutId id="2147484611" r:id="rId36"/>
    <p:sldLayoutId id="2147484612" r:id="rId37"/>
    <p:sldLayoutId id="2147484613" r:id="rId38"/>
    <p:sldLayoutId id="2147484614" r:id="rId39"/>
    <p:sldLayoutId id="2147484615" r:id="rId4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forum.org/agenda/2021/08/fake-online-reviews-are-a-152-billion-problem-heres-how-to-silence-them/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17.png"/><Relationship Id="rId7" Type="http://schemas.openxmlformats.org/officeDocument/2006/relationships/hyperlink" Target="https://www.forbes.com/sites/kevinmurnane/2017/09/05/many-people-cant-tell-the-difference-between-yelp-reviews-written-by-an-ai-and-a-human-can-you/?sh=4ea2d2bc7b0d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tags" Target="../tags/tag15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3.emf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0" y="5744380"/>
            <a:ext cx="5592011" cy="50564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AI Academy </a:t>
            </a:r>
          </a:p>
          <a:p>
            <a:pPr>
              <a:spcAft>
                <a:spcPts val="600"/>
              </a:spcAft>
            </a:pPr>
            <a:r>
              <a:rPr lang="en-US" sz="2000" b="0" noProof="0" dirty="0"/>
              <a:t>Capstone 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January 2023</a:t>
            </a:r>
            <a:endParaRPr lang="en-US" noProof="0" dirty="0"/>
          </a:p>
        </p:txBody>
      </p:sp>
      <p:pic>
        <p:nvPicPr>
          <p:cNvPr id="7" name="Picture Placeholder 9">
            <a:extLst>
              <a:ext uri="{FF2B5EF4-FFF2-40B4-BE49-F238E27FC236}">
                <a16:creationId xmlns:a16="http://schemas.microsoft.com/office/drawing/2014/main" id="{1E91A0AD-72C3-4125-88B0-900060816F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5" r="15"/>
          <a:stretch>
            <a:fillRect/>
          </a:stretch>
        </p:blipFill>
        <p:spPr>
          <a:xfrm>
            <a:off x="3393716" y="727595"/>
            <a:ext cx="5400000" cy="5400000"/>
          </a:xfrm>
        </p:spPr>
      </p:pic>
    </p:spTree>
    <p:extLst>
      <p:ext uri="{BB962C8B-B14F-4D97-AF65-F5344CB8AC3E}">
        <p14:creationId xmlns:p14="http://schemas.microsoft.com/office/powerpoint/2010/main" val="26076743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6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81F86ED-92B1-47B8-9508-593432ADE196}"/>
              </a:ext>
            </a:extLst>
          </p:cNvPr>
          <p:cNvSpPr txBox="1"/>
          <p:nvPr/>
        </p:nvSpPr>
        <p:spPr>
          <a:xfrm>
            <a:off x="485775" y="3122866"/>
            <a:ext cx="11220449" cy="29751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800" b="1" u="sng" dirty="0"/>
              <a:t>Motivation</a:t>
            </a:r>
            <a:r>
              <a:rPr lang="en-US" sz="1800" u="sng" dirty="0"/>
              <a:t>:</a:t>
            </a:r>
            <a:endParaRPr lang="en-US" sz="1600" dirty="0"/>
          </a:p>
          <a:p>
            <a:pPr>
              <a:spcBef>
                <a:spcPts val="200"/>
              </a:spcBef>
              <a:buSzPct val="100000"/>
            </a:pPr>
            <a:r>
              <a:rPr lang="en-US" sz="1600" dirty="0"/>
              <a:t>Online reviews are becoming less trustworthy as fake reviews written by bots are becoming more prevalent.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>
              <a:spcBef>
                <a:spcPts val="200"/>
              </a:spcBef>
              <a:buSzPct val="100000"/>
            </a:pPr>
            <a:r>
              <a:rPr lang="en-US" sz="1600" dirty="0"/>
              <a:t>This can misguide consumers and influence purchasing decisions to their detriment </a:t>
            </a:r>
            <a:r>
              <a:rPr lang="en-US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(1)   </a:t>
            </a:r>
            <a:r>
              <a:rPr lang="en-US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(2)</a:t>
            </a:r>
            <a:r>
              <a:rPr lang="en-US" sz="1600" dirty="0"/>
              <a:t> . Less trust in online shopping then hurts businesses.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>
              <a:spcBef>
                <a:spcPts val="200"/>
              </a:spcBef>
              <a:buSzPct val="100000"/>
            </a:pPr>
            <a:r>
              <a:rPr lang="en-US" sz="1800" b="1" u="sng" dirty="0"/>
              <a:t>Objective</a:t>
            </a:r>
            <a:r>
              <a:rPr lang="en-US" sz="1800" u="sng" dirty="0"/>
              <a:t>: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1600" dirty="0"/>
              <a:t>Create a Natural Language Processing model to detect reviews generated by a computer and not by real consumers.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D3DA29A-0919-434D-AB25-3BDFB9ACE5DE}"/>
              </a:ext>
            </a:extLst>
          </p:cNvPr>
          <p:cNvSpPr txBox="1">
            <a:spLocks/>
          </p:cNvSpPr>
          <p:nvPr/>
        </p:nvSpPr>
        <p:spPr>
          <a:xfrm>
            <a:off x="371475" y="420122"/>
            <a:ext cx="11220449" cy="481578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00"/>
              </a:spcBef>
            </a:pPr>
            <a:r>
              <a:rPr lang="en-US" sz="2400" b="1" dirty="0"/>
              <a:t>Can you really trust what you see online?</a:t>
            </a:r>
          </a:p>
        </p:txBody>
      </p:sp>
      <p:pic>
        <p:nvPicPr>
          <p:cNvPr id="8" name="Graphic 7" descr="Comment Like outline">
            <a:extLst>
              <a:ext uri="{FF2B5EF4-FFF2-40B4-BE49-F238E27FC236}">
                <a16:creationId xmlns:a16="http://schemas.microsoft.com/office/drawing/2014/main" id="{EBB44FED-0FCE-48D6-8FE2-74DCD5FBA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31959" y="1531550"/>
            <a:ext cx="1259700" cy="1259700"/>
          </a:xfrm>
          <a:prstGeom prst="rect">
            <a:avLst/>
          </a:prstGeom>
        </p:spPr>
      </p:pic>
      <p:pic>
        <p:nvPicPr>
          <p:cNvPr id="10" name="Graphic 9" descr="Comment Dislike outline">
            <a:extLst>
              <a:ext uri="{FF2B5EF4-FFF2-40B4-BE49-F238E27FC236}">
                <a16:creationId xmlns:a16="http://schemas.microsoft.com/office/drawing/2014/main" id="{0E15D091-1FBF-41FE-BD3A-75F3CC3346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21999" y="1003077"/>
            <a:ext cx="1259700" cy="1259700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886769DF-46D9-4270-A2F8-FED4D097B2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88267" y="1113609"/>
            <a:ext cx="1151791" cy="1151791"/>
          </a:xfrm>
          <a:prstGeom prst="rect">
            <a:avLst/>
          </a:prstGeom>
        </p:spPr>
      </p:pic>
      <p:pic>
        <p:nvPicPr>
          <p:cNvPr id="18" name="Graphic 17" descr="Robot with solid fill">
            <a:extLst>
              <a:ext uri="{FF2B5EF4-FFF2-40B4-BE49-F238E27FC236}">
                <a16:creationId xmlns:a16="http://schemas.microsoft.com/office/drawing/2014/main" id="{75F9ACEC-81AF-4D1F-AA42-7D7F6706C9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07658" y="1098557"/>
            <a:ext cx="1259700" cy="1259700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A29F598D-A79F-4393-93F4-FE5C0BB5B5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84453" y="1333325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517EC1F7-16FF-4DEA-B14A-F5AA86D5EA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7408705" y="1333325"/>
            <a:ext cx="898953" cy="914400"/>
          </a:xfrm>
          <a:prstGeom prst="rect">
            <a:avLst/>
          </a:prstGeom>
        </p:spPr>
      </p:pic>
      <p:pic>
        <p:nvPicPr>
          <p:cNvPr id="27" name="Graphic 26" descr="Rating 3 Star with solid fill">
            <a:extLst>
              <a:ext uri="{FF2B5EF4-FFF2-40B4-BE49-F238E27FC236}">
                <a16:creationId xmlns:a16="http://schemas.microsoft.com/office/drawing/2014/main" id="{5E3F61C9-BD63-49A7-AAC8-B97D318BF5E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00048" y="1003077"/>
            <a:ext cx="914400" cy="914400"/>
          </a:xfrm>
          <a:prstGeom prst="rect">
            <a:avLst/>
          </a:prstGeom>
        </p:spPr>
      </p:pic>
      <p:pic>
        <p:nvPicPr>
          <p:cNvPr id="32" name="Graphic 31" descr="Rating 1 Star with solid fill">
            <a:extLst>
              <a:ext uri="{FF2B5EF4-FFF2-40B4-BE49-F238E27FC236}">
                <a16:creationId xmlns:a16="http://schemas.microsoft.com/office/drawing/2014/main" id="{F9D678E2-B3E6-4B91-A44A-24CB0B01A52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97841" y="1704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81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900" y="461463"/>
            <a:ext cx="11252200" cy="334102"/>
          </a:xfrm>
        </p:spPr>
        <p:txBody>
          <a:bodyPr/>
          <a:lstStyle/>
          <a:p>
            <a:r>
              <a:rPr lang="en-US" sz="2400" dirty="0"/>
              <a:t>NLP Modeling Approach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501650" y="1321639"/>
            <a:ext cx="5790280" cy="82296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Data Acquisition 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Fake Amazon Review Dataset</a:t>
            </a:r>
          </a:p>
          <a:p>
            <a:pPr marL="254000" lvl="2" indent="-114300">
              <a:spcBef>
                <a:spcPts val="600"/>
              </a:spcBef>
              <a:buSzPct val="100000"/>
              <a:buFont typeface="Arial"/>
              <a:buChar char="−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40,000 reviews collected from OSF.io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302746" y="2326255"/>
            <a:ext cx="5787846" cy="128133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Data Prep and EDA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Transform text of reviews into clean and manageable inputs for model</a:t>
            </a:r>
          </a:p>
          <a:p>
            <a:pPr marL="254000" lvl="2" indent="-114300">
              <a:spcBef>
                <a:spcPts val="600"/>
              </a:spcBef>
              <a:buSzPct val="100000"/>
              <a:buFont typeface="Arial"/>
              <a:buChar char="−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Remove stop words, tokenize, lemmatization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101407" y="3789249"/>
            <a:ext cx="5790279" cy="105214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Baseline Model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The baseline model will be a logistic regression </a:t>
            </a:r>
          </a:p>
          <a:p>
            <a:pPr marL="254000" lvl="2" indent="-114300">
              <a:spcBef>
                <a:spcPts val="600"/>
              </a:spcBef>
              <a:buSzPct val="100000"/>
              <a:buFont typeface="Arial"/>
              <a:buChar char="−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Some features will include TF-IDF count vector, word count, and sentiment analysis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5900069" y="5023054"/>
            <a:ext cx="5943063" cy="105214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Use More Advance Model and fine tune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For the more advanced model, a random forest model will be used</a:t>
            </a:r>
          </a:p>
          <a:p>
            <a:pPr marL="254000" lvl="2" indent="-114300">
              <a:spcBef>
                <a:spcPts val="600"/>
              </a:spcBef>
              <a:buSzPct val="100000"/>
              <a:buFont typeface="Arial"/>
              <a:buChar char="−"/>
            </a:pPr>
            <a:r>
              <a:rPr lang="en-US" sz="1300" dirty="0">
                <a:solidFill>
                  <a:schemeClr val="bg1"/>
                </a:solidFill>
                <a:cs typeface="Arial" charset="0"/>
              </a:rPr>
              <a:t>This will have increased accuracy over the baseline</a:t>
            </a:r>
          </a:p>
        </p:txBody>
      </p:sp>
      <p:cxnSp>
        <p:nvCxnSpPr>
          <p:cNvPr id="8" name="Elbow Connector 7"/>
          <p:cNvCxnSpPr>
            <a:cxnSpLocks/>
            <a:endCxn id="5" idx="1"/>
          </p:cNvCxnSpPr>
          <p:nvPr/>
        </p:nvCxnSpPr>
        <p:spPr>
          <a:xfrm>
            <a:off x="1310142" y="2235403"/>
            <a:ext cx="992604" cy="731521"/>
          </a:xfrm>
          <a:prstGeom prst="bentConnector3">
            <a:avLst>
              <a:gd name="adj1" fmla="val 1380"/>
            </a:avLst>
          </a:prstGeom>
          <a:noFill/>
          <a:ln w="6350">
            <a:solidFill>
              <a:srgbClr val="BBBCBC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9" name="Elbow Connector 8"/>
          <p:cNvCxnSpPr/>
          <p:nvPr/>
        </p:nvCxnSpPr>
        <p:spPr>
          <a:xfrm rot="16200000" flipH="1">
            <a:off x="3197193" y="3411854"/>
            <a:ext cx="731520" cy="841160"/>
          </a:xfrm>
          <a:prstGeom prst="bentConnector2">
            <a:avLst/>
          </a:prstGeom>
          <a:noFill/>
          <a:ln w="6350">
            <a:solidFill>
              <a:srgbClr val="BBBCBC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" name="Elbow Connector 9"/>
          <p:cNvCxnSpPr>
            <a:cxnSpLocks/>
            <a:endCxn id="7" idx="1"/>
          </p:cNvCxnSpPr>
          <p:nvPr/>
        </p:nvCxnSpPr>
        <p:spPr>
          <a:xfrm>
            <a:off x="4880472" y="4841397"/>
            <a:ext cx="1019597" cy="70773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BBBCBC"/>
            </a:solidFill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512989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CD92D-5AE6-4EC7-B232-2478C20B9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949" y="966390"/>
            <a:ext cx="9571495" cy="547148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0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id="{DD3DA29A-0919-434D-AB25-3BDFB9ACE5DE}"/>
              </a:ext>
            </a:extLst>
          </p:cNvPr>
          <p:cNvSpPr txBox="1">
            <a:spLocks/>
          </p:cNvSpPr>
          <p:nvPr/>
        </p:nvSpPr>
        <p:spPr>
          <a:xfrm>
            <a:off x="371473" y="420122"/>
            <a:ext cx="11220449" cy="481578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00"/>
              </a:spcBef>
            </a:pPr>
            <a:r>
              <a:rPr lang="en-US" sz="2400" b="1" dirty="0"/>
              <a:t>Analyzing Review Dataset </a:t>
            </a:r>
          </a:p>
        </p:txBody>
      </p:sp>
    </p:spTree>
    <p:extLst>
      <p:ext uri="{BB962C8B-B14F-4D97-AF65-F5344CB8AC3E}">
        <p14:creationId xmlns:p14="http://schemas.microsoft.com/office/powerpoint/2010/main" val="28045370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894D80-ACE2-4BAE-962E-3E51BF39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602" y="1686009"/>
            <a:ext cx="2189663" cy="2175486"/>
          </a:xfrm>
          <a:prstGeom prst="rect">
            <a:avLst/>
          </a:prstGeom>
          <a:noFill/>
        </p:spPr>
      </p:pic>
      <p:sp>
        <p:nvSpPr>
          <p:cNvPr id="282640" name="Text Placeholder 5">
            <a:extLst>
              <a:ext uri="{FF2B5EF4-FFF2-40B4-BE49-F238E27FC236}">
                <a16:creationId xmlns:a16="http://schemas.microsoft.com/office/drawing/2014/main" id="{A3BFF5F3-FA11-CCC3-143E-9CFACD567E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9899" y="3798075"/>
            <a:ext cx="2183910" cy="2654303"/>
          </a:xfrm>
        </p:spPr>
        <p:txBody>
          <a:bodyPr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Stop Word Removal</a:t>
            </a:r>
          </a:p>
        </p:txBody>
      </p:sp>
      <p:sp>
        <p:nvSpPr>
          <p:cNvPr id="282641" name="Text Placeholder 6">
            <a:extLst>
              <a:ext uri="{FF2B5EF4-FFF2-40B4-BE49-F238E27FC236}">
                <a16:creationId xmlns:a16="http://schemas.microsoft.com/office/drawing/2014/main" id="{FE392A5C-A881-BEE1-8B19-C0C03FD8A1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02393" y="3861495"/>
            <a:ext cx="2496611" cy="252746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1800" dirty="0"/>
              <a:t>TF-IDF Vectorization</a:t>
            </a:r>
          </a:p>
        </p:txBody>
      </p:sp>
      <p:sp>
        <p:nvSpPr>
          <p:cNvPr id="282637" name="Text Placeholder 7">
            <a:extLst>
              <a:ext uri="{FF2B5EF4-FFF2-40B4-BE49-F238E27FC236}">
                <a16:creationId xmlns:a16="http://schemas.microsoft.com/office/drawing/2014/main" id="{8453D17C-A91D-F6C5-71F6-F524C033E6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38602" y="3798075"/>
            <a:ext cx="2183910" cy="2654301"/>
          </a:xfrm>
        </p:spPr>
        <p:txBody>
          <a:bodyPr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Lemmatization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672F03-D1D2-40B0-B472-CDBC12C2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405622"/>
            <a:ext cx="11252200" cy="334102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400" b="1" kern="1200" dirty="0">
                <a:latin typeface="+mj-lt"/>
                <a:ea typeface="+mj-ea"/>
                <a:cs typeface="+mj-cs"/>
              </a:rPr>
              <a:t>Cleaning and Prepping Data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AF17DC-8343-44DE-A9A7-6669D0794835}"/>
              </a:ext>
            </a:extLst>
          </p:cNvPr>
          <p:cNvGrpSpPr/>
          <p:nvPr/>
        </p:nvGrpSpPr>
        <p:grpSpPr>
          <a:xfrm>
            <a:off x="906933" y="2119159"/>
            <a:ext cx="1309841" cy="1309841"/>
            <a:chOff x="1595583" y="1897447"/>
            <a:chExt cx="1309841" cy="13098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CAF95-2CAC-4707-8288-A328827BC88F}"/>
                </a:ext>
              </a:extLst>
            </p:cNvPr>
            <p:cNvSpPr txBox="1"/>
            <p:nvPr/>
          </p:nvSpPr>
          <p:spPr>
            <a:xfrm>
              <a:off x="1930280" y="2354077"/>
              <a:ext cx="711320" cy="389123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/>
            <a:p>
              <a:pPr>
                <a:spcAft>
                  <a:spcPts val="1333"/>
                </a:spcAft>
                <a:buSzPct val="100000"/>
              </a:pPr>
              <a:r>
                <a:rPr lang="en-US" b="1" dirty="0"/>
                <a:t>The</a:t>
              </a:r>
            </a:p>
          </p:txBody>
        </p:sp>
        <p:grpSp>
          <p:nvGrpSpPr>
            <p:cNvPr id="20" name="Content Placeholder 16" descr="Badge Cross outline">
              <a:extLst>
                <a:ext uri="{FF2B5EF4-FFF2-40B4-BE49-F238E27FC236}">
                  <a16:creationId xmlns:a16="http://schemas.microsoft.com/office/drawing/2014/main" id="{2A9E68DA-E2BD-4DC3-8F5A-168BF0C1E40E}"/>
                </a:ext>
              </a:extLst>
            </p:cNvPr>
            <p:cNvGrpSpPr/>
            <p:nvPr/>
          </p:nvGrpSpPr>
          <p:grpSpPr>
            <a:xfrm>
              <a:off x="1595583" y="1897447"/>
              <a:ext cx="1309841" cy="1309841"/>
              <a:chOff x="1595583" y="1897447"/>
              <a:chExt cx="1309841" cy="1309841"/>
            </a:xfrm>
            <a:solidFill>
              <a:srgbClr val="DA291C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FBC250C-799A-4481-8F81-6B2547B954BC}"/>
                  </a:ext>
                </a:extLst>
              </p:cNvPr>
              <p:cNvSpPr/>
              <p:nvPr/>
            </p:nvSpPr>
            <p:spPr>
              <a:xfrm>
                <a:off x="1595583" y="1897447"/>
                <a:ext cx="1309841" cy="1309841"/>
              </a:xfrm>
              <a:custGeom>
                <a:avLst/>
                <a:gdLst>
                  <a:gd name="connsiteX0" fmla="*/ 655110 w 1309841"/>
                  <a:gd name="connsiteY0" fmla="*/ 0 h 1309841"/>
                  <a:gd name="connsiteX1" fmla="*/ 0 w 1309841"/>
                  <a:gd name="connsiteY1" fmla="*/ 654731 h 1309841"/>
                  <a:gd name="connsiteX2" fmla="*/ 654731 w 1309841"/>
                  <a:gd name="connsiteY2" fmla="*/ 1309842 h 1309841"/>
                  <a:gd name="connsiteX3" fmla="*/ 1309842 w 1309841"/>
                  <a:gd name="connsiteY3" fmla="*/ 655110 h 1309841"/>
                  <a:gd name="connsiteX4" fmla="*/ 1309842 w 1309841"/>
                  <a:gd name="connsiteY4" fmla="*/ 654904 h 1309841"/>
                  <a:gd name="connsiteX5" fmla="*/ 655627 w 1309841"/>
                  <a:gd name="connsiteY5" fmla="*/ 0 h 1309841"/>
                  <a:gd name="connsiteX6" fmla="*/ 655110 w 1309841"/>
                  <a:gd name="connsiteY6" fmla="*/ 0 h 1309841"/>
                  <a:gd name="connsiteX7" fmla="*/ 655110 w 1309841"/>
                  <a:gd name="connsiteY7" fmla="*/ 1275365 h 1309841"/>
                  <a:gd name="connsiteX8" fmla="*/ 34460 w 1309841"/>
                  <a:gd name="connsiteY8" fmla="*/ 655093 h 1309841"/>
                  <a:gd name="connsiteX9" fmla="*/ 654731 w 1309841"/>
                  <a:gd name="connsiteY9" fmla="*/ 34442 h 1309841"/>
                  <a:gd name="connsiteX10" fmla="*/ 1275382 w 1309841"/>
                  <a:gd name="connsiteY10" fmla="*/ 654714 h 1309841"/>
                  <a:gd name="connsiteX11" fmla="*/ 1275382 w 1309841"/>
                  <a:gd name="connsiteY11" fmla="*/ 654955 h 1309841"/>
                  <a:gd name="connsiteX12" fmla="*/ 655110 w 1309841"/>
                  <a:gd name="connsiteY12" fmla="*/ 1275417 h 130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09841" h="1309841">
                    <a:moveTo>
                      <a:pt x="655110" y="0"/>
                    </a:moveTo>
                    <a:cubicBezTo>
                      <a:pt x="293408" y="-105"/>
                      <a:pt x="105" y="293028"/>
                      <a:pt x="0" y="654731"/>
                    </a:cubicBezTo>
                    <a:cubicBezTo>
                      <a:pt x="-105" y="1016434"/>
                      <a:pt x="293028" y="1309737"/>
                      <a:pt x="654731" y="1309842"/>
                    </a:cubicBezTo>
                    <a:cubicBezTo>
                      <a:pt x="1016434" y="1309947"/>
                      <a:pt x="1309737" y="1016813"/>
                      <a:pt x="1309842" y="655110"/>
                    </a:cubicBezTo>
                    <a:cubicBezTo>
                      <a:pt x="1309842" y="655042"/>
                      <a:pt x="1309842" y="654973"/>
                      <a:pt x="1309842" y="654904"/>
                    </a:cubicBezTo>
                    <a:cubicBezTo>
                      <a:pt x="1310031" y="293401"/>
                      <a:pt x="1017130" y="190"/>
                      <a:pt x="655627" y="0"/>
                    </a:cubicBezTo>
                    <a:cubicBezTo>
                      <a:pt x="655455" y="0"/>
                      <a:pt x="655283" y="0"/>
                      <a:pt x="655110" y="0"/>
                    </a:cubicBezTo>
                    <a:close/>
                    <a:moveTo>
                      <a:pt x="655110" y="1275365"/>
                    </a:moveTo>
                    <a:cubicBezTo>
                      <a:pt x="312440" y="1275470"/>
                      <a:pt x="34565" y="997764"/>
                      <a:pt x="34460" y="655093"/>
                    </a:cubicBezTo>
                    <a:cubicBezTo>
                      <a:pt x="34354" y="312422"/>
                      <a:pt x="312061" y="34547"/>
                      <a:pt x="654731" y="34442"/>
                    </a:cubicBezTo>
                    <a:cubicBezTo>
                      <a:pt x="997402" y="34337"/>
                      <a:pt x="1275277" y="312043"/>
                      <a:pt x="1275382" y="654714"/>
                    </a:cubicBezTo>
                    <a:cubicBezTo>
                      <a:pt x="1275382" y="654795"/>
                      <a:pt x="1275382" y="654874"/>
                      <a:pt x="1275382" y="654955"/>
                    </a:cubicBezTo>
                    <a:cubicBezTo>
                      <a:pt x="1275041" y="997411"/>
                      <a:pt x="997566" y="1274970"/>
                      <a:pt x="655110" y="1275417"/>
                    </a:cubicBezTo>
                    <a:close/>
                  </a:path>
                </a:pathLst>
              </a:custGeom>
              <a:solidFill>
                <a:srgbClr val="DA291C"/>
              </a:solidFill>
              <a:ln w="171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29583B5-154A-42EE-B44F-2BC5C7DC95E5}"/>
                  </a:ext>
                </a:extLst>
              </p:cNvPr>
              <p:cNvSpPr/>
              <p:nvPr/>
            </p:nvSpPr>
            <p:spPr>
              <a:xfrm>
                <a:off x="1984338" y="2286099"/>
                <a:ext cx="532641" cy="532641"/>
              </a:xfrm>
              <a:custGeom>
                <a:avLst/>
                <a:gdLst>
                  <a:gd name="connsiteX0" fmla="*/ 508278 w 532641"/>
                  <a:gd name="connsiteY0" fmla="*/ 0 h 532641"/>
                  <a:gd name="connsiteX1" fmla="*/ 266321 w 532641"/>
                  <a:gd name="connsiteY1" fmla="*/ 241958 h 532641"/>
                  <a:gd name="connsiteX2" fmla="*/ 24363 w 532641"/>
                  <a:gd name="connsiteY2" fmla="*/ 0 h 532641"/>
                  <a:gd name="connsiteX3" fmla="*/ 0 w 532641"/>
                  <a:gd name="connsiteY3" fmla="*/ 24363 h 532641"/>
                  <a:gd name="connsiteX4" fmla="*/ 241958 w 532641"/>
                  <a:gd name="connsiteY4" fmla="*/ 266321 h 532641"/>
                  <a:gd name="connsiteX5" fmla="*/ 0 w 532641"/>
                  <a:gd name="connsiteY5" fmla="*/ 508278 h 532641"/>
                  <a:gd name="connsiteX6" fmla="*/ 24363 w 532641"/>
                  <a:gd name="connsiteY6" fmla="*/ 532641 h 532641"/>
                  <a:gd name="connsiteX7" fmla="*/ 266321 w 532641"/>
                  <a:gd name="connsiteY7" fmla="*/ 290684 h 532641"/>
                  <a:gd name="connsiteX8" fmla="*/ 508278 w 532641"/>
                  <a:gd name="connsiteY8" fmla="*/ 532641 h 532641"/>
                  <a:gd name="connsiteX9" fmla="*/ 532641 w 532641"/>
                  <a:gd name="connsiteY9" fmla="*/ 508278 h 532641"/>
                  <a:gd name="connsiteX10" fmla="*/ 290683 w 532641"/>
                  <a:gd name="connsiteY10" fmla="*/ 266321 h 532641"/>
                  <a:gd name="connsiteX11" fmla="*/ 532641 w 532641"/>
                  <a:gd name="connsiteY11" fmla="*/ 24363 h 532641"/>
                  <a:gd name="connsiteX12" fmla="*/ 508278 w 532641"/>
                  <a:gd name="connsiteY12" fmla="*/ 0 h 53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2641" h="532641">
                    <a:moveTo>
                      <a:pt x="508278" y="0"/>
                    </a:moveTo>
                    <a:lnTo>
                      <a:pt x="266321" y="241958"/>
                    </a:lnTo>
                    <a:lnTo>
                      <a:pt x="24363" y="0"/>
                    </a:lnTo>
                    <a:lnTo>
                      <a:pt x="0" y="24363"/>
                    </a:lnTo>
                    <a:lnTo>
                      <a:pt x="241958" y="266321"/>
                    </a:lnTo>
                    <a:lnTo>
                      <a:pt x="0" y="508278"/>
                    </a:lnTo>
                    <a:lnTo>
                      <a:pt x="24363" y="532641"/>
                    </a:lnTo>
                    <a:lnTo>
                      <a:pt x="266321" y="290684"/>
                    </a:lnTo>
                    <a:lnTo>
                      <a:pt x="508278" y="532641"/>
                    </a:lnTo>
                    <a:lnTo>
                      <a:pt x="532641" y="508278"/>
                    </a:lnTo>
                    <a:lnTo>
                      <a:pt x="290683" y="266321"/>
                    </a:lnTo>
                    <a:lnTo>
                      <a:pt x="532641" y="24363"/>
                    </a:lnTo>
                    <a:lnTo>
                      <a:pt x="508278" y="0"/>
                    </a:lnTo>
                    <a:close/>
                  </a:path>
                </a:pathLst>
              </a:custGeom>
              <a:solidFill>
                <a:srgbClr val="DA291C"/>
              </a:solidFill>
              <a:ln w="171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82628" name="Picture 4" descr="Text Vectorization and Word Embedding | Guide to Master NLP (Part 5)">
            <a:extLst>
              <a:ext uri="{FF2B5EF4-FFF2-40B4-BE49-F238E27FC236}">
                <a16:creationId xmlns:a16="http://schemas.microsoft.com/office/drawing/2014/main" id="{2E895734-DCB5-47B7-B6B9-055A7547F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65" y="2017531"/>
            <a:ext cx="2837419" cy="16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DD2A2D55-5CAE-4208-92A8-215E8E6E326F}"/>
              </a:ext>
            </a:extLst>
          </p:cNvPr>
          <p:cNvSpPr txBox="1">
            <a:spLocks/>
          </p:cNvSpPr>
          <p:nvPr/>
        </p:nvSpPr>
        <p:spPr>
          <a:xfrm>
            <a:off x="8812598" y="3849570"/>
            <a:ext cx="2496611" cy="252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 algn="l" defTabSz="1219170" rtl="0" eaLnBrk="1" latinLnBrk="0" hangingPunct="1"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188" indent="-235194" algn="l" defTabSz="1219170" rtl="0" eaLnBrk="1" latinLnBrk="0" hangingPunct="1"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5188" indent="-235194" algn="l" defTabSz="1219170" rtl="0" eaLnBrk="1" latinLnBrk="0" hangingPunct="1"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88" indent="-235194" algn="l" defTabSz="1219170" rtl="0" eaLnBrk="1" latinLnBrk="0" hangingPunct="1"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sz="1800" dirty="0"/>
              <a:t>Sentiment Analysis</a:t>
            </a:r>
          </a:p>
        </p:txBody>
      </p:sp>
      <p:pic>
        <p:nvPicPr>
          <p:cNvPr id="282630" name="Picture 6" descr="What's the issue with sentiment analysis? - The Data Scientist">
            <a:extLst>
              <a:ext uri="{FF2B5EF4-FFF2-40B4-BE49-F238E27FC236}">
                <a16:creationId xmlns:a16="http://schemas.microsoft.com/office/drawing/2014/main" id="{897B8386-3ABA-49DE-B7B3-645363E4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724" y="2238366"/>
            <a:ext cx="2832360" cy="162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291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1CE1C5-7249-41E4-9A33-1E9971DA6B68}"/>
              </a:ext>
            </a:extLst>
          </p:cNvPr>
          <p:cNvSpPr txBox="1"/>
          <p:nvPr/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333"/>
              </a:spcAft>
              <a:buSzPct val="100000"/>
              <a:tabLst>
                <a:tab pos="6705432" algn="r"/>
              </a:tabLst>
            </a:pPr>
            <a:r>
              <a:rPr lang="en-US" b="0" kern="120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Precision: 0.88 </a:t>
            </a:r>
          </a:p>
          <a:p>
            <a:pPr>
              <a:spcAft>
                <a:spcPts val="1333"/>
              </a:spcAft>
              <a:buSzPct val="100000"/>
              <a:tabLst>
                <a:tab pos="6705432" algn="r"/>
              </a:tabLst>
            </a:pPr>
            <a:endParaRPr lang="en-US" b="0" kern="120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1333"/>
              </a:spcAft>
              <a:buSzPct val="100000"/>
              <a:tabLst>
                <a:tab pos="6705432" algn="r"/>
              </a:tabLst>
            </a:pPr>
            <a:r>
              <a:rPr lang="en-US" b="0" kern="120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Recall: 0.85</a:t>
            </a:r>
          </a:p>
          <a:p>
            <a:pPr>
              <a:spcAft>
                <a:spcPts val="1333"/>
              </a:spcAft>
              <a:buSzPct val="100000"/>
              <a:tabLst>
                <a:tab pos="6705432" algn="r"/>
              </a:tabLst>
            </a:pPr>
            <a:endParaRPr lang="en-US" b="0" kern="120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1333"/>
              </a:spcAft>
              <a:buSzPct val="100000"/>
              <a:tabLst>
                <a:tab pos="6705432" algn="r"/>
              </a:tabLst>
            </a:pPr>
            <a:r>
              <a:rPr lang="en-US" b="0" kern="120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F1 score: 0.87</a:t>
            </a: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B0981FC9-EEC8-4C46-9038-CB408C32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00811"/>
            <a:ext cx="6660866" cy="4362866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672F03-D1D2-40B0-B472-CDBC12C2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Baseline Model using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2368950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F5B07C-34E6-4512-92DC-AD6D46455426}"/>
              </a:ext>
            </a:extLst>
          </p:cNvPr>
          <p:cNvSpPr txBox="1"/>
          <p:nvPr/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333"/>
              </a:spcAft>
              <a:buSzPct val="100000"/>
              <a:tabLst>
                <a:tab pos="6705432" algn="r"/>
              </a:tabLst>
            </a:pPr>
            <a:r>
              <a:rPr lang="en-US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Precision: 0.77 </a:t>
            </a:r>
          </a:p>
          <a:p>
            <a:pPr>
              <a:spcAft>
                <a:spcPts val="1333"/>
              </a:spcAft>
              <a:buSzPct val="100000"/>
              <a:tabLst>
                <a:tab pos="6705432" algn="r"/>
              </a:tabLst>
            </a:pPr>
            <a:endParaRPr lang="en-US" b="0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1333"/>
              </a:spcAft>
              <a:buSzPct val="100000"/>
              <a:tabLst>
                <a:tab pos="6705432" algn="r"/>
              </a:tabLst>
            </a:pPr>
            <a:r>
              <a:rPr lang="en-US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Recall: 0.83</a:t>
            </a:r>
          </a:p>
          <a:p>
            <a:pPr>
              <a:spcAft>
                <a:spcPts val="1333"/>
              </a:spcAft>
              <a:buSzPct val="100000"/>
              <a:tabLst>
                <a:tab pos="6705432" algn="r"/>
              </a:tabLst>
            </a:pPr>
            <a:endParaRPr lang="en-US" b="0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1333"/>
              </a:spcAft>
              <a:buSzPct val="100000"/>
              <a:tabLst>
                <a:tab pos="6705432" algn="r"/>
              </a:tabLst>
            </a:pPr>
            <a:r>
              <a:rPr lang="en-US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F1 score: 0.80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145F9-149C-4AC8-9A3A-F3CB4271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692572"/>
            <a:ext cx="6660866" cy="4579345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672F03-D1D2-40B0-B472-CDBC12C2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47503"/>
            <a:ext cx="11252200" cy="33410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Improved Model using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20667594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59071" y="3008630"/>
            <a:ext cx="25520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538235"/>
                </a:solidFill>
              </a:rPr>
              <a:t>Questions?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28E2B3C1-2BA7-4BAE-9EBD-AED6F4562D1D}"/>
              </a:ext>
            </a:extLst>
          </p:cNvPr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2023 Deloitte Development LLC. All rights reserved.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FB9477AF-8A7A-4ABE-852A-B407BFCA91C5}"/>
              </a:ext>
            </a:extLst>
          </p:cNvPr>
          <p:cNvSpPr txBox="1"/>
          <p:nvPr/>
        </p:nvSpPr>
        <p:spPr>
          <a:xfrm>
            <a:off x="11112500" y="6476999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schemeClr val="bg1"/>
                </a:solidFill>
              </a:rPr>
              <a:t>AI Academy    9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01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3.xml><?xml version="1.0" encoding="utf-8"?>
<a:theme xmlns:a="http://schemas.openxmlformats.org/drawingml/2006/main" name="3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4.xml><?xml version="1.0" encoding="utf-8"?>
<a:theme xmlns:a="http://schemas.openxmlformats.org/drawingml/2006/main" name="6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F676F1DCE9D945991B04E8298995F6" ma:contentTypeVersion="12" ma:contentTypeDescription="Create a new document." ma:contentTypeScope="" ma:versionID="ea6703c9160074b80e9c701672d33cbb">
  <xsd:schema xmlns:xsd="http://www.w3.org/2001/XMLSchema" xmlns:xs="http://www.w3.org/2001/XMLSchema" xmlns:p="http://schemas.microsoft.com/office/2006/metadata/properties" xmlns:ns2="bc094a58-52e8-4ac6-87d2-be604e059899" xmlns:ns3="492545ed-fd72-4ef3-8e9b-1f996046de03" targetNamespace="http://schemas.microsoft.com/office/2006/metadata/properties" ma:root="true" ma:fieldsID="62c0adff52e47bf404a3a342fcb619f5" ns2:_="" ns3:_="">
    <xsd:import namespace="bc094a58-52e8-4ac6-87d2-be604e059899"/>
    <xsd:import namespace="492545ed-fd72-4ef3-8e9b-1f996046d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94a58-52e8-4ac6-87d2-be604e059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2545ed-fd72-4ef3-8e9b-1f996046d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D78CB1-8935-4DC8-A6AF-31B0B1C606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94a58-52e8-4ac6-87d2-be604e059899"/>
    <ds:schemaRef ds:uri="492545ed-fd72-4ef3-8e9b-1f996046d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78877C-BF8E-4030-B413-42CED9B0F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F1BFB3-3B3F-4FDA-83D3-46949F7C46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239</Words>
  <Application>Microsoft Office PowerPoint</Application>
  <PresentationFormat>Widescreen</PresentationFormat>
  <Paragraphs>54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Chronicle Display Black</vt:lpstr>
      <vt:lpstr>Verdana</vt:lpstr>
      <vt:lpstr>Deloitte_US_Onscreen</vt:lpstr>
      <vt:lpstr>1_Deloitte_US_Onscreen</vt:lpstr>
      <vt:lpstr>3_Deloitte_US_Onscreen</vt:lpstr>
      <vt:lpstr>6_Deloitte_US_Onscreen</vt:lpstr>
      <vt:lpstr>think-cell Slide</vt:lpstr>
      <vt:lpstr>PowerPoint Presentation</vt:lpstr>
      <vt:lpstr>PowerPoint Presentation</vt:lpstr>
      <vt:lpstr>NLP Modeling Approach</vt:lpstr>
      <vt:lpstr>PowerPoint Presentation</vt:lpstr>
      <vt:lpstr>Cleaning and Prepping Data</vt:lpstr>
      <vt:lpstr>Baseline Model using logistic regression</vt:lpstr>
      <vt:lpstr>Improved Model using Random Forest model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Wigington, Tyler (US - Dallas)</dc:creator>
  <cp:lastModifiedBy>Kirbabas, Nick</cp:lastModifiedBy>
  <cp:revision>36</cp:revision>
  <dcterms:modified xsi:type="dcterms:W3CDTF">2023-02-03T04:26:29Z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0x010100C8F676F1DCE9D945991B04E8298995F6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2021-09-16T15:25:08Z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a6ff19bf-f76e-4700-b0a0-750ee3556be8</vt:lpwstr>
  </property>
  <property fmtid="{D5CDD505-2E9C-101B-9397-08002B2CF9AE}" pid="9" name="MSIP_Label_ea60d57e-af5b-4752-ac57-3e4f28ca11dc_ContentBits">
    <vt:lpwstr>0</vt:lpwstr>
  </property>
</Properties>
</file>