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4" r:id="rId5"/>
    <p:sldId id="265" r:id="rId6"/>
    <p:sldId id="259" r:id="rId7"/>
    <p:sldId id="260" r:id="rId8"/>
    <p:sldId id="261" r:id="rId9"/>
    <p:sldId id="262" r:id="rId10"/>
    <p:sldId id="263" r:id="rId11"/>
    <p:sldId id="258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0452D-3577-4428-9912-CF96E0BAC996}" type="datetimeFigureOut">
              <a:rPr lang="bg-BG" smtClean="0"/>
              <a:pPr/>
              <a:t>15.4.2010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89BCA-1E81-459E-81DC-A7ACEAE3097C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9BCA-1E81-459E-81DC-A7ACEAE3097C}" type="slidenum">
              <a:rPr lang="bg-BG" smtClean="0"/>
              <a:pPr/>
              <a:t>1</a:t>
            </a:fld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9BCA-1E81-459E-81DC-A7ACEAE3097C}" type="slidenum">
              <a:rPr lang="bg-BG" smtClean="0"/>
              <a:pPr/>
              <a:t>10</a:t>
            </a:fld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9BCA-1E81-459E-81DC-A7ACEAE3097C}" type="slidenum">
              <a:rPr lang="bg-BG" smtClean="0"/>
              <a:pPr/>
              <a:t>11</a:t>
            </a:fld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9BCA-1E81-459E-81DC-A7ACEAE3097C}" type="slidenum">
              <a:rPr lang="bg-BG" smtClean="0"/>
              <a:pPr/>
              <a:t>12</a:t>
            </a:fld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9BCA-1E81-459E-81DC-A7ACEAE3097C}" type="slidenum">
              <a:rPr lang="bg-BG" smtClean="0"/>
              <a:pPr/>
              <a:t>13</a:t>
            </a:fld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9BCA-1E81-459E-81DC-A7ACEAE3097C}" type="slidenum">
              <a:rPr lang="bg-BG" smtClean="0"/>
              <a:pPr/>
              <a:t>14</a:t>
            </a:fld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9BCA-1E81-459E-81DC-A7ACEAE3097C}" type="slidenum">
              <a:rPr lang="bg-BG" smtClean="0"/>
              <a:pPr/>
              <a:t>15</a:t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9BCA-1E81-459E-81DC-A7ACEAE3097C}" type="slidenum">
              <a:rPr lang="bg-BG" smtClean="0"/>
              <a:pPr/>
              <a:t>2</a:t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9BCA-1E81-459E-81DC-A7ACEAE3097C}" type="slidenum">
              <a:rPr lang="bg-BG" smtClean="0"/>
              <a:pPr/>
              <a:t>3</a:t>
            </a:fld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9BCA-1E81-459E-81DC-A7ACEAE3097C}" type="slidenum">
              <a:rPr lang="bg-BG" smtClean="0"/>
              <a:pPr/>
              <a:t>4</a:t>
            </a:fld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9BCA-1E81-459E-81DC-A7ACEAE3097C}" type="slidenum">
              <a:rPr lang="bg-BG" smtClean="0"/>
              <a:pPr/>
              <a:t>5</a:t>
            </a:fld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9BCA-1E81-459E-81DC-A7ACEAE3097C}" type="slidenum">
              <a:rPr lang="bg-BG" smtClean="0"/>
              <a:pPr/>
              <a:t>6</a:t>
            </a:fld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9BCA-1E81-459E-81DC-A7ACEAE3097C}" type="slidenum">
              <a:rPr lang="bg-BG" smtClean="0"/>
              <a:pPr/>
              <a:t>7</a:t>
            </a:fld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9BCA-1E81-459E-81DC-A7ACEAE3097C}" type="slidenum">
              <a:rPr lang="bg-BG" smtClean="0"/>
              <a:pPr/>
              <a:t>8</a:t>
            </a:fld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9BCA-1E81-459E-81DC-A7ACEAE3097C}" type="slidenum">
              <a:rPr lang="bg-BG" smtClean="0"/>
              <a:pPr/>
              <a:t>9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7EA8-0BA6-475B-B393-B99E5378A518}" type="datetimeFigureOut">
              <a:rPr lang="bg-BG" smtClean="0"/>
              <a:pPr/>
              <a:t>15.4.2010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6CD9-ADA5-47B4-A71A-C349807B4B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7EA8-0BA6-475B-B393-B99E5378A518}" type="datetimeFigureOut">
              <a:rPr lang="bg-BG" smtClean="0"/>
              <a:pPr/>
              <a:t>15.4.2010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6CD9-ADA5-47B4-A71A-C349807B4B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7EA8-0BA6-475B-B393-B99E5378A518}" type="datetimeFigureOut">
              <a:rPr lang="bg-BG" smtClean="0"/>
              <a:pPr/>
              <a:t>15.4.2010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6CD9-ADA5-47B4-A71A-C349807B4B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7EA8-0BA6-475B-B393-B99E5378A518}" type="datetimeFigureOut">
              <a:rPr lang="bg-BG" smtClean="0"/>
              <a:pPr/>
              <a:t>15.4.2010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6CD9-ADA5-47B4-A71A-C349807B4B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7EA8-0BA6-475B-B393-B99E5378A518}" type="datetimeFigureOut">
              <a:rPr lang="bg-BG" smtClean="0"/>
              <a:pPr/>
              <a:t>15.4.2010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6CD9-ADA5-47B4-A71A-C349807B4B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7EA8-0BA6-475B-B393-B99E5378A518}" type="datetimeFigureOut">
              <a:rPr lang="bg-BG" smtClean="0"/>
              <a:pPr/>
              <a:t>15.4.2010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6CD9-ADA5-47B4-A71A-C349807B4B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7EA8-0BA6-475B-B393-B99E5378A518}" type="datetimeFigureOut">
              <a:rPr lang="bg-BG" smtClean="0"/>
              <a:pPr/>
              <a:t>15.4.2010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6CD9-ADA5-47B4-A71A-C349807B4B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7EA8-0BA6-475B-B393-B99E5378A518}" type="datetimeFigureOut">
              <a:rPr lang="bg-BG" smtClean="0"/>
              <a:pPr/>
              <a:t>15.4.2010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6CD9-ADA5-47B4-A71A-C349807B4B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7EA8-0BA6-475B-B393-B99E5378A518}" type="datetimeFigureOut">
              <a:rPr lang="bg-BG" smtClean="0"/>
              <a:pPr/>
              <a:t>15.4.2010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6CD9-ADA5-47B4-A71A-C349807B4B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7EA8-0BA6-475B-B393-B99E5378A518}" type="datetimeFigureOut">
              <a:rPr lang="bg-BG" smtClean="0"/>
              <a:pPr/>
              <a:t>15.4.2010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6CD9-ADA5-47B4-A71A-C349807B4B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7EA8-0BA6-475B-B393-B99E5378A518}" type="datetimeFigureOut">
              <a:rPr lang="bg-BG" smtClean="0"/>
              <a:pPr/>
              <a:t>15.4.2010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6CD9-ADA5-47B4-A71A-C349807B4B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7EA8-0BA6-475B-B393-B99E5378A518}" type="datetimeFigureOut">
              <a:rPr lang="bg-BG" smtClean="0"/>
              <a:pPr/>
              <a:t>15.4.2010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76CD9-ADA5-47B4-A71A-C349807B4B85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2428891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ЛИНГВИСТИЧНИ КОМПОНЕНТИ НА ДИГИТАЛНА БИБЛИОТЕКА НА БЪЛГАРСКИЯ ПЕСЕНЕН ФОЛКЛОР</a:t>
            </a:r>
            <a:endParaRPr lang="bg-BG" b="1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4643446"/>
            <a:ext cx="6400800" cy="995354"/>
          </a:xfrm>
        </p:spPr>
        <p:txBody>
          <a:bodyPr/>
          <a:lstStyle/>
          <a:p>
            <a:r>
              <a:rPr lang="bg-BG" dirty="0" smtClean="0"/>
              <a:t>д-р Константин Рангочев</a:t>
            </a:r>
            <a:endParaRPr 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Сравнението І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571480"/>
            <a:ext cx="4040188" cy="571503"/>
          </a:xfrm>
        </p:spPr>
        <p:txBody>
          <a:bodyPr>
            <a:normAutofit/>
          </a:bodyPr>
          <a:lstStyle/>
          <a:p>
            <a:r>
              <a:rPr lang="bg-BG" dirty="0" err="1" smtClean="0"/>
              <a:t>Радованова</a:t>
            </a:r>
            <a:r>
              <a:rPr lang="bg-BG" dirty="0" smtClean="0"/>
              <a:t> 1968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1142984"/>
            <a:ext cx="4040188" cy="5715015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и – </a:t>
            </a:r>
            <a:r>
              <a:rPr lang="en-US" sz="1200" dirty="0" smtClean="0"/>
              <a:t>21 800</a:t>
            </a:r>
            <a:endParaRPr lang="bg-BG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на – </a:t>
            </a:r>
            <a:r>
              <a:rPr lang="en-US" sz="1200" dirty="0" smtClean="0"/>
              <a:t>20346</a:t>
            </a:r>
            <a:endParaRPr lang="bg-BG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>
                <a:solidFill>
                  <a:srgbClr val="FF0000"/>
                </a:solidFill>
              </a:rPr>
              <a:t>съм – 18 343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се – </a:t>
            </a:r>
            <a:r>
              <a:rPr lang="en-US" sz="1200" dirty="0" smtClean="0"/>
              <a:t>12 235</a:t>
            </a:r>
            <a:endParaRPr lang="bg-BG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да – </a:t>
            </a:r>
            <a:r>
              <a:rPr lang="en-US" sz="1200" dirty="0" smtClean="0"/>
              <a:t>11 278</a:t>
            </a:r>
            <a:endParaRPr lang="bg-BG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в – </a:t>
            </a:r>
            <a:r>
              <a:rPr lang="en-US" sz="1200" dirty="0" smtClean="0"/>
              <a:t>10 244</a:t>
            </a:r>
            <a:endParaRPr lang="bg-BG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от – </a:t>
            </a:r>
            <a:r>
              <a:rPr lang="en-US" sz="1200" dirty="0" smtClean="0"/>
              <a:t>8 136</a:t>
            </a:r>
            <a:endParaRPr lang="bg-BG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за – </a:t>
            </a:r>
            <a:r>
              <a:rPr lang="en-US" sz="1200" dirty="0" smtClean="0"/>
              <a:t>6 685</a:t>
            </a:r>
            <a:endParaRPr lang="bg-BG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си – </a:t>
            </a:r>
            <a:r>
              <a:rPr lang="en-US" sz="1200" dirty="0" smtClean="0"/>
              <a:t>6 305</a:t>
            </a:r>
            <a:endParaRPr lang="bg-BG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с – </a:t>
            </a:r>
            <a:r>
              <a:rPr lang="en-US" sz="1200" dirty="0" smtClean="0"/>
              <a:t>5 926</a:t>
            </a:r>
            <a:endParaRPr lang="bg-BG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не – </a:t>
            </a:r>
            <a:r>
              <a:rPr lang="en-US" sz="1200" dirty="0" smtClean="0"/>
              <a:t>4 189</a:t>
            </a:r>
            <a:endParaRPr lang="bg-BG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че – 3 </a:t>
            </a:r>
            <a:r>
              <a:rPr lang="en-US" sz="1200" dirty="0" smtClean="0"/>
              <a:t>154</a:t>
            </a:r>
            <a:endParaRPr lang="bg-BG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ще – </a:t>
            </a:r>
            <a:r>
              <a:rPr lang="en-US" sz="1200" dirty="0" smtClean="0"/>
              <a:t>2 745</a:t>
            </a:r>
            <a:endParaRPr lang="bg-BG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по – </a:t>
            </a:r>
            <a:r>
              <a:rPr lang="en-US" sz="1200" dirty="0" smtClean="0"/>
              <a:t>3 120</a:t>
            </a:r>
            <a:endParaRPr lang="bg-BG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това – </a:t>
            </a:r>
            <a:r>
              <a:rPr lang="en-US" sz="1200" dirty="0" smtClean="0"/>
              <a:t>2 226</a:t>
            </a:r>
            <a:endParaRPr lang="bg-BG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а – 2 223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>
                <a:solidFill>
                  <a:srgbClr val="FF0000"/>
                </a:solidFill>
              </a:rPr>
              <a:t>той – </a:t>
            </a:r>
            <a:r>
              <a:rPr lang="en-US" sz="1200" dirty="0" smtClean="0">
                <a:solidFill>
                  <a:srgbClr val="FF0000"/>
                </a:solidFill>
              </a:rPr>
              <a:t>1797</a:t>
            </a:r>
            <a:endParaRPr lang="bg-BG" sz="1200" dirty="0" smtClean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но – 1746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при -  1 521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които – 1 382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го – 1341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до – 1 317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>
                <a:solidFill>
                  <a:srgbClr val="FF0000"/>
                </a:solidFill>
              </a:rPr>
              <a:t>аз – 1 310 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>
                <a:solidFill>
                  <a:srgbClr val="FF0000"/>
                </a:solidFill>
              </a:rPr>
              <a:t>един – 1 178</a:t>
            </a:r>
          </a:p>
          <a:p>
            <a:pPr marL="457200" lvl="0" indent="-457200">
              <a:buFont typeface="+mj-lt"/>
              <a:buAutoNum type="arabicPeriod"/>
            </a:pPr>
            <a:r>
              <a:rPr lang="bg-BG" sz="1200" dirty="0" smtClean="0"/>
              <a:t>като – </a:t>
            </a:r>
            <a:r>
              <a:rPr lang="en-US" sz="1200" dirty="0" smtClean="0"/>
              <a:t>1 051</a:t>
            </a:r>
            <a:endParaRPr lang="bg-BG" sz="1200" dirty="0" smtClean="0"/>
          </a:p>
          <a:p>
            <a:endParaRPr lang="bg-BG" sz="1200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571481"/>
            <a:ext cx="4041775" cy="571504"/>
          </a:xfrm>
        </p:spPr>
        <p:txBody>
          <a:bodyPr>
            <a:normAutofit/>
          </a:bodyPr>
          <a:lstStyle/>
          <a:p>
            <a:r>
              <a:rPr lang="bg-BG" dirty="0" smtClean="0"/>
              <a:t>Николова 1987</a:t>
            </a:r>
            <a:endParaRPr lang="bg-BG" dirty="0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1142984"/>
            <a:ext cx="4041775" cy="5715016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bg-BG" sz="1200" dirty="0" smtClean="0">
                <a:solidFill>
                  <a:srgbClr val="FF0000"/>
                </a:solidFill>
              </a:rPr>
              <a:t>съм – 4 041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и – 3764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да – 3 148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>
                <a:solidFill>
                  <a:srgbClr val="FF0000"/>
                </a:solidFill>
              </a:rPr>
              <a:t>аз – 2 433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>
                <a:solidFill>
                  <a:srgbClr val="FF0000"/>
                </a:solidFill>
              </a:rPr>
              <a:t>той – 2 288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не – 1 956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се – </a:t>
            </a:r>
            <a:r>
              <a:rPr lang="en-US" sz="1200" dirty="0" smtClean="0"/>
              <a:t>1 928</a:t>
            </a:r>
            <a:endParaRPr lang="bg-BG" sz="1200" dirty="0" smtClean="0"/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този </a:t>
            </a:r>
            <a:r>
              <a:rPr lang="en-US" sz="1200" dirty="0" smtClean="0"/>
              <a:t>– 1 701</a:t>
            </a:r>
            <a:endParaRPr lang="bg-BG" sz="1200" dirty="0" smtClean="0"/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на – 1 669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ти – 1 249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ще – 1 183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>
                <a:solidFill>
                  <a:srgbClr val="FF0000"/>
                </a:solidFill>
              </a:rPr>
              <a:t>един – 1 131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в – 1 099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си – 1065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>
                <a:solidFill>
                  <a:srgbClr val="FF0000"/>
                </a:solidFill>
              </a:rPr>
              <a:t>казвам – 1 045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тя – 1044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>
                <a:solidFill>
                  <a:srgbClr val="FF0000"/>
                </a:solidFill>
              </a:rPr>
              <a:t>викам – 1 031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те – 1014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какъв – 938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за – 913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че – 874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с – 809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>
                <a:solidFill>
                  <a:srgbClr val="FF0000"/>
                </a:solidFill>
              </a:rPr>
              <a:t>имам – 768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така – 742</a:t>
            </a:r>
          </a:p>
          <a:p>
            <a:pPr lvl="0">
              <a:buFont typeface="+mj-lt"/>
              <a:buAutoNum type="arabicPeriod"/>
            </a:pPr>
            <a:r>
              <a:rPr lang="bg-BG" sz="1200" dirty="0" smtClean="0"/>
              <a:t>от – 731</a:t>
            </a:r>
          </a:p>
          <a:p>
            <a:endParaRPr lang="bg-BG" sz="1200" dirty="0" smtClean="0"/>
          </a:p>
          <a:p>
            <a:endParaRPr lang="bg-BG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>
            <a:normAutofit/>
          </a:bodyPr>
          <a:lstStyle/>
          <a:p>
            <a:r>
              <a:rPr lang="bg-BG" dirty="0" smtClean="0"/>
              <a:t>Сравнението ІІ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642919"/>
            <a:ext cx="4040188" cy="428628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Николова 1987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1000108"/>
            <a:ext cx="4040188" cy="5857892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/>
            </a:pPr>
            <a:r>
              <a:rPr lang="bg-BG" sz="1250" dirty="0">
                <a:solidFill>
                  <a:srgbClr val="FF0000"/>
                </a:solidFill>
              </a:rPr>
              <a:t>съм – 4 041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и – 3764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да – 3 148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аз – 2 433</a:t>
            </a:r>
          </a:p>
          <a:p>
            <a:pPr lvl="0">
              <a:buFont typeface="+mj-lt"/>
              <a:buAutoNum type="arabicPeriod"/>
            </a:pPr>
            <a:r>
              <a:rPr lang="bg-BG" sz="1250" dirty="0">
                <a:solidFill>
                  <a:srgbClr val="0070C0"/>
                </a:solidFill>
              </a:rPr>
              <a:t>той – 2 288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не – 1 956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се – </a:t>
            </a:r>
            <a:r>
              <a:rPr lang="en-US" sz="1250" dirty="0"/>
              <a:t>1 928</a:t>
            </a:r>
            <a:endParaRPr lang="bg-BG" sz="1250" dirty="0"/>
          </a:p>
          <a:p>
            <a:pPr lvl="0">
              <a:buFont typeface="+mj-lt"/>
              <a:buAutoNum type="arabicPeriod"/>
            </a:pPr>
            <a:r>
              <a:rPr lang="bg-BG" sz="1250" dirty="0"/>
              <a:t>този </a:t>
            </a:r>
            <a:r>
              <a:rPr lang="en-US" sz="1250" dirty="0"/>
              <a:t>– 1 701</a:t>
            </a:r>
            <a:endParaRPr lang="bg-BG" sz="1250" dirty="0"/>
          </a:p>
          <a:p>
            <a:pPr lvl="0">
              <a:buFont typeface="+mj-lt"/>
              <a:buAutoNum type="arabicPeriod"/>
            </a:pPr>
            <a:r>
              <a:rPr lang="bg-BG" sz="1250" dirty="0"/>
              <a:t>на – 1 669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ти – 1 249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ще – 1 183</a:t>
            </a:r>
          </a:p>
          <a:p>
            <a:pPr lvl="0">
              <a:buFont typeface="+mj-lt"/>
              <a:buAutoNum type="arabicPeriod"/>
            </a:pPr>
            <a:r>
              <a:rPr lang="bg-BG" sz="1250" dirty="0">
                <a:solidFill>
                  <a:srgbClr val="0070C0"/>
                </a:solidFill>
              </a:rPr>
              <a:t>един – 1 131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в – 1 099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си – 1065</a:t>
            </a:r>
          </a:p>
          <a:p>
            <a:pPr lvl="0">
              <a:buFont typeface="+mj-lt"/>
              <a:buAutoNum type="arabicPeriod"/>
            </a:pPr>
            <a:r>
              <a:rPr lang="bg-BG" sz="1250" dirty="0">
                <a:solidFill>
                  <a:srgbClr val="FF0000"/>
                </a:solidFill>
              </a:rPr>
              <a:t>казвам – 1 045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тя – 1044</a:t>
            </a:r>
          </a:p>
          <a:p>
            <a:pPr lvl="0">
              <a:buFont typeface="+mj-lt"/>
              <a:buAutoNum type="arabicPeriod"/>
            </a:pPr>
            <a:r>
              <a:rPr lang="bg-BG" sz="1250" dirty="0">
                <a:solidFill>
                  <a:srgbClr val="FF0000"/>
                </a:solidFill>
              </a:rPr>
              <a:t>викам – 1 031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те – 1014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какъв – 938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за – 913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че – 874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с – 809</a:t>
            </a:r>
          </a:p>
          <a:p>
            <a:pPr lvl="0">
              <a:buFont typeface="+mj-lt"/>
              <a:buAutoNum type="arabicPeriod"/>
            </a:pPr>
            <a:r>
              <a:rPr lang="bg-BG" sz="1250" dirty="0">
                <a:solidFill>
                  <a:srgbClr val="FF0000"/>
                </a:solidFill>
              </a:rPr>
              <a:t>имам – 768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така – 742</a:t>
            </a:r>
          </a:p>
          <a:p>
            <a:pPr lvl="0">
              <a:buFont typeface="+mj-lt"/>
              <a:buAutoNum type="arabicPeriod"/>
            </a:pPr>
            <a:r>
              <a:rPr lang="bg-BG" sz="1250" dirty="0"/>
              <a:t>от – 731</a:t>
            </a:r>
          </a:p>
          <a:p>
            <a:endParaRPr lang="bg-BG" sz="1100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642919"/>
            <a:ext cx="4041775" cy="428627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Рангочев 1994</a:t>
            </a:r>
            <a:endParaRPr lang="bg-BG" dirty="0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1000108"/>
            <a:ext cx="4041775" cy="5715040"/>
          </a:xfrm>
        </p:spPr>
        <p:txBody>
          <a:bodyPr>
            <a:noAutofit/>
          </a:bodyPr>
          <a:lstStyle/>
          <a:p>
            <a:pPr lvl="0" hangingPunct="0">
              <a:buFont typeface="+mj-lt"/>
              <a:buAutoNum type="arabicPeriod"/>
            </a:pPr>
            <a:r>
              <a:rPr lang="ru-RU" sz="1250" dirty="0" err="1" smtClean="0">
                <a:solidFill>
                  <a:srgbClr val="FF0000"/>
                </a:solidFill>
              </a:rPr>
              <a:t>съм</a:t>
            </a:r>
            <a:r>
              <a:rPr lang="ru-RU" sz="1250" dirty="0" smtClean="0">
                <a:solidFill>
                  <a:srgbClr val="FF0000"/>
                </a:solidFill>
              </a:rPr>
              <a:t> – 1342</a:t>
            </a:r>
            <a:endParaRPr lang="bg-BG" sz="1250" dirty="0" smtClean="0">
              <a:solidFill>
                <a:srgbClr val="FF0000"/>
              </a:solidFill>
            </a:endParaRPr>
          </a:p>
          <a:p>
            <a:pPr lvl="0" hangingPunct="0">
              <a:buFont typeface="+mj-lt"/>
              <a:buAutoNum type="arabicPeriod"/>
            </a:pPr>
            <a:r>
              <a:rPr lang="ru-RU" sz="1250" dirty="0" smtClean="0"/>
              <a:t>да – 1 247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smtClean="0"/>
              <a:t>си – 548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smtClean="0">
                <a:solidFill>
                  <a:srgbClr val="92D050"/>
                </a:solidFill>
              </a:rPr>
              <a:t>Марко – 1 036</a:t>
            </a:r>
            <a:endParaRPr lang="bg-BG" sz="1250" dirty="0" smtClean="0">
              <a:solidFill>
                <a:srgbClr val="92D050"/>
              </a:solidFill>
            </a:endParaRPr>
          </a:p>
          <a:p>
            <a:pPr lvl="0" hangingPunct="0">
              <a:buFont typeface="+mj-lt"/>
              <a:buAutoNum type="arabicPeriod"/>
            </a:pPr>
            <a:r>
              <a:rPr lang="ru-RU" sz="1250" dirty="0" smtClean="0"/>
              <a:t>се – 828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smtClean="0"/>
              <a:t>на – 801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smtClean="0"/>
              <a:t>и – 796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smtClean="0"/>
              <a:t>па – 657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smtClean="0"/>
              <a:t>у – 582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smtClean="0"/>
              <a:t>я – 553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smtClean="0"/>
              <a:t>та – 526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smtClean="0"/>
              <a:t>не – 412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smtClean="0">
                <a:solidFill>
                  <a:srgbClr val="92D050"/>
                </a:solidFill>
              </a:rPr>
              <a:t>юнак – 396</a:t>
            </a:r>
            <a:endParaRPr lang="bg-BG" sz="1250" dirty="0" smtClean="0">
              <a:solidFill>
                <a:srgbClr val="92D050"/>
              </a:solidFill>
            </a:endParaRPr>
          </a:p>
          <a:p>
            <a:pPr lvl="0" hangingPunct="0">
              <a:buFont typeface="+mj-lt"/>
              <a:buAutoNum type="arabicPeriod"/>
            </a:pPr>
            <a:r>
              <a:rPr lang="ru-RU" sz="1250" dirty="0" smtClean="0"/>
              <a:t>го – 338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err="1" smtClean="0"/>
              <a:t>му</a:t>
            </a:r>
            <a:r>
              <a:rPr lang="ru-RU" sz="1250" dirty="0" smtClean="0"/>
              <a:t> – 320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err="1" smtClean="0"/>
              <a:t>че</a:t>
            </a:r>
            <a:r>
              <a:rPr lang="ru-RU" sz="1250" dirty="0" smtClean="0"/>
              <a:t> – 318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smtClean="0"/>
              <a:t>а – 286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smtClean="0">
                <a:solidFill>
                  <a:srgbClr val="92D050"/>
                </a:solidFill>
              </a:rPr>
              <a:t>кон – 276</a:t>
            </a:r>
            <a:endParaRPr lang="bg-BG" sz="1250" dirty="0" smtClean="0">
              <a:solidFill>
                <a:srgbClr val="92D050"/>
              </a:solidFill>
            </a:endParaRPr>
          </a:p>
          <a:p>
            <a:pPr lvl="0" hangingPunct="0">
              <a:buFont typeface="+mj-lt"/>
              <a:buAutoNum type="arabicPeriod"/>
            </a:pPr>
            <a:r>
              <a:rPr lang="ru-RU" sz="1250" dirty="0" smtClean="0"/>
              <a:t>от – 272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smtClean="0"/>
              <a:t>ми – 233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err="1" smtClean="0">
                <a:solidFill>
                  <a:srgbClr val="0070C0"/>
                </a:solidFill>
              </a:rPr>
              <a:t>ти</a:t>
            </a:r>
            <a:r>
              <a:rPr lang="ru-RU" sz="1250" dirty="0" smtClean="0">
                <a:solidFill>
                  <a:srgbClr val="0070C0"/>
                </a:solidFill>
              </a:rPr>
              <a:t> – 225</a:t>
            </a:r>
            <a:endParaRPr lang="bg-BG" sz="1250" dirty="0" smtClean="0">
              <a:solidFill>
                <a:srgbClr val="0070C0"/>
              </a:solidFill>
            </a:endParaRPr>
          </a:p>
          <a:p>
            <a:pPr lvl="0" hangingPunct="0">
              <a:buFont typeface="+mj-lt"/>
              <a:buAutoNum type="arabicPeriod"/>
            </a:pPr>
            <a:r>
              <a:rPr lang="ru-RU" sz="1250" dirty="0" err="1" smtClean="0"/>
              <a:t>що</a:t>
            </a:r>
            <a:r>
              <a:rPr lang="ru-RU" sz="1250" dirty="0" smtClean="0"/>
              <a:t> – 222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smtClean="0"/>
              <a:t>по – 218</a:t>
            </a:r>
            <a:endParaRPr lang="bg-BG" sz="1250" dirty="0" smtClean="0"/>
          </a:p>
          <a:p>
            <a:pPr lvl="0" hangingPunct="0">
              <a:buFont typeface="+mj-lt"/>
              <a:buAutoNum type="arabicPeriod"/>
            </a:pPr>
            <a:r>
              <a:rPr lang="ru-RU" sz="1250" dirty="0" err="1" smtClean="0">
                <a:solidFill>
                  <a:srgbClr val="92D050"/>
                </a:solidFill>
              </a:rPr>
              <a:t>добър</a:t>
            </a:r>
            <a:r>
              <a:rPr lang="ru-RU" sz="1250" dirty="0" smtClean="0">
                <a:solidFill>
                  <a:srgbClr val="92D050"/>
                </a:solidFill>
              </a:rPr>
              <a:t> – 201</a:t>
            </a:r>
            <a:endParaRPr lang="bg-BG" sz="1250" dirty="0" smtClean="0">
              <a:solidFill>
                <a:srgbClr val="92D050"/>
              </a:solidFill>
            </a:endParaRPr>
          </a:p>
          <a:p>
            <a:pPr lvl="0" hangingPunct="0">
              <a:buFont typeface="+mj-lt"/>
              <a:buAutoNum type="arabicPeriod"/>
            </a:pPr>
            <a:r>
              <a:rPr lang="ru-RU" sz="1250" dirty="0" smtClean="0">
                <a:solidFill>
                  <a:srgbClr val="0070C0"/>
                </a:solidFill>
              </a:rPr>
              <a:t>три – 201</a:t>
            </a:r>
            <a:endParaRPr lang="bg-BG" sz="125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Речници - </a:t>
            </a:r>
            <a:r>
              <a:rPr lang="bg-BG" dirty="0" err="1" smtClean="0"/>
              <a:t>конкорданс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Autofit/>
          </a:bodyPr>
          <a:lstStyle/>
          <a:p>
            <a:r>
              <a:rPr lang="bg-BG" sz="2400" dirty="0" smtClean="0"/>
              <a:t>Това са речници, които показват лексемата с/в нейния контекст - показват предходната една (или повече) лексема и </a:t>
            </a:r>
            <a:r>
              <a:rPr lang="bg-BG" sz="2400" dirty="0" err="1" smtClean="0"/>
              <a:t>следходната</a:t>
            </a:r>
            <a:r>
              <a:rPr lang="bg-BG" sz="2400" dirty="0" smtClean="0"/>
              <a:t> (или повече) лексема на изучаваната. Пример: „</a:t>
            </a:r>
            <a:r>
              <a:rPr lang="bg-BG" sz="2400" i="1" dirty="0" smtClean="0"/>
              <a:t>Вино</a:t>
            </a:r>
            <a:r>
              <a:rPr lang="bg-BG" sz="2400" b="1" i="1" dirty="0" smtClean="0"/>
              <a:t> пият</a:t>
            </a:r>
            <a:r>
              <a:rPr lang="bg-BG" sz="2400" i="1" dirty="0" smtClean="0"/>
              <a:t>, петдесет</a:t>
            </a:r>
            <a:r>
              <a:rPr lang="bg-BG" sz="2400" dirty="0" smtClean="0"/>
              <a:t> юнака” – подчертаната лексема е изучаваната, а лексемите в курсив са нейния контекст. Естествено, при песните това може да бъде  и е </a:t>
            </a:r>
            <a:r>
              <a:rPr lang="bg-BG" sz="2400" dirty="0" err="1" smtClean="0"/>
              <a:t>речник-конкорданс</a:t>
            </a:r>
            <a:r>
              <a:rPr lang="bg-BG" sz="2400" dirty="0" smtClean="0"/>
              <a:t> на стиховете им, а при наративните текстове (описания на обреди и пр.) – изреченията, в които те се съдържат (от точка до точка …). Създаването и използването на </a:t>
            </a:r>
            <a:r>
              <a:rPr lang="bg-BG" sz="2400" dirty="0" err="1" smtClean="0"/>
              <a:t>речници-конкорданси</a:t>
            </a:r>
            <a:r>
              <a:rPr lang="bg-BG" sz="2400" dirty="0" smtClean="0"/>
              <a:t> на текстовете от ДББФП би дало чудесна възможност на фолклористи и етнолози да изучат редица проблемни области като: наличие/липса на формули във фолклорната песенност и епика, структурата на фолклорния текст и пр.</a:t>
            </a:r>
            <a:endParaRPr lang="bg-BG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Процедури: честотни речници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Честотни речници на цялата БД: азбучен и </a:t>
            </a:r>
            <a:r>
              <a:rPr lang="bg-BG" dirty="0" err="1" smtClean="0"/>
              <a:t>рангов</a:t>
            </a:r>
            <a:r>
              <a:rPr lang="bg-BG" dirty="0" smtClean="0"/>
              <a:t> списък</a:t>
            </a:r>
          </a:p>
          <a:p>
            <a:r>
              <a:rPr lang="bg-BG" dirty="0" smtClean="0"/>
              <a:t>Честотни речници на </a:t>
            </a:r>
            <a:r>
              <a:rPr lang="bg-BG" dirty="0" err="1" smtClean="0"/>
              <a:t>антропонимите</a:t>
            </a:r>
            <a:endParaRPr lang="bg-BG" dirty="0" smtClean="0"/>
          </a:p>
          <a:p>
            <a:r>
              <a:rPr lang="bg-BG" dirty="0" smtClean="0"/>
              <a:t>Честотни речници на </a:t>
            </a:r>
            <a:r>
              <a:rPr lang="bg-BG" dirty="0" err="1" smtClean="0"/>
              <a:t>топонимите</a:t>
            </a:r>
            <a:r>
              <a:rPr lang="bg-BG" dirty="0" smtClean="0"/>
              <a:t> </a:t>
            </a:r>
          </a:p>
          <a:p>
            <a:r>
              <a:rPr lang="bg-BG" dirty="0" smtClean="0"/>
              <a:t>Честотни речници на отделни функционални групи, обособени чрез метаданните : по тематика, по функция, по информатор, по  населено място, по дата на запис … </a:t>
            </a:r>
          </a:p>
          <a:p>
            <a:r>
              <a:rPr lang="en-US" dirty="0" smtClean="0"/>
              <a:t>NB! – </a:t>
            </a:r>
            <a:r>
              <a:rPr lang="bg-BG" dirty="0" smtClean="0"/>
              <a:t>минималният обем на корпуса от текстове трябва да бъде 20 000 лексеми, т. е</a:t>
            </a:r>
            <a:r>
              <a:rPr lang="bg-BG" dirty="0" smtClean="0"/>
              <a:t>. приблизително </a:t>
            </a:r>
            <a:r>
              <a:rPr lang="bg-BG" dirty="0" smtClean="0"/>
              <a:t>80 /100 песни.</a:t>
            </a:r>
          </a:p>
          <a:p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Процедури: речници - </a:t>
            </a:r>
            <a:r>
              <a:rPr lang="bg-BG" dirty="0" err="1" smtClean="0"/>
              <a:t>конкорданс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bg-BG" dirty="0" smtClean="0"/>
              <a:t>Речници - </a:t>
            </a:r>
            <a:r>
              <a:rPr lang="bg-BG" dirty="0" err="1" smtClean="0"/>
              <a:t>конкорданс</a:t>
            </a:r>
            <a:r>
              <a:rPr lang="bg-BG" dirty="0" smtClean="0"/>
              <a:t> на </a:t>
            </a:r>
            <a:r>
              <a:rPr lang="bg-BG" dirty="0" err="1" smtClean="0"/>
              <a:t>антропонимите</a:t>
            </a:r>
            <a:endParaRPr lang="bg-BG" dirty="0" smtClean="0"/>
          </a:p>
          <a:p>
            <a:r>
              <a:rPr lang="bg-BG" dirty="0" smtClean="0"/>
              <a:t>Речници - </a:t>
            </a:r>
            <a:r>
              <a:rPr lang="bg-BG" dirty="0" err="1" smtClean="0"/>
              <a:t>конкорданс</a:t>
            </a:r>
            <a:r>
              <a:rPr lang="bg-BG" dirty="0" smtClean="0"/>
              <a:t> на </a:t>
            </a:r>
            <a:r>
              <a:rPr lang="bg-BG" dirty="0" err="1" smtClean="0"/>
              <a:t>топонимите</a:t>
            </a:r>
            <a:r>
              <a:rPr lang="bg-BG" dirty="0" smtClean="0"/>
              <a:t> </a:t>
            </a:r>
          </a:p>
          <a:p>
            <a:r>
              <a:rPr lang="bg-BG" dirty="0" smtClean="0"/>
              <a:t>Речници - </a:t>
            </a:r>
            <a:r>
              <a:rPr lang="bg-BG" dirty="0" err="1" smtClean="0"/>
              <a:t>конкорданс</a:t>
            </a:r>
            <a:r>
              <a:rPr lang="bg-BG" dirty="0" smtClean="0"/>
              <a:t> на отделни функционални групи, обособени чрез метаданните : по тематика, по функция, по информатор, по  населено място, по дата на запис 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 накрая …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bg-BG" dirty="0" smtClean="0"/>
              <a:t>Търсения в текстовата база данни и в гъвкави корпуси от текстове</a:t>
            </a:r>
            <a:endParaRPr lang="bg-BG" sz="3600" dirty="0" smtClean="0"/>
          </a:p>
          <a:p>
            <a:pPr lvl="1"/>
            <a:r>
              <a:rPr lang="bg-BG" dirty="0" smtClean="0"/>
              <a:t>По отделна дума</a:t>
            </a:r>
            <a:endParaRPr lang="bg-BG" sz="3200" dirty="0" smtClean="0"/>
          </a:p>
          <a:p>
            <a:pPr lvl="1"/>
            <a:r>
              <a:rPr lang="bg-BG" dirty="0" smtClean="0"/>
              <a:t>По 2 и повече думи – търсене на словесни формули във фолклорната лексика: </a:t>
            </a:r>
            <a:r>
              <a:rPr lang="bg-BG" i="1" dirty="0" smtClean="0"/>
              <a:t>„Вино пият”, „Седнал Марко”</a:t>
            </a:r>
            <a:r>
              <a:rPr lang="bg-BG" dirty="0" smtClean="0"/>
              <a:t>.</a:t>
            </a:r>
            <a:endParaRPr lang="bg-BG" sz="3200" dirty="0" smtClean="0"/>
          </a:p>
          <a:p>
            <a:pPr lvl="1"/>
            <a:r>
              <a:rPr lang="bg-BG" dirty="0" smtClean="0"/>
              <a:t>Търсене по корен на дума за изследване на фолклорното словообразуване</a:t>
            </a:r>
            <a:r>
              <a:rPr lang="en-US" dirty="0" smtClean="0"/>
              <a:t>: </a:t>
            </a:r>
            <a:r>
              <a:rPr lang="en-US" i="1" dirty="0" smtClean="0"/>
              <a:t>‘</a:t>
            </a:r>
            <a:r>
              <a:rPr lang="bg-BG" i="1" dirty="0" smtClean="0"/>
              <a:t>пия</a:t>
            </a:r>
            <a:r>
              <a:rPr lang="en-US" i="1" dirty="0" smtClean="0"/>
              <a:t>’</a:t>
            </a:r>
            <a:r>
              <a:rPr lang="bg-BG" dirty="0" smtClean="0"/>
              <a:t> – </a:t>
            </a:r>
            <a:r>
              <a:rPr lang="bg-BG" i="1" dirty="0" smtClean="0"/>
              <a:t>„пи</a:t>
            </a:r>
            <a:r>
              <a:rPr lang="en-US" i="1" dirty="0" smtClean="0"/>
              <a:t>*</a:t>
            </a:r>
            <a:r>
              <a:rPr lang="bg-BG" i="1" dirty="0" smtClean="0"/>
              <a:t>”</a:t>
            </a:r>
            <a:r>
              <a:rPr lang="bg-BG" dirty="0" smtClean="0"/>
              <a:t> (</a:t>
            </a:r>
            <a:r>
              <a:rPr lang="bg-BG" i="1" dirty="0" smtClean="0"/>
              <a:t>пия, пих, пиха</a:t>
            </a:r>
            <a:r>
              <a:rPr lang="bg-BG" dirty="0" smtClean="0"/>
              <a:t> …)</a:t>
            </a:r>
          </a:p>
          <a:p>
            <a:pPr lvl="1"/>
            <a:r>
              <a:rPr lang="bg-BG" sz="3200" b="1" dirty="0" smtClean="0"/>
              <a:t> …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НЕОБХОДИМОСТ ОТ РЕЧНИЦИ 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72140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Основна съставяща на лингвистичните изследвания на българския фолклор е анализът на неговата </a:t>
            </a:r>
            <a:r>
              <a:rPr lang="bg-BG" dirty="0" smtClean="0"/>
              <a:t>лексика.</a:t>
            </a:r>
          </a:p>
          <a:p>
            <a:r>
              <a:rPr lang="bg-BG" dirty="0" smtClean="0"/>
              <a:t>Счита се, че данните в един честотен речник са достатъчно достоверни, ако той съдържа минимум 20 000 лексикални единици.  </a:t>
            </a:r>
            <a:endParaRPr lang="en-US" dirty="0" smtClean="0"/>
          </a:p>
          <a:p>
            <a:r>
              <a:rPr lang="bg-BG" dirty="0" smtClean="0"/>
              <a:t>Колко </a:t>
            </a:r>
            <a:r>
              <a:rPr lang="bg-BG" dirty="0"/>
              <a:t>и какви лексеми съдържа? </a:t>
            </a:r>
            <a:endParaRPr lang="en-US" dirty="0" smtClean="0"/>
          </a:p>
          <a:p>
            <a:r>
              <a:rPr lang="bg-BG" dirty="0" smtClean="0"/>
              <a:t>Има </a:t>
            </a:r>
            <a:r>
              <a:rPr lang="bg-BG" dirty="0"/>
              <a:t>ли и каква е </a:t>
            </a:r>
            <a:r>
              <a:rPr lang="bg-BG" dirty="0" err="1"/>
              <a:t>доминацията</a:t>
            </a:r>
            <a:r>
              <a:rPr lang="bg-BG" dirty="0"/>
              <a:t> на едни групи лексеми и съответно липса на други? </a:t>
            </a:r>
            <a:endParaRPr lang="bg-BG" dirty="0" smtClean="0"/>
          </a:p>
          <a:p>
            <a:r>
              <a:rPr lang="bg-BG" dirty="0" smtClean="0"/>
              <a:t>Какви  парадигматични групи има/няма във лексиката българската фолклорна песенност? </a:t>
            </a:r>
            <a:endParaRPr lang="en-US" dirty="0" smtClean="0"/>
          </a:p>
          <a:p>
            <a:r>
              <a:rPr lang="bg-BG" dirty="0" smtClean="0"/>
              <a:t>До </a:t>
            </a:r>
            <a:r>
              <a:rPr lang="bg-BG" dirty="0"/>
              <a:t>днес този лингвистичен анализ не е </a:t>
            </a:r>
            <a:r>
              <a:rPr lang="bg-BG" dirty="0" smtClean="0"/>
              <a:t>направен.</a:t>
            </a:r>
          </a:p>
          <a:p>
            <a:r>
              <a:rPr lang="bg-BG" dirty="0" smtClean="0"/>
              <a:t>Основна </a:t>
            </a:r>
            <a:r>
              <a:rPr lang="bg-BG" dirty="0" smtClean="0"/>
              <a:t>проблем </a:t>
            </a:r>
            <a:r>
              <a:rPr lang="bg-BG" dirty="0" smtClean="0"/>
              <a:t>– честотните речници се създават и използват от и за лингвисти – специалисти по динамиката на развитието на българския език.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bg-BG" dirty="0" smtClean="0"/>
              <a:t>Типове речници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Autofit/>
          </a:bodyPr>
          <a:lstStyle/>
          <a:p>
            <a:r>
              <a:rPr lang="bg-BG" sz="2500" b="1" dirty="0" smtClean="0"/>
              <a:t>Честотен речник.</a:t>
            </a:r>
            <a:r>
              <a:rPr lang="bg-BG" sz="2500" dirty="0" smtClean="0"/>
              <a:t> Започват да се създават в края на ХІХ в. Основната им функция е да решат проблемите пред </a:t>
            </a:r>
            <a:r>
              <a:rPr lang="bg-BG" sz="2500" dirty="0" err="1" smtClean="0"/>
              <a:t>чуждоезиковото</a:t>
            </a:r>
            <a:r>
              <a:rPr lang="bg-BG" sz="2500" dirty="0" smtClean="0"/>
              <a:t> обучение – показват кои са най-често употребимите думи в един език и с тях да започва обучението по чужд език</a:t>
            </a:r>
            <a:endParaRPr lang="bg-BG" sz="2500" b="1" dirty="0" smtClean="0"/>
          </a:p>
          <a:p>
            <a:r>
              <a:rPr lang="bg-BG" sz="2500" b="1" dirty="0" smtClean="0"/>
              <a:t>Речник – </a:t>
            </a:r>
            <a:r>
              <a:rPr lang="bg-BG" sz="2500" b="1" dirty="0" err="1" smtClean="0"/>
              <a:t>конкорданс</a:t>
            </a:r>
            <a:r>
              <a:rPr lang="bg-BG" sz="2500" b="1" dirty="0" smtClean="0"/>
              <a:t>.</a:t>
            </a:r>
            <a:r>
              <a:rPr lang="bg-BG" sz="2500" dirty="0" smtClean="0"/>
              <a:t> Създават се още през Средновековието за книгите </a:t>
            </a:r>
            <a:r>
              <a:rPr lang="bg-BG" sz="2500" smtClean="0"/>
              <a:t>на Библията. </a:t>
            </a:r>
            <a:r>
              <a:rPr lang="bg-BG" sz="2500" dirty="0" smtClean="0"/>
              <a:t>Това са речници, които показват лексемата в нейния контекст – т. е. показват лексемата заедно с предходната и </a:t>
            </a:r>
            <a:r>
              <a:rPr lang="bg-BG" sz="2500" dirty="0" err="1" smtClean="0"/>
              <a:t>следходната</a:t>
            </a:r>
            <a:r>
              <a:rPr lang="bg-BG" sz="2500" dirty="0" smtClean="0"/>
              <a:t> лексема на изучаваната. </a:t>
            </a:r>
            <a:endParaRPr lang="bg-BG" sz="25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Честотен речник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Честотния речник представлява списък от лексеми, подредени по азбучен ред, които се съдържат в определени текстове. На всяка дума се дава морфологична характеристика (това не е задължително) и число, което показва колко пъти думата се среща в съответните текстове. Честотния речник съдържа </a:t>
            </a:r>
            <a:r>
              <a:rPr lang="bg-BG" dirty="0" err="1" smtClean="0"/>
              <a:t>рангов</a:t>
            </a:r>
            <a:r>
              <a:rPr lang="bg-BG" dirty="0" smtClean="0"/>
              <a:t> списък на най-често срещаните думи. В него думите са подредени по намаляване на честотата им.</a:t>
            </a: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Речник - </a:t>
            </a:r>
            <a:r>
              <a:rPr lang="bg-BG" dirty="0" err="1" smtClean="0"/>
              <a:t>конкорданс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Това са речници, които показват лексемата с/в нейния контекст - показват предходната една (или повече) лексема и </a:t>
            </a:r>
            <a:r>
              <a:rPr lang="bg-BG" dirty="0" err="1" smtClean="0"/>
              <a:t>следходната</a:t>
            </a:r>
            <a:r>
              <a:rPr lang="bg-BG" dirty="0" smtClean="0"/>
              <a:t> (или повече) лексема на изучаваната. Пример: „</a:t>
            </a:r>
            <a:r>
              <a:rPr lang="bg-BG" i="1" dirty="0" smtClean="0"/>
              <a:t>Вино</a:t>
            </a:r>
            <a:r>
              <a:rPr lang="bg-BG" b="1" i="1" dirty="0" smtClean="0"/>
              <a:t> пият</a:t>
            </a:r>
            <a:r>
              <a:rPr lang="bg-BG" i="1" dirty="0" smtClean="0"/>
              <a:t>, петдесет</a:t>
            </a:r>
            <a:r>
              <a:rPr lang="bg-BG" dirty="0" smtClean="0"/>
              <a:t> юнака” – подчертаната лексема е изучаваната, а лексемите в курсив са нейния контекст. Естествено, при песните това може да бъде (и най-често е) </a:t>
            </a:r>
            <a:r>
              <a:rPr lang="bg-BG" dirty="0" err="1" smtClean="0"/>
              <a:t>речник-конкорданс</a:t>
            </a:r>
            <a:r>
              <a:rPr lang="bg-BG" dirty="0" smtClean="0"/>
              <a:t> на стиховете им (някои библейски </a:t>
            </a:r>
            <a:r>
              <a:rPr lang="bg-BG" dirty="0" err="1" smtClean="0"/>
              <a:t>конкорданси</a:t>
            </a:r>
            <a:r>
              <a:rPr lang="bg-BG" dirty="0" smtClean="0"/>
              <a:t> са направени така), а при наративните текстове (описания на обреди и пр.) – изреченията, в които те се съдържат (от точка до точка …).</a:t>
            </a:r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Честотните речници по света …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1898 г. – публикуван е първият честотен речник е на немския език на </a:t>
            </a:r>
            <a:r>
              <a:rPr lang="bg-BG" dirty="0" err="1" smtClean="0"/>
              <a:t>Кединг</a:t>
            </a:r>
            <a:r>
              <a:rPr lang="bg-BG" dirty="0" smtClean="0"/>
              <a:t> (290 текста, 11 000 </a:t>
            </a:r>
            <a:r>
              <a:rPr lang="bg-BG" dirty="0" err="1" smtClean="0"/>
              <a:t>000</a:t>
            </a:r>
            <a:r>
              <a:rPr lang="bg-BG" dirty="0" smtClean="0"/>
              <a:t> лексеми). </a:t>
            </a:r>
          </a:p>
          <a:p>
            <a:r>
              <a:rPr lang="bg-BG" dirty="0" smtClean="0"/>
              <a:t>1911 г. – честотен речник на </a:t>
            </a:r>
            <a:r>
              <a:rPr lang="bg-BG" dirty="0" err="1" smtClean="0"/>
              <a:t>Елдрич</a:t>
            </a:r>
            <a:r>
              <a:rPr lang="bg-BG" dirty="0" smtClean="0"/>
              <a:t> на английския език</a:t>
            </a:r>
          </a:p>
          <a:p>
            <a:r>
              <a:rPr lang="bg-BG" dirty="0" smtClean="0"/>
              <a:t>1920 г. – честотен речник на </a:t>
            </a:r>
            <a:r>
              <a:rPr lang="bg-BG" dirty="0" err="1" smtClean="0"/>
              <a:t>Кенингстън</a:t>
            </a:r>
            <a:r>
              <a:rPr lang="bg-BG" dirty="0" smtClean="0"/>
              <a:t> испанския език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 у нас 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500726"/>
          </a:xfrm>
        </p:spPr>
        <p:txBody>
          <a:bodyPr>
            <a:normAutofit fontScale="85000" lnSpcReduction="20000"/>
          </a:bodyPr>
          <a:lstStyle/>
          <a:p>
            <a:r>
              <a:rPr lang="bg-BG" dirty="0" smtClean="0"/>
              <a:t>1968 г. Дипломна работа на В. </a:t>
            </a:r>
            <a:r>
              <a:rPr lang="bg-BG" dirty="0" err="1" smtClean="0"/>
              <a:t>Радованова</a:t>
            </a:r>
            <a:r>
              <a:rPr lang="bg-BG" dirty="0" smtClean="0"/>
              <a:t> “Репрезентативен фреквентен речник на текст с дължина 500 000 </a:t>
            </a:r>
            <a:r>
              <a:rPr lang="bg-BG" dirty="0" err="1" smtClean="0"/>
              <a:t>вокабулеми</a:t>
            </a:r>
            <a:r>
              <a:rPr lang="bg-BG" dirty="0" smtClean="0"/>
              <a:t>, СУ “Св. </a:t>
            </a:r>
            <a:r>
              <a:rPr lang="bg-BG" dirty="0" err="1" smtClean="0"/>
              <a:t>Кл</a:t>
            </a:r>
            <a:r>
              <a:rPr lang="bg-BG" dirty="0" smtClean="0"/>
              <a:t>. Охридски”, непубликуван.</a:t>
            </a:r>
          </a:p>
          <a:p>
            <a:r>
              <a:rPr lang="bg-BG" dirty="0" smtClean="0"/>
              <a:t>1987 г. </a:t>
            </a:r>
            <a:r>
              <a:rPr lang="bg-BG" dirty="0"/>
              <a:t>Николова</a:t>
            </a:r>
            <a:r>
              <a:rPr lang="bg-BG" dirty="0" smtClean="0"/>
              <a:t>, </a:t>
            </a:r>
            <a:r>
              <a:rPr lang="bg-BG" dirty="0" err="1" smtClean="0"/>
              <a:t>Цв</a:t>
            </a:r>
            <a:r>
              <a:rPr lang="bg-BG" dirty="0" smtClean="0"/>
              <a:t>.Честотен речник на българската разговорна реч. София. – 100 000 лексеми.</a:t>
            </a:r>
          </a:p>
          <a:p>
            <a:r>
              <a:rPr lang="bg-BG" dirty="0" smtClean="0"/>
              <a:t>1994 г. Рангочев, К. Структурни особености на епическия текст (по материал от българския юнашки епос), </a:t>
            </a:r>
            <a:r>
              <a:rPr lang="bg-BG" dirty="0" err="1" smtClean="0"/>
              <a:t>Канд</a:t>
            </a:r>
            <a:r>
              <a:rPr lang="bg-BG" dirty="0" smtClean="0"/>
              <a:t>. </a:t>
            </a:r>
            <a:r>
              <a:rPr lang="bg-BG" dirty="0" err="1" smtClean="0"/>
              <a:t>дис</a:t>
            </a:r>
            <a:r>
              <a:rPr lang="bg-BG" dirty="0" smtClean="0"/>
              <a:t>., СУ “Св. </a:t>
            </a:r>
            <a:r>
              <a:rPr lang="bg-BG" dirty="0" err="1" smtClean="0"/>
              <a:t>Кл</a:t>
            </a:r>
            <a:r>
              <a:rPr lang="bg-BG" dirty="0" smtClean="0"/>
              <a:t>. Охридски”, Приложения І – Х (Честотен речник на българския юнашки епос. 40 062 лексеми - непубликуван.</a:t>
            </a:r>
          </a:p>
          <a:p>
            <a:r>
              <a:rPr lang="bg-BG" dirty="0" smtClean="0"/>
              <a:t>2001 г. Електронен архив на българските диалекти  – </a:t>
            </a:r>
            <a:r>
              <a:rPr lang="en-US" dirty="0" smtClean="0"/>
              <a:t>http://www.bultreebank.org/veda/indexbg.html</a:t>
            </a:r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Проблемите …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bg-BG" dirty="0" err="1" smtClean="0"/>
              <a:t>Радованова</a:t>
            </a:r>
            <a:r>
              <a:rPr lang="bg-BG" dirty="0" smtClean="0"/>
              <a:t> – стандартизирана извадка: използват се текстове от различни стилове с цел елиминиране на стиловото разнообразие; липсват на </a:t>
            </a:r>
            <a:r>
              <a:rPr lang="bg-BG" dirty="0" err="1" smtClean="0"/>
              <a:t>антропоними</a:t>
            </a:r>
            <a:r>
              <a:rPr lang="bg-BG" dirty="0" smtClean="0"/>
              <a:t> и топоними.</a:t>
            </a:r>
          </a:p>
          <a:p>
            <a:r>
              <a:rPr lang="bg-BG" dirty="0" smtClean="0"/>
              <a:t>Николова – липсват </a:t>
            </a:r>
            <a:r>
              <a:rPr lang="bg-BG" dirty="0" err="1" smtClean="0"/>
              <a:t>антропоними</a:t>
            </a:r>
            <a:r>
              <a:rPr lang="bg-BG" dirty="0" smtClean="0"/>
              <a:t> и топоними, но тяхната </a:t>
            </a:r>
            <a:r>
              <a:rPr lang="bg-BG" dirty="0" err="1" smtClean="0"/>
              <a:t>фреквентност</a:t>
            </a:r>
            <a:r>
              <a:rPr lang="bg-BG" dirty="0" smtClean="0"/>
              <a:t> е включена в общия брой на съществителните имена.</a:t>
            </a:r>
          </a:p>
          <a:p>
            <a:r>
              <a:rPr lang="bg-BG" dirty="0" smtClean="0"/>
              <a:t>Рангочев – относително малък обем на извадката; липсва лингвистично описание на лексемите</a:t>
            </a:r>
          </a:p>
          <a:p>
            <a:r>
              <a:rPr lang="bg-BG" dirty="0" smtClean="0"/>
              <a:t>ЕАБД –направен е само върху корпуса “Веда </a:t>
            </a:r>
            <a:r>
              <a:rPr lang="bg-BG" dirty="0" err="1" smtClean="0"/>
              <a:t>Словена</a:t>
            </a:r>
            <a:r>
              <a:rPr lang="bg-BG" dirty="0" smtClean="0"/>
              <a:t>”, т. 1 и т. 2. Налице е смесване на метаданните за “Веда </a:t>
            </a:r>
            <a:r>
              <a:rPr lang="bg-BG" dirty="0" err="1" smtClean="0"/>
              <a:t>Словена</a:t>
            </a:r>
            <a:r>
              <a:rPr lang="bg-BG" dirty="0" smtClean="0"/>
              <a:t>”: предговора на Ст. </a:t>
            </a:r>
            <a:r>
              <a:rPr lang="bg-BG" dirty="0" err="1" smtClean="0"/>
              <a:t>Веркович</a:t>
            </a:r>
            <a:r>
              <a:rPr lang="bg-BG" dirty="0" smtClean="0"/>
              <a:t>, заглавията на песните, поставени от </a:t>
            </a:r>
            <a:r>
              <a:rPr lang="bg-BG" dirty="0" smtClean="0"/>
              <a:t>него - със </a:t>
            </a:r>
            <a:r>
              <a:rPr lang="bg-BG" dirty="0" smtClean="0"/>
              <a:t>самия корпус от фолклорни текстове.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 изводи до тук …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Лексиката на българските фолклорни песни и проза като цяло е неизучена.</a:t>
            </a:r>
          </a:p>
          <a:p>
            <a:r>
              <a:rPr lang="bg-BG" dirty="0" smtClean="0"/>
              <a:t>Всички речници, които са направени до сега с едно изключение (Рангочев 1994) са направени така, че да бъдат използвани изключително от специалисти с интереси в областта на развитието на българския език, а не от широк кръг специалисти - етнолози, фолклористи, културолози и дори лингвисти на текста.</a:t>
            </a:r>
          </a:p>
          <a:p>
            <a:r>
              <a:rPr lang="bg-BG" dirty="0" smtClean="0"/>
              <a:t>Езикът на българския фолклор е неизследван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1049</Words>
  <Application>Microsoft Office PowerPoint</Application>
  <PresentationFormat>Презентация на цял екран (4:3)</PresentationFormat>
  <Paragraphs>174</Paragraphs>
  <Slides>15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16" baseType="lpstr">
      <vt:lpstr>Office тема</vt:lpstr>
      <vt:lpstr>ЛИНГВИСТИЧНИ КОМПОНЕНТИ НА ДИГИТАЛНА БИБЛИОТЕКА НА БЪЛГАРСКИЯ ПЕСЕНЕН ФОЛКЛОР</vt:lpstr>
      <vt:lpstr>НЕОБХОДИМОСТ ОТ РЕЧНИЦИ </vt:lpstr>
      <vt:lpstr>Типове речници</vt:lpstr>
      <vt:lpstr>Честотен речник</vt:lpstr>
      <vt:lpstr>Речник - конкорданс</vt:lpstr>
      <vt:lpstr>Честотните речници по света …</vt:lpstr>
      <vt:lpstr>И у нас </vt:lpstr>
      <vt:lpstr>Проблемите …</vt:lpstr>
      <vt:lpstr>И изводи до тук …</vt:lpstr>
      <vt:lpstr>Сравнението І</vt:lpstr>
      <vt:lpstr>Сравнението ІІ</vt:lpstr>
      <vt:lpstr>Речници - конкорданс</vt:lpstr>
      <vt:lpstr>Процедури: честотни речници</vt:lpstr>
      <vt:lpstr>Процедури: речници - конкорданс</vt:lpstr>
      <vt:lpstr>И накрая …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ЛИНГВИСТИЧНИ КОМПОНЕНТИ НА ДИГИТАЛНА БИБЛИОТЕКА НА БЪЛГАРСКАТА ФОЛКЛОРНА ПЕСЕННОСТ</dc:title>
  <dc:creator>KRangochev</dc:creator>
  <cp:lastModifiedBy>KRangochev</cp:lastModifiedBy>
  <cp:revision>57</cp:revision>
  <dcterms:created xsi:type="dcterms:W3CDTF">2010-04-09T16:19:59Z</dcterms:created>
  <dcterms:modified xsi:type="dcterms:W3CDTF">2010-04-15T13:38:04Z</dcterms:modified>
</cp:coreProperties>
</file>