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72" r:id="rId4"/>
    <p:sldId id="288" r:id="rId5"/>
    <p:sldId id="257" r:id="rId6"/>
    <p:sldId id="264" r:id="rId7"/>
    <p:sldId id="286" r:id="rId8"/>
    <p:sldId id="287" r:id="rId9"/>
    <p:sldId id="284" r:id="rId10"/>
    <p:sldId id="259" r:id="rId11"/>
    <p:sldId id="285" r:id="rId12"/>
    <p:sldId id="289" r:id="rId13"/>
    <p:sldId id="279" r:id="rId14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16"/>
    </p:embeddedFont>
    <p:embeddedFont>
      <p:font typeface="Lato" panose="020F0502020204030203" pitchFamily="34" charset="0"/>
      <p:regular r:id="rId17"/>
    </p:embeddedFont>
    <p:embeddedFont>
      <p:font typeface="Lato Hairline" panose="020B0604020202020204" charset="0"/>
      <p:regular r:id="rId18"/>
      <p:bold r:id="rId19"/>
      <p:italic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598FA"/>
    <a:srgbClr val="B44605"/>
    <a:srgbClr val="C0CEE7"/>
    <a:srgbClr val="FC618E"/>
    <a:srgbClr val="F335C5"/>
    <a:srgbClr val="FFFFCC"/>
    <a:srgbClr val="EE2305"/>
    <a:srgbClr val="FD3804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A7E34-5B34-4290-8618-9BF260E07AC2}">
  <a:tblStyle styleId="{5A0A7E34-5B34-4290-8618-9BF260E07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9" autoAdjust="0"/>
    <p:restoredTop sz="63256" autoAdjust="0"/>
  </p:normalViewPr>
  <p:slideViewPr>
    <p:cSldViewPr snapToGrid="0">
      <p:cViewPr varScale="1">
        <p:scale>
          <a:sx n="56" d="100"/>
          <a:sy n="56" d="100"/>
        </p:scale>
        <p:origin x="1728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Spotipy</a:t>
            </a:r>
            <a:r>
              <a:rPr lang="en-US" dirty="0"/>
              <a:t> (the Python wrapper we relied on) does not refresh tokens automatically</a:t>
            </a:r>
          </a:p>
          <a:p>
            <a:r>
              <a:rPr lang="en-US" dirty="0"/>
              <a:t>Web Playback SDK is in ‘Beta’ and not fully functional. Also a crucial endpoint in the Spotify Web API seems to have an unresolved bug (opened this past June on GitHub).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6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55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1687717" y="2350770"/>
            <a:ext cx="5768975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dirty="0"/>
            </a:b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Music Sharing App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792AFA0-60C6-4BBC-B812-388B68AD8BD9}"/>
              </a:ext>
            </a:extLst>
          </p:cNvPr>
          <p:cNvSpPr txBox="1">
            <a:spLocks/>
          </p:cNvSpPr>
          <p:nvPr/>
        </p:nvSpPr>
        <p:spPr>
          <a:xfrm>
            <a:off x="1687717" y="1490515"/>
            <a:ext cx="576856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6000" dirty="0"/>
              <a:t>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F779FE-F914-45F5-B528-04EB24EF1E8D}"/>
              </a:ext>
            </a:extLst>
          </p:cNvPr>
          <p:cNvSpPr txBox="1"/>
          <p:nvPr/>
        </p:nvSpPr>
        <p:spPr>
          <a:xfrm>
            <a:off x="6949440" y="4160520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</a:rPr>
              <a:t>Team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424223"/>
            <a:ext cx="4176823" cy="1614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on to Next Week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E278A-264F-4889-B8FB-66370C470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5" name="Google Shape;112;p20">
            <a:extLst>
              <a:ext uri="{FF2B5EF4-FFF2-40B4-BE49-F238E27FC236}">
                <a16:creationId xmlns:a16="http://schemas.microsoft.com/office/drawing/2014/main" id="{C5C3EA37-087B-4720-92CA-789F0758BC0F}"/>
              </a:ext>
            </a:extLst>
          </p:cNvPr>
          <p:cNvSpPr txBox="1">
            <a:spLocks/>
          </p:cNvSpPr>
          <p:nvPr/>
        </p:nvSpPr>
        <p:spPr>
          <a:xfrm>
            <a:off x="374649" y="334452"/>
            <a:ext cx="58560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Lato Light"/>
              <a:buNone/>
              <a:defRPr sz="14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Primary Goal: </a:t>
            </a:r>
          </a:p>
          <a:p>
            <a:pPr marL="0" indent="0">
              <a:spcBef>
                <a:spcPts val="600"/>
              </a:spcBef>
            </a:pPr>
            <a:r>
              <a:rPr lang="en-US" sz="4000" b="1" dirty="0">
                <a:solidFill>
                  <a:srgbClr val="0099FF"/>
                </a:solidFill>
                <a:latin typeface="Lato Hairline" panose="020B0604020202020204" charset="0"/>
              </a:rPr>
              <a:t>Integration</a:t>
            </a:r>
            <a:r>
              <a:rPr lang="en-US" sz="3600" b="1" dirty="0">
                <a:solidFill>
                  <a:srgbClr val="0099FF"/>
                </a:solidFill>
                <a:latin typeface="Lato Hairline" panose="020B0604020202020204" charset="0"/>
              </a:rPr>
              <a:t> of separate parts</a:t>
            </a:r>
          </a:p>
          <a:p>
            <a:pPr marL="0" indent="0">
              <a:spcBef>
                <a:spcPts val="600"/>
              </a:spcBef>
            </a:pPr>
            <a:endParaRPr lang="en-US" sz="3600" dirty="0">
              <a:solidFill>
                <a:srgbClr val="0099FF"/>
              </a:solidFill>
              <a:latin typeface="Lato Hairline" panose="020B0604020202020204" charset="0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F7F43D31-C9C1-4AB6-90D1-DF6BB7875A6A}"/>
              </a:ext>
            </a:extLst>
          </p:cNvPr>
          <p:cNvSpPr/>
          <p:nvPr/>
        </p:nvSpPr>
        <p:spPr>
          <a:xfrm>
            <a:off x="252155" y="344948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bg1"/>
              </a:solidFill>
              <a:latin typeface="Lato Light" panose="020B060402020202020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01269C7D-4FA6-4F81-86A0-4F7FEF931FC7}"/>
              </a:ext>
            </a:extLst>
          </p:cNvPr>
          <p:cNvSpPr/>
          <p:nvPr/>
        </p:nvSpPr>
        <p:spPr>
          <a:xfrm>
            <a:off x="252155" y="2571750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Add People to Room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665F9DD-E0C2-4365-B081-6FF72300A7E8}"/>
              </a:ext>
            </a:extLst>
          </p:cNvPr>
          <p:cNvSpPr/>
          <p:nvPr/>
        </p:nvSpPr>
        <p:spPr>
          <a:xfrm>
            <a:off x="2218159" y="344948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Explore Nearby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232C4591-0517-4521-955E-8E23D00A2B17}"/>
              </a:ext>
            </a:extLst>
          </p:cNvPr>
          <p:cNvSpPr/>
          <p:nvPr/>
        </p:nvSpPr>
        <p:spPr>
          <a:xfrm>
            <a:off x="2218159" y="2571750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Search Room by DJ or by Room No.</a:t>
            </a:r>
          </a:p>
        </p:txBody>
      </p: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441C3113-D942-45D0-B6BA-9B205EFA60C9}"/>
              </a:ext>
            </a:extLst>
          </p:cNvPr>
          <p:cNvSpPr/>
          <p:nvPr/>
        </p:nvSpPr>
        <p:spPr>
          <a:xfrm>
            <a:off x="4572000" y="3371504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More Animation</a:t>
            </a: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275165CC-7041-42B9-A41F-9C5BD6882BA6}"/>
              </a:ext>
            </a:extLst>
          </p:cNvPr>
          <p:cNvSpPr/>
          <p:nvPr/>
        </p:nvSpPr>
        <p:spPr>
          <a:xfrm>
            <a:off x="4572000" y="2571750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User/Room Setting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648E1E73-4036-4BFD-8A01-2836F2634C76}"/>
              </a:ext>
            </a:extLst>
          </p:cNvPr>
          <p:cNvSpPr/>
          <p:nvPr/>
        </p:nvSpPr>
        <p:spPr>
          <a:xfrm>
            <a:off x="4572000" y="4143003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Add/Block People to Room 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DB11AAB5-7137-435D-94EE-080AFFF2BA78}"/>
              </a:ext>
            </a:extLst>
          </p:cNvPr>
          <p:cNvSpPr/>
          <p:nvPr/>
        </p:nvSpPr>
        <p:spPr>
          <a:xfrm>
            <a:off x="252155" y="4268315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Vote for the Playlist</a:t>
            </a: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6AAB44C1-8424-42D9-92A2-AFD22BAB94E4}"/>
              </a:ext>
            </a:extLst>
          </p:cNvPr>
          <p:cNvSpPr/>
          <p:nvPr/>
        </p:nvSpPr>
        <p:spPr>
          <a:xfrm>
            <a:off x="6413715" y="2571750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Lyrics / Album cover</a:t>
            </a: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FEB3B199-3DEB-41A0-AC2B-4B1740F72950}"/>
              </a:ext>
            </a:extLst>
          </p:cNvPr>
          <p:cNvSpPr/>
          <p:nvPr/>
        </p:nvSpPr>
        <p:spPr>
          <a:xfrm>
            <a:off x="2218159" y="429446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Play the Playlist in  order</a:t>
            </a:r>
          </a:p>
        </p:txBody>
      </p:sp>
    </p:spTree>
    <p:extLst>
      <p:ext uri="{BB962C8B-B14F-4D97-AF65-F5344CB8AC3E}">
        <p14:creationId xmlns:p14="http://schemas.microsoft.com/office/powerpoint/2010/main" val="37716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173142-54D2-47A3-B4D7-9088B061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143050"/>
            <a:ext cx="5511300" cy="857400"/>
          </a:xfrm>
        </p:spPr>
        <p:txBody>
          <a:bodyPr/>
          <a:lstStyle/>
          <a:p>
            <a:r>
              <a:rPr lang="en-US" sz="2800" b="1" dirty="0"/>
              <a:t>Summary: </a:t>
            </a:r>
            <a:br>
              <a:rPr lang="en-US" sz="2800" dirty="0"/>
            </a:br>
            <a:r>
              <a:rPr lang="en-US" sz="2800" dirty="0"/>
              <a:t>we are Team 26,</a:t>
            </a:r>
            <a:br>
              <a:rPr lang="en-US" sz="2800" dirty="0"/>
            </a:br>
            <a:r>
              <a:rPr lang="en-US" sz="2800" dirty="0"/>
              <a:t>Our project: Hot Pot is a Music Sharing App, which supports: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6EA50-6B79-45B7-A898-CFEF13F50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FDB98-6220-4806-857C-AFAB5764DADB}"/>
              </a:ext>
            </a:extLst>
          </p:cNvPr>
          <p:cNvSpPr txBox="1"/>
          <p:nvPr/>
        </p:nvSpPr>
        <p:spPr>
          <a:xfrm>
            <a:off x="815340" y="2647868"/>
            <a:ext cx="474726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Create a room and invite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Share Spotify Playlist in real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Connect businesses with Hot Pot rooms so customers can vote for what songs are played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5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37219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704088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altLang="zh-CN" dirty="0"/>
              <a:t>ecap: </a:t>
            </a:r>
            <a:r>
              <a:rPr lang="en-US" dirty="0"/>
              <a:t>What is Hot Pot?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Share Music Together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Multiple Users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Real-time 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80060" y="66713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3966210" y="1973580"/>
            <a:ext cx="2072034" cy="2487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193;p29">
            <a:extLst>
              <a:ext uri="{FF2B5EF4-FFF2-40B4-BE49-F238E27FC236}">
                <a16:creationId xmlns:a16="http://schemas.microsoft.com/office/drawing/2014/main" id="{7E5B6094-8B1D-4CC3-B985-447D4901C1FB}"/>
              </a:ext>
            </a:extLst>
          </p:cNvPr>
          <p:cNvSpPr/>
          <p:nvPr/>
        </p:nvSpPr>
        <p:spPr>
          <a:xfrm>
            <a:off x="480060" y="1988820"/>
            <a:ext cx="3486150" cy="2487546"/>
          </a:xfrm>
          <a:prstGeom prst="chevron">
            <a:avLst>
              <a:gd name="adj" fmla="val 17844"/>
            </a:avLst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altLang="zh-CN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minimum functional app in which users can join rooms and auto-sync </a:t>
            </a:r>
            <a:r>
              <a:rPr lang="en-US" altLang="zh-CN" sz="1600" b="1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videoes</a:t>
            </a:r>
            <a:endParaRPr sz="16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84511-613C-469E-9F24-A4D2BE034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D7CE66-5744-4822-BE2E-621CDB7F5842}"/>
              </a:ext>
            </a:extLst>
          </p:cNvPr>
          <p:cNvSpPr txBox="1"/>
          <p:nvPr/>
        </p:nvSpPr>
        <p:spPr>
          <a:xfrm>
            <a:off x="3577620" y="2110085"/>
            <a:ext cx="253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27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1AB31EF-5FE8-49BE-BEB7-0B3DE8EDEA7A}"/>
              </a:ext>
            </a:extLst>
          </p:cNvPr>
          <p:cNvSpPr/>
          <p:nvPr/>
        </p:nvSpPr>
        <p:spPr>
          <a:xfrm>
            <a:off x="437928" y="243163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Django Channel to Sync Videos for 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F109D0B0-C625-4478-A16C-5090FBE49145}"/>
              </a:ext>
            </a:extLst>
          </p:cNvPr>
          <p:cNvSpPr/>
          <p:nvPr/>
        </p:nvSpPr>
        <p:spPr>
          <a:xfrm>
            <a:off x="2498973" y="246568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Create a DJ room with empty Playlist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EE47C6E-61C6-4865-9305-BFBBD772D6CA}"/>
              </a:ext>
            </a:extLst>
          </p:cNvPr>
          <p:cNvSpPr/>
          <p:nvPr/>
        </p:nvSpPr>
        <p:spPr>
          <a:xfrm>
            <a:off x="417667" y="331298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songs in Spotify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ACFD1EA0-9E41-4F30-9370-F55039BDEEAE}"/>
              </a:ext>
            </a:extLst>
          </p:cNvPr>
          <p:cNvSpPr/>
          <p:nvPr/>
        </p:nvSpPr>
        <p:spPr>
          <a:xfrm>
            <a:off x="2474036" y="331298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Fetch and show search results</a:t>
            </a: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3E7E377E-11E7-4CE0-9F91-15D3B702C641}"/>
              </a:ext>
            </a:extLst>
          </p:cNvPr>
          <p:cNvSpPr/>
          <p:nvPr/>
        </p:nvSpPr>
        <p:spPr>
          <a:xfrm>
            <a:off x="385423" y="413034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Playlist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9A564976-D069-497C-8191-FF4B0B7EB2C8}"/>
              </a:ext>
            </a:extLst>
          </p:cNvPr>
          <p:cNvSpPr/>
          <p:nvPr/>
        </p:nvSpPr>
        <p:spPr>
          <a:xfrm>
            <a:off x="2500817" y="413034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lay Spotify Music on Web app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AEBA80E7-A9DE-41C1-9EFE-B662A4A733A7}"/>
              </a:ext>
            </a:extLst>
          </p:cNvPr>
          <p:cNvSpPr/>
          <p:nvPr/>
        </p:nvSpPr>
        <p:spPr>
          <a:xfrm>
            <a:off x="453523" y="161106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40" name="Google Shape;190;p29">
            <a:extLst>
              <a:ext uri="{FF2B5EF4-FFF2-40B4-BE49-F238E27FC236}">
                <a16:creationId xmlns:a16="http://schemas.microsoft.com/office/drawing/2014/main" id="{1233E068-EC09-4F76-B2CB-7CD591F0F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79" y="18312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aimed for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FDAF7CCE-706B-4140-9491-84AE12D6B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67;p14">
            <a:extLst>
              <a:ext uri="{FF2B5EF4-FFF2-40B4-BE49-F238E27FC236}">
                <a16:creationId xmlns:a16="http://schemas.microsoft.com/office/drawing/2014/main" id="{1A06F291-88A8-4B71-AEA1-75AA33BE40F4}"/>
              </a:ext>
            </a:extLst>
          </p:cNvPr>
          <p:cNvSpPr txBox="1">
            <a:spLocks/>
          </p:cNvSpPr>
          <p:nvPr/>
        </p:nvSpPr>
        <p:spPr>
          <a:xfrm>
            <a:off x="374010" y="1971923"/>
            <a:ext cx="8312790" cy="2985990"/>
          </a:xfrm>
          <a:prstGeom prst="roundRect">
            <a:avLst>
              <a:gd name="adj" fmla="val 3898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CC"/>
              </a:gs>
            </a:gsLst>
            <a:lin ang="2700000" scaled="1"/>
            <a:tileRect/>
          </a:gradFill>
          <a:ln>
            <a:solidFill>
              <a:srgbClr val="EE23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		</a:t>
            </a:r>
          </a:p>
        </p:txBody>
      </p:sp>
      <p:sp>
        <p:nvSpPr>
          <p:cNvPr id="47" name="矩形: 对角圆角 46">
            <a:extLst>
              <a:ext uri="{FF2B5EF4-FFF2-40B4-BE49-F238E27FC236}">
                <a16:creationId xmlns:a16="http://schemas.microsoft.com/office/drawing/2014/main" id="{9A8C38A9-7F87-4FE9-81C5-57A7F6BA2E89}"/>
              </a:ext>
            </a:extLst>
          </p:cNvPr>
          <p:cNvSpPr/>
          <p:nvPr/>
        </p:nvSpPr>
        <p:spPr>
          <a:xfrm>
            <a:off x="453523" y="1135463"/>
            <a:ext cx="1844702" cy="69351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bg1"/>
              </a:solidFill>
              <a:latin typeface="Lato Light" panose="020B0604020202020204" charset="0"/>
            </a:endParaRPr>
          </a:p>
        </p:txBody>
      </p:sp>
      <p:sp>
        <p:nvSpPr>
          <p:cNvPr id="57" name="矩形: 剪去对角 56">
            <a:extLst>
              <a:ext uri="{FF2B5EF4-FFF2-40B4-BE49-F238E27FC236}">
                <a16:creationId xmlns:a16="http://schemas.microsoft.com/office/drawing/2014/main" id="{4573CB27-A504-46B1-8D37-26587AC3EFC5}"/>
              </a:ext>
            </a:extLst>
          </p:cNvPr>
          <p:cNvSpPr/>
          <p:nvPr/>
        </p:nvSpPr>
        <p:spPr>
          <a:xfrm>
            <a:off x="5001370" y="1155256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User/Room Setting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9C1782F-2DCE-4D65-8A25-1748C8D7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-78113" y="1751484"/>
            <a:ext cx="1546221" cy="746666"/>
          </a:xfrm>
          <a:prstGeom prst="rect">
            <a:avLst/>
          </a:prstGeom>
        </p:spPr>
      </p:pic>
      <p:sp>
        <p:nvSpPr>
          <p:cNvPr id="63" name="Google Shape;190;p29">
            <a:extLst>
              <a:ext uri="{FF2B5EF4-FFF2-40B4-BE49-F238E27FC236}">
                <a16:creationId xmlns:a16="http://schemas.microsoft.com/office/drawing/2014/main" id="{225B386B-C21F-4F56-A271-1C55243A76D5}"/>
              </a:ext>
            </a:extLst>
          </p:cNvPr>
          <p:cNvSpPr txBox="1">
            <a:spLocks/>
          </p:cNvSpPr>
          <p:nvPr/>
        </p:nvSpPr>
        <p:spPr>
          <a:xfrm>
            <a:off x="374010" y="244210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dirty="0"/>
              <a:t>We accomplished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4A6DAB2-20DB-4AF3-B974-17368AD508E1}"/>
              </a:ext>
            </a:extLst>
          </p:cNvPr>
          <p:cNvCxnSpPr>
            <a:cxnSpLocks/>
          </p:cNvCxnSpPr>
          <p:nvPr/>
        </p:nvCxnSpPr>
        <p:spPr>
          <a:xfrm flipH="1">
            <a:off x="4581725" y="1226111"/>
            <a:ext cx="9627" cy="3917389"/>
          </a:xfrm>
          <a:prstGeom prst="line">
            <a:avLst/>
          </a:prstGeom>
          <a:ln w="38100">
            <a:solidFill>
              <a:schemeClr val="tx2">
                <a:lumMod val="1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69;p14">
            <a:extLst>
              <a:ext uri="{FF2B5EF4-FFF2-40B4-BE49-F238E27FC236}">
                <a16:creationId xmlns:a16="http://schemas.microsoft.com/office/drawing/2014/main" id="{931247C5-7F01-624A-A430-7626B3EE89BF}"/>
              </a:ext>
            </a:extLst>
          </p:cNvPr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5" name="矩形: 对角圆角 15">
            <a:extLst>
              <a:ext uri="{FF2B5EF4-FFF2-40B4-BE49-F238E27FC236}">
                <a16:creationId xmlns:a16="http://schemas.microsoft.com/office/drawing/2014/main" id="{9DAE151B-329B-014E-BF32-F798966EB1B3}"/>
              </a:ext>
            </a:extLst>
          </p:cNvPr>
          <p:cNvSpPr/>
          <p:nvPr/>
        </p:nvSpPr>
        <p:spPr>
          <a:xfrm>
            <a:off x="437928" y="243163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Spotify Account Authentication</a:t>
            </a:r>
          </a:p>
        </p:txBody>
      </p:sp>
      <p:sp>
        <p:nvSpPr>
          <p:cNvPr id="27" name="矩形: 对角圆角 16">
            <a:extLst>
              <a:ext uri="{FF2B5EF4-FFF2-40B4-BE49-F238E27FC236}">
                <a16:creationId xmlns:a16="http://schemas.microsoft.com/office/drawing/2014/main" id="{A8197BDA-EC12-7D4C-8EB9-79CB6EAEF613}"/>
              </a:ext>
            </a:extLst>
          </p:cNvPr>
          <p:cNvSpPr/>
          <p:nvPr/>
        </p:nvSpPr>
        <p:spPr>
          <a:xfrm>
            <a:off x="2498973" y="246568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Create a DJ room with empty Playlist</a:t>
            </a:r>
          </a:p>
        </p:txBody>
      </p:sp>
      <p:sp>
        <p:nvSpPr>
          <p:cNvPr id="28" name="矩形: 对角圆角 17">
            <a:extLst>
              <a:ext uri="{FF2B5EF4-FFF2-40B4-BE49-F238E27FC236}">
                <a16:creationId xmlns:a16="http://schemas.microsoft.com/office/drawing/2014/main" id="{A1948EE0-6FE5-9342-AE95-8C62E5A10E4C}"/>
              </a:ext>
            </a:extLst>
          </p:cNvPr>
          <p:cNvSpPr/>
          <p:nvPr/>
        </p:nvSpPr>
        <p:spPr>
          <a:xfrm>
            <a:off x="417667" y="331298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songs in Spotify</a:t>
            </a:r>
          </a:p>
        </p:txBody>
      </p:sp>
      <p:sp>
        <p:nvSpPr>
          <p:cNvPr id="34" name="矩形: 对角圆角 18">
            <a:extLst>
              <a:ext uri="{FF2B5EF4-FFF2-40B4-BE49-F238E27FC236}">
                <a16:creationId xmlns:a16="http://schemas.microsoft.com/office/drawing/2014/main" id="{7F472E3B-7937-9848-A79B-D081E4249366}"/>
              </a:ext>
            </a:extLst>
          </p:cNvPr>
          <p:cNvSpPr/>
          <p:nvPr/>
        </p:nvSpPr>
        <p:spPr>
          <a:xfrm>
            <a:off x="2474036" y="331298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Fetch and show search results</a:t>
            </a:r>
          </a:p>
        </p:txBody>
      </p:sp>
      <p:sp>
        <p:nvSpPr>
          <p:cNvPr id="35" name="矩形: 对角圆角 19">
            <a:extLst>
              <a:ext uri="{FF2B5EF4-FFF2-40B4-BE49-F238E27FC236}">
                <a16:creationId xmlns:a16="http://schemas.microsoft.com/office/drawing/2014/main" id="{1F6770C2-B406-634C-843E-BFED7991306C}"/>
              </a:ext>
            </a:extLst>
          </p:cNvPr>
          <p:cNvSpPr/>
          <p:nvPr/>
        </p:nvSpPr>
        <p:spPr>
          <a:xfrm>
            <a:off x="385423" y="413034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Playlist</a:t>
            </a:r>
          </a:p>
        </p:txBody>
      </p:sp>
      <p:sp>
        <p:nvSpPr>
          <p:cNvPr id="36" name="矩形: 对角圆角 20">
            <a:extLst>
              <a:ext uri="{FF2B5EF4-FFF2-40B4-BE49-F238E27FC236}">
                <a16:creationId xmlns:a16="http://schemas.microsoft.com/office/drawing/2014/main" id="{931F138B-CDC0-2D48-9EA9-693D6585832D}"/>
              </a:ext>
            </a:extLst>
          </p:cNvPr>
          <p:cNvSpPr/>
          <p:nvPr/>
        </p:nvSpPr>
        <p:spPr>
          <a:xfrm>
            <a:off x="2500817" y="413034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lay Spotify Music on Web app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37" name="矩形: 剪去对角 25">
            <a:extLst>
              <a:ext uri="{FF2B5EF4-FFF2-40B4-BE49-F238E27FC236}">
                <a16:creationId xmlns:a16="http://schemas.microsoft.com/office/drawing/2014/main" id="{650BA4A3-6876-FC44-9465-8BA2ABA78B6F}"/>
              </a:ext>
            </a:extLst>
          </p:cNvPr>
          <p:cNvSpPr/>
          <p:nvPr/>
        </p:nvSpPr>
        <p:spPr>
          <a:xfrm>
            <a:off x="5001370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8" name="矩形: 剪去对角 26">
            <a:extLst>
              <a:ext uri="{FF2B5EF4-FFF2-40B4-BE49-F238E27FC236}">
                <a16:creationId xmlns:a16="http://schemas.microsoft.com/office/drawing/2014/main" id="{BB9C7952-FFA9-034E-9249-6B76B3471451}"/>
              </a:ext>
            </a:extLst>
          </p:cNvPr>
          <p:cNvSpPr/>
          <p:nvPr/>
        </p:nvSpPr>
        <p:spPr>
          <a:xfrm>
            <a:off x="5001370" y="329654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0" name="矩形: 剪去对角 27">
            <a:extLst>
              <a:ext uri="{FF2B5EF4-FFF2-40B4-BE49-F238E27FC236}">
                <a16:creationId xmlns:a16="http://schemas.microsoft.com/office/drawing/2014/main" id="{441F7F96-A9A4-274C-8719-BFAF2258767E}"/>
              </a:ext>
            </a:extLst>
          </p:cNvPr>
          <p:cNvSpPr/>
          <p:nvPr/>
        </p:nvSpPr>
        <p:spPr>
          <a:xfrm>
            <a:off x="5001370" y="4130342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矩形: 剪去对角 28">
            <a:extLst>
              <a:ext uri="{FF2B5EF4-FFF2-40B4-BE49-F238E27FC236}">
                <a16:creationId xmlns:a16="http://schemas.microsoft.com/office/drawing/2014/main" id="{3567AEBB-4CEB-A541-A016-20BBED24EC00}"/>
              </a:ext>
            </a:extLst>
          </p:cNvPr>
          <p:cNvSpPr/>
          <p:nvPr/>
        </p:nvSpPr>
        <p:spPr>
          <a:xfrm>
            <a:off x="6903493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Room</a:t>
            </a:r>
          </a:p>
        </p:txBody>
      </p:sp>
      <p:sp>
        <p:nvSpPr>
          <p:cNvPr id="42" name="矩形: 剪去对角 29">
            <a:extLst>
              <a:ext uri="{FF2B5EF4-FFF2-40B4-BE49-F238E27FC236}">
                <a16:creationId xmlns:a16="http://schemas.microsoft.com/office/drawing/2014/main" id="{E3E5E4B1-32AD-EC4F-8AD7-90F3C9A6992B}"/>
              </a:ext>
            </a:extLst>
          </p:cNvPr>
          <p:cNvSpPr/>
          <p:nvPr/>
        </p:nvSpPr>
        <p:spPr>
          <a:xfrm>
            <a:off x="6903493" y="3297287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43" name="矩形: 剪去对角 37">
            <a:extLst>
              <a:ext uri="{FF2B5EF4-FFF2-40B4-BE49-F238E27FC236}">
                <a16:creationId xmlns:a16="http://schemas.microsoft.com/office/drawing/2014/main" id="{7AE667C6-1274-4244-92E7-395E3F8F4EBF}"/>
              </a:ext>
            </a:extLst>
          </p:cNvPr>
          <p:cNvSpPr/>
          <p:nvPr/>
        </p:nvSpPr>
        <p:spPr>
          <a:xfrm>
            <a:off x="6903493" y="4114154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25B5-3402-4FA0-AB2A-33A5D98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8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8B86F-4162-4E9A-9786-22162C7C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46" y="1774503"/>
            <a:ext cx="3220674" cy="2799249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Problems </a:t>
            </a:r>
          </a:p>
          <a:p>
            <a:r>
              <a:rPr lang="en-US" sz="1800" dirty="0"/>
              <a:t>- Synchronizing playback across multiple listeners</a:t>
            </a:r>
          </a:p>
          <a:p>
            <a:r>
              <a:rPr lang="en-US" sz="1800" dirty="0"/>
              <a:t>    - Cannot play the song we want to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866B-BBC5-43B6-AAD9-EF4FB2AB9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59512" y="1774503"/>
            <a:ext cx="3784288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Proposed solutions</a:t>
            </a:r>
          </a:p>
          <a:p>
            <a:r>
              <a:rPr lang="en-US" sz="1800" dirty="0"/>
              <a:t>Sending </a:t>
            </a:r>
            <a:r>
              <a:rPr lang="en-US" sz="1800" dirty="0" err="1"/>
              <a:t>song_id</a:t>
            </a:r>
            <a:r>
              <a:rPr lang="en-US" sz="1800" dirty="0"/>
              <a:t> + offset to each listener so the client can start playback at the right time</a:t>
            </a:r>
          </a:p>
          <a:p>
            <a:r>
              <a:rPr lang="en-US" sz="1800" dirty="0"/>
              <a:t>Possibly pivot to using YouTube API, which has better support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119AF-B6BD-4D23-9F7B-E092D92F5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1303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774502"/>
            <a:ext cx="3108960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 Some parts of Spotify API are in beta and not fully functional...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24926" y="1774501"/>
            <a:ext cx="3901654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Proposed solution</a:t>
            </a:r>
            <a:endParaRPr lang="en-US" sz="1800" dirty="0"/>
          </a:p>
          <a:p>
            <a:r>
              <a:rPr lang="en-US" sz="1800" dirty="0"/>
              <a:t>Unfortunately, so far we could not find a perfect way to solve this problem. For the next week, we are going to do more research.</a:t>
            </a:r>
          </a:p>
          <a:p>
            <a:r>
              <a:rPr lang="en-US" sz="1800" dirty="0"/>
              <a:t>A back up plan is </a:t>
            </a:r>
            <a:r>
              <a:rPr lang="en-US" sz="1800" dirty="0" err="1"/>
              <a:t>Youtube</a:t>
            </a:r>
            <a:r>
              <a:rPr lang="en-US" sz="1800" dirty="0"/>
              <a:t> API, which has better support and easier </a:t>
            </a:r>
            <a:r>
              <a:rPr lang="en-US" sz="1800" dirty="0" err="1"/>
              <a:t>authentification</a:t>
            </a:r>
            <a:endParaRPr lang="en-US" sz="1800" dirty="0"/>
          </a:p>
        </p:txBody>
      </p:sp>
      <p:pic>
        <p:nvPicPr>
          <p:cNvPr id="1028" name="Picture 4" descr="https://scontent.fagc2-1.fna.fbcdn.net/v/t1.15752-9/45483823_1143447822497179_2580355130972962816_n.png?_nc_cat=102&amp;_nc_ht=scontent.fagc2-1.fna&amp;oh=8e2c220f4f0e5c1389baef2830c4e004&amp;oe=5C44673E">
            <a:extLst>
              <a:ext uri="{FF2B5EF4-FFF2-40B4-BE49-F238E27FC236}">
                <a16:creationId xmlns:a16="http://schemas.microsoft.com/office/drawing/2014/main" id="{435EA0F9-ABAA-4F22-864C-0CB07FB4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74" y="1427147"/>
            <a:ext cx="4844358" cy="400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1607820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Spotify API: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 functional prototype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44612" y="1592580"/>
            <a:ext cx="1838439" cy="2883786"/>
          </a:xfrm>
          <a:custGeom>
            <a:avLst/>
            <a:gdLst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552848 w 1851900"/>
              <a:gd name="connsiteY5" fmla="*/ 143427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200568 w 1851900"/>
              <a:gd name="connsiteY6" fmla="*/ 67818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27068 w 1851900"/>
              <a:gd name="connsiteY5" fmla="*/ 155619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62853 w 1851900"/>
              <a:gd name="connsiteY0" fmla="*/ 0 h 2876166"/>
              <a:gd name="connsiteX1" fmla="*/ 1299052 w 1851900"/>
              <a:gd name="connsiteY1" fmla="*/ 7620 h 2876166"/>
              <a:gd name="connsiteX2" fmla="*/ 1851900 w 1851900"/>
              <a:gd name="connsiteY2" fmla="*/ 1441893 h 2876166"/>
              <a:gd name="connsiteX3" fmla="*/ 1299052 w 1851900"/>
              <a:gd name="connsiteY3" fmla="*/ 2876166 h 2876166"/>
              <a:gd name="connsiteX4" fmla="*/ 0 w 1851900"/>
              <a:gd name="connsiteY4" fmla="*/ 2876166 h 2876166"/>
              <a:gd name="connsiteX5" fmla="*/ 482508 w 1851900"/>
              <a:gd name="connsiteY5" fmla="*/ 2186940 h 2876166"/>
              <a:gd name="connsiteX6" fmla="*/ 27068 w 1851900"/>
              <a:gd name="connsiteY6" fmla="*/ 1563813 h 2876166"/>
              <a:gd name="connsiteX7" fmla="*/ 535848 w 1851900"/>
              <a:gd name="connsiteY7" fmla="*/ 708660 h 2876166"/>
              <a:gd name="connsiteX8" fmla="*/ 62853 w 1851900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47582 w 1856258"/>
              <a:gd name="connsiteY5" fmla="*/ 214122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559419 w 1875471"/>
              <a:gd name="connsiteY7" fmla="*/ 716280 h 2883786"/>
              <a:gd name="connsiteX8" fmla="*/ 0 w 1875471"/>
              <a:gd name="connsiteY8" fmla="*/ 0 h 288378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449426 w 1875471"/>
              <a:gd name="connsiteY7" fmla="*/ 716280 h 2883786"/>
              <a:gd name="connsiteX8" fmla="*/ 0 w 1875471"/>
              <a:gd name="connsiteY8" fmla="*/ 0 h 2883786"/>
              <a:gd name="connsiteX0" fmla="*/ 20071 w 1895542"/>
              <a:gd name="connsiteY0" fmla="*/ 0 h 2883786"/>
              <a:gd name="connsiteX1" fmla="*/ 1342694 w 1895542"/>
              <a:gd name="connsiteY1" fmla="*/ 15240 h 2883786"/>
              <a:gd name="connsiteX2" fmla="*/ 1895542 w 1895542"/>
              <a:gd name="connsiteY2" fmla="*/ 1449513 h 2883786"/>
              <a:gd name="connsiteX3" fmla="*/ 1342694 w 1895542"/>
              <a:gd name="connsiteY3" fmla="*/ 2883786 h 2883786"/>
              <a:gd name="connsiteX4" fmla="*/ 43642 w 1895542"/>
              <a:gd name="connsiteY4" fmla="*/ 2883786 h 2883786"/>
              <a:gd name="connsiteX5" fmla="*/ 486866 w 1895542"/>
              <a:gd name="connsiteY5" fmla="*/ 2148840 h 2883786"/>
              <a:gd name="connsiteX6" fmla="*/ 0 w 1895542"/>
              <a:gd name="connsiteY6" fmla="*/ 1487613 h 2883786"/>
              <a:gd name="connsiteX7" fmla="*/ 469497 w 1895542"/>
              <a:gd name="connsiteY7" fmla="*/ 716280 h 2883786"/>
              <a:gd name="connsiteX8" fmla="*/ 20071 w 1895542"/>
              <a:gd name="connsiteY8" fmla="*/ 0 h 288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542" h="2883786">
                <a:moveTo>
                  <a:pt x="20071" y="0"/>
                </a:moveTo>
                <a:lnTo>
                  <a:pt x="1342694" y="15240"/>
                </a:lnTo>
                <a:lnTo>
                  <a:pt x="1895542" y="1449513"/>
                </a:lnTo>
                <a:lnTo>
                  <a:pt x="1342694" y="2883786"/>
                </a:lnTo>
                <a:lnTo>
                  <a:pt x="43642" y="2883786"/>
                </a:lnTo>
                <a:cubicBezTo>
                  <a:pt x="238098" y="2615944"/>
                  <a:pt x="228563" y="2515742"/>
                  <a:pt x="486866" y="2148840"/>
                </a:cubicBezTo>
                <a:lnTo>
                  <a:pt x="0" y="1487613"/>
                </a:lnTo>
                <a:lnTo>
                  <a:pt x="469497" y="716280"/>
                </a:lnTo>
                <a:lnTo>
                  <a:pt x="2007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 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1607820"/>
            <a:ext cx="1851900" cy="2868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91;p29">
            <a:extLst>
              <a:ext uri="{FF2B5EF4-FFF2-40B4-BE49-F238E27FC236}">
                <a16:creationId xmlns:a16="http://schemas.microsoft.com/office/drawing/2014/main" id="{BF1F4CE3-EBC3-4F33-BA30-801F81DC0C21}"/>
              </a:ext>
            </a:extLst>
          </p:cNvPr>
          <p:cNvSpPr/>
          <p:nvPr/>
        </p:nvSpPr>
        <p:spPr>
          <a:xfrm>
            <a:off x="611475" y="3104766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UI/UX: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Core static pages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B6009-DEE1-4A50-B51E-0D455592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75325" y="1219294"/>
            <a:ext cx="1546221" cy="7466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D05EDA-1CC8-402E-B018-11445987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75324" y="2860972"/>
            <a:ext cx="1546221" cy="7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405</Words>
  <Application>Microsoft Office PowerPoint</Application>
  <PresentationFormat>全屏显示(16:9)</PresentationFormat>
  <Paragraphs>90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Lato Light</vt:lpstr>
      <vt:lpstr>Lato</vt:lpstr>
      <vt:lpstr>宋体</vt:lpstr>
      <vt:lpstr>Lato Hairline</vt:lpstr>
      <vt:lpstr>Arial</vt:lpstr>
      <vt:lpstr>Eglamour template</vt:lpstr>
      <vt:lpstr> A Music Sharing App</vt:lpstr>
      <vt:lpstr>Recap: What is Hot Pot?</vt:lpstr>
      <vt:lpstr>Our Schedule</vt:lpstr>
      <vt:lpstr>PowerPoint 演示文稿</vt:lpstr>
      <vt:lpstr>We aimed for</vt:lpstr>
      <vt:lpstr> </vt:lpstr>
      <vt:lpstr>Problems &amp; Progress</vt:lpstr>
      <vt:lpstr>Problems &amp; Progress</vt:lpstr>
      <vt:lpstr>Our Schedule</vt:lpstr>
      <vt:lpstr>Moving on to Next Week</vt:lpstr>
      <vt:lpstr>PowerPoint 演示文稿</vt:lpstr>
      <vt:lpstr>Summary:  we are Team 26, Our project: Hot Pot is a Music Sharing App, which supports: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Music Sharing App</dc:title>
  <dc:creator>thriller6767</dc:creator>
  <cp:lastModifiedBy>Ruili Tang</cp:lastModifiedBy>
  <cp:revision>31</cp:revision>
  <dcterms:modified xsi:type="dcterms:W3CDTF">2018-11-18T00:29:08Z</dcterms:modified>
</cp:coreProperties>
</file>