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31" r:id="rId2"/>
    <p:sldId id="340" r:id="rId3"/>
    <p:sldId id="341" r:id="rId4"/>
    <p:sldId id="342" r:id="rId5"/>
    <p:sldId id="332" r:id="rId6"/>
    <p:sldId id="333" r:id="rId7"/>
    <p:sldId id="334" r:id="rId8"/>
    <p:sldId id="335" r:id="rId9"/>
    <p:sldId id="336" r:id="rId10"/>
    <p:sldId id="260" r:id="rId11"/>
    <p:sldId id="343" r:id="rId12"/>
    <p:sldId id="344" r:id="rId13"/>
    <p:sldId id="33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24" autoAdjust="0"/>
  </p:normalViewPr>
  <p:slideViewPr>
    <p:cSldViewPr>
      <p:cViewPr>
        <p:scale>
          <a:sx n="77" d="100"/>
          <a:sy n="77" d="100"/>
        </p:scale>
        <p:origin x="-31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9D3DC-D69D-4EA7-AA8E-2A93D6352875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77640-7C5F-4D4F-B73E-64BE9A2A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509D4-F37D-4050-BA0B-27B53F0E04D3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D3A5-27C8-4BBC-842D-8F5040BCA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0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D3A5-27C8-4BBC-842D-8F5040BCA2D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Explosion of Data</a:t>
            </a:r>
          </a:p>
          <a:p>
            <a:pPr lvl="1"/>
            <a:r>
              <a:rPr lang="en-US" dirty="0" smtClean="0"/>
              <a:t>Number of data sources</a:t>
            </a:r>
          </a:p>
          <a:p>
            <a:pPr lvl="1"/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Real-time</a:t>
            </a:r>
          </a:p>
          <a:p>
            <a:r>
              <a:rPr lang="en-US" dirty="0" smtClean="0"/>
              <a:t>Proliferation of Devices</a:t>
            </a:r>
          </a:p>
          <a:p>
            <a:pPr lvl="1"/>
            <a:r>
              <a:rPr lang="en-US" dirty="0" smtClean="0"/>
              <a:t>Tablets / </a:t>
            </a:r>
            <a:r>
              <a:rPr lang="en-US" dirty="0" err="1" smtClean="0"/>
              <a:t>SmartPhones</a:t>
            </a:r>
            <a:endParaRPr lang="en-US" smtClean="0"/>
          </a:p>
          <a:p>
            <a:pPr lvl="1"/>
            <a:r>
              <a:rPr lang="en-US" smtClean="0"/>
              <a:t>New Interaction Paradigms</a:t>
            </a:r>
          </a:p>
          <a:p>
            <a:r>
              <a:rPr lang="en-US" smtClean="0"/>
              <a:t>Cloud Computing</a:t>
            </a:r>
          </a:p>
          <a:p>
            <a:pPr lvl="1"/>
            <a:r>
              <a:rPr lang="en-US" smtClean="0"/>
              <a:t>Streamlined Deployment / Scale</a:t>
            </a:r>
          </a:p>
          <a:p>
            <a:pPr lvl="1"/>
            <a:r>
              <a:rPr lang="en-US" smtClean="0"/>
              <a:t>Cloud Data Sources</a:t>
            </a:r>
          </a:p>
          <a:p>
            <a:r>
              <a:rPr lang="en-US" smtClean="0"/>
              <a:t>Social Networking / Collaboration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004360-84FB-4A10-8231-DA919F90819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4B395-A7C4-4EBC-93A3-668CFF2844CA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0"/>
            <a:ext cx="9144001" cy="6858000"/>
            <a:chOff x="-1" y="0"/>
            <a:chExt cx="9144001" cy="6858000"/>
          </a:xfrm>
        </p:grpSpPr>
        <p:pic>
          <p:nvPicPr>
            <p:cNvPr id="2051" name="Picture 3" descr="C:\Kiran\ppt_works\Pannels design\images\Digital-Marketing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33"/>
            <a:stretch/>
          </p:blipFill>
          <p:spPr bwMode="auto">
            <a:xfrm>
              <a:off x="-1" y="1600200"/>
              <a:ext cx="9144001" cy="52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/>
            <p:cNvGrpSpPr/>
            <p:nvPr userDrawn="1"/>
          </p:nvGrpSpPr>
          <p:grpSpPr>
            <a:xfrm>
              <a:off x="-1" y="0"/>
              <a:ext cx="9144001" cy="6858000"/>
              <a:chOff x="-1" y="0"/>
              <a:chExt cx="9144001" cy="6858000"/>
            </a:xfrm>
          </p:grpSpPr>
          <p:sp>
            <p:nvSpPr>
              <p:cNvPr id="11" name="Rectangle 10"/>
              <p:cNvSpPr/>
              <p:nvPr userDrawn="1"/>
            </p:nvSpPr>
            <p:spPr>
              <a:xfrm>
                <a:off x="-1" y="1600200"/>
                <a:ext cx="9144001" cy="5257800"/>
              </a:xfrm>
              <a:prstGeom prst="rect">
                <a:avLst/>
              </a:prstGeom>
              <a:solidFill>
                <a:schemeClr val="tx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 userDrawn="1"/>
            </p:nvSpPr>
            <p:spPr>
              <a:xfrm>
                <a:off x="0" y="0"/>
                <a:ext cx="9144000" cy="3543300"/>
              </a:xfrm>
              <a:prstGeom prst="rect">
                <a:avLst/>
              </a:prstGeom>
              <a:gradFill>
                <a:gsLst>
                  <a:gs pos="45000">
                    <a:schemeClr val="tx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C01F-F6FA-4415-ABB4-C0800A78ECEF}" type="datetime1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D0E-039C-4CF2-9F1A-8C8DF6194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FE6D0E-039C-4CF2-9F1A-8C8DF6194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26"/>
          <p:cNvSpPr txBox="1">
            <a:spLocks/>
          </p:cNvSpPr>
          <p:nvPr userDrawn="1"/>
        </p:nvSpPr>
        <p:spPr>
          <a:xfrm>
            <a:off x="4143319" y="2971800"/>
            <a:ext cx="38478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" name="Picture 2" descr="C:\Kiran\PPT templates\new images\tachnical support\Bollom-technical-suppor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3300"/>
            <a:ext cx="3924300" cy="215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3924300" y="3543300"/>
            <a:ext cx="5219700" cy="21583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924300" y="4114800"/>
            <a:ext cx="5143499" cy="914400"/>
          </a:xfrm>
        </p:spPr>
        <p:txBody>
          <a:bodyPr>
            <a:noAutofit/>
          </a:bodyPr>
          <a:lstStyle>
            <a:lvl1pPr algn="l">
              <a:defRPr sz="3600" b="1" u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7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1CB2-85F7-470D-B803-35B009E2D539}" type="datetime1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www.zensar.com | © Zensar Technologies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D0E-039C-4CF2-9F1A-8C8DF6194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1872" y="6523279"/>
            <a:ext cx="2133600" cy="249383"/>
          </a:xfrm>
        </p:spPr>
        <p:txBody>
          <a:bodyPr/>
          <a:lstStyle/>
          <a:p>
            <a:fld id="{36234952-A3DC-4FC4-A294-8EE30AAE44FC}" type="datetime1">
              <a:rPr lang="en-US" smtClean="0">
                <a:solidFill>
                  <a:prstClr val="black"/>
                </a:solidFill>
              </a:rPr>
              <a:pPr/>
              <a:t>5/13/2017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66496" y="6493876"/>
            <a:ext cx="2133600" cy="274320"/>
          </a:xfrm>
        </p:spPr>
        <p:txBody>
          <a:bodyPr/>
          <a:lstStyle/>
          <a:p>
            <a:fld id="{9D9B759E-6475-4C66-BC50-6F3BE3A7B3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940958" y="6493876"/>
            <a:ext cx="3262087" cy="274320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www.zensar.com | © Zensar Technologies 2013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61" y="311974"/>
            <a:ext cx="6252883" cy="75312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16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54000"/>
            <a:ext cx="708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55181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-3629"/>
            <a:ext cx="9144000" cy="384629"/>
            <a:chOff x="0" y="8346"/>
            <a:chExt cx="9144000" cy="845094"/>
          </a:xfrm>
        </p:grpSpPr>
        <p:sp>
          <p:nvSpPr>
            <p:cNvPr id="11" name="Rectangle 3"/>
            <p:cNvSpPr/>
            <p:nvPr/>
          </p:nvSpPr>
          <p:spPr>
            <a:xfrm>
              <a:off x="0" y="8346"/>
              <a:ext cx="7620000" cy="838200"/>
            </a:xfrm>
            <a:custGeom>
              <a:avLst/>
              <a:gdLst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620000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242629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6893379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00" h="838200">
                  <a:moveTo>
                    <a:pt x="0" y="0"/>
                  </a:moveTo>
                  <a:lnTo>
                    <a:pt x="7620000" y="0"/>
                  </a:lnTo>
                  <a:lnTo>
                    <a:pt x="6893379" y="838200"/>
                  </a:lnTo>
                  <a:lnTo>
                    <a:pt x="0" y="83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3"/>
            <p:cNvSpPr/>
            <p:nvPr/>
          </p:nvSpPr>
          <p:spPr>
            <a:xfrm flipH="1" flipV="1">
              <a:off x="7033260" y="8346"/>
              <a:ext cx="2110740" cy="845094"/>
            </a:xfrm>
            <a:custGeom>
              <a:avLst/>
              <a:gdLst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620000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242629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8470838"/>
                <a:gd name="connsiteY0" fmla="*/ 14514 h 852714"/>
                <a:gd name="connsiteX1" fmla="*/ 8470838 w 8470838"/>
                <a:gd name="connsiteY1" fmla="*/ 0 h 852714"/>
                <a:gd name="connsiteX2" fmla="*/ 7242629 w 8470838"/>
                <a:gd name="connsiteY2" fmla="*/ 852714 h 852714"/>
                <a:gd name="connsiteX3" fmla="*/ 0 w 8470838"/>
                <a:gd name="connsiteY3" fmla="*/ 852714 h 852714"/>
                <a:gd name="connsiteX4" fmla="*/ 0 w 8470838"/>
                <a:gd name="connsiteY4" fmla="*/ 14514 h 852714"/>
                <a:gd name="connsiteX0" fmla="*/ 0 w 8470838"/>
                <a:gd name="connsiteY0" fmla="*/ 14514 h 852714"/>
                <a:gd name="connsiteX1" fmla="*/ 8470838 w 8470838"/>
                <a:gd name="connsiteY1" fmla="*/ 0 h 852714"/>
                <a:gd name="connsiteX2" fmla="*/ 6681411 w 8470838"/>
                <a:gd name="connsiteY2" fmla="*/ 852714 h 852714"/>
                <a:gd name="connsiteX3" fmla="*/ 0 w 8470838"/>
                <a:gd name="connsiteY3" fmla="*/ 852714 h 852714"/>
                <a:gd name="connsiteX4" fmla="*/ 0 w 8470838"/>
                <a:gd name="connsiteY4" fmla="*/ 14514 h 852714"/>
                <a:gd name="connsiteX0" fmla="*/ 0 w 8581327"/>
                <a:gd name="connsiteY0" fmla="*/ 6894 h 845094"/>
                <a:gd name="connsiteX1" fmla="*/ 8581327 w 8581327"/>
                <a:gd name="connsiteY1" fmla="*/ 0 h 845094"/>
                <a:gd name="connsiteX2" fmla="*/ 6681411 w 8581327"/>
                <a:gd name="connsiteY2" fmla="*/ 845094 h 845094"/>
                <a:gd name="connsiteX3" fmla="*/ 0 w 8581327"/>
                <a:gd name="connsiteY3" fmla="*/ 845094 h 845094"/>
                <a:gd name="connsiteX4" fmla="*/ 0 w 8581327"/>
                <a:gd name="connsiteY4" fmla="*/ 6894 h 845094"/>
                <a:gd name="connsiteX0" fmla="*/ 0 w 8544497"/>
                <a:gd name="connsiteY0" fmla="*/ 6894 h 845094"/>
                <a:gd name="connsiteX1" fmla="*/ 8544497 w 8544497"/>
                <a:gd name="connsiteY1" fmla="*/ 0 h 845094"/>
                <a:gd name="connsiteX2" fmla="*/ 6681411 w 8544497"/>
                <a:gd name="connsiteY2" fmla="*/ 845094 h 845094"/>
                <a:gd name="connsiteX3" fmla="*/ 0 w 8544497"/>
                <a:gd name="connsiteY3" fmla="*/ 845094 h 845094"/>
                <a:gd name="connsiteX4" fmla="*/ 0 w 8544497"/>
                <a:gd name="connsiteY4" fmla="*/ 6894 h 845094"/>
                <a:gd name="connsiteX0" fmla="*/ 0 w 8498460"/>
                <a:gd name="connsiteY0" fmla="*/ 6894 h 845094"/>
                <a:gd name="connsiteX1" fmla="*/ 8498460 w 8498460"/>
                <a:gd name="connsiteY1" fmla="*/ 0 h 845094"/>
                <a:gd name="connsiteX2" fmla="*/ 6681411 w 8498460"/>
                <a:gd name="connsiteY2" fmla="*/ 845094 h 845094"/>
                <a:gd name="connsiteX3" fmla="*/ 0 w 8498460"/>
                <a:gd name="connsiteY3" fmla="*/ 845094 h 845094"/>
                <a:gd name="connsiteX4" fmla="*/ 0 w 8498460"/>
                <a:gd name="connsiteY4" fmla="*/ 6894 h 845094"/>
                <a:gd name="connsiteX0" fmla="*/ 0 w 10201835"/>
                <a:gd name="connsiteY0" fmla="*/ 6894 h 845094"/>
                <a:gd name="connsiteX1" fmla="*/ 10201835 w 10201835"/>
                <a:gd name="connsiteY1" fmla="*/ 0 h 845094"/>
                <a:gd name="connsiteX2" fmla="*/ 6681411 w 10201835"/>
                <a:gd name="connsiteY2" fmla="*/ 845094 h 845094"/>
                <a:gd name="connsiteX3" fmla="*/ 0 w 10201835"/>
                <a:gd name="connsiteY3" fmla="*/ 845094 h 845094"/>
                <a:gd name="connsiteX4" fmla="*/ 0 w 10201835"/>
                <a:gd name="connsiteY4" fmla="*/ 6894 h 84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1835" h="845094">
                  <a:moveTo>
                    <a:pt x="0" y="6894"/>
                  </a:moveTo>
                  <a:lnTo>
                    <a:pt x="10201835" y="0"/>
                  </a:lnTo>
                  <a:lnTo>
                    <a:pt x="6681411" y="845094"/>
                  </a:lnTo>
                  <a:lnTo>
                    <a:pt x="0" y="845094"/>
                  </a:lnTo>
                  <a:lnTo>
                    <a:pt x="0" y="689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97581"/>
            <a:chOff x="-57478" y="6250856"/>
            <a:chExt cx="9216226" cy="119050"/>
          </a:xfrm>
        </p:grpSpPr>
        <p:sp>
          <p:nvSpPr>
            <p:cNvPr id="14" name="Rectangle 3"/>
            <p:cNvSpPr/>
            <p:nvPr/>
          </p:nvSpPr>
          <p:spPr>
            <a:xfrm>
              <a:off x="-57478" y="6250856"/>
              <a:ext cx="8404861" cy="117475"/>
            </a:xfrm>
            <a:custGeom>
              <a:avLst/>
              <a:gdLst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620000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242629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6893379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7089775"/>
                <a:gd name="connsiteY0" fmla="*/ 0 h 838200"/>
                <a:gd name="connsiteX1" fmla="*/ 7089775 w 7089775"/>
                <a:gd name="connsiteY1" fmla="*/ 46567 h 838200"/>
                <a:gd name="connsiteX2" fmla="*/ 6893379 w 7089775"/>
                <a:gd name="connsiteY2" fmla="*/ 838200 h 838200"/>
                <a:gd name="connsiteX3" fmla="*/ 0 w 7089775"/>
                <a:gd name="connsiteY3" fmla="*/ 838200 h 838200"/>
                <a:gd name="connsiteX4" fmla="*/ 0 w 7089775"/>
                <a:gd name="connsiteY4" fmla="*/ 0 h 838200"/>
                <a:gd name="connsiteX0" fmla="*/ 0 w 7089775"/>
                <a:gd name="connsiteY0" fmla="*/ 0 h 861483"/>
                <a:gd name="connsiteX1" fmla="*/ 7089775 w 7089775"/>
                <a:gd name="connsiteY1" fmla="*/ 46567 h 861483"/>
                <a:gd name="connsiteX2" fmla="*/ 7016577 w 7089775"/>
                <a:gd name="connsiteY2" fmla="*/ 861483 h 861483"/>
                <a:gd name="connsiteX3" fmla="*/ 0 w 7089775"/>
                <a:gd name="connsiteY3" fmla="*/ 838200 h 861483"/>
                <a:gd name="connsiteX4" fmla="*/ 0 w 7089775"/>
                <a:gd name="connsiteY4" fmla="*/ 0 h 86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9775" h="861483">
                  <a:moveTo>
                    <a:pt x="0" y="0"/>
                  </a:moveTo>
                  <a:lnTo>
                    <a:pt x="7089775" y="46567"/>
                  </a:lnTo>
                  <a:lnTo>
                    <a:pt x="7016577" y="861483"/>
                  </a:lnTo>
                  <a:lnTo>
                    <a:pt x="0" y="83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3"/>
            <p:cNvSpPr/>
            <p:nvPr/>
          </p:nvSpPr>
          <p:spPr>
            <a:xfrm flipH="1" flipV="1">
              <a:off x="8392047" y="6261559"/>
              <a:ext cx="766701" cy="108347"/>
            </a:xfrm>
            <a:custGeom>
              <a:avLst/>
              <a:gdLst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620000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242629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8470838"/>
                <a:gd name="connsiteY0" fmla="*/ 14514 h 852714"/>
                <a:gd name="connsiteX1" fmla="*/ 8470838 w 8470838"/>
                <a:gd name="connsiteY1" fmla="*/ 0 h 852714"/>
                <a:gd name="connsiteX2" fmla="*/ 7242629 w 8470838"/>
                <a:gd name="connsiteY2" fmla="*/ 852714 h 852714"/>
                <a:gd name="connsiteX3" fmla="*/ 0 w 8470838"/>
                <a:gd name="connsiteY3" fmla="*/ 852714 h 852714"/>
                <a:gd name="connsiteX4" fmla="*/ 0 w 8470838"/>
                <a:gd name="connsiteY4" fmla="*/ 14514 h 852714"/>
                <a:gd name="connsiteX0" fmla="*/ 0 w 8470838"/>
                <a:gd name="connsiteY0" fmla="*/ 14514 h 852714"/>
                <a:gd name="connsiteX1" fmla="*/ 8470838 w 8470838"/>
                <a:gd name="connsiteY1" fmla="*/ 0 h 852714"/>
                <a:gd name="connsiteX2" fmla="*/ 6681411 w 8470838"/>
                <a:gd name="connsiteY2" fmla="*/ 852714 h 852714"/>
                <a:gd name="connsiteX3" fmla="*/ 0 w 8470838"/>
                <a:gd name="connsiteY3" fmla="*/ 852714 h 852714"/>
                <a:gd name="connsiteX4" fmla="*/ 0 w 8470838"/>
                <a:gd name="connsiteY4" fmla="*/ 14514 h 852714"/>
                <a:gd name="connsiteX0" fmla="*/ 0 w 8581327"/>
                <a:gd name="connsiteY0" fmla="*/ 6894 h 845094"/>
                <a:gd name="connsiteX1" fmla="*/ 8581327 w 8581327"/>
                <a:gd name="connsiteY1" fmla="*/ 0 h 845094"/>
                <a:gd name="connsiteX2" fmla="*/ 6681411 w 8581327"/>
                <a:gd name="connsiteY2" fmla="*/ 845094 h 845094"/>
                <a:gd name="connsiteX3" fmla="*/ 0 w 8581327"/>
                <a:gd name="connsiteY3" fmla="*/ 845094 h 845094"/>
                <a:gd name="connsiteX4" fmla="*/ 0 w 8581327"/>
                <a:gd name="connsiteY4" fmla="*/ 6894 h 845094"/>
                <a:gd name="connsiteX0" fmla="*/ 0 w 8544497"/>
                <a:gd name="connsiteY0" fmla="*/ 6894 h 845094"/>
                <a:gd name="connsiteX1" fmla="*/ 8544497 w 8544497"/>
                <a:gd name="connsiteY1" fmla="*/ 0 h 845094"/>
                <a:gd name="connsiteX2" fmla="*/ 6681411 w 8544497"/>
                <a:gd name="connsiteY2" fmla="*/ 845094 h 845094"/>
                <a:gd name="connsiteX3" fmla="*/ 0 w 8544497"/>
                <a:gd name="connsiteY3" fmla="*/ 845094 h 845094"/>
                <a:gd name="connsiteX4" fmla="*/ 0 w 8544497"/>
                <a:gd name="connsiteY4" fmla="*/ 6894 h 845094"/>
                <a:gd name="connsiteX0" fmla="*/ 0 w 8498460"/>
                <a:gd name="connsiteY0" fmla="*/ 6894 h 845094"/>
                <a:gd name="connsiteX1" fmla="*/ 8498460 w 8498460"/>
                <a:gd name="connsiteY1" fmla="*/ 0 h 845094"/>
                <a:gd name="connsiteX2" fmla="*/ 6681411 w 8498460"/>
                <a:gd name="connsiteY2" fmla="*/ 845094 h 845094"/>
                <a:gd name="connsiteX3" fmla="*/ 0 w 8498460"/>
                <a:gd name="connsiteY3" fmla="*/ 845094 h 845094"/>
                <a:gd name="connsiteX4" fmla="*/ 0 w 8498460"/>
                <a:gd name="connsiteY4" fmla="*/ 6894 h 845094"/>
                <a:gd name="connsiteX0" fmla="*/ 0 w 10201835"/>
                <a:gd name="connsiteY0" fmla="*/ 6894 h 845094"/>
                <a:gd name="connsiteX1" fmla="*/ 10201835 w 10201835"/>
                <a:gd name="connsiteY1" fmla="*/ 0 h 845094"/>
                <a:gd name="connsiteX2" fmla="*/ 6681411 w 10201835"/>
                <a:gd name="connsiteY2" fmla="*/ 845094 h 845094"/>
                <a:gd name="connsiteX3" fmla="*/ 0 w 10201835"/>
                <a:gd name="connsiteY3" fmla="*/ 845094 h 845094"/>
                <a:gd name="connsiteX4" fmla="*/ 0 w 10201835"/>
                <a:gd name="connsiteY4" fmla="*/ 6894 h 845094"/>
                <a:gd name="connsiteX0" fmla="*/ 0 w 10201835"/>
                <a:gd name="connsiteY0" fmla="*/ 6894 h 845094"/>
                <a:gd name="connsiteX1" fmla="*/ 10201835 w 10201835"/>
                <a:gd name="connsiteY1" fmla="*/ 0 h 845094"/>
                <a:gd name="connsiteX2" fmla="*/ 9489678 w 10201835"/>
                <a:gd name="connsiteY2" fmla="*/ 821811 h 845094"/>
                <a:gd name="connsiteX3" fmla="*/ 0 w 10201835"/>
                <a:gd name="connsiteY3" fmla="*/ 845094 h 845094"/>
                <a:gd name="connsiteX4" fmla="*/ 0 w 10201835"/>
                <a:gd name="connsiteY4" fmla="*/ 6894 h 845094"/>
                <a:gd name="connsiteX0" fmla="*/ 0 w 11826621"/>
                <a:gd name="connsiteY0" fmla="*/ 25473 h 863673"/>
                <a:gd name="connsiteX1" fmla="*/ 11826621 w 11826621"/>
                <a:gd name="connsiteY1" fmla="*/ 0 h 863673"/>
                <a:gd name="connsiteX2" fmla="*/ 9489678 w 11826621"/>
                <a:gd name="connsiteY2" fmla="*/ 840390 h 863673"/>
                <a:gd name="connsiteX3" fmla="*/ 0 w 11826621"/>
                <a:gd name="connsiteY3" fmla="*/ 863673 h 863673"/>
                <a:gd name="connsiteX4" fmla="*/ 0 w 11826621"/>
                <a:gd name="connsiteY4" fmla="*/ 25473 h 863673"/>
                <a:gd name="connsiteX0" fmla="*/ 0 w 12589281"/>
                <a:gd name="connsiteY0" fmla="*/ 25473 h 863673"/>
                <a:gd name="connsiteX1" fmla="*/ 12589281 w 12589281"/>
                <a:gd name="connsiteY1" fmla="*/ 0 h 863673"/>
                <a:gd name="connsiteX2" fmla="*/ 9489678 w 12589281"/>
                <a:gd name="connsiteY2" fmla="*/ 840390 h 863673"/>
                <a:gd name="connsiteX3" fmla="*/ 0 w 12589281"/>
                <a:gd name="connsiteY3" fmla="*/ 863673 h 863673"/>
                <a:gd name="connsiteX4" fmla="*/ 0 w 12589281"/>
                <a:gd name="connsiteY4" fmla="*/ 25473 h 863673"/>
                <a:gd name="connsiteX0" fmla="*/ 0 w 12589281"/>
                <a:gd name="connsiteY0" fmla="*/ 25473 h 863673"/>
                <a:gd name="connsiteX1" fmla="*/ 12589281 w 12589281"/>
                <a:gd name="connsiteY1" fmla="*/ 0 h 863673"/>
                <a:gd name="connsiteX2" fmla="*/ 9357046 w 12589281"/>
                <a:gd name="connsiteY2" fmla="*/ 840390 h 863673"/>
                <a:gd name="connsiteX3" fmla="*/ 0 w 12589281"/>
                <a:gd name="connsiteY3" fmla="*/ 863673 h 863673"/>
                <a:gd name="connsiteX4" fmla="*/ 0 w 12589281"/>
                <a:gd name="connsiteY4" fmla="*/ 25473 h 863673"/>
                <a:gd name="connsiteX0" fmla="*/ 0 w 10776591"/>
                <a:gd name="connsiteY0" fmla="*/ 25473 h 863673"/>
                <a:gd name="connsiteX1" fmla="*/ 10776591 w 10776591"/>
                <a:gd name="connsiteY1" fmla="*/ 0 h 863673"/>
                <a:gd name="connsiteX2" fmla="*/ 9357046 w 10776591"/>
                <a:gd name="connsiteY2" fmla="*/ 840390 h 863673"/>
                <a:gd name="connsiteX3" fmla="*/ 0 w 10776591"/>
                <a:gd name="connsiteY3" fmla="*/ 863673 h 863673"/>
                <a:gd name="connsiteX4" fmla="*/ 0 w 10776591"/>
                <a:gd name="connsiteY4" fmla="*/ 25473 h 863673"/>
                <a:gd name="connsiteX0" fmla="*/ 0 w 10776591"/>
                <a:gd name="connsiteY0" fmla="*/ 25473 h 863673"/>
                <a:gd name="connsiteX1" fmla="*/ 10776591 w 10776591"/>
                <a:gd name="connsiteY1" fmla="*/ 0 h 863673"/>
                <a:gd name="connsiteX2" fmla="*/ 9357046 w 10776591"/>
                <a:gd name="connsiteY2" fmla="*/ 840390 h 863673"/>
                <a:gd name="connsiteX3" fmla="*/ 0 w 10776591"/>
                <a:gd name="connsiteY3" fmla="*/ 863673 h 863673"/>
                <a:gd name="connsiteX4" fmla="*/ 0 w 10776591"/>
                <a:gd name="connsiteY4" fmla="*/ 25473 h 863673"/>
                <a:gd name="connsiteX0" fmla="*/ 0 w 10776591"/>
                <a:gd name="connsiteY0" fmla="*/ 25473 h 863673"/>
                <a:gd name="connsiteX1" fmla="*/ 10776591 w 10776591"/>
                <a:gd name="connsiteY1" fmla="*/ 0 h 863673"/>
                <a:gd name="connsiteX2" fmla="*/ 9624414 w 10776591"/>
                <a:gd name="connsiteY2" fmla="*/ 840390 h 863673"/>
                <a:gd name="connsiteX3" fmla="*/ 0 w 10776591"/>
                <a:gd name="connsiteY3" fmla="*/ 863673 h 863673"/>
                <a:gd name="connsiteX4" fmla="*/ 0 w 10776591"/>
                <a:gd name="connsiteY4" fmla="*/ 25473 h 863673"/>
                <a:gd name="connsiteX0" fmla="*/ 0 w 10576059"/>
                <a:gd name="connsiteY0" fmla="*/ 25473 h 863673"/>
                <a:gd name="connsiteX1" fmla="*/ 10576059 w 10576059"/>
                <a:gd name="connsiteY1" fmla="*/ 0 h 863673"/>
                <a:gd name="connsiteX2" fmla="*/ 9624414 w 10576059"/>
                <a:gd name="connsiteY2" fmla="*/ 840390 h 863673"/>
                <a:gd name="connsiteX3" fmla="*/ 0 w 10576059"/>
                <a:gd name="connsiteY3" fmla="*/ 863673 h 863673"/>
                <a:gd name="connsiteX4" fmla="*/ 0 w 10576059"/>
                <a:gd name="connsiteY4" fmla="*/ 25473 h 863673"/>
                <a:gd name="connsiteX0" fmla="*/ 0 w 10676325"/>
                <a:gd name="connsiteY0" fmla="*/ 6901 h 845101"/>
                <a:gd name="connsiteX1" fmla="*/ 10676325 w 10676325"/>
                <a:gd name="connsiteY1" fmla="*/ 0 h 845101"/>
                <a:gd name="connsiteX2" fmla="*/ 9624414 w 10676325"/>
                <a:gd name="connsiteY2" fmla="*/ 821818 h 845101"/>
                <a:gd name="connsiteX3" fmla="*/ 0 w 10676325"/>
                <a:gd name="connsiteY3" fmla="*/ 845101 h 845101"/>
                <a:gd name="connsiteX4" fmla="*/ 0 w 10676325"/>
                <a:gd name="connsiteY4" fmla="*/ 6901 h 84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76325" h="845101">
                  <a:moveTo>
                    <a:pt x="0" y="6901"/>
                  </a:moveTo>
                  <a:lnTo>
                    <a:pt x="10676325" y="0"/>
                  </a:lnTo>
                  <a:lnTo>
                    <a:pt x="9624414" y="821818"/>
                  </a:lnTo>
                  <a:lnTo>
                    <a:pt x="0" y="845101"/>
                  </a:lnTo>
                  <a:lnTo>
                    <a:pt x="0" y="690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9815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-3629"/>
            <a:ext cx="9144000" cy="384629"/>
            <a:chOff x="0" y="8346"/>
            <a:chExt cx="9144000" cy="845094"/>
          </a:xfrm>
        </p:grpSpPr>
        <p:sp>
          <p:nvSpPr>
            <p:cNvPr id="11" name="Rectangle 3"/>
            <p:cNvSpPr/>
            <p:nvPr/>
          </p:nvSpPr>
          <p:spPr>
            <a:xfrm>
              <a:off x="0" y="8346"/>
              <a:ext cx="7620000" cy="838200"/>
            </a:xfrm>
            <a:custGeom>
              <a:avLst/>
              <a:gdLst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620000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242629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6893379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00" h="838200">
                  <a:moveTo>
                    <a:pt x="0" y="0"/>
                  </a:moveTo>
                  <a:lnTo>
                    <a:pt x="7620000" y="0"/>
                  </a:lnTo>
                  <a:lnTo>
                    <a:pt x="6893379" y="838200"/>
                  </a:lnTo>
                  <a:lnTo>
                    <a:pt x="0" y="83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3"/>
            <p:cNvSpPr/>
            <p:nvPr/>
          </p:nvSpPr>
          <p:spPr>
            <a:xfrm flipH="1" flipV="1">
              <a:off x="7033260" y="8346"/>
              <a:ext cx="2110740" cy="845094"/>
            </a:xfrm>
            <a:custGeom>
              <a:avLst/>
              <a:gdLst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620000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242629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8470838"/>
                <a:gd name="connsiteY0" fmla="*/ 14514 h 852714"/>
                <a:gd name="connsiteX1" fmla="*/ 8470838 w 8470838"/>
                <a:gd name="connsiteY1" fmla="*/ 0 h 852714"/>
                <a:gd name="connsiteX2" fmla="*/ 7242629 w 8470838"/>
                <a:gd name="connsiteY2" fmla="*/ 852714 h 852714"/>
                <a:gd name="connsiteX3" fmla="*/ 0 w 8470838"/>
                <a:gd name="connsiteY3" fmla="*/ 852714 h 852714"/>
                <a:gd name="connsiteX4" fmla="*/ 0 w 8470838"/>
                <a:gd name="connsiteY4" fmla="*/ 14514 h 852714"/>
                <a:gd name="connsiteX0" fmla="*/ 0 w 8470838"/>
                <a:gd name="connsiteY0" fmla="*/ 14514 h 852714"/>
                <a:gd name="connsiteX1" fmla="*/ 8470838 w 8470838"/>
                <a:gd name="connsiteY1" fmla="*/ 0 h 852714"/>
                <a:gd name="connsiteX2" fmla="*/ 6681411 w 8470838"/>
                <a:gd name="connsiteY2" fmla="*/ 852714 h 852714"/>
                <a:gd name="connsiteX3" fmla="*/ 0 w 8470838"/>
                <a:gd name="connsiteY3" fmla="*/ 852714 h 852714"/>
                <a:gd name="connsiteX4" fmla="*/ 0 w 8470838"/>
                <a:gd name="connsiteY4" fmla="*/ 14514 h 852714"/>
                <a:gd name="connsiteX0" fmla="*/ 0 w 8581327"/>
                <a:gd name="connsiteY0" fmla="*/ 6894 h 845094"/>
                <a:gd name="connsiteX1" fmla="*/ 8581327 w 8581327"/>
                <a:gd name="connsiteY1" fmla="*/ 0 h 845094"/>
                <a:gd name="connsiteX2" fmla="*/ 6681411 w 8581327"/>
                <a:gd name="connsiteY2" fmla="*/ 845094 h 845094"/>
                <a:gd name="connsiteX3" fmla="*/ 0 w 8581327"/>
                <a:gd name="connsiteY3" fmla="*/ 845094 h 845094"/>
                <a:gd name="connsiteX4" fmla="*/ 0 w 8581327"/>
                <a:gd name="connsiteY4" fmla="*/ 6894 h 845094"/>
                <a:gd name="connsiteX0" fmla="*/ 0 w 8544497"/>
                <a:gd name="connsiteY0" fmla="*/ 6894 h 845094"/>
                <a:gd name="connsiteX1" fmla="*/ 8544497 w 8544497"/>
                <a:gd name="connsiteY1" fmla="*/ 0 h 845094"/>
                <a:gd name="connsiteX2" fmla="*/ 6681411 w 8544497"/>
                <a:gd name="connsiteY2" fmla="*/ 845094 h 845094"/>
                <a:gd name="connsiteX3" fmla="*/ 0 w 8544497"/>
                <a:gd name="connsiteY3" fmla="*/ 845094 h 845094"/>
                <a:gd name="connsiteX4" fmla="*/ 0 w 8544497"/>
                <a:gd name="connsiteY4" fmla="*/ 6894 h 845094"/>
                <a:gd name="connsiteX0" fmla="*/ 0 w 8498460"/>
                <a:gd name="connsiteY0" fmla="*/ 6894 h 845094"/>
                <a:gd name="connsiteX1" fmla="*/ 8498460 w 8498460"/>
                <a:gd name="connsiteY1" fmla="*/ 0 h 845094"/>
                <a:gd name="connsiteX2" fmla="*/ 6681411 w 8498460"/>
                <a:gd name="connsiteY2" fmla="*/ 845094 h 845094"/>
                <a:gd name="connsiteX3" fmla="*/ 0 w 8498460"/>
                <a:gd name="connsiteY3" fmla="*/ 845094 h 845094"/>
                <a:gd name="connsiteX4" fmla="*/ 0 w 8498460"/>
                <a:gd name="connsiteY4" fmla="*/ 6894 h 845094"/>
                <a:gd name="connsiteX0" fmla="*/ 0 w 10201835"/>
                <a:gd name="connsiteY0" fmla="*/ 6894 h 845094"/>
                <a:gd name="connsiteX1" fmla="*/ 10201835 w 10201835"/>
                <a:gd name="connsiteY1" fmla="*/ 0 h 845094"/>
                <a:gd name="connsiteX2" fmla="*/ 6681411 w 10201835"/>
                <a:gd name="connsiteY2" fmla="*/ 845094 h 845094"/>
                <a:gd name="connsiteX3" fmla="*/ 0 w 10201835"/>
                <a:gd name="connsiteY3" fmla="*/ 845094 h 845094"/>
                <a:gd name="connsiteX4" fmla="*/ 0 w 10201835"/>
                <a:gd name="connsiteY4" fmla="*/ 6894 h 84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1835" h="845094">
                  <a:moveTo>
                    <a:pt x="0" y="6894"/>
                  </a:moveTo>
                  <a:lnTo>
                    <a:pt x="10201835" y="0"/>
                  </a:lnTo>
                  <a:lnTo>
                    <a:pt x="6681411" y="845094"/>
                  </a:lnTo>
                  <a:lnTo>
                    <a:pt x="0" y="845094"/>
                  </a:lnTo>
                  <a:lnTo>
                    <a:pt x="0" y="689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97581"/>
            <a:chOff x="-57478" y="6250856"/>
            <a:chExt cx="9216226" cy="119050"/>
          </a:xfrm>
        </p:grpSpPr>
        <p:sp>
          <p:nvSpPr>
            <p:cNvPr id="14" name="Rectangle 3"/>
            <p:cNvSpPr/>
            <p:nvPr/>
          </p:nvSpPr>
          <p:spPr>
            <a:xfrm>
              <a:off x="-57478" y="6250856"/>
              <a:ext cx="8404861" cy="117475"/>
            </a:xfrm>
            <a:custGeom>
              <a:avLst/>
              <a:gdLst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620000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242629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6893379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7089775"/>
                <a:gd name="connsiteY0" fmla="*/ 0 h 838200"/>
                <a:gd name="connsiteX1" fmla="*/ 7089775 w 7089775"/>
                <a:gd name="connsiteY1" fmla="*/ 46567 h 838200"/>
                <a:gd name="connsiteX2" fmla="*/ 6893379 w 7089775"/>
                <a:gd name="connsiteY2" fmla="*/ 838200 h 838200"/>
                <a:gd name="connsiteX3" fmla="*/ 0 w 7089775"/>
                <a:gd name="connsiteY3" fmla="*/ 838200 h 838200"/>
                <a:gd name="connsiteX4" fmla="*/ 0 w 7089775"/>
                <a:gd name="connsiteY4" fmla="*/ 0 h 838200"/>
                <a:gd name="connsiteX0" fmla="*/ 0 w 7089775"/>
                <a:gd name="connsiteY0" fmla="*/ 0 h 861483"/>
                <a:gd name="connsiteX1" fmla="*/ 7089775 w 7089775"/>
                <a:gd name="connsiteY1" fmla="*/ 46567 h 861483"/>
                <a:gd name="connsiteX2" fmla="*/ 7016577 w 7089775"/>
                <a:gd name="connsiteY2" fmla="*/ 861483 h 861483"/>
                <a:gd name="connsiteX3" fmla="*/ 0 w 7089775"/>
                <a:gd name="connsiteY3" fmla="*/ 838200 h 861483"/>
                <a:gd name="connsiteX4" fmla="*/ 0 w 7089775"/>
                <a:gd name="connsiteY4" fmla="*/ 0 h 86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9775" h="861483">
                  <a:moveTo>
                    <a:pt x="0" y="0"/>
                  </a:moveTo>
                  <a:lnTo>
                    <a:pt x="7089775" y="46567"/>
                  </a:lnTo>
                  <a:lnTo>
                    <a:pt x="7016577" y="861483"/>
                  </a:lnTo>
                  <a:lnTo>
                    <a:pt x="0" y="83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3"/>
            <p:cNvSpPr/>
            <p:nvPr/>
          </p:nvSpPr>
          <p:spPr>
            <a:xfrm flipH="1" flipV="1">
              <a:off x="8392047" y="6261559"/>
              <a:ext cx="766701" cy="108347"/>
            </a:xfrm>
            <a:custGeom>
              <a:avLst/>
              <a:gdLst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620000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242629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0 w 8470838"/>
                <a:gd name="connsiteY0" fmla="*/ 14514 h 852714"/>
                <a:gd name="connsiteX1" fmla="*/ 8470838 w 8470838"/>
                <a:gd name="connsiteY1" fmla="*/ 0 h 852714"/>
                <a:gd name="connsiteX2" fmla="*/ 7242629 w 8470838"/>
                <a:gd name="connsiteY2" fmla="*/ 852714 h 852714"/>
                <a:gd name="connsiteX3" fmla="*/ 0 w 8470838"/>
                <a:gd name="connsiteY3" fmla="*/ 852714 h 852714"/>
                <a:gd name="connsiteX4" fmla="*/ 0 w 8470838"/>
                <a:gd name="connsiteY4" fmla="*/ 14514 h 852714"/>
                <a:gd name="connsiteX0" fmla="*/ 0 w 8470838"/>
                <a:gd name="connsiteY0" fmla="*/ 14514 h 852714"/>
                <a:gd name="connsiteX1" fmla="*/ 8470838 w 8470838"/>
                <a:gd name="connsiteY1" fmla="*/ 0 h 852714"/>
                <a:gd name="connsiteX2" fmla="*/ 6681411 w 8470838"/>
                <a:gd name="connsiteY2" fmla="*/ 852714 h 852714"/>
                <a:gd name="connsiteX3" fmla="*/ 0 w 8470838"/>
                <a:gd name="connsiteY3" fmla="*/ 852714 h 852714"/>
                <a:gd name="connsiteX4" fmla="*/ 0 w 8470838"/>
                <a:gd name="connsiteY4" fmla="*/ 14514 h 852714"/>
                <a:gd name="connsiteX0" fmla="*/ 0 w 8581327"/>
                <a:gd name="connsiteY0" fmla="*/ 6894 h 845094"/>
                <a:gd name="connsiteX1" fmla="*/ 8581327 w 8581327"/>
                <a:gd name="connsiteY1" fmla="*/ 0 h 845094"/>
                <a:gd name="connsiteX2" fmla="*/ 6681411 w 8581327"/>
                <a:gd name="connsiteY2" fmla="*/ 845094 h 845094"/>
                <a:gd name="connsiteX3" fmla="*/ 0 w 8581327"/>
                <a:gd name="connsiteY3" fmla="*/ 845094 h 845094"/>
                <a:gd name="connsiteX4" fmla="*/ 0 w 8581327"/>
                <a:gd name="connsiteY4" fmla="*/ 6894 h 845094"/>
                <a:gd name="connsiteX0" fmla="*/ 0 w 8544497"/>
                <a:gd name="connsiteY0" fmla="*/ 6894 h 845094"/>
                <a:gd name="connsiteX1" fmla="*/ 8544497 w 8544497"/>
                <a:gd name="connsiteY1" fmla="*/ 0 h 845094"/>
                <a:gd name="connsiteX2" fmla="*/ 6681411 w 8544497"/>
                <a:gd name="connsiteY2" fmla="*/ 845094 h 845094"/>
                <a:gd name="connsiteX3" fmla="*/ 0 w 8544497"/>
                <a:gd name="connsiteY3" fmla="*/ 845094 h 845094"/>
                <a:gd name="connsiteX4" fmla="*/ 0 w 8544497"/>
                <a:gd name="connsiteY4" fmla="*/ 6894 h 845094"/>
                <a:gd name="connsiteX0" fmla="*/ 0 w 8498460"/>
                <a:gd name="connsiteY0" fmla="*/ 6894 h 845094"/>
                <a:gd name="connsiteX1" fmla="*/ 8498460 w 8498460"/>
                <a:gd name="connsiteY1" fmla="*/ 0 h 845094"/>
                <a:gd name="connsiteX2" fmla="*/ 6681411 w 8498460"/>
                <a:gd name="connsiteY2" fmla="*/ 845094 h 845094"/>
                <a:gd name="connsiteX3" fmla="*/ 0 w 8498460"/>
                <a:gd name="connsiteY3" fmla="*/ 845094 h 845094"/>
                <a:gd name="connsiteX4" fmla="*/ 0 w 8498460"/>
                <a:gd name="connsiteY4" fmla="*/ 6894 h 845094"/>
                <a:gd name="connsiteX0" fmla="*/ 0 w 10201835"/>
                <a:gd name="connsiteY0" fmla="*/ 6894 h 845094"/>
                <a:gd name="connsiteX1" fmla="*/ 10201835 w 10201835"/>
                <a:gd name="connsiteY1" fmla="*/ 0 h 845094"/>
                <a:gd name="connsiteX2" fmla="*/ 6681411 w 10201835"/>
                <a:gd name="connsiteY2" fmla="*/ 845094 h 845094"/>
                <a:gd name="connsiteX3" fmla="*/ 0 w 10201835"/>
                <a:gd name="connsiteY3" fmla="*/ 845094 h 845094"/>
                <a:gd name="connsiteX4" fmla="*/ 0 w 10201835"/>
                <a:gd name="connsiteY4" fmla="*/ 6894 h 845094"/>
                <a:gd name="connsiteX0" fmla="*/ 0 w 10201835"/>
                <a:gd name="connsiteY0" fmla="*/ 6894 h 845094"/>
                <a:gd name="connsiteX1" fmla="*/ 10201835 w 10201835"/>
                <a:gd name="connsiteY1" fmla="*/ 0 h 845094"/>
                <a:gd name="connsiteX2" fmla="*/ 9489678 w 10201835"/>
                <a:gd name="connsiteY2" fmla="*/ 821811 h 845094"/>
                <a:gd name="connsiteX3" fmla="*/ 0 w 10201835"/>
                <a:gd name="connsiteY3" fmla="*/ 845094 h 845094"/>
                <a:gd name="connsiteX4" fmla="*/ 0 w 10201835"/>
                <a:gd name="connsiteY4" fmla="*/ 6894 h 845094"/>
                <a:gd name="connsiteX0" fmla="*/ 0 w 11826621"/>
                <a:gd name="connsiteY0" fmla="*/ 25473 h 863673"/>
                <a:gd name="connsiteX1" fmla="*/ 11826621 w 11826621"/>
                <a:gd name="connsiteY1" fmla="*/ 0 h 863673"/>
                <a:gd name="connsiteX2" fmla="*/ 9489678 w 11826621"/>
                <a:gd name="connsiteY2" fmla="*/ 840390 h 863673"/>
                <a:gd name="connsiteX3" fmla="*/ 0 w 11826621"/>
                <a:gd name="connsiteY3" fmla="*/ 863673 h 863673"/>
                <a:gd name="connsiteX4" fmla="*/ 0 w 11826621"/>
                <a:gd name="connsiteY4" fmla="*/ 25473 h 863673"/>
                <a:gd name="connsiteX0" fmla="*/ 0 w 12589281"/>
                <a:gd name="connsiteY0" fmla="*/ 25473 h 863673"/>
                <a:gd name="connsiteX1" fmla="*/ 12589281 w 12589281"/>
                <a:gd name="connsiteY1" fmla="*/ 0 h 863673"/>
                <a:gd name="connsiteX2" fmla="*/ 9489678 w 12589281"/>
                <a:gd name="connsiteY2" fmla="*/ 840390 h 863673"/>
                <a:gd name="connsiteX3" fmla="*/ 0 w 12589281"/>
                <a:gd name="connsiteY3" fmla="*/ 863673 h 863673"/>
                <a:gd name="connsiteX4" fmla="*/ 0 w 12589281"/>
                <a:gd name="connsiteY4" fmla="*/ 25473 h 863673"/>
                <a:gd name="connsiteX0" fmla="*/ 0 w 12589281"/>
                <a:gd name="connsiteY0" fmla="*/ 25473 h 863673"/>
                <a:gd name="connsiteX1" fmla="*/ 12589281 w 12589281"/>
                <a:gd name="connsiteY1" fmla="*/ 0 h 863673"/>
                <a:gd name="connsiteX2" fmla="*/ 9357046 w 12589281"/>
                <a:gd name="connsiteY2" fmla="*/ 840390 h 863673"/>
                <a:gd name="connsiteX3" fmla="*/ 0 w 12589281"/>
                <a:gd name="connsiteY3" fmla="*/ 863673 h 863673"/>
                <a:gd name="connsiteX4" fmla="*/ 0 w 12589281"/>
                <a:gd name="connsiteY4" fmla="*/ 25473 h 863673"/>
                <a:gd name="connsiteX0" fmla="*/ 0 w 10776591"/>
                <a:gd name="connsiteY0" fmla="*/ 25473 h 863673"/>
                <a:gd name="connsiteX1" fmla="*/ 10776591 w 10776591"/>
                <a:gd name="connsiteY1" fmla="*/ 0 h 863673"/>
                <a:gd name="connsiteX2" fmla="*/ 9357046 w 10776591"/>
                <a:gd name="connsiteY2" fmla="*/ 840390 h 863673"/>
                <a:gd name="connsiteX3" fmla="*/ 0 w 10776591"/>
                <a:gd name="connsiteY3" fmla="*/ 863673 h 863673"/>
                <a:gd name="connsiteX4" fmla="*/ 0 w 10776591"/>
                <a:gd name="connsiteY4" fmla="*/ 25473 h 863673"/>
                <a:gd name="connsiteX0" fmla="*/ 0 w 10776591"/>
                <a:gd name="connsiteY0" fmla="*/ 25473 h 863673"/>
                <a:gd name="connsiteX1" fmla="*/ 10776591 w 10776591"/>
                <a:gd name="connsiteY1" fmla="*/ 0 h 863673"/>
                <a:gd name="connsiteX2" fmla="*/ 9357046 w 10776591"/>
                <a:gd name="connsiteY2" fmla="*/ 840390 h 863673"/>
                <a:gd name="connsiteX3" fmla="*/ 0 w 10776591"/>
                <a:gd name="connsiteY3" fmla="*/ 863673 h 863673"/>
                <a:gd name="connsiteX4" fmla="*/ 0 w 10776591"/>
                <a:gd name="connsiteY4" fmla="*/ 25473 h 863673"/>
                <a:gd name="connsiteX0" fmla="*/ 0 w 10776591"/>
                <a:gd name="connsiteY0" fmla="*/ 25473 h 863673"/>
                <a:gd name="connsiteX1" fmla="*/ 10776591 w 10776591"/>
                <a:gd name="connsiteY1" fmla="*/ 0 h 863673"/>
                <a:gd name="connsiteX2" fmla="*/ 9624414 w 10776591"/>
                <a:gd name="connsiteY2" fmla="*/ 840390 h 863673"/>
                <a:gd name="connsiteX3" fmla="*/ 0 w 10776591"/>
                <a:gd name="connsiteY3" fmla="*/ 863673 h 863673"/>
                <a:gd name="connsiteX4" fmla="*/ 0 w 10776591"/>
                <a:gd name="connsiteY4" fmla="*/ 25473 h 863673"/>
                <a:gd name="connsiteX0" fmla="*/ 0 w 10576059"/>
                <a:gd name="connsiteY0" fmla="*/ 25473 h 863673"/>
                <a:gd name="connsiteX1" fmla="*/ 10576059 w 10576059"/>
                <a:gd name="connsiteY1" fmla="*/ 0 h 863673"/>
                <a:gd name="connsiteX2" fmla="*/ 9624414 w 10576059"/>
                <a:gd name="connsiteY2" fmla="*/ 840390 h 863673"/>
                <a:gd name="connsiteX3" fmla="*/ 0 w 10576059"/>
                <a:gd name="connsiteY3" fmla="*/ 863673 h 863673"/>
                <a:gd name="connsiteX4" fmla="*/ 0 w 10576059"/>
                <a:gd name="connsiteY4" fmla="*/ 25473 h 863673"/>
                <a:gd name="connsiteX0" fmla="*/ 0 w 10676325"/>
                <a:gd name="connsiteY0" fmla="*/ 6901 h 845101"/>
                <a:gd name="connsiteX1" fmla="*/ 10676325 w 10676325"/>
                <a:gd name="connsiteY1" fmla="*/ 0 h 845101"/>
                <a:gd name="connsiteX2" fmla="*/ 9624414 w 10676325"/>
                <a:gd name="connsiteY2" fmla="*/ 821818 h 845101"/>
                <a:gd name="connsiteX3" fmla="*/ 0 w 10676325"/>
                <a:gd name="connsiteY3" fmla="*/ 845101 h 845101"/>
                <a:gd name="connsiteX4" fmla="*/ 0 w 10676325"/>
                <a:gd name="connsiteY4" fmla="*/ 6901 h 84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76325" h="845101">
                  <a:moveTo>
                    <a:pt x="0" y="6901"/>
                  </a:moveTo>
                  <a:lnTo>
                    <a:pt x="10676325" y="0"/>
                  </a:lnTo>
                  <a:lnTo>
                    <a:pt x="9624414" y="821818"/>
                  </a:lnTo>
                  <a:lnTo>
                    <a:pt x="0" y="845101"/>
                  </a:lnTo>
                  <a:lnTo>
                    <a:pt x="0" y="690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1473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emplate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281"/>
            <a:ext cx="9144000" cy="6849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8904"/>
            <a:ext cx="4495800" cy="457200"/>
          </a:xfrm>
          <a:prstGeom prst="rect">
            <a:avLst/>
          </a:prstGeom>
          <a:effectLst/>
        </p:spPr>
        <p:txBody>
          <a:bodyPr/>
          <a:lstStyle>
            <a:lvl1pPr algn="l">
              <a:defRPr sz="26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8" name="Picture 21" descr="logo-zensar_color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26016" y="58842"/>
            <a:ext cx="1295400" cy="66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Straight Connector 34"/>
          <p:cNvCxnSpPr/>
          <p:nvPr userDrawn="1"/>
        </p:nvCxnSpPr>
        <p:spPr>
          <a:xfrm rot="5400000">
            <a:off x="7354161" y="41665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 userDrawn="1"/>
        </p:nvSpPr>
        <p:spPr>
          <a:xfrm>
            <a:off x="152400" y="815008"/>
            <a:ext cx="8839200" cy="5638800"/>
          </a:xfrm>
          <a:prstGeom prst="roundRect">
            <a:avLst>
              <a:gd name="adj" fmla="val 1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 userDrawn="1"/>
        </p:nvSpPr>
        <p:spPr>
          <a:xfrm>
            <a:off x="3638093" y="6623506"/>
            <a:ext cx="2079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Copyright © 2012 |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r>
              <a:rPr lang="en-US" sz="900" baseline="0" dirty="0" err="1" smtClean="0">
                <a:solidFill>
                  <a:schemeClr val="bg1"/>
                </a:solidFill>
              </a:rPr>
              <a:t>Zensar</a:t>
            </a:r>
            <a:r>
              <a:rPr lang="en-US" sz="900" baseline="0" dirty="0" smtClean="0">
                <a:solidFill>
                  <a:schemeClr val="bg1"/>
                </a:solidFill>
              </a:rPr>
              <a:t> Technologies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Rectangle 27"/>
          <p:cNvSpPr>
            <a:spLocks noChangeArrowheads="1"/>
          </p:cNvSpPr>
          <p:nvPr userDrawn="1"/>
        </p:nvSpPr>
        <p:spPr bwMode="auto">
          <a:xfrm>
            <a:off x="8766625" y="6623506"/>
            <a:ext cx="440875" cy="1995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fld id="{44209B09-9676-4DA6-A701-9D0F896294A4}" type="slidenum">
              <a:rPr lang="en-US"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l">
                <a:defRPr/>
              </a:pPr>
              <a:t>‹#›</a:t>
            </a:fld>
            <a:endParaRPr lang="en-US" sz="9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 userDrawn="1"/>
        </p:nvSpPr>
        <p:spPr bwMode="auto">
          <a:xfrm>
            <a:off x="1" y="6623506"/>
            <a:ext cx="13716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0" dirty="0">
                <a:solidFill>
                  <a:schemeClr val="bg1"/>
                </a:solidFill>
              </a:rPr>
              <a:t>Zensar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85251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8578850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2179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defRPr>
            </a:lvl1pPr>
            <a:lvl2pPr>
              <a:lnSpc>
                <a:spcPts val="2280"/>
              </a:lnSpc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defRPr>
            </a:lvl2pPr>
            <a:lvl3pPr>
              <a:lnSpc>
                <a:spcPts val="2280"/>
              </a:lnSpc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defRPr>
            </a:lvl3pPr>
            <a:lvl4pPr>
              <a:lnSpc>
                <a:spcPts val="228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defRPr>
            </a:lvl4pPr>
            <a:lvl5pPr>
              <a:lnSpc>
                <a:spcPts val="228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13469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00">
                <a:solidFill>
                  <a:schemeClr val="bg1">
                    <a:lumMod val="85000"/>
                  </a:schemeClr>
                </a:solidFill>
                <a:latin typeface="Myriad Pro" pitchFamily="34" charset="0"/>
                <a:cs typeface="Arial"/>
              </a:defRPr>
            </a:lvl1pPr>
          </a:lstStyle>
          <a:p>
            <a:r>
              <a:rPr lang="en-US" dirty="0" smtClean="0"/>
              <a:t>©2010 Tableau Software Inc. All rights reserved.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 b="1">
                <a:solidFill>
                  <a:schemeClr val="tx2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65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E00EC-788D-4B4F-8AF8-58949F884B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1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1"/>
            <a:ext cx="9144000" cy="381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194"/>
            <a:ext cx="2133600" cy="3017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20A1BC-B3E2-4E57-850E-158F9F961BB5}" type="datetime1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194"/>
            <a:ext cx="2133600" cy="3017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FE6D0E-039C-4CF2-9F1A-8C8DF6194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990600"/>
            <a:ext cx="9144000" cy="141943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" y="228600"/>
            <a:ext cx="6871855" cy="533219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69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572C-1B4F-4D6A-9B4C-5C1C9FA43B41}" type="datetime1">
              <a:rPr lang="en-US" smtClean="0"/>
              <a:pPr/>
              <a:t>5/13/2017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D0E-039C-4CF2-9F1A-8C8DF6194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DA2-FD1F-4150-8681-9FFA0B8CDE9A}" type="datetime1">
              <a:rPr lang="en-US" smtClean="0"/>
              <a:pPr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www.zensar.com | © Zensar Technologies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D0E-039C-4CF2-9F1A-8C8DF6194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3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E589-5732-4197-8309-E3E9ACB6FCC6}" type="datetime1">
              <a:rPr lang="en-US" smtClean="0"/>
              <a:pPr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www.zensar.com | © Zensar Technologies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D0E-039C-4CF2-9F1A-8C8DF6194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1373-9EDB-484A-837A-F7FD5BDB74C0}" type="datetime1">
              <a:rPr lang="en-US" smtClean="0"/>
              <a:pPr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www.zensar.com | © Zensar Technologies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D0E-039C-4CF2-9F1A-8C8DF6194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1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54AF-C0B7-4080-8C76-4EAD27C7C6E1}" type="datetime1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www.zensar.com | © Zensar Technologies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D0E-039C-4CF2-9F1A-8C8DF6194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7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33B4-454D-430D-97CD-5EE87C7F6391}" type="datetime1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www.zensar.com | © Zensar Technologies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D0E-039C-4CF2-9F1A-8C8DF6194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6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D444-EE3F-4EE7-9C8B-6A8DF03FEB2C}" type="datetime1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www.zensar.com | © Zensar Technologies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D0E-039C-4CF2-9F1A-8C8DF6194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Kiran\ppt_works\Pannels design\images\Digital-Marketing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12"/>
          <a:stretch/>
        </p:blipFill>
        <p:spPr bwMode="auto">
          <a:xfrm flipH="1">
            <a:off x="76200" y="76200"/>
            <a:ext cx="8153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748E9-90DA-42E8-A5D2-198B73BA6D9F}" type="datetime1">
              <a:rPr lang="en-US" smtClean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www.zensar.com | © </a:t>
            </a:r>
            <a:r>
              <a:rPr lang="en-US" dirty="0" err="1" smtClean="0"/>
              <a:t>Zensar</a:t>
            </a:r>
            <a:r>
              <a:rPr lang="en-US" dirty="0" smtClean="0"/>
              <a:t> Technologies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E6D0E-039C-4CF2-9F1A-8C8DF6194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438400" y="76200"/>
            <a:ext cx="6553200" cy="914400"/>
          </a:xfrm>
          <a:prstGeom prst="rect">
            <a:avLst/>
          </a:prstGeom>
          <a:gradFill>
            <a:gsLst>
              <a:gs pos="55000">
                <a:srgbClr val="002060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930" y="251619"/>
            <a:ext cx="7386199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8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v"/>
        <a:defRPr sz="2400" kern="1200">
          <a:solidFill>
            <a:schemeClr val="tx2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/>
        </a:buClr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1800" kern="1200">
          <a:solidFill>
            <a:schemeClr val="tx2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886200" y="3902614"/>
            <a:ext cx="5257801" cy="1338773"/>
          </a:xfrm>
        </p:spPr>
        <p:txBody>
          <a:bodyPr/>
          <a:lstStyle/>
          <a:p>
            <a:pPr algn="ctr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500" dirty="0" smtClean="0"/>
              <a:t>A holistic insight to Tableau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610832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53425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Tableau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C:\Users\anandpra\Desktop\Tableau PPT\Star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73727"/>
            <a:ext cx="35052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81349" y="2414456"/>
            <a:ext cx="3322616" cy="4814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4003965" y="2655160"/>
            <a:ext cx="79663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8309" y="2493759"/>
            <a:ext cx="29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Here to Start Tableau 8.2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3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Depiction of different Data Types</a:t>
            </a: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59" name="Picture 3" descr="C:\Users\anandpra\Desktop\Tableau PPT\Bin Fie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29" y="3267950"/>
            <a:ext cx="2009885" cy="37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0" name="Picture 24" descr="C:\Users\anandpra\Desktop\Tableau PPT\S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1" y="3733800"/>
            <a:ext cx="196951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1" name="Picture 25" descr="C:\Users\anandpra\Desktop\Tableau PPT\String Fie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2" y="1286740"/>
            <a:ext cx="2084676" cy="38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2" name="Picture 26" descr="C:\Users\anandpra\Desktop\Tableau PPT\Calculated Number Fiel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0" y="5000929"/>
            <a:ext cx="1969510" cy="34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3" name="Picture 27" descr="C:\Users\anandpra\Desktop\Tableau PPT\Calculated String Fiel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79" y="4510508"/>
            <a:ext cx="1933143" cy="38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4" name="Picture 28" descr="C:\Users\anandpra\Desktop\Tableau PPT\Date Fiel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331602"/>
            <a:ext cx="2003930" cy="40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5" name="Picture 29" descr="C:\Users\anandpra\Desktop\Tableau PPT\Geography Fiel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34" y="2873130"/>
            <a:ext cx="1969511" cy="3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6" name="Picture 30" descr="C:\Users\anandpra\Desktop\Tableau PPT\Grou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7" y="4187878"/>
            <a:ext cx="1911927" cy="33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7" name="Picture 31" descr="C:\Users\anandpra\Desktop\Tableau PPT\Hierarch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6" y="5334000"/>
            <a:ext cx="1875561" cy="11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8" name="Picture 32" descr="C:\Users\anandpra\Desktop\Tableau PPT\Number Fiel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7" y="1871642"/>
            <a:ext cx="1969511" cy="3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446809" y="1285874"/>
            <a:ext cx="5801591" cy="396602"/>
            <a:chOff x="446809" y="1285874"/>
            <a:chExt cx="5801591" cy="396602"/>
          </a:xfrm>
        </p:grpSpPr>
        <p:sp>
          <p:nvSpPr>
            <p:cNvPr id="38" name="Rounded Rectangle 37"/>
            <p:cNvSpPr/>
            <p:nvPr/>
          </p:nvSpPr>
          <p:spPr>
            <a:xfrm>
              <a:off x="446809" y="1303181"/>
              <a:ext cx="2078182" cy="37929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514600" y="1481569"/>
              <a:ext cx="14132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62400" y="128587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String Field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" y="1819021"/>
            <a:ext cx="5756672" cy="390779"/>
            <a:chOff x="457200" y="1819021"/>
            <a:chExt cx="5756672" cy="390779"/>
          </a:xfrm>
        </p:grpSpPr>
        <p:sp>
          <p:nvSpPr>
            <p:cNvPr id="40" name="Rounded Rectangle 39"/>
            <p:cNvSpPr/>
            <p:nvPr/>
          </p:nvSpPr>
          <p:spPr>
            <a:xfrm>
              <a:off x="457200" y="1830505"/>
              <a:ext cx="2078182" cy="37929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2514600" y="2015834"/>
              <a:ext cx="14132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927872" y="1819021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 Field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2336195"/>
            <a:ext cx="5777454" cy="379295"/>
            <a:chOff x="457200" y="2336195"/>
            <a:chExt cx="5777454" cy="379295"/>
          </a:xfrm>
        </p:grpSpPr>
        <p:sp>
          <p:nvSpPr>
            <p:cNvPr id="41" name="Rounded Rectangle 40"/>
            <p:cNvSpPr/>
            <p:nvPr/>
          </p:nvSpPr>
          <p:spPr>
            <a:xfrm>
              <a:off x="457200" y="2336195"/>
              <a:ext cx="2078182" cy="37929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2549128" y="2521530"/>
              <a:ext cx="14132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948654" y="2341176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Date Field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2800989"/>
            <a:ext cx="5798127" cy="397706"/>
            <a:chOff x="457200" y="2800989"/>
            <a:chExt cx="5798127" cy="397706"/>
          </a:xfrm>
        </p:grpSpPr>
        <p:sp>
          <p:nvSpPr>
            <p:cNvPr id="42" name="Rounded Rectangle 41"/>
            <p:cNvSpPr/>
            <p:nvPr/>
          </p:nvSpPr>
          <p:spPr>
            <a:xfrm>
              <a:off x="457200" y="2819400"/>
              <a:ext cx="2078182" cy="37929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2514600" y="2985655"/>
              <a:ext cx="14132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969327" y="2800989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Geography Field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3285230"/>
            <a:ext cx="5756672" cy="379295"/>
            <a:chOff x="457200" y="3285230"/>
            <a:chExt cx="5756672" cy="379295"/>
          </a:xfrm>
        </p:grpSpPr>
        <p:sp>
          <p:nvSpPr>
            <p:cNvPr id="43" name="Rounded Rectangle 42"/>
            <p:cNvSpPr/>
            <p:nvPr/>
          </p:nvSpPr>
          <p:spPr>
            <a:xfrm>
              <a:off x="457200" y="3285230"/>
              <a:ext cx="2078182" cy="37929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514600" y="3456709"/>
              <a:ext cx="14132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927872" y="3295193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Bin Field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7200" y="4910102"/>
            <a:ext cx="6830290" cy="369332"/>
            <a:chOff x="457200" y="4910102"/>
            <a:chExt cx="6830290" cy="369332"/>
          </a:xfrm>
        </p:grpSpPr>
        <p:sp>
          <p:nvSpPr>
            <p:cNvPr id="47" name="Rounded Rectangle 46"/>
            <p:cNvSpPr/>
            <p:nvPr/>
          </p:nvSpPr>
          <p:spPr>
            <a:xfrm>
              <a:off x="457200" y="4958188"/>
              <a:ext cx="2078182" cy="313467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2514600" y="5105399"/>
              <a:ext cx="14132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900162" y="4910102"/>
              <a:ext cx="3387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Calculated  Number Field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3739634"/>
            <a:ext cx="5777454" cy="389021"/>
            <a:chOff x="457200" y="3739634"/>
            <a:chExt cx="5777454" cy="389021"/>
          </a:xfrm>
        </p:grpSpPr>
        <p:sp>
          <p:nvSpPr>
            <p:cNvPr id="44" name="Rounded Rectangle 43"/>
            <p:cNvSpPr/>
            <p:nvPr/>
          </p:nvSpPr>
          <p:spPr>
            <a:xfrm>
              <a:off x="457200" y="3749360"/>
              <a:ext cx="2078182" cy="37929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2514600" y="3934689"/>
              <a:ext cx="14132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948654" y="37396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Set Field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200" y="4154400"/>
            <a:ext cx="5791200" cy="369332"/>
            <a:chOff x="457200" y="4154400"/>
            <a:chExt cx="5791200" cy="369332"/>
          </a:xfrm>
        </p:grpSpPr>
        <p:sp>
          <p:nvSpPr>
            <p:cNvPr id="45" name="Rounded Rectangle 44"/>
            <p:cNvSpPr/>
            <p:nvPr/>
          </p:nvSpPr>
          <p:spPr>
            <a:xfrm>
              <a:off x="457200" y="4182333"/>
              <a:ext cx="2078182" cy="313467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514600" y="4343399"/>
              <a:ext cx="14132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962400" y="41544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200" y="4535400"/>
            <a:ext cx="6172199" cy="369332"/>
            <a:chOff x="457200" y="4535400"/>
            <a:chExt cx="6172199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457200" y="4563333"/>
              <a:ext cx="2078182" cy="313467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2514600" y="4724399"/>
              <a:ext cx="14132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900162" y="4535400"/>
              <a:ext cx="272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Calculated String Field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6418" y="5340714"/>
            <a:ext cx="5777455" cy="1082177"/>
            <a:chOff x="436418" y="5340714"/>
            <a:chExt cx="5777455" cy="1082177"/>
          </a:xfrm>
        </p:grpSpPr>
        <p:sp>
          <p:nvSpPr>
            <p:cNvPr id="48" name="Rounded Rectangle 47"/>
            <p:cNvSpPr/>
            <p:nvPr/>
          </p:nvSpPr>
          <p:spPr>
            <a:xfrm>
              <a:off x="436418" y="5340714"/>
              <a:ext cx="2078182" cy="1082177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2514600" y="5867399"/>
              <a:ext cx="14132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927873" y="5682733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Hierarchy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878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945" y="1524000"/>
            <a:ext cx="708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Tableau Data Extract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Performance - Enhanced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Offline </a:t>
            </a:r>
            <a:r>
              <a:rPr lang="en-US" dirty="0" smtClean="0"/>
              <a:t>analysis - Possible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Creating packaged </a:t>
            </a:r>
            <a:r>
              <a:rPr lang="en-US" dirty="0" smtClean="0"/>
              <a:t>workbooks - Possible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Publishing to Tableau </a:t>
            </a:r>
            <a:r>
              <a:rPr lang="en-US" dirty="0" smtClean="0"/>
              <a:t>Public - Possible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Data security – Enhanced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Interactive Analysis - Possible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0945" y="38862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Live Connection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Data is Live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Online Analysis - Possible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Performance - hampered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Can’t connect to large data – Performance degraded drastically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Creating packaged workbooks </a:t>
            </a:r>
            <a:r>
              <a:rPr lang="en-US" dirty="0" smtClean="0"/>
              <a:t>– Possible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Interactive Analysis </a:t>
            </a:r>
            <a:r>
              <a:rPr lang="en-US" dirty="0" smtClean="0"/>
              <a:t>– Slightly hampered</a:t>
            </a:r>
            <a:endParaRPr lang="en-US" dirty="0"/>
          </a:p>
        </p:txBody>
      </p:sp>
      <p:pic>
        <p:nvPicPr>
          <p:cNvPr id="6" name="Picture 2" descr="C:\Users\anandpra\Desktop\Tableau PPT\Type of Connec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48544"/>
            <a:ext cx="3034145" cy="301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53425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Connections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2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A1BC-B3E2-4E57-850E-158F9F961BB5}" type="datetime1">
              <a:rPr lang="en-US" smtClean="0"/>
              <a:pPr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971800" y="6531359"/>
            <a:ext cx="3200400" cy="301756"/>
          </a:xfrm>
        </p:spPr>
        <p:txBody>
          <a:bodyPr/>
          <a:lstStyle/>
          <a:p>
            <a:r>
              <a:rPr lang="en-US" smtClean="0"/>
              <a:t>www.zensar.com | © Zensar Technologies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D0E-039C-4CF2-9F1A-8C8DF619463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00200" y="23622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 You !!!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1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What </a:t>
            </a:r>
            <a:r>
              <a:rPr lang="en-US" sz="4000" dirty="0"/>
              <a:t>is </a:t>
            </a:r>
            <a:r>
              <a:rPr lang="en-US" sz="4000" dirty="0" smtClean="0"/>
              <a:t>BI? </a:t>
            </a:r>
            <a:endParaRPr lang="en-GB" sz="4000" dirty="0"/>
          </a:p>
        </p:txBody>
      </p:sp>
      <p:sp>
        <p:nvSpPr>
          <p:cNvPr id="12" name="Rounded Rectangle 11"/>
          <p:cNvSpPr/>
          <p:nvPr/>
        </p:nvSpPr>
        <p:spPr bwMode="auto">
          <a:xfrm flipH="1">
            <a:off x="265113" y="1817688"/>
            <a:ext cx="5116512" cy="1436687"/>
          </a:xfrm>
          <a:prstGeom prst="roundRect">
            <a:avLst>
              <a:gd name="adj" fmla="val 7285"/>
            </a:avLst>
          </a:prstGeom>
          <a:gradFill flip="none" rotWithShape="1">
            <a:gsLst>
              <a:gs pos="0">
                <a:srgbClr val="D90026">
                  <a:lumMod val="75000"/>
                  <a:alpha val="80000"/>
                </a:srgbClr>
              </a:gs>
              <a:gs pos="52000">
                <a:srgbClr val="C00000">
                  <a:alpha val="70000"/>
                </a:srgbClr>
              </a:gs>
              <a:gs pos="100000">
                <a:srgbClr val="D90026">
                  <a:lumMod val="50000"/>
                  <a:alpha val="80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10" tIns="45710" rIns="54852" bIns="41145" anchor="ctr" anchorCtr="1"/>
          <a:lstStyle/>
          <a:p>
            <a:pPr marL="227147" indent="-227147" algn="ctr" defTabSz="914159" fontAlgn="auto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FFFF99"/>
              </a:buClr>
              <a:buSzPct val="120000"/>
              <a:defRPr/>
            </a:pPr>
            <a:endParaRPr lang="en-US" altLang="zh-CN" sz="3200" i="1" kern="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" name="Picture 5" descr="sl03_ani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9075" y="3406775"/>
            <a:ext cx="3611563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sl03_ani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8475" y="2276475"/>
            <a:ext cx="3189288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sl03_anim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56250" y="1052513"/>
            <a:ext cx="3189288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 bwMode="auto">
          <a:xfrm rot="5400000">
            <a:off x="2186108" y="84263"/>
            <a:ext cx="1266092" cy="4910158"/>
          </a:xfrm>
          <a:prstGeom prst="roundRect">
            <a:avLst>
              <a:gd name="adj" fmla="val 9763"/>
            </a:avLst>
          </a:prstGeom>
          <a:gradFill flip="none" rotWithShape="1">
            <a:gsLst>
              <a:gs pos="0">
                <a:schemeClr val="tx1">
                  <a:alpha val="31000"/>
                </a:schemeClr>
              </a:gs>
              <a:gs pos="52000">
                <a:schemeClr val="tx1">
                  <a:alpha val="15000"/>
                </a:schemeClr>
              </a:gs>
              <a:gs pos="100000">
                <a:schemeClr val="bg1">
                  <a:alpha val="7000"/>
                </a:schemeClr>
              </a:gs>
            </a:gsLst>
            <a:lin ang="16200000" scaled="0"/>
            <a:tileRect/>
          </a:gradFill>
          <a:ln w="12700" cap="flat" cmpd="sng" algn="ctr">
            <a:gradFill>
              <a:gsLst>
                <a:gs pos="0">
                  <a:srgbClr val="FFFFFF">
                    <a:alpha val="33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108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10" tIns="45710" rIns="54852" bIns="41145" anchor="ctr" anchorCtr="1"/>
          <a:lstStyle/>
          <a:p>
            <a:pPr marL="227147" indent="-227147" algn="ctr" defTabSz="914159" fontAlgn="auto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FFFF99"/>
              </a:buClr>
              <a:buSzPct val="120000"/>
              <a:defRPr/>
            </a:pPr>
            <a:endParaRPr lang="en-US" altLang="zh-CN" sz="3200" i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39938" y="1604484"/>
            <a:ext cx="5042351" cy="1779007"/>
          </a:xfrm>
          <a:prstGeom prst="roundRect">
            <a:avLst>
              <a:gd name="adj" fmla="val 20220"/>
            </a:avLst>
          </a:prstGeom>
          <a:noFill/>
          <a:ln w="38100" cap="flat" cmpd="thickThin" algn="ctr">
            <a:noFill/>
            <a:prstDash val="solid"/>
          </a:ln>
          <a:effectLst/>
          <a:scene3d>
            <a:camera prst="orthographicFront"/>
            <a:lightRig rig="flat" dir="t">
              <a:rot lat="0" lon="0" rev="5400000"/>
            </a:lightRig>
          </a:scene3d>
          <a:sp3d>
            <a:bevelT w="38100" h="38100" prst="softRound"/>
            <a:bevelB w="38100" h="38100"/>
          </a:sp3d>
        </p:spPr>
        <p:txBody>
          <a:bodyPr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Improving organizations by providing business insights to all employees leading to better, faster, more relevant decisions</a:t>
            </a:r>
          </a:p>
        </p:txBody>
      </p:sp>
    </p:spTree>
    <p:extLst>
      <p:ext uri="{BB962C8B-B14F-4D97-AF65-F5344CB8AC3E}">
        <p14:creationId xmlns:p14="http://schemas.microsoft.com/office/powerpoint/2010/main" val="3382099262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A1BC-B3E2-4E57-850E-158F9F961BB5}" type="datetime1">
              <a:rPr lang="en-US" smtClean="0"/>
              <a:pPr/>
              <a:t>5/13/2017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D0E-039C-4CF2-9F1A-8C8DF619463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97" y="304800"/>
            <a:ext cx="8229600" cy="5332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/>
              <a:t>Human </a:t>
            </a:r>
            <a:r>
              <a:rPr lang="en-US" sz="4000" dirty="0"/>
              <a:t>Perception is Powerful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6" name="Picture 4" descr="grid 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629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3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A1BC-B3E2-4E57-850E-158F9F961BB5}" type="datetime1">
              <a:rPr lang="en-US" smtClean="0"/>
              <a:pPr/>
              <a:t>5/13/2017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D0E-039C-4CF2-9F1A-8C8DF619463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4" descr="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629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0297" y="304800"/>
            <a:ext cx="8229600" cy="5332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/>
              <a:t>Human </a:t>
            </a:r>
            <a:r>
              <a:rPr lang="en-US" sz="4000" dirty="0"/>
              <a:t>Perception is Powerful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38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60" y="228600"/>
            <a:ext cx="8363640" cy="533400"/>
          </a:xfrm>
        </p:spPr>
        <p:txBody>
          <a:bodyPr>
            <a:noAutofit/>
          </a:bodyPr>
          <a:lstStyle/>
          <a:p>
            <a:r>
              <a:rPr lang="en-US" b="1" dirty="0" smtClean="0"/>
              <a:t>What is Tableau?</a:t>
            </a:r>
            <a:endParaRPr lang="en-US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0761" y="1219200"/>
            <a:ext cx="89732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ea typeface="Meiryo UI" panose="020B0604030504040204" pitchFamily="34" charset="-128"/>
                <a:cs typeface="Arial" panose="020B0604020202020204" pitchFamily="34" charset="0"/>
              </a:rPr>
              <a:t>Tableau enables users to quickly see and understand their data by automatically turning data into pictures</a:t>
            </a:r>
            <a:endParaRPr lang="en-US" dirty="0"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65531"/>
            <a:ext cx="6553200" cy="442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00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bg1"/>
                </a:solidFill>
                <a:latin typeface="Meiryo UI" panose="020B0604030504040204" pitchFamily="34" charset="-128"/>
              </a:rPr>
              <a:t>Why Tableau?</a:t>
            </a:r>
            <a:endParaRPr sz="3200" dirty="0">
              <a:solidFill>
                <a:schemeClr val="bg1"/>
              </a:solidFill>
              <a:latin typeface="Meiryo UI" panose="020B0604030504040204" pitchFamily="34" charset="-12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1540484"/>
            <a:ext cx="2743200" cy="2468880"/>
            <a:chOff x="228600" y="1540484"/>
            <a:chExt cx="2743200" cy="2468880"/>
          </a:xfrm>
        </p:grpSpPr>
        <p:sp>
          <p:nvSpPr>
            <p:cNvPr id="28" name="Oval 27"/>
            <p:cNvSpPr/>
            <p:nvPr/>
          </p:nvSpPr>
          <p:spPr>
            <a:xfrm>
              <a:off x="228600" y="1540484"/>
              <a:ext cx="2743200" cy="246888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" name="Picture 2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8954" y="1933441"/>
              <a:ext cx="1689472" cy="1664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5"/>
            <p:cNvSpPr txBox="1">
              <a:spLocks noChangeArrowheads="1"/>
            </p:cNvSpPr>
            <p:nvPr/>
          </p:nvSpPr>
          <p:spPr bwMode="auto">
            <a:xfrm>
              <a:off x="1337916" y="1594887"/>
              <a:ext cx="5245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600" b="1" dirty="0" smtClean="0">
                  <a:solidFill>
                    <a:schemeClr val="tx2"/>
                  </a:solidFill>
                </a:rPr>
                <a:t>Fast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00400" y="1542793"/>
            <a:ext cx="2743200" cy="2468880"/>
            <a:chOff x="3124200" y="1542793"/>
            <a:chExt cx="2743200" cy="2468880"/>
          </a:xfrm>
        </p:grpSpPr>
        <p:sp>
          <p:nvSpPr>
            <p:cNvPr id="3" name="Oval 2"/>
            <p:cNvSpPr/>
            <p:nvPr/>
          </p:nvSpPr>
          <p:spPr>
            <a:xfrm>
              <a:off x="3124200" y="1542793"/>
              <a:ext cx="2743200" cy="246888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7728" y="1981200"/>
              <a:ext cx="1516272" cy="1506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4287069" y="1701558"/>
              <a:ext cx="5588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600" b="1" dirty="0" smtClean="0">
                  <a:solidFill>
                    <a:schemeClr val="tx2"/>
                  </a:solidFill>
                </a:rPr>
                <a:t>Easy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48400" y="4171724"/>
            <a:ext cx="2743200" cy="2468880"/>
            <a:chOff x="6172200" y="4171724"/>
            <a:chExt cx="2743200" cy="2468880"/>
          </a:xfrm>
        </p:grpSpPr>
        <p:sp>
          <p:nvSpPr>
            <p:cNvPr id="27" name="Oval 26"/>
            <p:cNvSpPr/>
            <p:nvPr/>
          </p:nvSpPr>
          <p:spPr>
            <a:xfrm>
              <a:off x="6172200" y="4171724"/>
              <a:ext cx="2743200" cy="246888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69968" y="4648200"/>
              <a:ext cx="1788232" cy="1578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5"/>
            <p:cNvSpPr txBox="1">
              <a:spLocks noChangeArrowheads="1"/>
            </p:cNvSpPr>
            <p:nvPr/>
          </p:nvSpPr>
          <p:spPr bwMode="auto">
            <a:xfrm>
              <a:off x="6858001" y="4394544"/>
              <a:ext cx="1538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600" b="1" dirty="0" smtClean="0">
                  <a:solidFill>
                    <a:schemeClr val="tx2"/>
                  </a:solidFill>
                </a:rPr>
                <a:t>Cost Effective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4800" y="4203497"/>
            <a:ext cx="2743200" cy="2468880"/>
            <a:chOff x="381000" y="4203497"/>
            <a:chExt cx="2743200" cy="2468880"/>
          </a:xfrm>
        </p:grpSpPr>
        <p:sp>
          <p:nvSpPr>
            <p:cNvPr id="29" name="Oval 28"/>
            <p:cNvSpPr/>
            <p:nvPr/>
          </p:nvSpPr>
          <p:spPr>
            <a:xfrm>
              <a:off x="381000" y="4203497"/>
              <a:ext cx="2743200" cy="246888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43796" y="4800600"/>
              <a:ext cx="1747004" cy="1236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5"/>
            <p:cNvSpPr txBox="1">
              <a:spLocks noChangeArrowheads="1"/>
            </p:cNvSpPr>
            <p:nvPr/>
          </p:nvSpPr>
          <p:spPr bwMode="auto">
            <a:xfrm>
              <a:off x="1266986" y="4510580"/>
              <a:ext cx="9712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600" b="1" dirty="0" smtClean="0">
                  <a:solidFill>
                    <a:schemeClr val="tx2"/>
                  </a:solidFill>
                </a:rPr>
                <a:t>Everyone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72200" y="1536860"/>
            <a:ext cx="2743200" cy="2468880"/>
            <a:chOff x="6096000" y="1536860"/>
            <a:chExt cx="2743200" cy="2468880"/>
          </a:xfrm>
        </p:grpSpPr>
        <p:sp>
          <p:nvSpPr>
            <p:cNvPr id="26" name="Oval 25"/>
            <p:cNvSpPr/>
            <p:nvPr/>
          </p:nvSpPr>
          <p:spPr>
            <a:xfrm>
              <a:off x="6096000" y="1536860"/>
              <a:ext cx="2743200" cy="246888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5"/>
            <p:cNvSpPr txBox="1">
              <a:spLocks noChangeArrowheads="1"/>
            </p:cNvSpPr>
            <p:nvPr/>
          </p:nvSpPr>
          <p:spPr bwMode="auto">
            <a:xfrm>
              <a:off x="7124473" y="1694389"/>
              <a:ext cx="7562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600" b="1" dirty="0" smtClean="0">
                  <a:solidFill>
                    <a:schemeClr val="tx2"/>
                  </a:solidFill>
                </a:rPr>
                <a:t>Secure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70610" y="2070910"/>
              <a:ext cx="1593980" cy="1568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3276600" y="4233552"/>
            <a:ext cx="2743200" cy="2468880"/>
            <a:chOff x="3276600" y="4233552"/>
            <a:chExt cx="2743200" cy="2468880"/>
          </a:xfrm>
        </p:grpSpPr>
        <p:sp>
          <p:nvSpPr>
            <p:cNvPr id="18" name="Oval 17"/>
            <p:cNvSpPr/>
            <p:nvPr/>
          </p:nvSpPr>
          <p:spPr>
            <a:xfrm>
              <a:off x="3276600" y="4233552"/>
              <a:ext cx="2743200" cy="246888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33800" y="4742236"/>
              <a:ext cx="1701262" cy="1506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5"/>
            <p:cNvSpPr txBox="1">
              <a:spLocks noChangeArrowheads="1"/>
            </p:cNvSpPr>
            <p:nvPr/>
          </p:nvSpPr>
          <p:spPr bwMode="auto">
            <a:xfrm>
              <a:off x="4053037" y="4462046"/>
              <a:ext cx="119032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600" b="1" dirty="0" smtClean="0">
                  <a:solidFill>
                    <a:schemeClr val="tx2"/>
                  </a:solidFill>
                </a:rPr>
                <a:t>Everywhere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2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0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1" y="152400"/>
            <a:ext cx="7866334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smtClean="0"/>
              <a:t>Tableau’s Visual Intelligence Platform</a:t>
            </a:r>
            <a:endParaRPr lang="en-US" sz="28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14400" y="4264223"/>
            <a:ext cx="746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Connect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to data 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in:</a:t>
            </a:r>
          </a:p>
        </p:txBody>
      </p:sp>
      <p:pic>
        <p:nvPicPr>
          <p:cNvPr id="9" name="Picture 22" descr="image17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904" y="2108151"/>
            <a:ext cx="7112496" cy="292112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81000" y="1676400"/>
            <a:ext cx="13522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Myriad Pro" pitchFamily="34" charset="0"/>
              </a:rPr>
              <a:t>Desktop </a:t>
            </a:r>
            <a:r>
              <a:rPr lang="en-US" b="1" kern="0" dirty="0" smtClean="0">
                <a:solidFill>
                  <a:schemeClr val="accent6">
                    <a:lumMod val="75000"/>
                  </a:schemeClr>
                </a:solidFill>
                <a:latin typeface="Myriad Pro" pitchFamily="34" charset="0"/>
              </a:rPr>
              <a:t>Create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5600" y="1524000"/>
            <a:ext cx="13522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Myriad Pro" pitchFamily="34" charset="0"/>
              </a:rPr>
              <a:t>Server</a:t>
            </a:r>
          </a:p>
          <a:p>
            <a:r>
              <a:rPr lang="en-US" b="1" kern="0" dirty="0" smtClean="0">
                <a:solidFill>
                  <a:schemeClr val="accent6">
                    <a:lumMod val="75000"/>
                  </a:schemeClr>
                </a:solidFill>
                <a:latin typeface="Myriad Pro" pitchFamily="34" charset="0"/>
              </a:rPr>
              <a:t>Consume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400" y="1752600"/>
            <a:ext cx="971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kern="0" dirty="0" smtClean="0">
                <a:solidFill>
                  <a:srgbClr val="1F437D"/>
                </a:solidFill>
                <a:latin typeface="Myriad Pro" pitchFamily="34" charset="0"/>
              </a:rPr>
              <a:t>Mobile</a:t>
            </a:r>
            <a:endParaRPr lang="en-US" sz="1050" i="1" dirty="0"/>
          </a:p>
        </p:txBody>
      </p:sp>
      <p:sp>
        <p:nvSpPr>
          <p:cNvPr id="14" name="Rectangle 13"/>
          <p:cNvSpPr/>
          <p:nvPr/>
        </p:nvSpPr>
        <p:spPr>
          <a:xfrm>
            <a:off x="6172200" y="2286000"/>
            <a:ext cx="777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kern="0" dirty="0" smtClean="0">
                <a:solidFill>
                  <a:srgbClr val="1F437D"/>
                </a:solidFill>
                <a:latin typeface="Myriad Pro" pitchFamily="34" charset="0"/>
              </a:rPr>
              <a:t>Web</a:t>
            </a:r>
            <a:endParaRPr lang="en-US" sz="1050" i="1" dirty="0"/>
          </a:p>
        </p:txBody>
      </p:sp>
      <p:sp>
        <p:nvSpPr>
          <p:cNvPr id="15" name="Rectangle 14"/>
          <p:cNvSpPr/>
          <p:nvPr/>
        </p:nvSpPr>
        <p:spPr>
          <a:xfrm>
            <a:off x="7467600" y="3048000"/>
            <a:ext cx="110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kern="0" dirty="0" smtClean="0">
                <a:solidFill>
                  <a:srgbClr val="1F437D"/>
                </a:solidFill>
                <a:latin typeface="Myriad Pro" pitchFamily="34" charset="0"/>
              </a:rPr>
              <a:t>Desktop</a:t>
            </a:r>
            <a:endParaRPr lang="en-US" sz="1050" i="1" dirty="0"/>
          </a:p>
        </p:txBody>
      </p:sp>
      <p:sp>
        <p:nvSpPr>
          <p:cNvPr id="16" name="Rectangle 15"/>
          <p:cNvSpPr/>
          <p:nvPr/>
        </p:nvSpPr>
        <p:spPr>
          <a:xfrm>
            <a:off x="5105400" y="4733092"/>
            <a:ext cx="152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Myriad Pro" pitchFamily="34" charset="0"/>
              </a:rPr>
              <a:t>Server</a:t>
            </a:r>
          </a:p>
          <a:p>
            <a:r>
              <a:rPr lang="en-US" b="1" kern="0" dirty="0" smtClean="0">
                <a:solidFill>
                  <a:schemeClr val="accent6">
                    <a:lumMod val="75000"/>
                  </a:schemeClr>
                </a:solidFill>
                <a:latin typeface="Myriad Pro" pitchFamily="34" charset="0"/>
              </a:rPr>
              <a:t>Standardize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44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Tableau Products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69342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A1BC-B3E2-4E57-850E-158F9F961BB5}" type="datetime1">
              <a:rPr lang="en-US" smtClean="0"/>
              <a:pPr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971800" y="6531359"/>
            <a:ext cx="3200400" cy="301756"/>
          </a:xfrm>
        </p:spPr>
        <p:txBody>
          <a:bodyPr/>
          <a:lstStyle/>
          <a:p>
            <a:r>
              <a:rPr lang="en-US" smtClean="0"/>
              <a:t>www.zensar.com | © Zensar Technologies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6D0E-039C-4CF2-9F1A-8C8DF619463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Products</a:t>
            </a:r>
            <a:endParaRPr lang="en-US" dirty="0"/>
          </a:p>
        </p:txBody>
      </p:sp>
      <p:pic>
        <p:nvPicPr>
          <p:cNvPr id="1026" name="Picture 2" descr="C:\Arparmar\Zenlounge Community\slide-12-7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5344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9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39978</TotalTime>
  <Words>232</Words>
  <Application>Microsoft Office PowerPoint</Application>
  <PresentationFormat>On-screen Show (4:3)</PresentationFormat>
  <Paragraphs>79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A holistic insight to Tableau</vt:lpstr>
      <vt:lpstr>What is BI? </vt:lpstr>
      <vt:lpstr> Human Perception is Powerful </vt:lpstr>
      <vt:lpstr> Human Perception is Powerful </vt:lpstr>
      <vt:lpstr>What is Tableau?</vt:lpstr>
      <vt:lpstr>Why Tableau?</vt:lpstr>
      <vt:lpstr>Tableau’s Visual Intelligence Platform</vt:lpstr>
      <vt:lpstr>Tableau Products</vt:lpstr>
      <vt:lpstr>Tableau Products</vt:lpstr>
      <vt:lpstr>PowerPoint Presentation</vt:lpstr>
      <vt:lpstr>Depiction of different Data Types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anandpra</dc:creator>
  <cp:lastModifiedBy>shijinnair</cp:lastModifiedBy>
  <cp:revision>113</cp:revision>
  <dcterms:created xsi:type="dcterms:W3CDTF">2014-09-01T07:10:05Z</dcterms:created>
  <dcterms:modified xsi:type="dcterms:W3CDTF">2017-05-13T08:52:45Z</dcterms:modified>
</cp:coreProperties>
</file>