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D993BF-431C-4817-B5F9-86A91DE33C7B}" type="datetimeFigureOut">
              <a:rPr lang="en-US" smtClean="0"/>
              <a:pPr/>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0FD62-2B63-4B0A-9A30-502358C5E6EA}"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993BF-431C-4817-B5F9-86A91DE33C7B}" type="datetimeFigureOut">
              <a:rPr lang="en-US" smtClean="0"/>
              <a:pPr/>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0FD62-2B63-4B0A-9A30-502358C5E6E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993BF-431C-4817-B5F9-86A91DE33C7B}" type="datetimeFigureOut">
              <a:rPr lang="en-US" smtClean="0"/>
              <a:pPr/>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0FD62-2B63-4B0A-9A30-502358C5E6E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D993BF-431C-4817-B5F9-86A91DE33C7B}" type="datetimeFigureOut">
              <a:rPr lang="en-US" smtClean="0"/>
              <a:pPr/>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0FD62-2B63-4B0A-9A30-502358C5E6EA}"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D993BF-431C-4817-B5F9-86A91DE33C7B}" type="datetimeFigureOut">
              <a:rPr lang="en-US" smtClean="0"/>
              <a:pPr/>
              <a:t>7/30/2016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0FD62-2B63-4B0A-9A30-502358C5E6E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9D993BF-431C-4817-B5F9-86A91DE33C7B}" type="datetimeFigureOut">
              <a:rPr lang="en-US" smtClean="0"/>
              <a:pPr/>
              <a:t>7/30/2016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0FD62-2B63-4B0A-9A30-502358C5E6EA}"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D993BF-431C-4817-B5F9-86A91DE33C7B}" type="datetimeFigureOut">
              <a:rPr lang="en-US" smtClean="0"/>
              <a:pPr/>
              <a:t>7/30/2016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50FD62-2B63-4B0A-9A30-502358C5E6EA}"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D993BF-431C-4817-B5F9-86A91DE33C7B}" type="datetimeFigureOut">
              <a:rPr lang="en-US" smtClean="0"/>
              <a:pPr/>
              <a:t>7/30/2016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50FD62-2B63-4B0A-9A30-502358C5E6E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993BF-431C-4817-B5F9-86A91DE33C7B}" type="datetimeFigureOut">
              <a:rPr lang="en-US" smtClean="0"/>
              <a:pPr/>
              <a:t>7/30/2016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50FD62-2B63-4B0A-9A30-502358C5E6E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993BF-431C-4817-B5F9-86A91DE33C7B}" type="datetimeFigureOut">
              <a:rPr lang="en-US" smtClean="0"/>
              <a:pPr/>
              <a:t>7/30/2016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0FD62-2B63-4B0A-9A30-502358C5E6E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993BF-431C-4817-B5F9-86A91DE33C7B}" type="datetimeFigureOut">
              <a:rPr lang="en-US" smtClean="0"/>
              <a:pPr/>
              <a:t>7/30/2016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0FD62-2B63-4B0A-9A30-502358C5E6EA}"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9D993BF-431C-4817-B5F9-86A91DE33C7B}" type="datetimeFigureOut">
              <a:rPr lang="en-US" smtClean="0"/>
              <a:pPr/>
              <a:t>7/30/2016</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F50FD62-2B63-4B0A-9A30-502358C5E6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2743200"/>
            <a:ext cx="3429000" cy="523220"/>
          </a:xfrm>
          <a:prstGeom prst="rect">
            <a:avLst/>
          </a:prstGeom>
          <a:noFill/>
        </p:spPr>
        <p:txBody>
          <a:bodyPr wrap="square" rtlCol="0">
            <a:spAutoFit/>
          </a:bodyPr>
          <a:lstStyle/>
          <a:p>
            <a:pPr algn="ctr"/>
            <a:r>
              <a:rPr lang="en-US" sz="2800" dirty="0" smtClean="0"/>
              <a:t>Tableau Case Study</a:t>
            </a:r>
            <a:endParaRPr lang="en-US" sz="2800" dirty="0"/>
          </a:p>
        </p:txBody>
      </p:sp>
    </p:spTree>
    <p:extLst>
      <p:ext uri="{BB962C8B-B14F-4D97-AF65-F5344CB8AC3E}">
        <p14:creationId xmlns:p14="http://schemas.microsoft.com/office/powerpoint/2010/main" xmlns="" val="2772322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305800" cy="1477328"/>
          </a:xfrm>
          <a:prstGeom prst="rect">
            <a:avLst/>
          </a:prstGeom>
        </p:spPr>
        <p:txBody>
          <a:bodyPr wrap="square">
            <a:spAutoFit/>
          </a:bodyPr>
          <a:lstStyle/>
          <a:p>
            <a:r>
              <a:rPr lang="en-US" dirty="0"/>
              <a:t>Your VP of sales wants to make some sales comparisons and needs your help. </a:t>
            </a:r>
            <a:endParaRPr lang="en-US" dirty="0" smtClean="0">
              <a:effectLst/>
            </a:endParaRPr>
          </a:p>
          <a:p>
            <a:endParaRPr lang="en-US" b="1" dirty="0" smtClean="0"/>
          </a:p>
          <a:p>
            <a:r>
              <a:rPr lang="en-US" b="1" dirty="0" smtClean="0"/>
              <a:t>"</a:t>
            </a:r>
            <a:r>
              <a:rPr lang="en-US" b="1" dirty="0"/>
              <a:t>Can you show me how 2011 sales compare to 2012 sales across containers</a:t>
            </a:r>
            <a:r>
              <a:rPr lang="en-US" b="1" dirty="0" smtClean="0"/>
              <a:t>?</a:t>
            </a:r>
          </a:p>
          <a:p>
            <a:r>
              <a:rPr lang="en-US" b="1" dirty="0" smtClean="0"/>
              <a:t> </a:t>
            </a:r>
            <a:r>
              <a:rPr lang="en-US" b="1" dirty="0"/>
              <a:t>I would also like to see profitability across the containers."</a:t>
            </a:r>
            <a:endParaRPr lang="en-US" dirty="0"/>
          </a:p>
        </p:txBody>
      </p:sp>
      <p:pic>
        <p:nvPicPr>
          <p:cNvPr id="9218" name="Picture 2" descr="C:\Users\shijinnair\AppData\Local\Temp\TableauTemp\2718030687\Image\Challenge Question #8 Hint.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3352" y="2667000"/>
            <a:ext cx="8326437" cy="32289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9147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800"/>
            <a:ext cx="7467600" cy="2308324"/>
          </a:xfrm>
          <a:prstGeom prst="rect">
            <a:avLst/>
          </a:prstGeom>
        </p:spPr>
        <p:txBody>
          <a:bodyPr wrap="square">
            <a:spAutoFit/>
          </a:bodyPr>
          <a:lstStyle/>
          <a:p>
            <a:r>
              <a:rPr lang="en-US" dirty="0"/>
              <a:t>The VP of sales loved the bullet chart once he was taught how to read it.</a:t>
            </a:r>
            <a:endParaRPr lang="en-US" dirty="0" smtClean="0">
              <a:effectLst/>
            </a:endParaRPr>
          </a:p>
          <a:p>
            <a:endParaRPr lang="en-US" dirty="0"/>
          </a:p>
          <a:p>
            <a:r>
              <a:rPr lang="en-US" b="1" dirty="0"/>
              <a:t>"I love the quick insight gleaned from this chart! Very nice!! Can we take it a step further? I'd like myself and the other VP's to have the ability to select a dimension and view values on the bullet chart. Possible?"</a:t>
            </a:r>
            <a:endParaRPr lang="en-US" dirty="0" smtClean="0">
              <a:effectLst/>
            </a:endParaRPr>
          </a:p>
          <a:p>
            <a:endParaRPr lang="en-US" dirty="0"/>
          </a:p>
        </p:txBody>
      </p:sp>
    </p:spTree>
    <p:extLst>
      <p:ext uri="{BB962C8B-B14F-4D97-AF65-F5344CB8AC3E}">
        <p14:creationId xmlns:p14="http://schemas.microsoft.com/office/powerpoint/2010/main" xmlns="" val="192188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237" y="346364"/>
            <a:ext cx="7994073" cy="2585323"/>
          </a:xfrm>
          <a:prstGeom prst="rect">
            <a:avLst/>
          </a:prstGeom>
        </p:spPr>
        <p:txBody>
          <a:bodyPr wrap="square">
            <a:spAutoFit/>
          </a:bodyPr>
          <a:lstStyle/>
          <a:p>
            <a:r>
              <a:rPr lang="en-US" dirty="0"/>
              <a:t>The CFO of an electronics chain is interested in gaining a better understanding of sales and profits. She has a very specific question of the data:</a:t>
            </a:r>
            <a:endParaRPr lang="en-US" dirty="0" smtClean="0">
              <a:effectLst/>
            </a:endParaRPr>
          </a:p>
          <a:p>
            <a:endParaRPr lang="en-US" dirty="0"/>
          </a:p>
          <a:p>
            <a:r>
              <a:rPr lang="en-US" b="1" dirty="0"/>
              <a:t>"What do monthly sales and profits look like over the past two years?"</a:t>
            </a:r>
            <a:endParaRPr lang="en-US" dirty="0" smtClean="0">
              <a:effectLst/>
            </a:endParaRPr>
          </a:p>
          <a:p>
            <a:endParaRPr lang="en-US" dirty="0"/>
          </a:p>
          <a:p>
            <a:r>
              <a:rPr lang="en-US" dirty="0"/>
              <a:t>She would like this information on one page for her monthly team reviews so she can hand it out without wasting too much paper. Additionally, she wants to easily contrast the current year with the prior year.</a:t>
            </a:r>
          </a:p>
        </p:txBody>
      </p:sp>
      <p:pic>
        <p:nvPicPr>
          <p:cNvPr id="1026" name="Picture 2" descr="C:\Users\shijinnair\AppData\Local\Temp\TableauTemp\2718030687\Image\Image33.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93273" y="3048000"/>
            <a:ext cx="5334000" cy="33454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6851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2013"/>
            <a:ext cx="7924800" cy="1200329"/>
          </a:xfrm>
          <a:prstGeom prst="rect">
            <a:avLst/>
          </a:prstGeom>
        </p:spPr>
        <p:txBody>
          <a:bodyPr wrap="square">
            <a:spAutoFit/>
          </a:bodyPr>
          <a:lstStyle/>
          <a:p>
            <a:r>
              <a:rPr lang="en-US" dirty="0"/>
              <a:t>The CFO has learned that, due to an error in the business rules being applied on the data, shipping costs are being subtracted from the profit twice. There is a key meeting later today to present company performance and no time to fix the error at the data level:</a:t>
            </a:r>
          </a:p>
        </p:txBody>
      </p:sp>
    </p:spTree>
    <p:extLst>
      <p:ext uri="{BB962C8B-B14F-4D97-AF65-F5344CB8AC3E}">
        <p14:creationId xmlns:p14="http://schemas.microsoft.com/office/powerpoint/2010/main" xmlns="" val="98000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836" y="381000"/>
            <a:ext cx="7848600" cy="2308324"/>
          </a:xfrm>
          <a:prstGeom prst="rect">
            <a:avLst/>
          </a:prstGeom>
        </p:spPr>
        <p:txBody>
          <a:bodyPr wrap="square">
            <a:spAutoFit/>
          </a:bodyPr>
          <a:lstStyle/>
          <a:p>
            <a:r>
              <a:rPr lang="en-US" dirty="0"/>
              <a:t>Management has a new request: </a:t>
            </a:r>
            <a:r>
              <a:rPr lang="en-US" b="1" dirty="0"/>
              <a:t>"Can you show us, on the same chart, both profits and sales by product sub-category in </a:t>
            </a:r>
            <a:r>
              <a:rPr lang="en-US" b="1" dirty="0" smtClean="0"/>
              <a:t>descending </a:t>
            </a:r>
            <a:r>
              <a:rPr lang="en-US" b="1" dirty="0"/>
              <a:t>order of profit?"</a:t>
            </a:r>
            <a:endParaRPr lang="en-US" dirty="0" smtClean="0">
              <a:effectLst/>
            </a:endParaRPr>
          </a:p>
          <a:p>
            <a:r>
              <a:rPr lang="en-US" b="1" dirty="0"/>
              <a:t/>
            </a:r>
            <a:br>
              <a:rPr lang="en-US" b="1" dirty="0"/>
            </a:br>
            <a:endParaRPr lang="en-US" b="1" dirty="0"/>
          </a:p>
          <a:p>
            <a:r>
              <a:rPr lang="en-US" b="1" dirty="0"/>
              <a:t>Bonus: Can you think of a way to focus management on the key product categories and not all of the many small items that the company sells?</a:t>
            </a:r>
            <a:endParaRPr lang="en-US" dirty="0"/>
          </a:p>
        </p:txBody>
      </p:sp>
      <p:pic>
        <p:nvPicPr>
          <p:cNvPr id="3074" name="Picture 2" descr="C:\Users\shijinnair\AppData\Local\Temp\TableauTemp\2718030687\Image\Image3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401" y="2975295"/>
            <a:ext cx="5105400" cy="33491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0865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382000" cy="3139321"/>
          </a:xfrm>
          <a:prstGeom prst="rect">
            <a:avLst/>
          </a:prstGeom>
        </p:spPr>
        <p:txBody>
          <a:bodyPr wrap="square">
            <a:spAutoFit/>
          </a:bodyPr>
          <a:lstStyle/>
          <a:p>
            <a:r>
              <a:rPr lang="en-US" dirty="0"/>
              <a:t>The regional sales managers of Superstore are interested in an analysis of sales and profit by product category, sub-category and region. They will use this information to discuss growth opportunities for new products and possible pricing changes or product cancellation ideas.</a:t>
            </a:r>
            <a:endParaRPr lang="en-US" dirty="0" smtClean="0">
              <a:effectLst/>
            </a:endParaRPr>
          </a:p>
          <a:p>
            <a:r>
              <a:rPr lang="en-US" dirty="0"/>
              <a:t/>
            </a:r>
            <a:br>
              <a:rPr lang="en-US" dirty="0"/>
            </a:br>
            <a:endParaRPr lang="en-US" dirty="0"/>
          </a:p>
          <a:p>
            <a:r>
              <a:rPr lang="en-US" dirty="0"/>
              <a:t>They want to know: </a:t>
            </a:r>
            <a:r>
              <a:rPr lang="en-US" b="1" dirty="0"/>
              <a:t>"What do our sales and profits look like by product category, sub-category and region? Also, can you give us the ability to drill from category to sub-category to the individual item that was purchased?"</a:t>
            </a:r>
            <a:endParaRPr lang="en-US" dirty="0" smtClean="0">
              <a:effectLst/>
            </a:endParaRPr>
          </a:p>
          <a:p>
            <a:r>
              <a:rPr lang="en-US" dirty="0"/>
              <a:t/>
            </a:r>
            <a:br>
              <a:rPr lang="en-US" dirty="0"/>
            </a:br>
            <a:endParaRPr lang="en-US" dirty="0"/>
          </a:p>
        </p:txBody>
      </p:sp>
      <p:pic>
        <p:nvPicPr>
          <p:cNvPr id="4098" name="Picture 2" descr="C:\Users\shijinnair\AppData\Local\Temp\TableauTemp\2718030687\Image\Challenge 3 hint.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3079094"/>
            <a:ext cx="5595216" cy="31605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5051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010400" cy="1754326"/>
          </a:xfrm>
          <a:prstGeom prst="rect">
            <a:avLst/>
          </a:prstGeom>
        </p:spPr>
        <p:txBody>
          <a:bodyPr wrap="square">
            <a:spAutoFit/>
          </a:bodyPr>
          <a:lstStyle/>
          <a:p>
            <a:r>
              <a:rPr lang="en-US" dirty="0"/>
              <a:t>The Sales Manager for the East Region doesn't want to see a </a:t>
            </a:r>
            <a:r>
              <a:rPr lang="en-US" dirty="0" err="1"/>
              <a:t>viz</a:t>
            </a:r>
            <a:r>
              <a:rPr lang="en-US" dirty="0"/>
              <a:t> of profit and sales by product category and sub-category. </a:t>
            </a:r>
            <a:endParaRPr lang="en-US" dirty="0" smtClean="0">
              <a:effectLst/>
            </a:endParaRPr>
          </a:p>
          <a:p>
            <a:r>
              <a:rPr lang="en-US" b="1" dirty="0"/>
              <a:t/>
            </a:r>
            <a:br>
              <a:rPr lang="en-US" b="1" dirty="0"/>
            </a:br>
            <a:endParaRPr lang="en-US" b="1" dirty="0"/>
          </a:p>
          <a:p>
            <a:r>
              <a:rPr lang="en-US" b="1" dirty="0"/>
              <a:t>"The bar chart is awesome, but can you show me a cross-tab of the data? I need to see actual values!"</a:t>
            </a:r>
            <a:endParaRPr lang="en-US" dirty="0"/>
          </a:p>
        </p:txBody>
      </p:sp>
      <p:pic>
        <p:nvPicPr>
          <p:cNvPr id="5122" name="Picture 2" descr="C:\Users\shijinnair\AppData\Local\Temp\TableauTemp\2718030687\Image\Challenge Question #4.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1273" y="2590800"/>
            <a:ext cx="7183437" cy="29146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815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57200"/>
            <a:ext cx="8001000" cy="2308324"/>
          </a:xfrm>
          <a:prstGeom prst="rect">
            <a:avLst/>
          </a:prstGeom>
        </p:spPr>
        <p:txBody>
          <a:bodyPr wrap="square">
            <a:spAutoFit/>
          </a:bodyPr>
          <a:lstStyle/>
          <a:p>
            <a:r>
              <a:rPr lang="en-US" dirty="0"/>
              <a:t>After the regional sales managers reviewed your </a:t>
            </a:r>
            <a:r>
              <a:rPr lang="en-US" dirty="0" err="1"/>
              <a:t>analsis</a:t>
            </a:r>
            <a:r>
              <a:rPr lang="en-US" dirty="0"/>
              <a:t> of Profit by product category, the West sales manager called and asked for more details. </a:t>
            </a:r>
            <a:endParaRPr lang="en-US" dirty="0" smtClean="0">
              <a:effectLst/>
            </a:endParaRPr>
          </a:p>
          <a:p>
            <a:r>
              <a:rPr lang="en-US" b="1" dirty="0"/>
              <a:t/>
            </a:r>
            <a:br>
              <a:rPr lang="en-US" b="1" dirty="0"/>
            </a:br>
            <a:endParaRPr lang="en-US" b="1" dirty="0"/>
          </a:p>
          <a:p>
            <a:r>
              <a:rPr lang="en-US" dirty="0"/>
              <a:t>His question: </a:t>
            </a:r>
            <a:r>
              <a:rPr lang="en-US" b="1" dirty="0"/>
              <a:t>"I like the crosstab, but I also need to quickly see where my best and worst performers are. Can you build me a view highlighting profits by customer segment, product category, sub-category and region?"</a:t>
            </a:r>
            <a:endParaRPr lang="en-US" dirty="0"/>
          </a:p>
        </p:txBody>
      </p:sp>
      <p:pic>
        <p:nvPicPr>
          <p:cNvPr id="6146" name="Picture 2" descr="C:\Users\shijinnair\AppData\Local\Temp\TableauTemp\2718030687\Image\Challenge Question #5.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89050" y="2819400"/>
            <a:ext cx="6564313" cy="3571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5326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8534400" cy="2585323"/>
          </a:xfrm>
          <a:prstGeom prst="rect">
            <a:avLst/>
          </a:prstGeom>
        </p:spPr>
        <p:txBody>
          <a:bodyPr wrap="square">
            <a:spAutoFit/>
          </a:bodyPr>
          <a:lstStyle/>
          <a:p>
            <a:r>
              <a:rPr lang="en-US" dirty="0"/>
              <a:t>Now that the state level managers understand sales and profits geographically, you've been tasked with analyzing unprofitable product categories. The questions that need answers are: </a:t>
            </a:r>
            <a:endParaRPr lang="en-US" dirty="0" smtClean="0"/>
          </a:p>
          <a:p>
            <a:endParaRPr lang="en-US" b="1" dirty="0"/>
          </a:p>
          <a:p>
            <a:r>
              <a:rPr lang="en-US" b="1" dirty="0" smtClean="0"/>
              <a:t>"</a:t>
            </a:r>
            <a:r>
              <a:rPr lang="en-US" b="1" dirty="0"/>
              <a:t>Why are certain categories unprofitable? Maybe shipping costs, or the cost of goods sold having an affect? </a:t>
            </a:r>
            <a:endParaRPr lang="en-US" b="1" dirty="0" smtClean="0"/>
          </a:p>
          <a:p>
            <a:endParaRPr lang="en-US" b="1" dirty="0"/>
          </a:p>
          <a:p>
            <a:r>
              <a:rPr lang="en-US" b="1" dirty="0" smtClean="0"/>
              <a:t>Are </a:t>
            </a:r>
            <a:r>
              <a:rPr lang="en-US" b="1" dirty="0"/>
              <a:t>there any trends when you look at the numbers by container, product category or region?" </a:t>
            </a:r>
            <a:endParaRPr lang="en-US" dirty="0"/>
          </a:p>
        </p:txBody>
      </p:sp>
      <p:pic>
        <p:nvPicPr>
          <p:cNvPr id="8194" name="Picture 2" descr="C:\Users\shijinnair\AppData\Local\Temp\TableauTemp\2718030687\Image\Challenge Question #7.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9848" y="3575024"/>
            <a:ext cx="5322716" cy="29204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6929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81000"/>
            <a:ext cx="7848600" cy="2862322"/>
          </a:xfrm>
          <a:prstGeom prst="rect">
            <a:avLst/>
          </a:prstGeom>
        </p:spPr>
        <p:txBody>
          <a:bodyPr wrap="square">
            <a:spAutoFit/>
          </a:bodyPr>
          <a:lstStyle/>
          <a:p>
            <a:r>
              <a:rPr lang="en-US" dirty="0"/>
              <a:t>After the regional sales manager reviewed your analysis of profit by customer segment, they scheduled a follow-up meeting and asked for additional analysis.</a:t>
            </a:r>
            <a:endParaRPr lang="en-US" dirty="0" smtClean="0">
              <a:effectLst/>
            </a:endParaRPr>
          </a:p>
          <a:p>
            <a:r>
              <a:rPr lang="en-US" dirty="0"/>
              <a:t/>
            </a:r>
            <a:br>
              <a:rPr lang="en-US" dirty="0"/>
            </a:br>
            <a:endParaRPr lang="en-US" dirty="0"/>
          </a:p>
          <a:p>
            <a:r>
              <a:rPr lang="en-US" b="1" dirty="0"/>
              <a:t>"Can you create a geographic map to distribute to the state managers that shows profits and sales down to the city level? We also need the ability to choose the Product Category that is displayed." </a:t>
            </a:r>
            <a:endParaRPr lang="en-US" dirty="0" smtClean="0">
              <a:effectLst/>
            </a:endParaRPr>
          </a:p>
          <a:p>
            <a:r>
              <a:rPr lang="en-US" dirty="0"/>
              <a:t/>
            </a:r>
            <a:br>
              <a:rPr lang="en-US" dirty="0"/>
            </a:br>
            <a:endParaRPr lang="en-US" dirty="0"/>
          </a:p>
        </p:txBody>
      </p:sp>
      <p:pic>
        <p:nvPicPr>
          <p:cNvPr id="7170" name="Picture 2" descr="C:\Users\shijinnair\AppData\Local\Temp\TableauTemp\2718030687\Image\Challenge Question #6.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1" y="3048000"/>
            <a:ext cx="7010400" cy="31956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9268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45</TotalTime>
  <Words>459</Words>
  <Application>Microsoft Office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Slipstream</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shijinnair</dc:creator>
  <cp:lastModifiedBy>intel 123</cp:lastModifiedBy>
  <cp:revision>6</cp:revision>
  <dcterms:created xsi:type="dcterms:W3CDTF">2016-06-11T09:22:30Z</dcterms:created>
  <dcterms:modified xsi:type="dcterms:W3CDTF">2016-07-30T12:01:58Z</dcterms:modified>
</cp:coreProperties>
</file>