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3"/>
  </p:sldMasterIdLst>
  <p:notesMasterIdLst>
    <p:notesMasterId r:id="rId20"/>
  </p:notesMasterIdLst>
  <p:handoutMasterIdLst>
    <p:handoutMasterId r:id="rId21"/>
  </p:handout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E3A3AE-5BDD-452D-84F2-6CBE6B723009}">
          <p14:sldIdLst>
            <p14:sldId id="258"/>
          </p14:sldIdLst>
        </p14:section>
        <p14:section name="Untitled Section" id="{BBA7B751-2CFC-4240-B14F-D799138FFDB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t" initials="" lastIdx="27" clrIdx="0"/>
  <p:cmAuthor id="1" name="Shawn Peck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napToGrid="0">
      <p:cViewPr>
        <p:scale>
          <a:sx n="70" d="100"/>
          <a:sy n="70" d="100"/>
        </p:scale>
        <p:origin x="-1810" y="-365"/>
      </p:cViewPr>
      <p:guideLst>
        <p:guide orient="horz" pos="595"/>
        <p:guide pos="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196" y="5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1148-4973-4204-A98E-3C77B53AACC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28B8-7D2E-4891-B988-9E294B4B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78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F14AD-287D-45CB-9356-95335ED12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49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8EC3C-1A85-4292-9C87-58964DCF30C3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9063" indent="-119063"/>
            <a:r>
              <a:rPr lang="en-US"/>
              <a:t>[</a:t>
            </a:r>
            <a:r>
              <a:rPr lang="en-US" b="1"/>
              <a:t>Notes to trainer:</a:t>
            </a:r>
            <a:r>
              <a:rPr lang="en-US"/>
              <a:t> </a:t>
            </a:r>
          </a:p>
          <a:p>
            <a:pPr marL="119063" indent="-119063">
              <a:buFontTx/>
              <a:buChar char="•"/>
            </a:pPr>
            <a:r>
              <a:rPr lang="en-US"/>
              <a:t>For detailed help in customizing this template, see the very last slide. Also, look for additional lesson text in the notes pane of some slides.</a:t>
            </a:r>
          </a:p>
          <a:p>
            <a:pPr marL="119063" indent="-119063">
              <a:buFontTx/>
              <a:buChar char="•"/>
            </a:pPr>
            <a:r>
              <a:rPr lang="en-US" b="1"/>
              <a:t>Adobe Flash animations</a:t>
            </a:r>
            <a:r>
              <a:rPr lang="en-US"/>
              <a:t>: This template contains Flash animations. These will play in PowerPoint 2000 and later. However: If you want to save this template in PowerPoint 2007, save it in the earlier PowerPoint file format: </a:t>
            </a:r>
            <a:r>
              <a:rPr lang="en-US" b="1"/>
              <a:t>PowerPoint 97-2003 Presentation (*.ppt) </a:t>
            </a:r>
            <a:r>
              <a:rPr lang="en-US"/>
              <a:t>or </a:t>
            </a:r>
            <a:r>
              <a:rPr lang="en-US" b="1"/>
              <a:t>PowerPoint 97-2003 Template (*.pot) </a:t>
            </a:r>
            <a:r>
              <a:rPr lang="en-US"/>
              <a:t>(you’ll see the file types in the </a:t>
            </a:r>
            <a:r>
              <a:rPr lang="en-US" b="1"/>
              <a:t>Save As</a:t>
            </a:r>
            <a:r>
              <a:rPr lang="en-US"/>
              <a:t> dialog box, next to</a:t>
            </a:r>
            <a:r>
              <a:rPr lang="en-US" b="1"/>
              <a:t> Save as type)</a:t>
            </a:r>
            <a:r>
              <a:rPr lang="en-US"/>
              <a:t>. </a:t>
            </a:r>
            <a:br>
              <a:rPr lang="en-US"/>
            </a:br>
            <a:r>
              <a:rPr lang="en-US" b="1"/>
              <a:t>Warning:</a:t>
            </a:r>
            <a:r>
              <a:rPr lang="en-US"/>
              <a:t> If you save it in a PowerPoint 2007 file format, such as </a:t>
            </a:r>
            <a:r>
              <a:rPr lang="en-US" b="1"/>
              <a:t>PowerPoint Presentation (*.pptx)</a:t>
            </a:r>
            <a:r>
              <a:rPr lang="en-US"/>
              <a:t> or </a:t>
            </a:r>
            <a:r>
              <a:rPr lang="en-US" b="1"/>
              <a:t>PowerPoint Template (*.potx)</a:t>
            </a:r>
            <a:r>
              <a:rPr lang="en-US"/>
              <a:t>, the animations won’t be retained in the saved file.</a:t>
            </a:r>
            <a:endParaRPr lang="en-US" b="1"/>
          </a:p>
          <a:p>
            <a:pPr marL="119063" indent="-119063">
              <a:buFontTx/>
              <a:buChar char="•"/>
            </a:pPr>
            <a:r>
              <a:rPr lang="en-US" b="1"/>
              <a:t>Also</a:t>
            </a:r>
            <a:r>
              <a:rPr lang="en-US"/>
              <a:t>: Because this presentation contains Flash animations, saving the template may cause a warning message to appear regarding personal information. Unless you add information to the properties of the Flash file itself, this warning does not apply to this presentation. Click </a:t>
            </a:r>
            <a:r>
              <a:rPr lang="en-US" b="1"/>
              <a:t>OK</a:t>
            </a:r>
            <a:r>
              <a:rPr lang="en-US"/>
              <a:t> on the message.] </a:t>
            </a:r>
          </a:p>
          <a:p>
            <a:pPr marL="119063" indent="-119063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14AD-287D-45CB-9356-95335ED1222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84888"/>
            <a:ext cx="2895600" cy="7731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E6485E65-69BB-4771-AABF-76CF438F1B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7C4F1-5C5A-4122-8C7A-DF94B2C93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8990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D83FB-BF66-4A91-8A9F-4004451FC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206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4875" y="6188075"/>
            <a:ext cx="489585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F9A09A-9D71-490A-A67C-A9C20265D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618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4875" y="6188075"/>
            <a:ext cx="489585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E04228-D637-402F-96BE-4ED115941F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5141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18BD2-662E-4445-B9BD-21FDA7F8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145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6E6F-B7DE-41D3-AEC2-C7930B3B8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829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79D8F-961F-4268-B5E2-C2CAEF2E8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5312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1BC4D-A508-4E45-9E59-54B162A36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785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57D2-D6B7-4C4F-B0B3-A3D0CEEBC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7385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F0ED-5DC4-43B3-8B07-E70E36C3E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994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7146D-F3BB-4B21-8EA2-36A252498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1449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F85DA-2693-41B4-9DC4-4ABBC5EA9C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555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 r="-1686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74875" y="6188075"/>
            <a:ext cx="4895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r>
              <a:rPr lang="en-US"/>
              <a:t>Create your first document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fld id="{4ABCF96D-0693-49B6-BA55-983A6BF22FF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25289" y="2828947"/>
            <a:ext cx="11146971" cy="926646"/>
          </a:xfrm>
        </p:spPr>
        <p:txBody>
          <a:bodyPr/>
          <a:lstStyle/>
          <a:p>
            <a:r>
              <a:rPr lang="en-US" sz="2700" b="1" u="sng" dirty="0" smtClean="0"/>
              <a:t>Analyzing COVID-19 Data For New York </a:t>
            </a:r>
            <a:r>
              <a:rPr lang="en-US" sz="2700" b="1" u="sng" dirty="0" smtClean="0"/>
              <a:t>City Boroughs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>
              <a:cs typeface="Tahoma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243" y="-36344"/>
            <a:ext cx="852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Correlation : Number of people over 65 </a:t>
            </a:r>
            <a:r>
              <a:rPr lang="en-US" sz="2400" b="1" dirty="0" smtClean="0">
                <a:solidFill>
                  <a:srgbClr val="2D2D8A"/>
                </a:solidFill>
              </a:rPr>
              <a:t>+ across various </a:t>
            </a:r>
            <a:r>
              <a:rPr lang="en-US" sz="2400" b="1" dirty="0" smtClean="0">
                <a:solidFill>
                  <a:srgbClr val="2D2D8A"/>
                </a:solidFill>
              </a:rPr>
              <a:t>Boroughs</a:t>
            </a:r>
            <a:r>
              <a:rPr lang="en-US" sz="2400" b="1" dirty="0">
                <a:solidFill>
                  <a:srgbClr val="2D2D8A"/>
                </a:solidFill>
              </a:rPr>
              <a:t> </a:t>
            </a:r>
            <a:r>
              <a:rPr lang="en-US" sz="2400" b="1" dirty="0" smtClean="0">
                <a:solidFill>
                  <a:srgbClr val="2D2D8A"/>
                </a:solidFill>
              </a:rPr>
              <a:t>&amp; Number </a:t>
            </a:r>
            <a:r>
              <a:rPr lang="en-US" sz="2400" b="1" dirty="0">
                <a:solidFill>
                  <a:srgbClr val="2D2D8A"/>
                </a:solidFill>
              </a:rPr>
              <a:t>COVID cases in </a:t>
            </a:r>
            <a:r>
              <a:rPr lang="en-US" sz="2400" b="1" dirty="0" smtClean="0">
                <a:solidFill>
                  <a:srgbClr val="2D2D8A"/>
                </a:solidFill>
              </a:rPr>
              <a:t>that Borough 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Queens &amp; Brooklyn have highest number of people aged 65 </a:t>
            </a: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+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Age 65 + strongly correlated with number of COVID cases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Hence, Queens &amp; Brookly</a:t>
            </a:r>
            <a:r>
              <a:rPr lang="en-US" b="1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</a:t>
            </a: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 also have the highest # of COVID cases</a:t>
            </a: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146404"/>
            <a:ext cx="5463250" cy="45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0555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46" y="181293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D2D8A"/>
                </a:solidFill>
              </a:rPr>
              <a:t>Total COVID </a:t>
            </a:r>
            <a:r>
              <a:rPr lang="en-US" sz="2400" b="1" dirty="0" smtClean="0">
                <a:solidFill>
                  <a:srgbClr val="2D2D8A"/>
                </a:solidFill>
              </a:rPr>
              <a:t>cases in NY : 3/7/20 – 4/18/20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43600" y="1263254"/>
            <a:ext cx="315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Cases gradually increasing, flattening, before decreasing</a:t>
            </a:r>
          </a:p>
          <a:p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9" name="Picture 8" descr="D:\Nilesh\work\projects\capstone_data_science_project\covid_daily_count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254"/>
            <a:ext cx="5943600" cy="4616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970377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243" y="-36344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Foursquare API : Medical Centers in NY City Boroughs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Foursquare API used to determine, “Emergency Medical centers” across various NY city boroughs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Queens &amp; Brooklyn have less Medical Centers compared to other boroughs</a:t>
            </a: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0" y="1146404"/>
            <a:ext cx="4917890" cy="50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06922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243" y="-36344"/>
            <a:ext cx="852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Foursquare API </a:t>
            </a:r>
            <a:r>
              <a:rPr lang="en-US" sz="2400" b="1" dirty="0" smtClean="0">
                <a:solidFill>
                  <a:srgbClr val="2D2D8A"/>
                </a:solidFill>
              </a:rPr>
              <a:t> &amp; Folium choropleth : Mapping Medical </a:t>
            </a:r>
            <a:r>
              <a:rPr lang="en-US" sz="2400" b="1" dirty="0" smtClean="0">
                <a:solidFill>
                  <a:srgbClr val="2D2D8A"/>
                </a:solidFill>
              </a:rPr>
              <a:t>Centers in NY City Boroughs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26648" y="1171579"/>
            <a:ext cx="3517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Choropleth Map for NY city Boroughs based on Number of cases</a:t>
            </a: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Folium Markers highlight Medical Centers</a:t>
            </a: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46404"/>
            <a:ext cx="5519057" cy="40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31070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4488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Machine Learning Models : Predictive Modeling 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Number of Cases over time, follows non-linear distribution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# of cases progressively increasing, flattening before decreasing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Fits Logistic Regression Model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-2" y="1146404"/>
            <a:ext cx="5072743" cy="473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605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4488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Machine Learning Models : </a:t>
            </a:r>
            <a:r>
              <a:rPr lang="en-US" sz="2400" b="1" dirty="0" smtClean="0">
                <a:solidFill>
                  <a:srgbClr val="2D2D8A"/>
                </a:solidFill>
              </a:rPr>
              <a:t>Logistic Regression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Sigmoid Function For Logistic Regression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Model Accuracy 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0" y="1146404"/>
            <a:ext cx="4480560" cy="34163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923336" y="3012075"/>
            <a:ext cx="3586298" cy="11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1361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" y="194488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Conclusion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413" y="990599"/>
            <a:ext cx="89371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Conclusion</a:t>
            </a:r>
          </a:p>
          <a:p>
            <a:pPr algn="just"/>
            <a:endParaRPr lang="en-US" sz="2200" b="1" dirty="0" smtClean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Queens &amp; Brooklyn Boroughs had the highest number of COVID cases, since they also had the highest number of elderly people [65 + years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] [based on the latest census data]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Based on the data, there is a strong correlation between the number of COVID cases and patient age. Higher the patient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age [65 +]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in a given Borough, higher the case count in that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Borough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Distribution of COVID cases over a period of time, follows a Logistic Regression model [i.e. slow growth initially, gradual growth, flattening, followed by a decrease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]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Based on the Foursquare API, the number of venues [Emergency Hospitals] were relatively lesser in Queens &amp; Brooklyn. </a:t>
            </a:r>
          </a:p>
        </p:txBody>
      </p:sp>
    </p:spTree>
    <p:extLst>
      <p:ext uri="{BB962C8B-B14F-4D97-AF65-F5344CB8AC3E}">
        <p14:creationId xmlns:p14="http://schemas.microsoft.com/office/powerpoint/2010/main" val="1375021760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Analyzing COVID-19 Data For New York </a:t>
            </a:r>
            <a:r>
              <a:rPr lang="en-US" sz="2400" b="1" dirty="0" smtClean="0">
                <a:solidFill>
                  <a:schemeClr val="accent6"/>
                </a:solidFill>
              </a:rPr>
              <a:t>City Boroughs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14" y="1295399"/>
            <a:ext cx="8937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Problem Statement</a:t>
            </a:r>
          </a:p>
          <a:p>
            <a:pPr algn="just"/>
            <a:endParaRPr lang="en-US" sz="2200" b="1" dirty="0" smtClean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The goal of this project is to analyze the COVID-19 data for New York City and identify potential correlations between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number of COVID cases and other variables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including gender, age, demographics, availability of hospital/medical cities, across various 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Boroughs of New York </a:t>
            </a: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City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[Queens, Brooklyn, Bronx, Manhattan, Staten Island]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b="1" dirty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Also, given the availability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of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data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for number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of COVID cases for each calendar day since the beginning of this pandemic, would like to predict the curve for modeling </a:t>
            </a:r>
            <a:r>
              <a:rPr lang="en-US" sz="2000" dirty="0" smtClean="0">
                <a:solidFill>
                  <a:schemeClr val="accent4">
                    <a:lumMod val="10000"/>
                  </a:schemeClr>
                </a:solidFill>
                <a:latin typeface="+mn-lt"/>
                <a:cs typeface="Calibri" pitchFamily="34" charset="0"/>
              </a:rPr>
              <a:t>number of COVID cases</a:t>
            </a:r>
            <a:endParaRPr lang="en-US" sz="2000" dirty="0">
              <a:solidFill>
                <a:schemeClr val="accent4">
                  <a:lumMod val="10000"/>
                </a:schemeClr>
              </a:solidFill>
              <a:latin typeface="+mn-lt"/>
              <a:cs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12047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Data Acquisition &amp; Cleansing</a:t>
            </a:r>
            <a:endParaRPr lang="en-US" sz="2400" b="1" dirty="0">
              <a:solidFill>
                <a:srgbClr val="2D2D8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14" y="1295399"/>
            <a:ext cx="89371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Data Sources</a:t>
            </a:r>
            <a:endParaRPr lang="en-US" sz="2200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Most </a:t>
            </a:r>
            <a:r>
              <a:rPr lang="en-US" sz="20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of the data sets are available at COVID-19 NY website which is updated on a daily basis</a:t>
            </a: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For </a:t>
            </a:r>
            <a:r>
              <a:rPr lang="en-US" sz="20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choropleth Data Visualization, the latitude and longitudes of various New York City Boroughs would be needed. This geojson dataset is available at New York City Boroughs</a:t>
            </a: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Foursquare </a:t>
            </a:r>
            <a:r>
              <a:rPr lang="en-US" sz="20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location API would be used to search/explore and to get the points of interest such as medical facilities, within each New York City Borough</a:t>
            </a: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NY </a:t>
            </a:r>
            <a:r>
              <a:rPr lang="en-US" sz="20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City Borough latest Census data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1813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Data Acquisition &amp; Cleansing</a:t>
            </a:r>
            <a:endParaRPr lang="en-US" sz="2400" b="1" dirty="0">
              <a:solidFill>
                <a:srgbClr val="2D2D8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14" y="1295399"/>
            <a:ext cx="89371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Data </a:t>
            </a:r>
            <a:r>
              <a:rPr lang="en-US" sz="2200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Cleansing</a:t>
            </a:r>
            <a:endParaRPr lang="en-US" sz="2200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Date format </a:t>
            </a: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scrubbing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Defaulting index columns for Pandas data Frame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Conversion of Dates to float data types for modeling using sigmoid functions for Logistic Regression</a:t>
            </a:r>
            <a:endParaRPr lang="en-US" sz="20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13035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D2D8A"/>
                </a:solidFill>
              </a:rPr>
              <a:t>Exploratory Data Analysis</a:t>
            </a:r>
            <a:endParaRPr lang="en-US" sz="2400" b="1" dirty="0">
              <a:solidFill>
                <a:srgbClr val="2D2D8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14" y="1295399"/>
            <a:ext cx="8937171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Target Variable : </a:t>
            </a: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Number of COVID cases across various boroughs of NY city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Total Number of COVID cases across various NY city boroughs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Number of COVID cases distribution for patient Age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Number of COVID cases distribution </a:t>
            </a: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for patient Gender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Number of COVID cases based on </a:t>
            </a: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Age 65 +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Correlation between [</a:t>
            </a:r>
            <a:r>
              <a:rPr lang="en-US" sz="22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Number of COVID </a:t>
            </a: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cases,  </a:t>
            </a:r>
            <a:r>
              <a:rPr lang="en-US" sz="22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Age 65 </a:t>
            </a: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+]</a:t>
            </a: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Total Number of COVID cases </a:t>
            </a:r>
            <a:r>
              <a:rPr lang="en-US" sz="2200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progression starting 3/7 thru 4/18</a:t>
            </a: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pPr algn="just"/>
            <a:endParaRPr lang="en-US" sz="2200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36586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D2D8A"/>
                </a:solidFill>
              </a:rPr>
              <a:t>Distribution Of COVID cases across NY City Boroughs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:\Nilesh\work\projects\capstone_data_science_project\covid_by_boroug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7" y="1023255"/>
            <a:ext cx="5053466" cy="54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343619" y="1146404"/>
            <a:ext cx="351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Queen &amp; </a:t>
            </a: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Brooklyn Boroughs with highest Number of Cases</a:t>
            </a:r>
            <a:endParaRPr lang="en-US" b="1" dirty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8448981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D2D8A"/>
                </a:solidFill>
              </a:rPr>
              <a:t>Relationship between COVID cases and patient 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Highest Number of cases for patients aged 65 &amp; older</a:t>
            </a:r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Picture 8" descr="D:\Nilesh\work\projects\capstone_data_science_project\covid_by_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4" y="1036863"/>
            <a:ext cx="5072742" cy="526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1299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57" y="207220"/>
            <a:ext cx="8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D2D8A"/>
                </a:solidFill>
              </a:rPr>
              <a:t>Relationship between COVID cases and patient </a:t>
            </a:r>
            <a:r>
              <a:rPr lang="en-US" sz="2400" b="1" dirty="0" smtClean="0">
                <a:solidFill>
                  <a:srgbClr val="2D2D8A"/>
                </a:solidFill>
              </a:rPr>
              <a:t>gender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9465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Higher Number of cases for Males. Only marginally higher</a:t>
            </a:r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D:\Nilesh\work\projects\capstone_data_science_project\covid_by_gend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46404"/>
            <a:ext cx="5191219" cy="516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412634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243" y="-36344"/>
            <a:ext cx="852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D2D8A"/>
                </a:solidFill>
              </a:rPr>
              <a:t>Relationship between COVID cases </a:t>
            </a:r>
            <a:r>
              <a:rPr lang="en-US" sz="2400" b="1" dirty="0" smtClean="0">
                <a:solidFill>
                  <a:srgbClr val="2D2D8A"/>
                </a:solidFill>
              </a:rPr>
              <a:t>for patients 65 + across various Boroughs</a:t>
            </a:r>
            <a:endParaRPr lang="en-US" sz="2400" b="1" dirty="0">
              <a:solidFill>
                <a:srgbClr val="2D2D8A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49083"/>
            <a:ext cx="9144000" cy="0"/>
          </a:xfrm>
          <a:prstGeom prst="line">
            <a:avLst/>
          </a:prstGeom>
          <a:ln w="127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672936"/>
            <a:ext cx="9144000" cy="0"/>
          </a:xfrm>
          <a:prstGeom prst="line">
            <a:avLst/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3619" y="1146404"/>
            <a:ext cx="3517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DADADA">
                    <a:lumMod val="10000"/>
                  </a:srgbClr>
                </a:solidFill>
                <a:latin typeface="Arial"/>
                <a:cs typeface="Calibri" pitchFamily="34" charset="0"/>
              </a:rPr>
              <a:t>Queens &amp; Brooklyn have highest number of people aged 65 + [based on census data]</a:t>
            </a:r>
          </a:p>
          <a:p>
            <a:endParaRPr lang="en-US" b="1" dirty="0" smtClean="0">
              <a:solidFill>
                <a:srgbClr val="DADADA">
                  <a:lumMod val="10000"/>
                </a:srgbClr>
              </a:solidFill>
              <a:latin typeface="Arial"/>
              <a:cs typeface="Calibri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7971" y="1146404"/>
            <a:ext cx="5245648" cy="51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8643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wdttFirstDocOne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3BCBFD4-F3AD-4058-A97F-2149414C83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E71A7-FF9D-410F-9F55-C49FE413391B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wdttFirstDocOne</Template>
  <TotalTime>74</TotalTime>
  <Words>810</Words>
  <Application>Microsoft Office PowerPoint</Application>
  <PresentationFormat>On-screen Show (4:3)</PresentationFormat>
  <Paragraphs>110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wdttFirstDocOne</vt:lpstr>
      <vt:lpstr>Analyzing COVID-19 Data For New York City Boroughs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Microsoft® Office  Word 2007 Training</dc:title>
  <dc:creator>nileshk</dc:creator>
  <cp:lastModifiedBy>nileshk</cp:lastModifiedBy>
  <cp:revision>17</cp:revision>
  <dcterms:created xsi:type="dcterms:W3CDTF">2020-04-28T05:17:41Z</dcterms:created>
  <dcterms:modified xsi:type="dcterms:W3CDTF">2020-04-29T04:11:55Z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TC102341559990</vt:lpwstr>
  </property>
</Properties>
</file>