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60"/>
  </p:notesMasterIdLst>
  <p:sldIdLst>
    <p:sldId id="294" r:id="rId2"/>
    <p:sldId id="340" r:id="rId3"/>
    <p:sldId id="523" r:id="rId4"/>
    <p:sldId id="527" r:id="rId5"/>
    <p:sldId id="530" r:id="rId6"/>
    <p:sldId id="533" r:id="rId7"/>
    <p:sldId id="534" r:id="rId8"/>
    <p:sldId id="535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3" r:id="rId22"/>
    <p:sldId id="554" r:id="rId23"/>
    <p:sldId id="550" r:id="rId24"/>
    <p:sldId id="551" r:id="rId25"/>
    <p:sldId id="552" r:id="rId26"/>
    <p:sldId id="555" r:id="rId27"/>
    <p:sldId id="556" r:id="rId28"/>
    <p:sldId id="557" r:id="rId29"/>
    <p:sldId id="558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66" r:id="rId38"/>
    <p:sldId id="569" r:id="rId39"/>
    <p:sldId id="570" r:id="rId40"/>
    <p:sldId id="571" r:id="rId41"/>
    <p:sldId id="567" r:id="rId42"/>
    <p:sldId id="573" r:id="rId43"/>
    <p:sldId id="574" r:id="rId44"/>
    <p:sldId id="575" r:id="rId45"/>
    <p:sldId id="576" r:id="rId46"/>
    <p:sldId id="577" r:id="rId47"/>
    <p:sldId id="578" r:id="rId48"/>
    <p:sldId id="579" r:id="rId49"/>
    <p:sldId id="580" r:id="rId50"/>
    <p:sldId id="572" r:id="rId51"/>
    <p:sldId id="581" r:id="rId52"/>
    <p:sldId id="582" r:id="rId53"/>
    <p:sldId id="583" r:id="rId54"/>
    <p:sldId id="584" r:id="rId55"/>
    <p:sldId id="585" r:id="rId56"/>
    <p:sldId id="568" r:id="rId57"/>
    <p:sldId id="528" r:id="rId58"/>
    <p:sldId id="333" r:id="rId59"/>
  </p:sldIdLst>
  <p:sldSz cx="17340263" cy="9753600"/>
  <p:notesSz cx="6858000" cy="9144000"/>
  <p:defaultTextStyle>
    <a:defPPr>
      <a:defRPr lang="nl-NL"/>
    </a:defPPr>
    <a:lvl1pPr marL="0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2688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53763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8064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507526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134409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61291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8817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501505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 autoAdjust="0"/>
    <p:restoredTop sz="94464" autoAdjust="0"/>
  </p:normalViewPr>
  <p:slideViewPr>
    <p:cSldViewPr snapToGrid="0">
      <p:cViewPr>
        <p:scale>
          <a:sx n="50" d="100"/>
          <a:sy n="50" d="100"/>
        </p:scale>
        <p:origin x="-322" y="-346"/>
      </p:cViewPr>
      <p:guideLst>
        <p:guide orient="horz" pos="3072"/>
        <p:guide pos="5462"/>
      </p:guideLst>
    </p:cSldViewPr>
  </p:slideViewPr>
  <p:outlineViewPr>
    <p:cViewPr>
      <p:scale>
        <a:sx n="33" d="100"/>
        <a:sy n="33" d="100"/>
      </p:scale>
      <p:origin x="0" y="38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B006A-2783-4486-9514-6DFE1115B29F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D759-295C-484A-9A59-E25428A9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1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11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22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333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44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55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665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776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887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https://www.w3.org/community/webed/wiki/A_Short_History_of_JavaScript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See: http://khan.io/2015/02/25/the-event-loop-and-non-blocking-io-in-node-js/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E0B88-2B35-E14C-8E03-B22C3E2E37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37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https://github.com/oracle/node-oracledb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E0B88-2B35-E14C-8E03-B22C3E2E37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93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https://github.com/oracle/node-oracledb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E0B88-2B35-E14C-8E03-B22C3E2E37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93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https://technology.amis.nl/2017/09/01/rapid-and-free-cloud-deployment-of-node-applications-and-docker-containers-with-now-by-zeit/</a:t>
            </a:r>
          </a:p>
          <a:p>
            <a:endParaRPr lang="nl-NL" dirty="0" smtClean="0"/>
          </a:p>
          <a:p>
            <a:r>
              <a:rPr lang="en-US" dirty="0" smtClean="0"/>
              <a:t>https://technology.amis.nl/2016/12/07/publicly-exposing-a-local-service-to-nearby-and-far-away-consumer-on-the-internet-using-ngrok/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M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39" y="3962704"/>
            <a:ext cx="6320532" cy="19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4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568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445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3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52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687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3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20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3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683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3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27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3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38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30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/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5"/>
            <a:ext cx="14955977" cy="22382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9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2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69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55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2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86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2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404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2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90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2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1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2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18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56705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4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17701" y="2603501"/>
            <a:ext cx="11942763" cy="572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13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8"/>
            <a:ext cx="14955977" cy="27070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3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69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6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4454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5319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9960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233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9182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1843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416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139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2276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LOKK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0" y="843460"/>
            <a:ext cx="14955977" cy="14505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500" baseline="0"/>
            </a:lvl1pPr>
          </a:lstStyle>
          <a:p>
            <a:r>
              <a:rPr lang="en-US" dirty="0" err="1" smtClean="0"/>
              <a:t>Luxe</a:t>
            </a:r>
            <a:r>
              <a:rPr lang="en-US" dirty="0" smtClean="0"/>
              <a:t> agenda -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5346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1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012659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2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1819368" y="285075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3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16754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24070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5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024070" y="761526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6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1830779" y="7623292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351776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1708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0714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4948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8F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114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4664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1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754246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3213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2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219410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1158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5824" y="1073151"/>
            <a:ext cx="10498139" cy="6596063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l-NL" dirty="0" smtClean="0"/>
              <a:t>Gebruik een slide als deze voor een quote of ter verduidelijking van een hoofdstuk. Deze tekst wordt horizontaal en verticaal gecentreerd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88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ZW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4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44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smtClean="0"/>
              <a:t>Basic agenda –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F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5258" y="6480163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26099" y="59061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99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PI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3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AYOFF 2 PI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28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PAYOFF 2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PAYOFF 2 PI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0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PI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5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GRE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5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16" y="4294428"/>
            <a:ext cx="3835882" cy="120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4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 de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2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AMI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6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61212" y="473111"/>
            <a:ext cx="1755004" cy="716880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99359" y="780345"/>
            <a:ext cx="9127380" cy="14080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4741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7013" y="2521338"/>
            <a:ext cx="15572102" cy="686156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456925" indent="-456925">
              <a:lnSpc>
                <a:spcPts val="3725"/>
              </a:lnSpc>
              <a:spcAft>
                <a:spcPts val="0"/>
              </a:spcAft>
              <a:defRPr sz="3200" b="0" i="0">
                <a:latin typeface="Arial" pitchFamily="34" charset="0"/>
                <a:cs typeface="Arial"/>
              </a:defRPr>
            </a:lvl1pPr>
            <a:lvl2pPr marL="916539" indent="-459614" algn="l">
              <a:buSzPct val="100000"/>
              <a:buFont typeface="Arial" pitchFamily="34" charset="0"/>
              <a:buChar char="–"/>
              <a:tabLst>
                <a:tab pos="1669122" algn="l"/>
              </a:tabLst>
              <a:defRPr sz="2700" i="0" baseline="0">
                <a:latin typeface="Arial" pitchFamily="34" charset="0"/>
                <a:cs typeface="Arial" pitchFamily="34" charset="0"/>
              </a:defRPr>
            </a:lvl2pPr>
            <a:lvl3pPr marL="1292831" indent="-357478">
              <a:buFont typeface="Arial" pitchFamily="34" charset="0"/>
              <a:buChar char="•"/>
              <a:defRPr sz="2000" baseline="0">
                <a:latin typeface="Arial" pitchFamily="34" charset="0"/>
              </a:defRPr>
            </a:lvl3pPr>
            <a:lvl4pPr marL="1696000" indent="-378980">
              <a:buFont typeface="Arial" pitchFamily="34" charset="0"/>
              <a:buChar char="–"/>
              <a:defRPr sz="2000" baseline="0">
                <a:latin typeface="Arial" pitchFamily="34" charset="0"/>
              </a:defRPr>
            </a:lvl4pPr>
            <a:lvl5pPr marL="1118123" indent="-365540">
              <a:buFont typeface="Arial" pitchFamily="34" charset="0"/>
              <a:buChar char="•"/>
              <a:defRPr/>
            </a:lvl5pPr>
          </a:lstStyle>
          <a:p>
            <a:r>
              <a:rPr lang="nl-NL" smtClean="0"/>
              <a:t>Xxxx</a:t>
            </a:r>
          </a:p>
          <a:p>
            <a:pPr lvl="1"/>
            <a:r>
              <a:rPr lang="nl-NL" sz="2400" smtClean="0"/>
              <a:t>Xxxx</a:t>
            </a:r>
          </a:p>
          <a:p>
            <a:pPr lvl="2"/>
            <a:r>
              <a:rPr lang="nl-NL" sz="2400" smtClean="0"/>
              <a:t>Xxx</a:t>
            </a:r>
          </a:p>
          <a:p>
            <a:pPr lvl="3"/>
            <a:r>
              <a:rPr lang="nl-NL" sz="2400" smtClean="0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260129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61212" y="473111"/>
            <a:ext cx="1755004" cy="716880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99359" y="780345"/>
            <a:ext cx="9127380" cy="14080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4741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22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67013" y="9040143"/>
            <a:ext cx="4046061" cy="519289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8A80D3F4-BE92-40ED-BB36-22F03F9BF74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924590" y="9040143"/>
            <a:ext cx="5491083" cy="519289"/>
          </a:xfrm>
          <a:prstGeom prst="rect">
            <a:avLst/>
          </a:prstGeom>
        </p:spPr>
        <p:txBody>
          <a:bodyPr lIns="154817" tIns="77409" rIns="154817" bIns="77409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61212" y="473111"/>
            <a:ext cx="1755004" cy="716880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0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9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26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7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214" y="519113"/>
            <a:ext cx="14955837" cy="1885951"/>
          </a:xfrm>
          <a:prstGeom prst="rect">
            <a:avLst/>
          </a:prstGeom>
        </p:spPr>
        <p:txBody>
          <a:bodyPr vert="horz" lIns="91422" tIns="45712" rIns="91422" bIns="45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214" y="2597151"/>
            <a:ext cx="14955837" cy="6188075"/>
          </a:xfrm>
          <a:prstGeom prst="rect">
            <a:avLst/>
          </a:prstGeom>
        </p:spPr>
        <p:txBody>
          <a:bodyPr vert="horz" lIns="91422" tIns="45712" rIns="91422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26" r:id="rId3"/>
    <p:sldLayoutId id="2147483764" r:id="rId4"/>
    <p:sldLayoutId id="2147483704" r:id="rId5"/>
    <p:sldLayoutId id="2147483727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63" r:id="rId27"/>
    <p:sldLayoutId id="2147483708" r:id="rId28"/>
    <p:sldLayoutId id="2147483729" r:id="rId29"/>
    <p:sldLayoutId id="2147483730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  <p:sldLayoutId id="2147483796" r:id="rId42"/>
    <p:sldLayoutId id="2147483797" r:id="rId43"/>
    <p:sldLayoutId id="2147483798" r:id="rId44"/>
    <p:sldLayoutId id="2147483799" r:id="rId45"/>
    <p:sldLayoutId id="2147483800" r:id="rId46"/>
    <p:sldLayoutId id="2147483713" r:id="rId47"/>
    <p:sldLayoutId id="2147483715" r:id="rId48"/>
    <p:sldLayoutId id="2147483728" r:id="rId49"/>
    <p:sldLayoutId id="2147483716" r:id="rId50"/>
    <p:sldLayoutId id="2147483717" r:id="rId51"/>
    <p:sldLayoutId id="2147483759" r:id="rId52"/>
    <p:sldLayoutId id="2147483760" r:id="rId53"/>
    <p:sldLayoutId id="2147483761" r:id="rId54"/>
    <p:sldLayoutId id="2147483758" r:id="rId55"/>
    <p:sldLayoutId id="2147483733" r:id="rId56"/>
    <p:sldLayoutId id="2147483762" r:id="rId57"/>
    <p:sldLayoutId id="2147483731" r:id="rId58"/>
    <p:sldLayoutId id="2147483718" r:id="rId59"/>
    <p:sldLayoutId id="2147483719" r:id="rId60"/>
    <p:sldLayoutId id="2147483885" r:id="rId61"/>
    <p:sldLayoutId id="2147483886" r:id="rId62"/>
    <p:sldLayoutId id="2147483887" r:id="rId63"/>
  </p:sldLayoutIdLst>
  <p:timing>
    <p:tnLst>
      <p:par>
        <p:cTn id="1" dur="indefinite" restart="never" nodeType="tmRoot"/>
      </p:par>
    </p:tnLst>
  </p:timing>
  <p:txStyles>
    <p:titleStyle>
      <a:lvl1pPr algn="l" defTabSz="1218978" rtl="0" eaLnBrk="1" latinLnBrk="0" hangingPunct="1">
        <a:lnSpc>
          <a:spcPct val="90000"/>
        </a:lnSpc>
        <a:spcBef>
          <a:spcPct val="0"/>
        </a:spcBef>
        <a:buNone/>
        <a:defRPr sz="6000" b="1" kern="1200" cap="all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04745" indent="-304745" algn="l" defTabSz="1218978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91423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52372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213321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437957" indent="0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335219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68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168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57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78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6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5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4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3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2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1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data-api-lucasjellema.apaas.em2.oraclecloud.com/departmen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data-api-lucasjellema.apaas.em2.oraclecloud.com/departments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data-api-lucasjellema.apaas.em2.oraclecloud.com/departments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mailto:lucas.jellema@amis.nl" TargetMode="External"/><Relationship Id="rId7" Type="http://schemas.openxmlformats.org/officeDocument/2006/relationships/image" Target="../media/image55.png"/><Relationship Id="rId2" Type="http://schemas.openxmlformats.org/officeDocument/2006/relationships/hyperlink" Target="http://technology.amis.nl/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4.png"/><Relationship Id="rId5" Type="http://schemas.openxmlformats.org/officeDocument/2006/relationships/hyperlink" Target="mailto:info@amis.nl" TargetMode="External"/><Relationship Id="rId4" Type="http://schemas.openxmlformats.org/officeDocument/2006/relationships/hyperlink" Target="http://www.amis.n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830641" y="3453103"/>
            <a:ext cx="9185819" cy="3508573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6600" dirty="0" err="1" smtClean="0">
                <a:solidFill>
                  <a:srgbClr val="FF0000"/>
                </a:solidFill>
              </a:rPr>
              <a:t>API</a:t>
            </a:r>
            <a:r>
              <a:rPr lang="nl-NL" sz="6600" cap="none" dirty="0" err="1" smtClean="0">
                <a:solidFill>
                  <a:srgbClr val="FF0000"/>
                </a:solidFill>
              </a:rPr>
              <a:t>s</a:t>
            </a:r>
            <a:r>
              <a:rPr lang="nl-NL" sz="6600" cap="none" dirty="0" smtClean="0">
                <a:solidFill>
                  <a:srgbClr val="FF0000"/>
                </a:solidFill>
              </a:rPr>
              <a:t>, REST, JSON </a:t>
            </a:r>
            <a:r>
              <a:rPr lang="nl-NL" sz="6600" cap="none" dirty="0" err="1" smtClean="0">
                <a:solidFill>
                  <a:srgbClr val="FF0000"/>
                </a:solidFill>
              </a:rPr>
              <a:t>and</a:t>
            </a:r>
            <a:endParaRPr lang="nl-NL" sz="6600" cap="none" dirty="0" smtClean="0">
              <a:solidFill>
                <a:srgbClr val="FF0000"/>
              </a:solidFill>
            </a:endParaRPr>
          </a:p>
          <a:p>
            <a:r>
              <a:rPr lang="nl-NL" sz="6600" cap="none" dirty="0" err="1" smtClean="0">
                <a:solidFill>
                  <a:srgbClr val="FF0000"/>
                </a:solidFill>
              </a:rPr>
              <a:t>JavaScript</a:t>
            </a:r>
            <a:r>
              <a:rPr lang="nl-NL" sz="6600" cap="none" dirty="0" smtClean="0">
                <a:solidFill>
                  <a:srgbClr val="FF0000"/>
                </a:solidFill>
              </a:rPr>
              <a:t> / Node</a:t>
            </a:r>
          </a:p>
          <a:p>
            <a:endParaRPr lang="nl-NL" sz="6600" cap="none" dirty="0">
              <a:solidFill>
                <a:srgbClr val="FF0000"/>
              </a:solidFill>
            </a:endParaRPr>
          </a:p>
          <a:p>
            <a:r>
              <a:rPr lang="nl-NL" sz="6600" cap="none" dirty="0" smtClean="0">
                <a:solidFill>
                  <a:srgbClr val="FF0000"/>
                </a:solidFill>
              </a:rPr>
              <a:t>Day 2</a:t>
            </a:r>
            <a:endParaRPr lang="nl-NL" sz="6600" dirty="0">
              <a:solidFill>
                <a:srgbClr val="FF0000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15941" y="8291475"/>
            <a:ext cx="14955977" cy="2707095"/>
          </a:xfrm>
          <a:prstGeom prst="rect">
            <a:avLst/>
          </a:prstGeom>
        </p:spPr>
        <p:txBody>
          <a:bodyPr lIns="91422" tIns="45712" rIns="91422" bIns="45712"/>
          <a:lstStyle>
            <a:lvl1pPr marL="304804" indent="-304804" algn="l" defTabSz="1219216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914412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52402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2133629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438432" indent="0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3352844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53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6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68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Lucas Jellema</a:t>
            </a:r>
          </a:p>
          <a:p>
            <a:pPr marL="0" indent="0">
              <a:buNone/>
            </a:pP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AMIS Talent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Launch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, September 2017 , AMIS, The Netherlands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1" y="169181"/>
            <a:ext cx="4787859" cy="150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Hello</a:t>
            </a:r>
            <a:r>
              <a:rPr lang="nl-NL" dirty="0" smtClean="0"/>
              <a:t> World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3" y="2623750"/>
            <a:ext cx="14474584" cy="1638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5" y="2623750"/>
            <a:ext cx="5519211" cy="1264326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// my first Node.js program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console.log("Hello World!");</a:t>
            </a:r>
          </a:p>
        </p:txBody>
      </p:sp>
      <p:pic>
        <p:nvPicPr>
          <p:cNvPr id="1031" name="Picture 7" descr="C:\Users\lucas_j\AppData\Local\Temp\SNAGHTML2d21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5" y="4876800"/>
            <a:ext cx="5593075" cy="92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0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Hello</a:t>
            </a:r>
            <a:r>
              <a:rPr lang="nl-NL" dirty="0" smtClean="0"/>
              <a:t> World – </a:t>
            </a:r>
            <a:r>
              <a:rPr lang="nl-NL" dirty="0" err="1" smtClean="0"/>
              <a:t>using</a:t>
            </a:r>
            <a:r>
              <a:rPr lang="nl-NL" dirty="0" smtClean="0"/>
              <a:t> a </a:t>
            </a:r>
            <a:r>
              <a:rPr lang="nl-NL" dirty="0" err="1" smtClean="0"/>
              <a:t>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3" y="2623750"/>
            <a:ext cx="14474584" cy="2253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623750"/>
            <a:ext cx="5891108" cy="2002989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function greeting()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console.log("Hello World!");</a:t>
            </a:r>
          </a:p>
          <a:p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greeting();</a:t>
            </a:r>
          </a:p>
        </p:txBody>
      </p:sp>
      <p:pic>
        <p:nvPicPr>
          <p:cNvPr id="2050" name="Picture 2" descr="C:\Users\lucas_j\AppData\Local\Temp\SNAGHTML2eca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4" y="5286445"/>
            <a:ext cx="7621774" cy="71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31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Hello</a:t>
            </a:r>
            <a:r>
              <a:rPr lang="nl-NL" dirty="0" smtClean="0"/>
              <a:t> World – </a:t>
            </a:r>
            <a:r>
              <a:rPr lang="nl-NL" dirty="0" err="1" smtClean="0"/>
              <a:t>read</a:t>
            </a:r>
            <a:r>
              <a:rPr lang="nl-NL" dirty="0" smtClean="0"/>
              <a:t> </a:t>
            </a:r>
            <a:r>
              <a:rPr lang="nl-NL" dirty="0" err="1" smtClean="0"/>
              <a:t>commandline</a:t>
            </a:r>
            <a:r>
              <a:rPr lang="nl-NL" dirty="0" smtClean="0"/>
              <a:t> </a:t>
            </a:r>
            <a:r>
              <a:rPr lang="nl-NL" dirty="0" err="1" smtClean="0"/>
              <a:t>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623750"/>
            <a:ext cx="15840110" cy="3174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623750"/>
            <a:ext cx="16113216" cy="2741653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function greeting(</a:t>
            </a:r>
            <a:r>
              <a:rPr lang="en-US" dirty="0" err="1" smtClean="0">
                <a:latin typeface="Lucida Console" panose="020B0609040504020204" pitchFamily="49" charset="0"/>
              </a:rPr>
              <a:t>greetedPerson</a:t>
            </a:r>
            <a:r>
              <a:rPr lang="en-US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console.log("Hello "+ </a:t>
            </a:r>
            <a:r>
              <a:rPr lang="en-US" dirty="0" err="1" smtClean="0">
                <a:latin typeface="Lucida Console" panose="020B0609040504020204" pitchFamily="49" charset="0"/>
              </a:rPr>
              <a:t>greetedPerson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+ "!");</a:t>
            </a:r>
          </a:p>
          <a:p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// assume command line: node hello-world-3.js </a:t>
            </a:r>
            <a:r>
              <a:rPr lang="en-US" dirty="0" err="1">
                <a:latin typeface="Lucida Console" panose="020B0609040504020204" pitchFamily="49" charset="0"/>
              </a:rPr>
              <a:t>someName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greetee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process.argv</a:t>
            </a:r>
            <a:r>
              <a:rPr lang="en-US" dirty="0">
                <a:latin typeface="Lucida Console" panose="020B0609040504020204" pitchFamily="49" charset="0"/>
              </a:rPr>
              <a:t>[2]; </a:t>
            </a:r>
          </a:p>
          <a:p>
            <a:r>
              <a:rPr lang="en-US" dirty="0">
                <a:latin typeface="Lucida Console" panose="020B0609040504020204" pitchFamily="49" charset="0"/>
              </a:rPr>
              <a:t>greeting(</a:t>
            </a:r>
            <a:r>
              <a:rPr lang="en-US" dirty="0" err="1">
                <a:latin typeface="Lucida Console" panose="020B0609040504020204" pitchFamily="49" charset="0"/>
              </a:rPr>
              <a:t>greetee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</p:txBody>
      </p:sp>
      <p:pic>
        <p:nvPicPr>
          <p:cNvPr id="3074" name="Picture 2" descr="C:\Users\lucas_j\AppData\Local\Temp\SNAGHTML30fb4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4" y="6310559"/>
            <a:ext cx="8899215" cy="81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3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Hello</a:t>
            </a:r>
            <a:r>
              <a:rPr lang="nl-NL" dirty="0" smtClean="0"/>
              <a:t> World – pass </a:t>
            </a:r>
            <a:r>
              <a:rPr lang="nl-NL" dirty="0" err="1" smtClean="0"/>
              <a:t>around</a:t>
            </a:r>
            <a:r>
              <a:rPr lang="nl-NL" dirty="0" smtClean="0"/>
              <a:t> a </a:t>
            </a:r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 smtClean="0"/>
              <a:t>reference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623750"/>
            <a:ext cx="15840110" cy="3174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623750"/>
            <a:ext cx="16113216" cy="2741653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g = function </a:t>
            </a:r>
            <a:r>
              <a:rPr lang="en-US" dirty="0" smtClean="0">
                <a:latin typeface="Lucida Console" panose="020B0609040504020204" pitchFamily="49" charset="0"/>
              </a:rPr>
              <a:t>greeting(</a:t>
            </a:r>
            <a:r>
              <a:rPr lang="en-US" dirty="0" err="1" smtClean="0">
                <a:latin typeface="Lucida Console" panose="020B0609040504020204" pitchFamily="49" charset="0"/>
              </a:rPr>
              <a:t>greetedPerson</a:t>
            </a:r>
            <a:r>
              <a:rPr lang="en-US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console.log("Hello "+ </a:t>
            </a:r>
            <a:r>
              <a:rPr lang="en-US" dirty="0" err="1" smtClean="0">
                <a:latin typeface="Lucida Console" panose="020B0609040504020204" pitchFamily="49" charset="0"/>
              </a:rPr>
              <a:t>greetedPerson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+ "!");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}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greetee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process.argv</a:t>
            </a:r>
            <a:r>
              <a:rPr lang="en-US" dirty="0">
                <a:latin typeface="Lucida Console" panose="020B0609040504020204" pitchFamily="49" charset="0"/>
              </a:rPr>
              <a:t>[2]; 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g(</a:t>
            </a:r>
            <a:r>
              <a:rPr lang="en-US" dirty="0" err="1">
                <a:latin typeface="Lucida Console" panose="020B0609040504020204" pitchFamily="49" charset="0"/>
              </a:rPr>
              <a:t>greetee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</p:txBody>
      </p:sp>
      <p:pic>
        <p:nvPicPr>
          <p:cNvPr id="4098" name="Picture 2" descr="C:\Users\lucas_j\AppData\Local\Temp\SNAGHTML32a7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3" y="6310559"/>
            <a:ext cx="8419617" cy="81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7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Hello</a:t>
            </a:r>
            <a:r>
              <a:rPr lang="nl-NL" dirty="0" smtClean="0"/>
              <a:t> World – have 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 smtClean="0"/>
              <a:t>execute</a:t>
            </a:r>
            <a:r>
              <a:rPr lang="nl-NL" dirty="0" smtClean="0"/>
              <a:t> [a </a:t>
            </a:r>
            <a:r>
              <a:rPr lang="nl-NL" dirty="0" err="1" smtClean="0"/>
              <a:t>reference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] </a:t>
            </a:r>
            <a:r>
              <a:rPr lang="nl-NL" dirty="0" err="1" smtClean="0"/>
              <a:t>another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623750"/>
            <a:ext cx="15840110" cy="4915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623750"/>
            <a:ext cx="16113216" cy="4218981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b="1" dirty="0">
                <a:latin typeface="Lucida Console" panose="020B0609040504020204" pitchFamily="49" charset="0"/>
              </a:rPr>
              <a:t>g</a:t>
            </a:r>
            <a:r>
              <a:rPr lang="en-US" dirty="0">
                <a:latin typeface="Lucida Console" panose="020B0609040504020204" pitchFamily="49" charset="0"/>
              </a:rPr>
              <a:t> = function </a:t>
            </a:r>
            <a:r>
              <a:rPr lang="en-US" dirty="0" smtClean="0">
                <a:latin typeface="Lucida Console" panose="020B0609040504020204" pitchFamily="49" charset="0"/>
              </a:rPr>
              <a:t>greeting(</a:t>
            </a:r>
            <a:r>
              <a:rPr lang="en-US" dirty="0" err="1" smtClean="0">
                <a:latin typeface="Lucida Console" panose="020B0609040504020204" pitchFamily="49" charset="0"/>
              </a:rPr>
              <a:t>greetedPerson</a:t>
            </a:r>
            <a:r>
              <a:rPr lang="en-US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console.log("Hello "+ </a:t>
            </a:r>
            <a:r>
              <a:rPr lang="en-US" dirty="0" err="1" smtClean="0">
                <a:latin typeface="Lucida Console" panose="020B0609040504020204" pitchFamily="49" charset="0"/>
              </a:rPr>
              <a:t>greetedPerson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+ "!");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}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greetee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process.argv</a:t>
            </a:r>
            <a:r>
              <a:rPr lang="en-US" dirty="0">
                <a:latin typeface="Lucida Console" panose="020B0609040504020204" pitchFamily="49" charset="0"/>
              </a:rPr>
              <a:t>[2]; 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function reception( </a:t>
            </a:r>
            <a:r>
              <a:rPr lang="en-US" b="1" dirty="0" err="1">
                <a:latin typeface="Lucida Console" panose="020B0609040504020204" pitchFamily="49" charset="0"/>
              </a:rPr>
              <a:t>greetFunction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greetee</a:t>
            </a:r>
            <a:r>
              <a:rPr lang="en-US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greetFunction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greetee</a:t>
            </a:r>
            <a:r>
              <a:rPr lang="en-US" dirty="0" smtClean="0">
                <a:latin typeface="Lucida Console" panose="020B0609040504020204" pitchFamily="49" charset="0"/>
              </a:rPr>
              <a:t>); // execute the passed in function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}  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reception(</a:t>
            </a:r>
            <a:r>
              <a:rPr lang="en-US" b="1" dirty="0">
                <a:latin typeface="Lucida Console" panose="020B0609040504020204" pitchFamily="49" charset="0"/>
              </a:rPr>
              <a:t>g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greetee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</p:txBody>
      </p:sp>
      <p:pic>
        <p:nvPicPr>
          <p:cNvPr id="5122" name="Picture 2" descr="C:\Users\lucas_j\AppData\Local\Temp\SNAGHTML34e87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4" y="7949141"/>
            <a:ext cx="6093269" cy="81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0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Hello</a:t>
            </a:r>
            <a:r>
              <a:rPr lang="nl-NL" dirty="0" smtClean="0"/>
              <a:t> World – </a:t>
            </a:r>
            <a:r>
              <a:rPr lang="nl-NL" dirty="0" err="1" smtClean="0"/>
              <a:t>callback</a:t>
            </a:r>
            <a:r>
              <a:rPr lang="nl-NL" dirty="0" smtClean="0"/>
              <a:t> </a:t>
            </a:r>
            <a:r>
              <a:rPr lang="nl-NL" dirty="0" err="1" smtClean="0"/>
              <a:t>functions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time outs – no state </a:t>
            </a:r>
            <a:r>
              <a:rPr lang="nl-NL" dirty="0" err="1" smtClean="0"/>
              <a:t>yet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623751"/>
            <a:ext cx="15840110" cy="62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730431"/>
            <a:ext cx="16113216" cy="5973307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700" dirty="0">
                <a:latin typeface="Lucida Console" panose="020B0609040504020204" pitchFamily="49" charset="0"/>
              </a:rPr>
              <a:t>// callback functions used with timeout</a:t>
            </a: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g = function (</a:t>
            </a:r>
            <a:r>
              <a:rPr lang="en-US" sz="2700" dirty="0" err="1">
                <a:latin typeface="Lucida Console" panose="020B0609040504020204" pitchFamily="49" charset="0"/>
              </a:rPr>
              <a:t>greetedPerson</a:t>
            </a:r>
            <a:r>
              <a:rPr lang="en-US" sz="27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      console.log("Hello "+ </a:t>
            </a:r>
            <a:r>
              <a:rPr lang="en-US" sz="2700" dirty="0" err="1">
                <a:latin typeface="Lucida Console" panose="020B0609040504020204" pitchFamily="49" charset="0"/>
              </a:rPr>
              <a:t>greetedPerson</a:t>
            </a:r>
            <a:r>
              <a:rPr lang="en-US" sz="2700" dirty="0">
                <a:latin typeface="Lucida Console" panose="020B0609040504020204" pitchFamily="49" charset="0"/>
              </a:rPr>
              <a:t> + "!");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    }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r = function ( </a:t>
            </a:r>
            <a:r>
              <a:rPr lang="en-US" sz="2700" dirty="0" err="1">
                <a:latin typeface="Lucida Console" panose="020B0609040504020204" pitchFamily="49" charset="0"/>
              </a:rPr>
              <a:t>greetFunction</a:t>
            </a:r>
            <a:r>
              <a:rPr lang="en-US" sz="2700" dirty="0">
                <a:latin typeface="Lucida Console" panose="020B0609040504020204" pitchFamily="49" charset="0"/>
              </a:rPr>
              <a:t>, </a:t>
            </a:r>
            <a:r>
              <a:rPr lang="en-US" sz="2700" dirty="0" err="1">
                <a:latin typeface="Lucida Console" panose="020B0609040504020204" pitchFamily="49" charset="0"/>
              </a:rPr>
              <a:t>greetee</a:t>
            </a:r>
            <a:r>
              <a:rPr lang="en-US" sz="27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</a:t>
            </a:r>
            <a:r>
              <a:rPr lang="en-US" sz="2700" dirty="0" err="1">
                <a:latin typeface="Lucida Console" panose="020B0609040504020204" pitchFamily="49" charset="0"/>
              </a:rPr>
              <a:t>greetFunction</a:t>
            </a:r>
            <a:r>
              <a:rPr lang="en-US" sz="2700" dirty="0">
                <a:latin typeface="Lucida Console" panose="020B0609040504020204" pitchFamily="49" charset="0"/>
              </a:rPr>
              <a:t>(</a:t>
            </a:r>
            <a:r>
              <a:rPr lang="en-US" sz="2700" dirty="0" err="1">
                <a:latin typeface="Lucida Console" panose="020B0609040504020204" pitchFamily="49" charset="0"/>
              </a:rPr>
              <a:t>greetee</a:t>
            </a:r>
            <a:r>
              <a:rPr lang="en-US" sz="27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}  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for (</a:t>
            </a:r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</a:t>
            </a:r>
            <a:r>
              <a:rPr lang="en-US" sz="2700" dirty="0" err="1">
                <a:latin typeface="Lucida Console" panose="020B0609040504020204" pitchFamily="49" charset="0"/>
              </a:rPr>
              <a:t>i</a:t>
            </a:r>
            <a:r>
              <a:rPr lang="en-US" sz="2700" dirty="0">
                <a:latin typeface="Lucida Console" panose="020B0609040504020204" pitchFamily="49" charset="0"/>
              </a:rPr>
              <a:t>=2;i&lt;</a:t>
            </a:r>
            <a:r>
              <a:rPr lang="en-US" sz="2700" dirty="0" err="1">
                <a:latin typeface="Lucida Console" panose="020B0609040504020204" pitchFamily="49" charset="0"/>
              </a:rPr>
              <a:t>process.argv.length;i</a:t>
            </a:r>
            <a:r>
              <a:rPr lang="en-US" sz="27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</a:t>
            </a:r>
            <a:r>
              <a:rPr lang="en-US" sz="2700" dirty="0" err="1">
                <a:latin typeface="Lucida Console" panose="020B0609040504020204" pitchFamily="49" charset="0"/>
              </a:rPr>
              <a:t>setTimeout</a:t>
            </a:r>
            <a:r>
              <a:rPr lang="en-US" sz="2700" dirty="0">
                <a:latin typeface="Lucida Console" panose="020B0609040504020204" pitchFamily="49" charset="0"/>
              </a:rPr>
              <a:t>( r(g, </a:t>
            </a:r>
            <a:r>
              <a:rPr lang="en-US" sz="2700" dirty="0" err="1">
                <a:latin typeface="Lucida Console" panose="020B0609040504020204" pitchFamily="49" charset="0"/>
              </a:rPr>
              <a:t>process.argv</a:t>
            </a:r>
            <a:r>
              <a:rPr lang="en-US" sz="2700" dirty="0">
                <a:latin typeface="Lucida Console" panose="020B0609040504020204" pitchFamily="49" charset="0"/>
              </a:rPr>
              <a:t>[</a:t>
            </a:r>
            <a:r>
              <a:rPr lang="en-US" sz="2700" dirty="0" err="1">
                <a:latin typeface="Lucida Console" panose="020B0609040504020204" pitchFamily="49" charset="0"/>
              </a:rPr>
              <a:t>i</a:t>
            </a:r>
            <a:r>
              <a:rPr lang="en-US" sz="2700" dirty="0">
                <a:latin typeface="Lucida Console" panose="020B0609040504020204" pitchFamily="49" charset="0"/>
              </a:rPr>
              <a:t>]), </a:t>
            </a:r>
            <a:r>
              <a:rPr lang="en-US" sz="2700" dirty="0" err="1">
                <a:latin typeface="Lucida Console" panose="020B0609040504020204" pitchFamily="49" charset="0"/>
              </a:rPr>
              <a:t>i</a:t>
            </a:r>
            <a:r>
              <a:rPr lang="en-US" sz="2700" dirty="0">
                <a:latin typeface="Lucida Console" panose="020B0609040504020204" pitchFamily="49" charset="0"/>
              </a:rPr>
              <a:t>*1500);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}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console.log('The Main Program Flow is Done!');</a:t>
            </a:r>
          </a:p>
        </p:txBody>
      </p:sp>
      <p:pic>
        <p:nvPicPr>
          <p:cNvPr id="6148" name="Picture 4" descr="C:\Users\lucas_j\AppData\Local\Temp\SNAGHTML3a55d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87"/>
          <a:stretch/>
        </p:blipFill>
        <p:spPr bwMode="auto">
          <a:xfrm>
            <a:off x="2033482" y="7027439"/>
            <a:ext cx="15102916" cy="1964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46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Hello</a:t>
            </a:r>
            <a:r>
              <a:rPr lang="nl-NL" dirty="0" smtClean="0"/>
              <a:t> World – </a:t>
            </a:r>
            <a:r>
              <a:rPr lang="nl-NL" dirty="0" err="1" smtClean="0"/>
              <a:t>closures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state </a:t>
            </a:r>
            <a:r>
              <a:rPr lang="nl-NL" dirty="0" err="1" smtClean="0"/>
              <a:t>executed</a:t>
            </a:r>
            <a:r>
              <a:rPr lang="nl-NL" dirty="0" smtClean="0"/>
              <a:t> on time 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214103"/>
            <a:ext cx="15840110" cy="64650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290304"/>
            <a:ext cx="15430452" cy="5973307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g = function (</a:t>
            </a:r>
            <a:r>
              <a:rPr lang="en-US" sz="2700" dirty="0" err="1">
                <a:latin typeface="Lucida Console" panose="020B0609040504020204" pitchFamily="49" charset="0"/>
              </a:rPr>
              <a:t>greetedPerson</a:t>
            </a:r>
            <a:r>
              <a:rPr lang="en-US" sz="27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      console.log("Hello "+ </a:t>
            </a:r>
            <a:r>
              <a:rPr lang="en-US" sz="2700" dirty="0" err="1">
                <a:latin typeface="Lucida Console" panose="020B0609040504020204" pitchFamily="49" charset="0"/>
              </a:rPr>
              <a:t>greetedPerson</a:t>
            </a:r>
            <a:r>
              <a:rPr lang="en-US" sz="2700" dirty="0">
                <a:latin typeface="Lucida Console" panose="020B0609040504020204" pitchFamily="49" charset="0"/>
              </a:rPr>
              <a:t> + "!");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    }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function </a:t>
            </a:r>
            <a:r>
              <a:rPr lang="en-US" sz="2700" dirty="0" err="1">
                <a:latin typeface="Lucida Console" panose="020B0609040504020204" pitchFamily="49" charset="0"/>
              </a:rPr>
              <a:t>getGreeter</a:t>
            </a:r>
            <a:r>
              <a:rPr lang="en-US" sz="2700" dirty="0">
                <a:latin typeface="Lucida Console" panose="020B0609040504020204" pitchFamily="49" charset="0"/>
              </a:rPr>
              <a:t> ( </a:t>
            </a:r>
            <a:r>
              <a:rPr lang="en-US" sz="2700" dirty="0" err="1">
                <a:latin typeface="Lucida Console" panose="020B0609040504020204" pitchFamily="49" charset="0"/>
              </a:rPr>
              <a:t>greetee</a:t>
            </a:r>
            <a:r>
              <a:rPr lang="en-US" sz="2700" dirty="0">
                <a:latin typeface="Lucida Console" panose="020B0609040504020204" pitchFamily="49" charset="0"/>
              </a:rPr>
              <a:t>, </a:t>
            </a:r>
            <a:r>
              <a:rPr lang="en-US" sz="2700" dirty="0" err="1">
                <a:latin typeface="Lucida Console" panose="020B0609040504020204" pitchFamily="49" charset="0"/>
              </a:rPr>
              <a:t>greetFunction</a:t>
            </a:r>
            <a:r>
              <a:rPr lang="en-US" sz="2700" dirty="0">
                <a:latin typeface="Lucida Console" panose="020B0609040504020204" pitchFamily="49" charset="0"/>
              </a:rPr>
              <a:t>) </a:t>
            </a:r>
            <a:r>
              <a:rPr lang="en-US" sz="2700" dirty="0" smtClean="0">
                <a:latin typeface="Lucida Console" panose="020B0609040504020204" pitchFamily="49" charset="0"/>
              </a:rPr>
              <a:t>{ </a:t>
            </a:r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  console.log('I will greet '+ </a:t>
            </a:r>
            <a:r>
              <a:rPr lang="en-US" sz="2700" dirty="0" err="1">
                <a:latin typeface="Lucida Console" panose="020B0609040504020204" pitchFamily="49" charset="0"/>
              </a:rPr>
              <a:t>greetee</a:t>
            </a:r>
            <a:r>
              <a:rPr lang="en-US" sz="2700" dirty="0">
                <a:latin typeface="Lucida Console" panose="020B0609040504020204" pitchFamily="49" charset="0"/>
              </a:rPr>
              <a:t> + ' in a little while');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return </a:t>
            </a:r>
            <a:r>
              <a:rPr lang="en-US" sz="2700" b="1" dirty="0">
                <a:latin typeface="Lucida Console" panose="020B0609040504020204" pitchFamily="49" charset="0"/>
              </a:rPr>
              <a:t>function () {  </a:t>
            </a:r>
            <a:r>
              <a:rPr lang="en-US" sz="2700" b="1" dirty="0" err="1" smtClean="0">
                <a:latin typeface="Lucida Console" panose="020B0609040504020204" pitchFamily="49" charset="0"/>
              </a:rPr>
              <a:t>greetFunction</a:t>
            </a:r>
            <a:r>
              <a:rPr lang="en-US" sz="2700" b="1" dirty="0" smtClean="0">
                <a:latin typeface="Lucida Console" panose="020B0609040504020204" pitchFamily="49" charset="0"/>
              </a:rPr>
              <a:t>(</a:t>
            </a:r>
            <a:r>
              <a:rPr lang="en-US" sz="2700" b="1" dirty="0" err="1" smtClean="0">
                <a:latin typeface="Lucida Console" panose="020B0609040504020204" pitchFamily="49" charset="0"/>
              </a:rPr>
              <a:t>greetee</a:t>
            </a:r>
            <a:r>
              <a:rPr lang="en-US" sz="2700" b="1" dirty="0" smtClean="0">
                <a:latin typeface="Lucida Console" panose="020B0609040504020204" pitchFamily="49" charset="0"/>
              </a:rPr>
              <a:t>)};  </a:t>
            </a:r>
            <a:r>
              <a:rPr lang="en-US" sz="2700" b="1" dirty="0">
                <a:latin typeface="Lucida Console" panose="020B0609040504020204" pitchFamily="49" charset="0"/>
              </a:rPr>
              <a:t>// the closure</a:t>
            </a:r>
            <a:r>
              <a:rPr lang="en-US" sz="2700" dirty="0">
                <a:latin typeface="Lucida Console" panose="020B0609040504020204" pitchFamily="49" charset="0"/>
              </a:rPr>
              <a:t/>
            </a:r>
            <a:br>
              <a:rPr lang="en-US" sz="2700" dirty="0">
                <a:latin typeface="Lucida Console" panose="020B0609040504020204" pitchFamily="49" charset="0"/>
              </a:rPr>
            </a:br>
            <a:r>
              <a:rPr lang="en-US" sz="2700" dirty="0">
                <a:latin typeface="Lucida Console" panose="020B0609040504020204" pitchFamily="49" charset="0"/>
              </a:rPr>
              <a:t>}  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for (</a:t>
            </a:r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</a:t>
            </a:r>
            <a:r>
              <a:rPr lang="en-US" sz="2700" dirty="0" err="1">
                <a:latin typeface="Lucida Console" panose="020B0609040504020204" pitchFamily="49" charset="0"/>
              </a:rPr>
              <a:t>i</a:t>
            </a:r>
            <a:r>
              <a:rPr lang="en-US" sz="2700" dirty="0">
                <a:latin typeface="Lucida Console" panose="020B0609040504020204" pitchFamily="49" charset="0"/>
              </a:rPr>
              <a:t>=2;i&lt;</a:t>
            </a:r>
            <a:r>
              <a:rPr lang="en-US" sz="2700" dirty="0" err="1">
                <a:latin typeface="Lucida Console" panose="020B0609040504020204" pitchFamily="49" charset="0"/>
              </a:rPr>
              <a:t>process.argv.length;i</a:t>
            </a:r>
            <a:r>
              <a:rPr lang="en-US" sz="27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</a:t>
            </a:r>
            <a:r>
              <a:rPr lang="en-US" sz="2700" dirty="0" err="1">
                <a:latin typeface="Lucida Console" panose="020B0609040504020204" pitchFamily="49" charset="0"/>
              </a:rPr>
              <a:t>setTimeout</a:t>
            </a:r>
            <a:r>
              <a:rPr lang="en-US" sz="2700" dirty="0">
                <a:latin typeface="Lucida Console" panose="020B0609040504020204" pitchFamily="49" charset="0"/>
              </a:rPr>
              <a:t>( </a:t>
            </a:r>
            <a:r>
              <a:rPr lang="en-US" sz="2700" b="1" dirty="0" err="1">
                <a:latin typeface="Lucida Console" panose="020B0609040504020204" pitchFamily="49" charset="0"/>
              </a:rPr>
              <a:t>getGreeter</a:t>
            </a:r>
            <a:r>
              <a:rPr lang="en-US" sz="2700" b="1" dirty="0">
                <a:latin typeface="Lucida Console" panose="020B0609040504020204" pitchFamily="49" charset="0"/>
              </a:rPr>
              <a:t>( </a:t>
            </a:r>
            <a:r>
              <a:rPr lang="en-US" sz="2700" b="1" dirty="0" err="1">
                <a:latin typeface="Lucida Console" panose="020B0609040504020204" pitchFamily="49" charset="0"/>
              </a:rPr>
              <a:t>process.argv</a:t>
            </a:r>
            <a:r>
              <a:rPr lang="en-US" sz="2700" b="1" dirty="0">
                <a:latin typeface="Lucida Console" panose="020B0609040504020204" pitchFamily="49" charset="0"/>
              </a:rPr>
              <a:t>[</a:t>
            </a:r>
            <a:r>
              <a:rPr lang="en-US" sz="2700" b="1" dirty="0" err="1">
                <a:latin typeface="Lucida Console" panose="020B0609040504020204" pitchFamily="49" charset="0"/>
              </a:rPr>
              <a:t>i</a:t>
            </a:r>
            <a:r>
              <a:rPr lang="en-US" sz="2700" b="1" dirty="0">
                <a:latin typeface="Lucida Console" panose="020B0609040504020204" pitchFamily="49" charset="0"/>
              </a:rPr>
              <a:t>], g)</a:t>
            </a:r>
            <a:r>
              <a:rPr lang="en-US" sz="2700" dirty="0">
                <a:latin typeface="Lucida Console" panose="020B0609040504020204" pitchFamily="49" charset="0"/>
              </a:rPr>
              <a:t>, </a:t>
            </a:r>
            <a:r>
              <a:rPr lang="en-US" sz="2700" dirty="0" err="1">
                <a:latin typeface="Lucida Console" panose="020B0609040504020204" pitchFamily="49" charset="0"/>
              </a:rPr>
              <a:t>i</a:t>
            </a:r>
            <a:r>
              <a:rPr lang="en-US" sz="2700" dirty="0">
                <a:latin typeface="Lucida Console" panose="020B0609040504020204" pitchFamily="49" charset="0"/>
              </a:rPr>
              <a:t>*1500);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}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console.log('The Main Program Flow is Done!');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51"/>
          <a:stretch/>
        </p:blipFill>
        <p:spPr bwMode="auto">
          <a:xfrm>
            <a:off x="5804371" y="6515383"/>
            <a:ext cx="11332027" cy="2613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13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Closure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8" y="1829118"/>
            <a:ext cx="16349136" cy="1919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3524" y="3966703"/>
            <a:ext cx="15840110" cy="5009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3524" y="4042904"/>
            <a:ext cx="15430452" cy="6896637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700" dirty="0" smtClean="0">
                <a:latin typeface="Lucida Console" panose="020B0609040504020204" pitchFamily="49" charset="0"/>
              </a:rPr>
              <a:t>function </a:t>
            </a:r>
            <a:r>
              <a:rPr lang="en-US" sz="2700" dirty="0" err="1">
                <a:latin typeface="Lucida Console" panose="020B0609040504020204" pitchFamily="49" charset="0"/>
              </a:rPr>
              <a:t>startAt</a:t>
            </a:r>
            <a:r>
              <a:rPr lang="en-US" sz="2700" dirty="0">
                <a:latin typeface="Lucida Console" panose="020B0609040504020204" pitchFamily="49" charset="0"/>
              </a:rPr>
              <a:t>(</a:t>
            </a:r>
            <a:r>
              <a:rPr lang="en-US" sz="2700" b="1" dirty="0">
                <a:latin typeface="Lucida Console" panose="020B0609040504020204" pitchFamily="49" charset="0"/>
              </a:rPr>
              <a:t>x</a:t>
            </a:r>
            <a:r>
              <a:rPr lang="en-US" sz="27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700" dirty="0" smtClean="0">
                <a:latin typeface="Lucida Console" panose="020B0609040504020204" pitchFamily="49" charset="0"/>
              </a:rPr>
              <a:t>  function </a:t>
            </a:r>
            <a:r>
              <a:rPr lang="en-US" sz="2700" dirty="0" err="1">
                <a:latin typeface="Lucida Console" panose="020B0609040504020204" pitchFamily="49" charset="0"/>
              </a:rPr>
              <a:t>incrementBy</a:t>
            </a:r>
            <a:r>
              <a:rPr lang="en-US" sz="2700" dirty="0">
                <a:latin typeface="Lucida Console" panose="020B0609040504020204" pitchFamily="49" charset="0"/>
              </a:rPr>
              <a:t>(y) {</a:t>
            </a:r>
          </a:p>
          <a:p>
            <a:r>
              <a:rPr lang="en-US" sz="2700" dirty="0" smtClean="0">
                <a:latin typeface="Lucida Console" panose="020B0609040504020204" pitchFamily="49" charset="0"/>
              </a:rPr>
              <a:t>    return </a:t>
            </a:r>
            <a:r>
              <a:rPr lang="en-US" sz="2700" b="1" dirty="0">
                <a:latin typeface="Lucida Console" panose="020B0609040504020204" pitchFamily="49" charset="0"/>
              </a:rPr>
              <a:t>x</a:t>
            </a:r>
            <a:r>
              <a:rPr lang="en-US" sz="2700" dirty="0">
                <a:latin typeface="Lucida Console" panose="020B0609040504020204" pitchFamily="49" charset="0"/>
              </a:rPr>
              <a:t> + y;</a:t>
            </a:r>
          </a:p>
          <a:p>
            <a:r>
              <a:rPr lang="en-US" sz="2700" dirty="0" smtClean="0">
                <a:latin typeface="Lucida Console" panose="020B0609040504020204" pitchFamily="49" charset="0"/>
              </a:rPr>
              <a:t>  } </a:t>
            </a:r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 smtClean="0">
                <a:latin typeface="Lucida Console" panose="020B0609040504020204" pitchFamily="49" charset="0"/>
              </a:rPr>
              <a:t>  return </a:t>
            </a:r>
            <a:r>
              <a:rPr lang="en-US" sz="2700" dirty="0" err="1">
                <a:latin typeface="Lucida Console" panose="020B0609040504020204" pitchFamily="49" charset="0"/>
              </a:rPr>
              <a:t>incrementBy</a:t>
            </a:r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closure1 = </a:t>
            </a:r>
            <a:r>
              <a:rPr lang="en-US" sz="2700" dirty="0" err="1">
                <a:latin typeface="Lucida Console" panose="020B0609040504020204" pitchFamily="49" charset="0"/>
              </a:rPr>
              <a:t>startAt</a:t>
            </a:r>
            <a:r>
              <a:rPr lang="en-US" sz="2700" dirty="0">
                <a:latin typeface="Lucida Console" panose="020B0609040504020204" pitchFamily="49" charset="0"/>
              </a:rPr>
              <a:t>(</a:t>
            </a:r>
            <a:r>
              <a:rPr lang="en-US" sz="2700" b="1" dirty="0">
                <a:latin typeface="Lucida Console" panose="020B0609040504020204" pitchFamily="49" charset="0"/>
              </a:rPr>
              <a:t>1</a:t>
            </a:r>
            <a:r>
              <a:rPr lang="en-US" sz="27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closure2 = </a:t>
            </a:r>
            <a:r>
              <a:rPr lang="en-US" sz="2700" dirty="0" err="1">
                <a:latin typeface="Lucida Console" panose="020B0609040504020204" pitchFamily="49" charset="0"/>
              </a:rPr>
              <a:t>startAt</a:t>
            </a:r>
            <a:r>
              <a:rPr lang="en-US" sz="2700" dirty="0">
                <a:latin typeface="Lucida Console" panose="020B0609040504020204" pitchFamily="49" charset="0"/>
              </a:rPr>
              <a:t>(</a:t>
            </a:r>
            <a:r>
              <a:rPr lang="en-US" sz="2700" b="1" dirty="0">
                <a:latin typeface="Lucida Console" panose="020B0609040504020204" pitchFamily="49" charset="0"/>
              </a:rPr>
              <a:t>5</a:t>
            </a:r>
            <a:r>
              <a:rPr lang="en-US" sz="27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/>
            </a:r>
            <a:br>
              <a:rPr lang="en-US" sz="2700" dirty="0">
                <a:latin typeface="Lucida Console" panose="020B0609040504020204" pitchFamily="49" charset="0"/>
              </a:rPr>
            </a:br>
            <a:r>
              <a:rPr lang="en-US" sz="2700" dirty="0">
                <a:latin typeface="Lucida Console" panose="020B0609040504020204" pitchFamily="49" charset="0"/>
              </a:rPr>
              <a:t>console.log( "Closure 1 (started at 1): "+ closure1(4));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console.log( "Closure 2 (started at 5): "+ </a:t>
            </a:r>
            <a:r>
              <a:rPr lang="en-US" sz="2700" dirty="0" smtClean="0">
                <a:latin typeface="Lucida Console" panose="020B0609040504020204" pitchFamily="49" charset="0"/>
              </a:rPr>
              <a:t>closure2(4</a:t>
            </a:r>
            <a:r>
              <a:rPr lang="en-US" sz="2700" dirty="0">
                <a:latin typeface="Lucida Console" panose="020B0609040504020204" pitchFamily="49" charset="0"/>
              </a:rPr>
              <a:t>));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/>
            </a:r>
            <a:br>
              <a:rPr lang="en-US" sz="2700" dirty="0">
                <a:latin typeface="Lucida Console" panose="020B0609040504020204" pitchFamily="49" charset="0"/>
              </a:rPr>
            </a:br>
            <a:endParaRPr lang="en-US" sz="2700" dirty="0">
              <a:latin typeface="Lucida Console" panose="020B0609040504020204" pitchFamily="49" charset="0"/>
            </a:endParaRP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10677709" y="5147769"/>
            <a:ext cx="6166519" cy="18269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 smtClean="0"/>
              <a:t>Closure</a:t>
            </a:r>
            <a:endParaRPr lang="nl-NL" dirty="0" smtClean="0"/>
          </a:p>
          <a:p>
            <a:pPr algn="ctr"/>
            <a:r>
              <a:rPr lang="nl-NL" dirty="0" smtClean="0"/>
              <a:t>(</a:t>
            </a:r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execute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context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execute</a:t>
            </a:r>
            <a:r>
              <a:rPr lang="nl-NL" dirty="0" smtClean="0"/>
              <a:t> in)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061" y="5276136"/>
            <a:ext cx="9589533" cy="157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39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Node programs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organized</a:t>
            </a:r>
            <a:r>
              <a:rPr lang="nl-NL" dirty="0" smtClean="0"/>
              <a:t> in modules</a:t>
            </a:r>
          </a:p>
          <a:p>
            <a:r>
              <a:rPr lang="nl-NL" dirty="0" smtClean="0"/>
              <a:t>A module is file </a:t>
            </a:r>
            <a:r>
              <a:rPr lang="nl-NL" dirty="0" err="1" smtClean="0"/>
              <a:t>that</a:t>
            </a:r>
            <a:r>
              <a:rPr lang="nl-NL" dirty="0" smtClean="0"/>
              <a:t> exports a scope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contain</a:t>
            </a:r>
            <a:r>
              <a:rPr lang="nl-NL" dirty="0" smtClean="0"/>
              <a:t> (public) </a:t>
            </a:r>
            <a:r>
              <a:rPr lang="nl-NL" dirty="0" err="1" smtClean="0"/>
              <a:t>functions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shared </a:t>
            </a:r>
            <a:r>
              <a:rPr lang="nl-NL" dirty="0" err="1" smtClean="0"/>
              <a:t>objects</a:t>
            </a:r>
            <a:endParaRPr lang="nl-NL" dirty="0" smtClean="0"/>
          </a:p>
          <a:p>
            <a:r>
              <a:rPr lang="nl-NL" dirty="0" smtClean="0"/>
              <a:t>Modules are ‘</a:t>
            </a:r>
            <a:r>
              <a:rPr lang="nl-NL" dirty="0" err="1" smtClean="0"/>
              <a:t>imported</a:t>
            </a:r>
            <a:r>
              <a:rPr lang="nl-NL" dirty="0" smtClean="0"/>
              <a:t>’ </a:t>
            </a:r>
            <a:r>
              <a:rPr lang="nl-NL" dirty="0" err="1" smtClean="0"/>
              <a:t>through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i="1" dirty="0" err="1" smtClean="0"/>
              <a:t>require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endParaRPr lang="nl-NL" dirty="0" smtClean="0"/>
          </a:p>
          <a:p>
            <a:pPr lvl="1"/>
            <a:r>
              <a:rPr lang="nl-NL" dirty="0" err="1" smtClean="0"/>
              <a:t>Add</a:t>
            </a:r>
            <a:r>
              <a:rPr lang="nl-NL" dirty="0" smtClean="0"/>
              <a:t> a line </a:t>
            </a:r>
            <a:r>
              <a:rPr lang="nl-NL" dirty="0" err="1" smtClean="0"/>
              <a:t>such</a:t>
            </a:r>
            <a:r>
              <a:rPr lang="nl-NL" dirty="0" smtClean="0"/>
              <a:t> as </a:t>
            </a:r>
            <a:r>
              <a:rPr lang="nl-NL" i="1" dirty="0" smtClean="0"/>
              <a:t>var </a:t>
            </a:r>
            <a:r>
              <a:rPr lang="nl-NL" i="1" dirty="0" err="1" smtClean="0"/>
              <a:t>localRef</a:t>
            </a:r>
            <a:r>
              <a:rPr lang="nl-NL" i="1" dirty="0" smtClean="0"/>
              <a:t> = </a:t>
            </a:r>
            <a:r>
              <a:rPr lang="nl-NL" i="1" dirty="0" err="1" smtClean="0"/>
              <a:t>require</a:t>
            </a:r>
            <a:r>
              <a:rPr lang="nl-NL" i="1" dirty="0" smtClean="0"/>
              <a:t>(‘</a:t>
            </a:r>
            <a:r>
              <a:rPr lang="nl-NL" i="1" dirty="0" err="1" smtClean="0"/>
              <a:t>moduleName</a:t>
            </a:r>
            <a:r>
              <a:rPr lang="nl-NL" i="1" dirty="0" smtClean="0"/>
              <a:t>’);</a:t>
            </a:r>
            <a:r>
              <a:rPr lang="nl-NL" dirty="0" smtClean="0"/>
              <a:t> in a file </a:t>
            </a:r>
            <a:r>
              <a:rPr lang="nl-NL" dirty="0" err="1" smtClean="0"/>
              <a:t>to</a:t>
            </a:r>
            <a:r>
              <a:rPr lang="nl-NL" dirty="0" smtClean="0"/>
              <a:t> get access at </a:t>
            </a:r>
            <a:r>
              <a:rPr lang="nl-NL" dirty="0" err="1" smtClean="0"/>
              <a:t>runtime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goodies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module </a:t>
            </a:r>
          </a:p>
          <a:p>
            <a:r>
              <a:rPr lang="nl-NL" dirty="0" smtClean="0"/>
              <a:t>Node </a:t>
            </a:r>
            <a:r>
              <a:rPr lang="nl-NL" dirty="0" err="1" smtClean="0"/>
              <a:t>ships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set of </a:t>
            </a:r>
            <a:r>
              <a:rPr lang="nl-NL" dirty="0" err="1" smtClean="0"/>
              <a:t>core</a:t>
            </a:r>
            <a:r>
              <a:rPr lang="nl-NL" dirty="0" smtClean="0"/>
              <a:t> modules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required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 smtClean="0"/>
              <a:t>any</a:t>
            </a:r>
            <a:r>
              <a:rPr lang="nl-NL" dirty="0" smtClean="0"/>
              <a:t> program – without </a:t>
            </a:r>
            <a:r>
              <a:rPr lang="nl-NL" dirty="0" err="1" smtClean="0"/>
              <a:t>additional</a:t>
            </a:r>
            <a:r>
              <a:rPr lang="nl-NL" dirty="0" smtClean="0"/>
              <a:t> </a:t>
            </a:r>
            <a:r>
              <a:rPr lang="nl-NL" dirty="0" err="1" smtClean="0"/>
              <a:t>installation</a:t>
            </a:r>
            <a:r>
              <a:rPr lang="nl-NL" dirty="0" smtClean="0"/>
              <a:t> or </a:t>
            </a:r>
            <a:r>
              <a:rPr lang="nl-NL" dirty="0" err="1" smtClean="0"/>
              <a:t>configuration</a:t>
            </a:r>
            <a:r>
              <a:rPr lang="nl-NL" dirty="0" smtClean="0"/>
              <a:t>; for </a:t>
            </a:r>
            <a:r>
              <a:rPr lang="nl-NL" dirty="0" err="1" smtClean="0"/>
              <a:t>example</a:t>
            </a:r>
            <a:r>
              <a:rPr lang="nl-NL" dirty="0" smtClean="0"/>
              <a:t>:</a:t>
            </a:r>
            <a:endParaRPr lang="en-US" dirty="0"/>
          </a:p>
          <a:p>
            <a:pPr lvl="1"/>
            <a:r>
              <a:rPr lang="nl-NL" dirty="0" err="1" smtClean="0"/>
              <a:t>fs</a:t>
            </a:r>
            <a:r>
              <a:rPr lang="nl-NL" dirty="0" smtClean="0"/>
              <a:t>: file system operations</a:t>
            </a:r>
          </a:p>
          <a:p>
            <a:pPr lvl="1"/>
            <a:r>
              <a:rPr lang="nl-NL" dirty="0" err="1" smtClean="0"/>
              <a:t>path</a:t>
            </a:r>
            <a:r>
              <a:rPr lang="nl-NL" dirty="0" smtClean="0"/>
              <a:t>: string </a:t>
            </a:r>
            <a:r>
              <a:rPr lang="nl-NL" dirty="0" err="1" smtClean="0"/>
              <a:t>transformations</a:t>
            </a:r>
            <a:r>
              <a:rPr lang="nl-NL" dirty="0" smtClean="0"/>
              <a:t> </a:t>
            </a:r>
            <a:r>
              <a:rPr lang="nl-NL" dirty="0" err="1" smtClean="0"/>
              <a:t>around</a:t>
            </a:r>
            <a:r>
              <a:rPr lang="nl-NL" dirty="0" smtClean="0"/>
              <a:t> file system operations</a:t>
            </a:r>
          </a:p>
          <a:p>
            <a:pPr lvl="1"/>
            <a:r>
              <a:rPr lang="nl-NL" dirty="0" smtClean="0"/>
              <a:t>os: access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operating systems details</a:t>
            </a:r>
          </a:p>
          <a:p>
            <a:pPr lvl="1"/>
            <a:r>
              <a:rPr lang="nl-NL" dirty="0" err="1" smtClean="0"/>
              <a:t>util</a:t>
            </a:r>
            <a:r>
              <a:rPr lang="nl-NL" dirty="0" smtClean="0"/>
              <a:t>: </a:t>
            </a:r>
            <a:r>
              <a:rPr lang="nl-NL" dirty="0" err="1" smtClean="0"/>
              <a:t>utility</a:t>
            </a:r>
            <a:r>
              <a:rPr lang="nl-NL" dirty="0" smtClean="0"/>
              <a:t> </a:t>
            </a:r>
            <a:r>
              <a:rPr lang="nl-NL" dirty="0" err="1" smtClean="0"/>
              <a:t>functions</a:t>
            </a:r>
            <a:r>
              <a:rPr lang="nl-NL" dirty="0" smtClean="0"/>
              <a:t>, for </a:t>
            </a:r>
            <a:r>
              <a:rPr lang="nl-NL" dirty="0" err="1" smtClean="0"/>
              <a:t>example</a:t>
            </a:r>
            <a:r>
              <a:rPr lang="nl-NL" dirty="0" smtClean="0"/>
              <a:t> util.log </a:t>
            </a:r>
            <a:r>
              <a:rPr lang="nl-NL" dirty="0" err="1" smtClean="0"/>
              <a:t>to</a:t>
            </a:r>
            <a:r>
              <a:rPr lang="nl-NL" dirty="0" smtClean="0"/>
              <a:t> log </a:t>
            </a:r>
            <a:r>
              <a:rPr lang="nl-NL" dirty="0" err="1" smtClean="0"/>
              <a:t>messages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console </a:t>
            </a:r>
            <a:r>
              <a:rPr lang="nl-NL" dirty="0" err="1" smtClean="0"/>
              <a:t>with</a:t>
            </a:r>
            <a:r>
              <a:rPr lang="nl-NL" dirty="0" smtClean="0"/>
              <a:t> timestamp</a:t>
            </a:r>
          </a:p>
          <a:p>
            <a:pPr lvl="1"/>
            <a:r>
              <a:rPr lang="nl-NL" dirty="0" smtClean="0"/>
              <a:t>http:  for HTTP protocol </a:t>
            </a:r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File </a:t>
            </a:r>
            <a:r>
              <a:rPr lang="nl-NL" dirty="0" err="1" smtClean="0"/>
              <a:t>manipulation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Node.js</a:t>
            </a:r>
            <a:br>
              <a:rPr lang="nl-NL" dirty="0" smtClean="0"/>
            </a:br>
            <a:r>
              <a:rPr lang="nl-NL" dirty="0" smtClean="0"/>
              <a:t>-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core</a:t>
            </a:r>
            <a:r>
              <a:rPr lang="nl-NL" dirty="0" smtClean="0"/>
              <a:t> module </a:t>
            </a:r>
            <a:r>
              <a:rPr lang="nl-NL" dirty="0" err="1" smtClean="0"/>
              <a:t>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418926"/>
            <a:ext cx="15840110" cy="4759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586567"/>
            <a:ext cx="16502693" cy="4311313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700" dirty="0">
                <a:latin typeface="Lucida Console" panose="020B0609040504020204" pitchFamily="49" charset="0"/>
              </a:rPr>
              <a:t>//write a file with all command line arguments on separate lines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fs = require('fs')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,   </a:t>
            </a:r>
            <a:r>
              <a:rPr lang="en-US" sz="2700" dirty="0" err="1">
                <a:latin typeface="Lucida Console" panose="020B0609040504020204" pitchFamily="49" charset="0"/>
              </a:rPr>
              <a:t>util</a:t>
            </a:r>
            <a:r>
              <a:rPr lang="en-US" sz="2700" dirty="0">
                <a:latin typeface="Lucida Console" panose="020B0609040504020204" pitchFamily="49" charset="0"/>
              </a:rPr>
              <a:t> = require('</a:t>
            </a:r>
            <a:r>
              <a:rPr lang="en-US" sz="2700" dirty="0" err="1">
                <a:latin typeface="Lucida Console" panose="020B0609040504020204" pitchFamily="49" charset="0"/>
              </a:rPr>
              <a:t>util</a:t>
            </a:r>
            <a:r>
              <a:rPr lang="en-US" sz="2700" dirty="0">
                <a:latin typeface="Lucida Console" panose="020B0609040504020204" pitchFamily="49" charset="0"/>
              </a:rPr>
              <a:t>');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 err="1">
                <a:latin typeface="Lucida Console" panose="020B0609040504020204" pitchFamily="49" charset="0"/>
              </a:rPr>
              <a:t>process.argv.slice</a:t>
            </a:r>
            <a:r>
              <a:rPr lang="en-US" sz="2700" dirty="0">
                <a:latin typeface="Lucida Console" panose="020B0609040504020204" pitchFamily="49" charset="0"/>
              </a:rPr>
              <a:t>(2).</a:t>
            </a:r>
            <a:r>
              <a:rPr lang="en-US" sz="2700" dirty="0" err="1">
                <a:latin typeface="Lucida Console" panose="020B0609040504020204" pitchFamily="49" charset="0"/>
              </a:rPr>
              <a:t>forEach</a:t>
            </a:r>
            <a:r>
              <a:rPr lang="en-US" sz="2700" dirty="0">
                <a:latin typeface="Lucida Console" panose="020B0609040504020204" pitchFamily="49" charset="0"/>
              </a:rPr>
              <a:t>(function (</a:t>
            </a:r>
            <a:r>
              <a:rPr lang="en-US" sz="2700" dirty="0" err="1">
                <a:latin typeface="Lucida Console" panose="020B0609040504020204" pitchFamily="49" charset="0"/>
              </a:rPr>
              <a:t>val</a:t>
            </a:r>
            <a:r>
              <a:rPr lang="en-US" sz="27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</a:t>
            </a:r>
            <a:r>
              <a:rPr lang="en-US" sz="2700" dirty="0" err="1">
                <a:latin typeface="Lucida Console" panose="020B0609040504020204" pitchFamily="49" charset="0"/>
              </a:rPr>
              <a:t>fs.appendFileSync</a:t>
            </a:r>
            <a:r>
              <a:rPr lang="en-US" sz="2700" dirty="0">
                <a:latin typeface="Lucida Console" panose="020B0609040504020204" pitchFamily="49" charset="0"/>
              </a:rPr>
              <a:t>("./output.txt", </a:t>
            </a:r>
            <a:r>
              <a:rPr lang="en-US" sz="2700" dirty="0" err="1">
                <a:latin typeface="Lucida Console" panose="020B0609040504020204" pitchFamily="49" charset="0"/>
              </a:rPr>
              <a:t>val</a:t>
            </a:r>
            <a:r>
              <a:rPr lang="en-US" sz="2700" dirty="0">
                <a:latin typeface="Lucida Console" panose="020B0609040504020204" pitchFamily="49" charset="0"/>
              </a:rPr>
              <a:t> + "\n");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});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util.log('The Main Program Flow is Done!');</a:t>
            </a:r>
          </a:p>
        </p:txBody>
      </p:sp>
    </p:spTree>
    <p:extLst>
      <p:ext uri="{BB962C8B-B14F-4D97-AF65-F5344CB8AC3E}">
        <p14:creationId xmlns:p14="http://schemas.microsoft.com/office/powerpoint/2010/main" val="1622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 DAY </a:t>
            </a:r>
            <a:r>
              <a:rPr lang="nl-NL" dirty="0" err="1" smtClean="0"/>
              <a:t>two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Introduction</a:t>
            </a:r>
            <a:r>
              <a:rPr lang="nl-NL" dirty="0" smtClean="0"/>
              <a:t> of 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server side javascript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Working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(JSON) files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nl-NL" dirty="0" smtClean="0"/>
              <a:t>Handling http </a:t>
            </a:r>
            <a:r>
              <a:rPr lang="nl-NL" dirty="0" err="1" smtClean="0"/>
              <a:t>requests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Calling</a:t>
            </a:r>
            <a:r>
              <a:rPr lang="nl-NL" dirty="0" smtClean="0"/>
              <a:t> out </a:t>
            </a:r>
            <a:br>
              <a:rPr lang="nl-NL" dirty="0" smtClean="0"/>
            </a:br>
            <a:r>
              <a:rPr lang="nl-NL" dirty="0" err="1" smtClean="0"/>
              <a:t>to</a:t>
            </a:r>
            <a:r>
              <a:rPr lang="nl-NL" dirty="0" smtClean="0"/>
              <a:t> backend systems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Implement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self</a:t>
            </a:r>
            <a:r>
              <a:rPr lang="nl-NL" dirty="0" smtClean="0"/>
              <a:t> </a:t>
            </a:r>
            <a:r>
              <a:rPr lang="nl-NL" dirty="0" err="1" smtClean="0"/>
              <a:t>designed</a:t>
            </a:r>
            <a:r>
              <a:rPr lang="nl-NL" dirty="0" smtClean="0"/>
              <a:t> </a:t>
            </a:r>
            <a:r>
              <a:rPr lang="nl-NL" dirty="0" err="1" smtClean="0"/>
              <a:t>api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smtClean="0"/>
              <a:t>(Re)</a:t>
            </a:r>
            <a:r>
              <a:rPr lang="nl-NL" dirty="0" err="1" smtClean="0"/>
              <a:t>implement</a:t>
            </a:r>
            <a:r>
              <a:rPr lang="nl-NL" dirty="0" smtClean="0"/>
              <a:t> API </a:t>
            </a:r>
            <a:r>
              <a:rPr lang="nl-NL" dirty="0" err="1" smtClean="0"/>
              <a:t>against</a:t>
            </a:r>
            <a:r>
              <a:rPr lang="nl-NL" dirty="0" smtClean="0"/>
              <a:t> </a:t>
            </a:r>
            <a:r>
              <a:rPr lang="nl-NL" dirty="0" err="1" smtClean="0"/>
              <a:t>various</a:t>
            </a:r>
            <a:r>
              <a:rPr lang="nl-NL" dirty="0" smtClean="0"/>
              <a:t> </a:t>
            </a:r>
            <a:r>
              <a:rPr lang="nl-NL" dirty="0" err="1" smtClean="0"/>
              <a:t>backends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nl-NL" dirty="0" err="1" smtClean="0"/>
              <a:t>Publish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Hello</a:t>
            </a:r>
            <a:r>
              <a:rPr lang="nl-NL" dirty="0" smtClean="0"/>
              <a:t> World – </a:t>
            </a:r>
            <a:br>
              <a:rPr lang="nl-NL" dirty="0" smtClean="0"/>
            </a:b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core</a:t>
            </a:r>
            <a:r>
              <a:rPr lang="nl-NL" dirty="0" smtClean="0"/>
              <a:t> module </a:t>
            </a:r>
            <a:r>
              <a:rPr lang="nl-NL" dirty="0" err="1" smtClean="0"/>
              <a:t>util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214104"/>
            <a:ext cx="15840110" cy="6548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336024"/>
            <a:ext cx="16502693" cy="6311861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500" b="1" dirty="0" err="1">
                <a:latin typeface="Lucida Console" panose="020B0609040504020204" pitchFamily="49" charset="0"/>
              </a:rPr>
              <a:t>var</a:t>
            </a:r>
            <a:r>
              <a:rPr lang="en-US" sz="2500" b="1" dirty="0">
                <a:latin typeface="Lucida Console" panose="020B0609040504020204" pitchFamily="49" charset="0"/>
              </a:rPr>
              <a:t> </a:t>
            </a:r>
            <a:r>
              <a:rPr lang="en-US" sz="2500" b="1" dirty="0" err="1">
                <a:latin typeface="Lucida Console" panose="020B0609040504020204" pitchFamily="49" charset="0"/>
              </a:rPr>
              <a:t>util</a:t>
            </a:r>
            <a:r>
              <a:rPr lang="en-US" sz="2500" b="1" dirty="0">
                <a:latin typeface="Lucida Console" panose="020B0609040504020204" pitchFamily="49" charset="0"/>
              </a:rPr>
              <a:t> = require('</a:t>
            </a:r>
            <a:r>
              <a:rPr lang="en-US" sz="2500" b="1" dirty="0" err="1">
                <a:latin typeface="Lucida Console" panose="020B0609040504020204" pitchFamily="49" charset="0"/>
              </a:rPr>
              <a:t>util</a:t>
            </a:r>
            <a:r>
              <a:rPr lang="en-US" sz="2500" b="1" dirty="0">
                <a:latin typeface="Lucida Console" panose="020B0609040504020204" pitchFamily="49" charset="0"/>
              </a:rPr>
              <a:t>');</a:t>
            </a:r>
          </a:p>
          <a:p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g = function (</a:t>
            </a:r>
            <a:r>
              <a:rPr lang="en-US" sz="2500" dirty="0" err="1">
                <a:latin typeface="Lucida Console" panose="020B0609040504020204" pitchFamily="49" charset="0"/>
              </a:rPr>
              <a:t>greetedPerson</a:t>
            </a:r>
            <a:r>
              <a:rPr lang="en-US" sz="25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      </a:t>
            </a:r>
            <a:r>
              <a:rPr lang="en-US" sz="2500" b="1" dirty="0">
                <a:latin typeface="Lucida Console" panose="020B0609040504020204" pitchFamily="49" charset="0"/>
              </a:rPr>
              <a:t>util</a:t>
            </a:r>
            <a:r>
              <a:rPr lang="en-US" sz="2500" dirty="0">
                <a:latin typeface="Lucida Console" panose="020B0609040504020204" pitchFamily="49" charset="0"/>
              </a:rPr>
              <a:t>.log(</a:t>
            </a:r>
            <a:r>
              <a:rPr lang="en-US" sz="2500" b="1" dirty="0" err="1">
                <a:latin typeface="Lucida Console" panose="020B0609040504020204" pitchFamily="49" charset="0"/>
              </a:rPr>
              <a:t>util</a:t>
            </a:r>
            <a:r>
              <a:rPr lang="en-US" sz="2500" dirty="0" err="1">
                <a:latin typeface="Lucida Console" panose="020B0609040504020204" pitchFamily="49" charset="0"/>
              </a:rPr>
              <a:t>.format</a:t>
            </a:r>
            <a:r>
              <a:rPr lang="en-US" sz="2500" dirty="0">
                <a:latin typeface="Lucida Console" panose="020B0609040504020204" pitchFamily="49" charset="0"/>
              </a:rPr>
              <a:t>('Hello %s!', </a:t>
            </a:r>
            <a:r>
              <a:rPr lang="en-US" sz="2500" dirty="0" err="1">
                <a:latin typeface="Lucida Console" panose="020B0609040504020204" pitchFamily="49" charset="0"/>
              </a:rPr>
              <a:t>greetedPerson</a:t>
            </a:r>
            <a:r>
              <a:rPr lang="en-US" sz="2500" dirty="0">
                <a:latin typeface="Lucida Console" panose="020B0609040504020204" pitchFamily="49" charset="0"/>
              </a:rPr>
              <a:t>));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    }</a:t>
            </a:r>
          </a:p>
          <a:p>
            <a:endParaRPr lang="en-US" sz="2500" dirty="0">
              <a:latin typeface="Lucida Console" panose="020B0609040504020204" pitchFamily="49" charset="0"/>
            </a:endParaRPr>
          </a:p>
          <a:p>
            <a:r>
              <a:rPr lang="en-US" sz="2500" dirty="0">
                <a:latin typeface="Lucida Console" panose="020B0609040504020204" pitchFamily="49" charset="0"/>
              </a:rPr>
              <a:t>function </a:t>
            </a:r>
            <a:r>
              <a:rPr lang="en-US" sz="2500" dirty="0" err="1">
                <a:latin typeface="Lucida Console" panose="020B0609040504020204" pitchFamily="49" charset="0"/>
              </a:rPr>
              <a:t>getGreeter</a:t>
            </a:r>
            <a:r>
              <a:rPr lang="en-US" sz="2500" dirty="0">
                <a:latin typeface="Lucida Console" panose="020B0609040504020204" pitchFamily="49" charset="0"/>
              </a:rPr>
              <a:t> ( </a:t>
            </a:r>
            <a:r>
              <a:rPr lang="en-US" sz="2500" dirty="0" err="1">
                <a:latin typeface="Lucida Console" panose="020B0609040504020204" pitchFamily="49" charset="0"/>
              </a:rPr>
              <a:t>greetee</a:t>
            </a:r>
            <a:r>
              <a:rPr lang="en-US" sz="2500" dirty="0">
                <a:latin typeface="Lucida Console" panose="020B0609040504020204" pitchFamily="49" charset="0"/>
              </a:rPr>
              <a:t>, </a:t>
            </a:r>
            <a:r>
              <a:rPr lang="en-US" sz="2500" dirty="0" err="1">
                <a:latin typeface="Lucida Console" panose="020B0609040504020204" pitchFamily="49" charset="0"/>
              </a:rPr>
              <a:t>greetFunction</a:t>
            </a:r>
            <a:r>
              <a:rPr lang="en-US" sz="25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</a:t>
            </a:r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</a:t>
            </a:r>
            <a:r>
              <a:rPr lang="en-US" sz="2500" dirty="0" err="1">
                <a:latin typeface="Lucida Console" panose="020B0609040504020204" pitchFamily="49" charset="0"/>
              </a:rPr>
              <a:t>toGreet</a:t>
            </a:r>
            <a:r>
              <a:rPr lang="en-US" sz="2500" dirty="0">
                <a:latin typeface="Lucida Console" panose="020B0609040504020204" pitchFamily="49" charset="0"/>
              </a:rPr>
              <a:t> = </a:t>
            </a:r>
            <a:r>
              <a:rPr lang="en-US" sz="2500" dirty="0" err="1">
                <a:latin typeface="Lucida Console" panose="020B0609040504020204" pitchFamily="49" charset="0"/>
              </a:rPr>
              <a:t>greetee</a:t>
            </a:r>
            <a:r>
              <a:rPr lang="en-US" sz="2500" dirty="0">
                <a:latin typeface="Lucida Console" panose="020B0609040504020204" pitchFamily="49" charset="0"/>
              </a:rPr>
              <a:t>;  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</a:t>
            </a:r>
            <a:r>
              <a:rPr lang="en-US" sz="2500" b="1" dirty="0">
                <a:latin typeface="Lucida Console" panose="020B0609040504020204" pitchFamily="49" charset="0"/>
              </a:rPr>
              <a:t>util</a:t>
            </a:r>
            <a:r>
              <a:rPr lang="en-US" sz="2500" dirty="0">
                <a:latin typeface="Lucida Console" panose="020B0609040504020204" pitchFamily="49" charset="0"/>
              </a:rPr>
              <a:t>.log( </a:t>
            </a:r>
            <a:r>
              <a:rPr lang="en-US" sz="2500" b="1" dirty="0" err="1">
                <a:latin typeface="Lucida Console" panose="020B0609040504020204" pitchFamily="49" charset="0"/>
              </a:rPr>
              <a:t>util</a:t>
            </a:r>
            <a:r>
              <a:rPr lang="en-US" sz="2500" dirty="0" err="1">
                <a:latin typeface="Lucida Console" panose="020B0609040504020204" pitchFamily="49" charset="0"/>
              </a:rPr>
              <a:t>.format</a:t>
            </a:r>
            <a:r>
              <a:rPr lang="en-US" sz="2500" dirty="0">
                <a:latin typeface="Lucida Console" panose="020B0609040504020204" pitchFamily="49" charset="0"/>
              </a:rPr>
              <a:t>('I will greet %s in a little while', </a:t>
            </a:r>
            <a:r>
              <a:rPr lang="en-US" sz="2500" dirty="0" err="1">
                <a:latin typeface="Lucida Console" panose="020B0609040504020204" pitchFamily="49" charset="0"/>
              </a:rPr>
              <a:t>toGreet</a:t>
            </a:r>
            <a:r>
              <a:rPr lang="en-US" sz="2500" dirty="0">
                <a:latin typeface="Lucida Console" panose="020B0609040504020204" pitchFamily="49" charset="0"/>
              </a:rPr>
              <a:t>));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return function () {  </a:t>
            </a:r>
            <a:r>
              <a:rPr lang="en-US" sz="2500" dirty="0" err="1">
                <a:latin typeface="Lucida Console" panose="020B0609040504020204" pitchFamily="49" charset="0"/>
              </a:rPr>
              <a:t>greetFunction</a:t>
            </a:r>
            <a:r>
              <a:rPr lang="en-US" sz="2500" dirty="0"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latin typeface="Lucida Console" panose="020B0609040504020204" pitchFamily="49" charset="0"/>
              </a:rPr>
              <a:t>toGreet</a:t>
            </a:r>
            <a:r>
              <a:rPr lang="en-US" sz="2500" dirty="0">
                <a:latin typeface="Lucida Console" panose="020B0609040504020204" pitchFamily="49" charset="0"/>
              </a:rPr>
              <a:t>)};  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}  </a:t>
            </a:r>
          </a:p>
          <a:p>
            <a:endParaRPr lang="en-US" sz="2500" dirty="0">
              <a:latin typeface="Lucida Console" panose="020B0609040504020204" pitchFamily="49" charset="0"/>
            </a:endParaRPr>
          </a:p>
          <a:p>
            <a:r>
              <a:rPr lang="en-US" sz="2500" dirty="0" err="1">
                <a:latin typeface="Lucida Console" panose="020B0609040504020204" pitchFamily="49" charset="0"/>
              </a:rPr>
              <a:t>process.argv.slice</a:t>
            </a:r>
            <a:r>
              <a:rPr lang="en-US" sz="2500" dirty="0">
                <a:latin typeface="Lucida Console" panose="020B0609040504020204" pitchFamily="49" charset="0"/>
              </a:rPr>
              <a:t>(2).</a:t>
            </a:r>
            <a:r>
              <a:rPr lang="en-US" sz="2500" dirty="0" err="1">
                <a:latin typeface="Lucida Console" panose="020B0609040504020204" pitchFamily="49" charset="0"/>
              </a:rPr>
              <a:t>forEach</a:t>
            </a:r>
            <a:r>
              <a:rPr lang="en-US" sz="2500" dirty="0">
                <a:latin typeface="Lucida Console" panose="020B0609040504020204" pitchFamily="49" charset="0"/>
              </a:rPr>
              <a:t>(function (</a:t>
            </a:r>
            <a:r>
              <a:rPr lang="en-US" sz="2500" dirty="0" err="1">
                <a:latin typeface="Lucida Console" panose="020B0609040504020204" pitchFamily="49" charset="0"/>
              </a:rPr>
              <a:t>val</a:t>
            </a:r>
            <a:r>
              <a:rPr lang="en-US" sz="2500" dirty="0">
                <a:latin typeface="Lucida Console" panose="020B0609040504020204" pitchFamily="49" charset="0"/>
              </a:rPr>
              <a:t>, index, array) {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</a:t>
            </a:r>
            <a:r>
              <a:rPr lang="en-US" sz="2500" dirty="0" err="1">
                <a:latin typeface="Lucida Console" panose="020B0609040504020204" pitchFamily="49" charset="0"/>
              </a:rPr>
              <a:t>setTimeout</a:t>
            </a:r>
            <a:r>
              <a:rPr lang="en-US" sz="2500" dirty="0">
                <a:latin typeface="Lucida Console" panose="020B0609040504020204" pitchFamily="49" charset="0"/>
              </a:rPr>
              <a:t>( </a:t>
            </a:r>
            <a:r>
              <a:rPr lang="en-US" sz="2500" dirty="0" err="1">
                <a:latin typeface="Lucida Console" panose="020B0609040504020204" pitchFamily="49" charset="0"/>
              </a:rPr>
              <a:t>getGreeter</a:t>
            </a:r>
            <a:r>
              <a:rPr lang="en-US" sz="2500" dirty="0"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latin typeface="Lucida Console" panose="020B0609040504020204" pitchFamily="49" charset="0"/>
              </a:rPr>
              <a:t>val</a:t>
            </a:r>
            <a:r>
              <a:rPr lang="en-US" sz="2500" dirty="0">
                <a:latin typeface="Lucida Console" panose="020B0609040504020204" pitchFamily="49" charset="0"/>
              </a:rPr>
              <a:t>, g), index*1500);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});</a:t>
            </a:r>
          </a:p>
          <a:p>
            <a:endParaRPr lang="en-US" sz="2500" dirty="0">
              <a:latin typeface="Lucida Console" panose="020B0609040504020204" pitchFamily="49" charset="0"/>
            </a:endParaRPr>
          </a:p>
          <a:p>
            <a:r>
              <a:rPr lang="en-US" sz="2500" b="1" dirty="0">
                <a:latin typeface="Lucida Console" panose="020B0609040504020204" pitchFamily="49" charset="0"/>
              </a:rPr>
              <a:t>util</a:t>
            </a:r>
            <a:r>
              <a:rPr lang="en-US" sz="2500" dirty="0">
                <a:latin typeface="Lucida Console" panose="020B0609040504020204" pitchFamily="49" charset="0"/>
              </a:rPr>
              <a:t>.log('The Main Program Flow is Done!');</a:t>
            </a:r>
          </a:p>
        </p:txBody>
      </p:sp>
      <p:pic>
        <p:nvPicPr>
          <p:cNvPr id="8194" name="Picture 2" descr="C:\Users\lucas_j\AppData\Local\Temp\SNAGHTML58936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57" y="6925028"/>
            <a:ext cx="12315391" cy="2590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8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</a:t>
            </a:r>
            <a:r>
              <a:rPr lang="nl-NL" dirty="0" smtClean="0"/>
              <a:t> module </a:t>
            </a:r>
            <a:r>
              <a:rPr lang="nl-NL" dirty="0" err="1" smtClean="0"/>
              <a:t>greeter</a:t>
            </a:r>
            <a:r>
              <a:rPr lang="nl-NL" dirty="0" smtClean="0"/>
              <a:t>-module</a:t>
            </a:r>
            <a:br>
              <a:rPr lang="nl-NL" dirty="0" smtClean="0"/>
            </a:br>
            <a:r>
              <a:rPr lang="nl-NL" dirty="0" err="1" smtClean="0"/>
              <a:t>exposing</a:t>
            </a:r>
            <a:r>
              <a:rPr lang="nl-NL" dirty="0" smtClean="0"/>
              <a:t> </a:t>
            </a:r>
            <a:r>
              <a:rPr lang="nl-NL" dirty="0" err="1" smtClean="0"/>
              <a:t>reusable</a:t>
            </a:r>
            <a:r>
              <a:rPr lang="nl-NL" dirty="0" smtClean="0"/>
              <a:t> </a:t>
            </a:r>
            <a:r>
              <a:rPr lang="nl-NL" dirty="0" err="1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214104"/>
            <a:ext cx="15840110" cy="6548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336024"/>
            <a:ext cx="16502693" cy="6311861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500" b="1" dirty="0" err="1" smtClean="0">
                <a:latin typeface="Lucida Console" panose="020B0609040504020204" pitchFamily="49" charset="0"/>
              </a:rPr>
              <a:t>var</a:t>
            </a:r>
            <a:r>
              <a:rPr lang="en-US" sz="2500" b="1" dirty="0" smtClean="0">
                <a:latin typeface="Lucida Console" panose="020B0609040504020204" pitchFamily="49" charset="0"/>
              </a:rPr>
              <a:t> </a:t>
            </a:r>
            <a:r>
              <a:rPr lang="en-US" sz="2500" b="1" dirty="0">
                <a:latin typeface="Lucida Console" panose="020B0609040504020204" pitchFamily="49" charset="0"/>
              </a:rPr>
              <a:t>greeter = </a:t>
            </a:r>
            <a:r>
              <a:rPr lang="en-US" sz="2500" b="1" dirty="0" err="1">
                <a:latin typeface="Lucida Console" panose="020B0609040504020204" pitchFamily="49" charset="0"/>
              </a:rPr>
              <a:t>module.exports</a:t>
            </a:r>
            <a:r>
              <a:rPr lang="en-US" sz="2500" b="1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2500" b="1" dirty="0">
                <a:latin typeface="Lucida Console" panose="020B0609040504020204" pitchFamily="49" charset="0"/>
              </a:rPr>
              <a:t/>
            </a:r>
            <a:br>
              <a:rPr lang="en-US" sz="2500" b="1" dirty="0">
                <a:latin typeface="Lucida Console" panose="020B0609040504020204" pitchFamily="49" charset="0"/>
              </a:rPr>
            </a:br>
            <a:r>
              <a:rPr lang="en-US" sz="2500" b="1" dirty="0" err="1">
                <a:latin typeface="Lucida Console" panose="020B0609040504020204" pitchFamily="49" charset="0"/>
              </a:rPr>
              <a:t>greeter.g</a:t>
            </a:r>
            <a:r>
              <a:rPr lang="en-US" sz="2500" b="1" dirty="0">
                <a:latin typeface="Lucida Console" panose="020B0609040504020204" pitchFamily="49" charset="0"/>
              </a:rPr>
              <a:t> = </a:t>
            </a:r>
            <a:r>
              <a:rPr lang="en-US" sz="2500" dirty="0">
                <a:latin typeface="Lucida Console" panose="020B0609040504020204" pitchFamily="49" charset="0"/>
              </a:rPr>
              <a:t>function (</a:t>
            </a:r>
            <a:r>
              <a:rPr lang="en-US" sz="2500" dirty="0" err="1">
                <a:latin typeface="Lucida Console" panose="020B0609040504020204" pitchFamily="49" charset="0"/>
              </a:rPr>
              <a:t>greetedPersoon</a:t>
            </a:r>
            <a:r>
              <a:rPr lang="en-US" sz="25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500" dirty="0" smtClean="0">
                <a:latin typeface="Lucida Console" panose="020B0609040504020204" pitchFamily="49" charset="0"/>
              </a:rPr>
              <a:t>  console.log</a:t>
            </a:r>
            <a:r>
              <a:rPr lang="en-US" sz="2500" dirty="0">
                <a:latin typeface="Lucida Console" panose="020B0609040504020204" pitchFamily="49" charset="0"/>
              </a:rPr>
              <a:t>("Hello " + </a:t>
            </a:r>
            <a:r>
              <a:rPr lang="en-US" sz="2500" dirty="0" err="1">
                <a:latin typeface="Lucida Console" panose="020B0609040504020204" pitchFamily="49" charset="0"/>
              </a:rPr>
              <a:t>greetedPersoon</a:t>
            </a:r>
            <a:r>
              <a:rPr lang="en-US" sz="2500" dirty="0">
                <a:latin typeface="Lucida Console" panose="020B0609040504020204" pitchFamily="49" charset="0"/>
              </a:rPr>
              <a:t> + "!");</a:t>
            </a:r>
          </a:p>
          <a:p>
            <a:r>
              <a:rPr lang="en-US" sz="2500" dirty="0" smtClean="0">
                <a:latin typeface="Lucida Console" panose="020B0609040504020204" pitchFamily="49" charset="0"/>
              </a:rPr>
              <a:t>  </a:t>
            </a:r>
            <a:r>
              <a:rPr lang="en-US" sz="2500" dirty="0" err="1" smtClean="0">
                <a:latin typeface="Lucida Console" panose="020B0609040504020204" pitchFamily="49" charset="0"/>
              </a:rPr>
              <a:t>localPrivateFunction</a:t>
            </a:r>
            <a:r>
              <a:rPr lang="en-US" sz="25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/>
            </a:r>
            <a:br>
              <a:rPr lang="en-US" sz="2500" dirty="0">
                <a:latin typeface="Lucida Console" panose="020B0609040504020204" pitchFamily="49" charset="0"/>
              </a:rPr>
            </a:br>
            <a:r>
              <a:rPr lang="en-US" sz="2500" b="1" dirty="0" err="1">
                <a:latin typeface="Lucida Console" panose="020B0609040504020204" pitchFamily="49" charset="0"/>
              </a:rPr>
              <a:t>greeter.getGreeter</a:t>
            </a:r>
            <a:r>
              <a:rPr lang="en-US" sz="2500" b="1" dirty="0">
                <a:latin typeface="Lucida Console" panose="020B0609040504020204" pitchFamily="49" charset="0"/>
              </a:rPr>
              <a:t> = </a:t>
            </a:r>
            <a:r>
              <a:rPr lang="en-US" sz="2500" dirty="0">
                <a:latin typeface="Lucida Console" panose="020B0609040504020204" pitchFamily="49" charset="0"/>
              </a:rPr>
              <a:t>function (</a:t>
            </a:r>
            <a:r>
              <a:rPr lang="en-US" sz="2500" dirty="0" err="1">
                <a:latin typeface="Lucida Console" panose="020B0609040504020204" pitchFamily="49" charset="0"/>
              </a:rPr>
              <a:t>greetee</a:t>
            </a:r>
            <a:r>
              <a:rPr lang="en-US" sz="2500" dirty="0">
                <a:latin typeface="Lucida Console" panose="020B0609040504020204" pitchFamily="49" charset="0"/>
              </a:rPr>
              <a:t>, </a:t>
            </a:r>
            <a:r>
              <a:rPr lang="en-US" sz="2500" dirty="0" err="1">
                <a:latin typeface="Lucida Console" panose="020B0609040504020204" pitchFamily="49" charset="0"/>
              </a:rPr>
              <a:t>greetFunction</a:t>
            </a:r>
            <a:r>
              <a:rPr lang="en-US" sz="25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500" dirty="0" smtClean="0">
                <a:latin typeface="Lucida Console" panose="020B0609040504020204" pitchFamily="49" charset="0"/>
              </a:rPr>
              <a:t>  console.log</a:t>
            </a:r>
            <a:r>
              <a:rPr lang="en-US" sz="2500" dirty="0">
                <a:latin typeface="Lucida Console" panose="020B0609040504020204" pitchFamily="49" charset="0"/>
              </a:rPr>
              <a:t>('I will greet ' + </a:t>
            </a:r>
            <a:r>
              <a:rPr lang="en-US" sz="2500" dirty="0" err="1">
                <a:latin typeface="Lucida Console" panose="020B0609040504020204" pitchFamily="49" charset="0"/>
              </a:rPr>
              <a:t>greetee</a:t>
            </a:r>
            <a:r>
              <a:rPr lang="en-US" sz="2500" dirty="0">
                <a:latin typeface="Lucida Console" panose="020B0609040504020204" pitchFamily="49" charset="0"/>
              </a:rPr>
              <a:t> + ' in a little while</a:t>
            </a:r>
            <a:r>
              <a:rPr lang="en-US" sz="2500" dirty="0" smtClean="0">
                <a:latin typeface="Lucida Console" panose="020B0609040504020204" pitchFamily="49" charset="0"/>
              </a:rPr>
              <a:t>');</a:t>
            </a:r>
            <a:endParaRPr lang="en-US" sz="2500" dirty="0">
              <a:latin typeface="Lucida Console" panose="020B0609040504020204" pitchFamily="49" charset="0"/>
            </a:endParaRPr>
          </a:p>
          <a:p>
            <a:r>
              <a:rPr lang="en-US" sz="2500" dirty="0" smtClean="0">
                <a:latin typeface="Lucida Console" panose="020B0609040504020204" pitchFamily="49" charset="0"/>
              </a:rPr>
              <a:t>  return </a:t>
            </a:r>
            <a:r>
              <a:rPr lang="en-US" sz="2500" dirty="0">
                <a:latin typeface="Lucida Console" panose="020B0609040504020204" pitchFamily="49" charset="0"/>
              </a:rPr>
              <a:t>function () { </a:t>
            </a:r>
            <a:r>
              <a:rPr lang="en-US" sz="2500" dirty="0" err="1">
                <a:latin typeface="Lucida Console" panose="020B0609040504020204" pitchFamily="49" charset="0"/>
              </a:rPr>
              <a:t>greetFunction</a:t>
            </a:r>
            <a:r>
              <a:rPr lang="en-US" sz="2500" dirty="0"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latin typeface="Lucida Console" panose="020B0609040504020204" pitchFamily="49" charset="0"/>
              </a:rPr>
              <a:t>greetee</a:t>
            </a:r>
            <a:r>
              <a:rPr lang="en-US" sz="2500" dirty="0">
                <a:latin typeface="Lucida Console" panose="020B0609040504020204" pitchFamily="49" charset="0"/>
              </a:rPr>
              <a:t>) }; 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/>
            </a:r>
            <a:br>
              <a:rPr lang="en-US" sz="2500" dirty="0">
                <a:latin typeface="Lucida Console" panose="020B0609040504020204" pitchFamily="49" charset="0"/>
              </a:rPr>
            </a:br>
            <a:r>
              <a:rPr lang="en-US" sz="2500" dirty="0">
                <a:latin typeface="Lucida Console" panose="020B0609040504020204" pitchFamily="49" charset="0"/>
              </a:rPr>
              <a:t>function </a:t>
            </a:r>
            <a:r>
              <a:rPr lang="en-US" sz="2500" dirty="0" err="1">
                <a:latin typeface="Lucida Console" panose="020B0609040504020204" pitchFamily="49" charset="0"/>
              </a:rPr>
              <a:t>localPrivateFunction</a:t>
            </a:r>
            <a:r>
              <a:rPr lang="en-US" sz="2500" dirty="0">
                <a:latin typeface="Lucida Console" panose="020B0609040504020204" pitchFamily="49" charset="0"/>
              </a:rPr>
              <a:t>() {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// this function does nothing </a:t>
            </a:r>
            <a:r>
              <a:rPr lang="en-US" sz="2500" dirty="0" smtClean="0">
                <a:latin typeface="Lucida Console" panose="020B0609040504020204" pitchFamily="49" charset="0"/>
              </a:rPr>
              <a:t>useful and is </a:t>
            </a:r>
            <a:r>
              <a:rPr lang="en-US" sz="2500" dirty="0">
                <a:latin typeface="Lucida Console" panose="020B0609040504020204" pitchFamily="49" charset="0"/>
              </a:rPr>
              <a:t>not accessible outside this module</a:t>
            </a:r>
          </a:p>
          <a:p>
            <a:r>
              <a:rPr lang="en-US" sz="2500" dirty="0" smtClean="0">
                <a:latin typeface="Lucida Console" panose="020B0609040504020204" pitchFamily="49" charset="0"/>
              </a:rPr>
              <a:t>  console.log</a:t>
            </a:r>
            <a:r>
              <a:rPr lang="en-US" sz="2500" dirty="0">
                <a:latin typeface="Lucida Console" panose="020B0609040504020204" pitchFamily="49" charset="0"/>
              </a:rPr>
              <a:t>('</a:t>
            </a:r>
            <a:r>
              <a:rPr lang="en-US" sz="2500" dirty="0" err="1">
                <a:latin typeface="Lucida Console" panose="020B0609040504020204" pitchFamily="49" charset="0"/>
              </a:rPr>
              <a:t>localPrivateFunction</a:t>
            </a:r>
            <a:r>
              <a:rPr lang="en-US" sz="2500" dirty="0">
                <a:latin typeface="Lucida Console" panose="020B0609040504020204" pitchFamily="49" charset="0"/>
              </a:rPr>
              <a:t>: Only local calls (from inside the module</a:t>
            </a:r>
            <a:r>
              <a:rPr lang="en-US" sz="2500" dirty="0" smtClean="0">
                <a:latin typeface="Lucida Console" panose="020B0609040504020204" pitchFamily="49" charset="0"/>
              </a:rPr>
              <a:t>).');</a:t>
            </a:r>
            <a:endParaRPr lang="en-US" sz="2500" dirty="0">
              <a:latin typeface="Lucida Console" panose="020B0609040504020204" pitchFamily="49" charset="0"/>
            </a:endParaRPr>
          </a:p>
          <a:p>
            <a:r>
              <a:rPr lang="en-US" sz="25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50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Leverage</a:t>
            </a:r>
            <a:r>
              <a:rPr lang="nl-NL" dirty="0" smtClean="0"/>
              <a:t> </a:t>
            </a:r>
            <a:r>
              <a:rPr lang="nl-NL" dirty="0" err="1" smtClean="0"/>
              <a:t>Custom</a:t>
            </a:r>
            <a:r>
              <a:rPr lang="nl-NL" dirty="0" smtClean="0"/>
              <a:t> module </a:t>
            </a:r>
            <a:br>
              <a:rPr lang="nl-NL" dirty="0" smtClean="0"/>
            </a:br>
            <a:r>
              <a:rPr lang="nl-NL" dirty="0" err="1" smtClean="0"/>
              <a:t>greeter</a:t>
            </a:r>
            <a:r>
              <a:rPr lang="nl-NL" dirty="0" smtClean="0"/>
              <a:t>-module</a:t>
            </a:r>
            <a:br>
              <a:rPr lang="nl-NL" dirty="0" smtClean="0"/>
            </a:br>
            <a:r>
              <a:rPr lang="nl-NL" dirty="0" err="1" smtClean="0"/>
              <a:t>exposing</a:t>
            </a:r>
            <a:r>
              <a:rPr lang="nl-NL" dirty="0" smtClean="0"/>
              <a:t> </a:t>
            </a:r>
            <a:r>
              <a:rPr lang="nl-NL" dirty="0" err="1" smtClean="0"/>
              <a:t>reusable</a:t>
            </a:r>
            <a:r>
              <a:rPr lang="nl-NL" dirty="0" smtClean="0"/>
              <a:t> </a:t>
            </a:r>
            <a:r>
              <a:rPr lang="nl-NL" dirty="0" err="1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214104"/>
            <a:ext cx="15840110" cy="499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336024"/>
            <a:ext cx="16502693" cy="4388258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500" b="1" dirty="0" err="1">
                <a:latin typeface="Lucida Console" panose="020B0609040504020204" pitchFamily="49" charset="0"/>
              </a:rPr>
              <a:t>var</a:t>
            </a:r>
            <a:r>
              <a:rPr lang="en-US" sz="2500" b="1" dirty="0">
                <a:latin typeface="Lucida Console" panose="020B0609040504020204" pitchFamily="49" charset="0"/>
              </a:rPr>
              <a:t> greeter = require("./greeter-module.js");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/>
            </a:r>
            <a:br>
              <a:rPr lang="en-US" sz="2500" dirty="0">
                <a:latin typeface="Lucida Console" panose="020B0609040504020204" pitchFamily="49" charset="0"/>
              </a:rPr>
            </a:br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</a:t>
            </a:r>
            <a:r>
              <a:rPr lang="en-US" sz="2500" dirty="0" err="1">
                <a:latin typeface="Lucida Console" panose="020B0609040504020204" pitchFamily="49" charset="0"/>
              </a:rPr>
              <a:t>args</a:t>
            </a:r>
            <a:r>
              <a:rPr lang="en-US" sz="2500" dirty="0">
                <a:latin typeface="Lucida Console" panose="020B0609040504020204" pitchFamily="49" charset="0"/>
              </a:rPr>
              <a:t> = </a:t>
            </a:r>
            <a:r>
              <a:rPr lang="en-US" sz="2500" dirty="0" err="1">
                <a:latin typeface="Lucida Console" panose="020B0609040504020204" pitchFamily="49" charset="0"/>
              </a:rPr>
              <a:t>process.argv.slice</a:t>
            </a:r>
            <a:r>
              <a:rPr lang="en-US" sz="2500" dirty="0">
                <a:latin typeface="Lucida Console" panose="020B0609040504020204" pitchFamily="49" charset="0"/>
              </a:rPr>
              <a:t>(2); // loose first two </a:t>
            </a:r>
            <a:r>
              <a:rPr lang="en-US" sz="2500" dirty="0" smtClean="0">
                <a:latin typeface="Lucida Console" panose="020B0609040504020204" pitchFamily="49" charset="0"/>
              </a:rPr>
              <a:t>elements</a:t>
            </a:r>
            <a:endParaRPr lang="en-US" sz="2500" dirty="0">
              <a:latin typeface="Lucida Console" panose="020B0609040504020204" pitchFamily="49" charset="0"/>
            </a:endParaRPr>
          </a:p>
          <a:p>
            <a:endParaRPr lang="en-US" sz="2500" dirty="0" smtClean="0">
              <a:latin typeface="Lucida Console" panose="020B0609040504020204" pitchFamily="49" charset="0"/>
            </a:endParaRPr>
          </a:p>
          <a:p>
            <a:r>
              <a:rPr lang="en-US" sz="2500" dirty="0" smtClean="0">
                <a:latin typeface="Lucida Console" panose="020B0609040504020204" pitchFamily="49" charset="0"/>
              </a:rPr>
              <a:t>// </a:t>
            </a:r>
            <a:r>
              <a:rPr lang="en-US" sz="2500" dirty="0">
                <a:latin typeface="Lucida Console" panose="020B0609040504020204" pitchFamily="49" charset="0"/>
              </a:rPr>
              <a:t>loop over all command line arguments passed into this program </a:t>
            </a:r>
            <a:endParaRPr lang="en-US" sz="2500" dirty="0" smtClean="0">
              <a:latin typeface="Lucida Console" panose="020B0609040504020204" pitchFamily="49" charset="0"/>
            </a:endParaRPr>
          </a:p>
          <a:p>
            <a:r>
              <a:rPr lang="en-US" sz="2500" dirty="0" smtClean="0">
                <a:latin typeface="Lucida Console" panose="020B0609040504020204" pitchFamily="49" charset="0"/>
              </a:rPr>
              <a:t>// and </a:t>
            </a:r>
            <a:r>
              <a:rPr lang="en-US" sz="2500" dirty="0">
                <a:latin typeface="Lucida Console" panose="020B0609040504020204" pitchFamily="49" charset="0"/>
              </a:rPr>
              <a:t>execute anonymous function on each argument</a:t>
            </a:r>
          </a:p>
          <a:p>
            <a:r>
              <a:rPr lang="en-US" sz="2500" dirty="0" err="1">
                <a:latin typeface="Lucida Console" panose="020B0609040504020204" pitchFamily="49" charset="0"/>
              </a:rPr>
              <a:t>args.forEach</a:t>
            </a:r>
            <a:r>
              <a:rPr lang="en-US" sz="2500" dirty="0">
                <a:latin typeface="Lucida Console" panose="020B0609040504020204" pitchFamily="49" charset="0"/>
              </a:rPr>
              <a:t>(function (</a:t>
            </a:r>
            <a:r>
              <a:rPr lang="en-US" sz="2500" dirty="0" err="1">
                <a:latin typeface="Lucida Console" panose="020B0609040504020204" pitchFamily="49" charset="0"/>
              </a:rPr>
              <a:t>val</a:t>
            </a:r>
            <a:r>
              <a:rPr lang="en-US" sz="2500" dirty="0">
                <a:latin typeface="Lucida Console" panose="020B0609040504020204" pitchFamily="49" charset="0"/>
              </a:rPr>
              <a:t>, index, array) {</a:t>
            </a:r>
          </a:p>
          <a:p>
            <a:r>
              <a:rPr lang="en-US" sz="2500" dirty="0" smtClean="0">
                <a:latin typeface="Lucida Console" panose="020B0609040504020204" pitchFamily="49" charset="0"/>
              </a:rPr>
              <a:t>  </a:t>
            </a:r>
            <a:r>
              <a:rPr lang="en-US" sz="2500" dirty="0" err="1" smtClean="0">
                <a:latin typeface="Lucida Console" panose="020B0609040504020204" pitchFamily="49" charset="0"/>
              </a:rPr>
              <a:t>setTimeout</a:t>
            </a:r>
            <a:r>
              <a:rPr lang="en-US" sz="2500" dirty="0" smtClean="0">
                <a:latin typeface="Lucida Console" panose="020B0609040504020204" pitchFamily="49" charset="0"/>
              </a:rPr>
              <a:t>( </a:t>
            </a:r>
            <a:r>
              <a:rPr lang="en-US" sz="2500" b="1" dirty="0" err="1" smtClean="0">
                <a:latin typeface="Lucida Console" panose="020B0609040504020204" pitchFamily="49" charset="0"/>
              </a:rPr>
              <a:t>greeter.getGreeter</a:t>
            </a:r>
            <a:r>
              <a:rPr lang="en-US" sz="2500" dirty="0" smtClean="0">
                <a:latin typeface="Lucida Console" panose="020B0609040504020204" pitchFamily="49" charset="0"/>
              </a:rPr>
              <a:t>(</a:t>
            </a:r>
            <a:r>
              <a:rPr lang="en-US" sz="2500" dirty="0" err="1" smtClean="0">
                <a:latin typeface="Lucida Console" panose="020B0609040504020204" pitchFamily="49" charset="0"/>
              </a:rPr>
              <a:t>val</a:t>
            </a:r>
            <a:r>
              <a:rPr lang="en-US" sz="2500" dirty="0">
                <a:latin typeface="Lucida Console" panose="020B0609040504020204" pitchFamily="49" charset="0"/>
              </a:rPr>
              <a:t>, </a:t>
            </a:r>
            <a:r>
              <a:rPr lang="en-US" sz="2500" dirty="0" err="1">
                <a:latin typeface="Lucida Console" panose="020B0609040504020204" pitchFamily="49" charset="0"/>
              </a:rPr>
              <a:t>greeter.g</a:t>
            </a:r>
            <a:r>
              <a:rPr lang="en-US" sz="2500" dirty="0">
                <a:latin typeface="Lucida Console" panose="020B0609040504020204" pitchFamily="49" charset="0"/>
              </a:rPr>
              <a:t>), index*1500);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});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/>
            </a:r>
            <a:br>
              <a:rPr lang="en-US" sz="2500" dirty="0">
                <a:latin typeface="Lucida Console" panose="020B0609040504020204" pitchFamily="49" charset="0"/>
              </a:rPr>
            </a:br>
            <a:r>
              <a:rPr lang="en-US" sz="2500" dirty="0">
                <a:latin typeface="Lucida Console" panose="020B0609040504020204" pitchFamily="49" charset="0"/>
              </a:rPr>
              <a:t>console.log('The Main Program Flow is Done!');</a:t>
            </a:r>
          </a:p>
        </p:txBody>
      </p:sp>
    </p:spTree>
    <p:extLst>
      <p:ext uri="{BB962C8B-B14F-4D97-AF65-F5344CB8AC3E}">
        <p14:creationId xmlns:p14="http://schemas.microsoft.com/office/powerpoint/2010/main" val="5322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Packages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A package is a </a:t>
            </a:r>
            <a:r>
              <a:rPr lang="nl-NL" dirty="0" err="1" smtClean="0"/>
              <a:t>bundle</a:t>
            </a:r>
            <a:r>
              <a:rPr lang="nl-NL" dirty="0" smtClean="0"/>
              <a:t> of resources </a:t>
            </a:r>
            <a:r>
              <a:rPr lang="nl-NL" dirty="0" err="1" smtClean="0"/>
              <a:t>that</a:t>
            </a:r>
            <a:r>
              <a:rPr lang="nl-NL" dirty="0" smtClean="0"/>
              <a:t> supports development of a node </a:t>
            </a:r>
            <a:r>
              <a:rPr lang="nl-NL" dirty="0" err="1" smtClean="0"/>
              <a:t>application</a:t>
            </a:r>
            <a:endParaRPr lang="nl-NL" dirty="0" smtClean="0"/>
          </a:p>
          <a:p>
            <a:pPr lvl="1"/>
            <a:r>
              <a:rPr lang="nl-NL" dirty="0" smtClean="0"/>
              <a:t>Design time (test, code </a:t>
            </a:r>
            <a:r>
              <a:rPr lang="nl-NL" dirty="0" err="1" smtClean="0"/>
              <a:t>analyze</a:t>
            </a:r>
            <a:r>
              <a:rPr lang="nl-NL" dirty="0" smtClean="0"/>
              <a:t>, format, </a:t>
            </a:r>
            <a:r>
              <a:rPr lang="nl-NL" dirty="0" err="1" smtClean="0"/>
              <a:t>browserify</a:t>
            </a:r>
            <a:r>
              <a:rPr lang="nl-NL" dirty="0" smtClean="0"/>
              <a:t>, package, …)</a:t>
            </a:r>
          </a:p>
          <a:p>
            <a:pPr lvl="1"/>
            <a:r>
              <a:rPr lang="nl-NL" dirty="0" smtClean="0"/>
              <a:t>Run time</a:t>
            </a:r>
          </a:p>
          <a:p>
            <a:r>
              <a:rPr lang="nl-NL" dirty="0" smtClean="0"/>
              <a:t>A package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contain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or more modules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may</a:t>
            </a:r>
            <a:r>
              <a:rPr lang="nl-NL" dirty="0" smtClean="0"/>
              <a:t> or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intended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‘</a:t>
            </a:r>
            <a:r>
              <a:rPr lang="nl-NL" dirty="0" err="1" smtClean="0"/>
              <a:t>required</a:t>
            </a:r>
            <a:r>
              <a:rPr lang="nl-NL" dirty="0" smtClean="0"/>
              <a:t>’ </a:t>
            </a:r>
            <a:r>
              <a:rPr lang="nl-NL" dirty="0" err="1" smtClean="0"/>
              <a:t>into</a:t>
            </a:r>
            <a:r>
              <a:rPr lang="nl-NL" dirty="0" smtClean="0"/>
              <a:t> a </a:t>
            </a:r>
            <a:r>
              <a:rPr lang="nl-NL" i="1" dirty="0" smtClean="0"/>
              <a:t>node</a:t>
            </a:r>
            <a:r>
              <a:rPr lang="nl-NL" dirty="0" smtClean="0"/>
              <a:t> </a:t>
            </a:r>
            <a:r>
              <a:rPr lang="nl-NL" dirty="0" err="1" smtClean="0"/>
              <a:t>application</a:t>
            </a:r>
            <a:endParaRPr lang="nl-NL" dirty="0" smtClean="0"/>
          </a:p>
          <a:p>
            <a:r>
              <a:rPr lang="nl-NL" dirty="0" smtClean="0"/>
              <a:t>Packages are [</a:t>
            </a:r>
            <a:r>
              <a:rPr lang="nl-NL" dirty="0" err="1" smtClean="0"/>
              <a:t>downloaded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] </a:t>
            </a:r>
            <a:r>
              <a:rPr lang="nl-NL" dirty="0" err="1" smtClean="0"/>
              <a:t>added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source folders of a </a:t>
            </a:r>
            <a:r>
              <a:rPr lang="nl-NL" i="1" dirty="0" smtClean="0"/>
              <a:t>node</a:t>
            </a:r>
            <a:r>
              <a:rPr lang="nl-NL" dirty="0" smtClean="0"/>
              <a:t> </a:t>
            </a:r>
            <a:r>
              <a:rPr lang="nl-NL" dirty="0" err="1" smtClean="0"/>
              <a:t>application</a:t>
            </a:r>
            <a:endParaRPr lang="nl-NL" dirty="0" smtClean="0"/>
          </a:p>
          <a:p>
            <a:r>
              <a:rPr lang="nl-NL" dirty="0" smtClean="0"/>
              <a:t>Package management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tricky</a:t>
            </a:r>
          </a:p>
          <a:p>
            <a:pPr lvl="1"/>
            <a:r>
              <a:rPr lang="nl-NL" dirty="0" smtClean="0"/>
              <a:t>An </a:t>
            </a:r>
            <a:r>
              <a:rPr lang="nl-NL" dirty="0" err="1" smtClean="0"/>
              <a:t>application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depend</a:t>
            </a:r>
            <a:r>
              <a:rPr lang="nl-NL" dirty="0" smtClean="0"/>
              <a:t> on multiple packages</a:t>
            </a:r>
          </a:p>
          <a:p>
            <a:pPr lvl="1"/>
            <a:r>
              <a:rPr lang="nl-NL" dirty="0" smtClean="0"/>
              <a:t>Packages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depend</a:t>
            </a:r>
            <a:r>
              <a:rPr lang="nl-NL" dirty="0" smtClean="0"/>
              <a:t> on multiple [</a:t>
            </a:r>
            <a:r>
              <a:rPr lang="nl-NL" dirty="0" err="1" smtClean="0"/>
              <a:t>versions</a:t>
            </a:r>
            <a:r>
              <a:rPr lang="nl-NL" dirty="0" smtClean="0"/>
              <a:t> of] packages </a:t>
            </a:r>
            <a:r>
              <a:rPr lang="nl-NL" dirty="0" err="1" smtClean="0"/>
              <a:t>themselves</a:t>
            </a:r>
            <a:endParaRPr lang="nl-NL" dirty="0" smtClean="0"/>
          </a:p>
          <a:p>
            <a:pPr lvl="1"/>
            <a:r>
              <a:rPr lang="nl-NL" dirty="0" err="1" smtClean="0"/>
              <a:t>Gathering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keeping</a:t>
            </a:r>
            <a:r>
              <a:rPr lang="nl-NL" dirty="0" smtClean="0"/>
              <a:t> up </a:t>
            </a:r>
            <a:r>
              <a:rPr lang="nl-NL" dirty="0" err="1" smtClean="0"/>
              <a:t>to</a:t>
            </a:r>
            <a:r>
              <a:rPr lang="nl-NL" dirty="0" smtClean="0"/>
              <a:t> date </a:t>
            </a:r>
            <a:r>
              <a:rPr lang="nl-NL" dirty="0" err="1" smtClean="0"/>
              <a:t>all</a:t>
            </a:r>
            <a:r>
              <a:rPr lang="nl-NL" dirty="0" smtClean="0"/>
              <a:t> compatible </a:t>
            </a:r>
            <a:r>
              <a:rPr lang="nl-NL" dirty="0" err="1" smtClean="0"/>
              <a:t>versions</a:t>
            </a:r>
            <a:r>
              <a:rPr lang="nl-NL" dirty="0" smtClean="0"/>
              <a:t> of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required</a:t>
            </a:r>
            <a:r>
              <a:rPr lang="nl-NL" dirty="0" smtClean="0"/>
              <a:t> packages is </a:t>
            </a:r>
            <a:r>
              <a:rPr lang="nl-NL" dirty="0" err="1" smtClean="0"/>
              <a:t>potentially</a:t>
            </a:r>
            <a:r>
              <a:rPr lang="nl-NL" dirty="0" smtClean="0"/>
              <a:t> complex, time </a:t>
            </a:r>
            <a:r>
              <a:rPr lang="nl-NL" dirty="0" err="1" smtClean="0"/>
              <a:t>consuming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error </a:t>
            </a:r>
            <a:r>
              <a:rPr lang="nl-NL" dirty="0" err="1" smtClean="0"/>
              <a:t>prone</a:t>
            </a:r>
            <a:endParaRPr lang="nl-NL" dirty="0" smtClean="0"/>
          </a:p>
          <a:p>
            <a:pPr lvl="1"/>
            <a:r>
              <a:rPr lang="nl-NL" dirty="0" smtClean="0"/>
              <a:t>Enter: </a:t>
            </a:r>
            <a:r>
              <a:rPr lang="nl-NL" i="1" dirty="0" err="1" smtClean="0"/>
              <a:t>npm</a:t>
            </a:r>
            <a:endParaRPr lang="nl-NL" i="1" dirty="0" smtClean="0"/>
          </a:p>
          <a:p>
            <a:pPr lvl="2"/>
            <a:r>
              <a:rPr lang="nl-NL" i="1" dirty="0" err="1"/>
              <a:t>a</a:t>
            </a:r>
            <a:r>
              <a:rPr lang="nl-NL" i="1" dirty="0" err="1" smtClean="0"/>
              <a:t>nd</a:t>
            </a:r>
            <a:r>
              <a:rPr lang="nl-NL" i="1" dirty="0" smtClean="0"/>
              <a:t> </a:t>
            </a:r>
            <a:r>
              <a:rPr lang="nl-NL" i="1" dirty="0" err="1" smtClean="0"/>
              <a:t>package.json</a:t>
            </a:r>
            <a:r>
              <a:rPr lang="nl-NL" i="1" dirty="0" smtClean="0"/>
              <a:t> – </a:t>
            </a:r>
            <a:r>
              <a:rPr lang="nl-NL" i="1" dirty="0" err="1" smtClean="0"/>
              <a:t>the</a:t>
            </a:r>
            <a:r>
              <a:rPr lang="nl-NL" i="1" dirty="0" smtClean="0"/>
              <a:t> </a:t>
            </a:r>
            <a:r>
              <a:rPr lang="nl-NL" i="1" dirty="0" err="1" smtClean="0"/>
              <a:t>closest</a:t>
            </a:r>
            <a:r>
              <a:rPr lang="nl-NL" i="1" dirty="0" smtClean="0"/>
              <a:t> </a:t>
            </a:r>
            <a:r>
              <a:rPr lang="nl-NL" i="1" dirty="0" err="1" smtClean="0"/>
              <a:t>thing</a:t>
            </a:r>
            <a:r>
              <a:rPr lang="nl-NL" i="1" dirty="0" smtClean="0"/>
              <a:t> </a:t>
            </a:r>
            <a:r>
              <a:rPr lang="nl-NL" i="1" dirty="0" err="1" smtClean="0"/>
              <a:t>to</a:t>
            </a:r>
            <a:r>
              <a:rPr lang="nl-NL" i="1" dirty="0" smtClean="0"/>
              <a:t> a </a:t>
            </a:r>
            <a:r>
              <a:rPr lang="nl-NL" i="1" dirty="0" err="1" smtClean="0"/>
              <a:t>pom</a:t>
            </a:r>
            <a:r>
              <a:rPr lang="nl-NL" i="1" dirty="0" smtClean="0"/>
              <a:t>-file</a:t>
            </a: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Reusing</a:t>
            </a:r>
            <a:r>
              <a:rPr lang="nl-NL" dirty="0" smtClean="0"/>
              <a:t> node modules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So </a:t>
            </a:r>
            <a:r>
              <a:rPr lang="en-US" i="1" dirty="0"/>
              <a:t>that's what </a:t>
            </a:r>
            <a:r>
              <a:rPr lang="en-US" i="1" dirty="0" err="1"/>
              <a:t>npm</a:t>
            </a:r>
            <a:r>
              <a:rPr lang="en-US" i="1" dirty="0"/>
              <a:t> is. It's a way to reuse code from other developers, and also a way to share your code with them, and it makes it easy to manage the different versions of code</a:t>
            </a:r>
            <a:r>
              <a:rPr lang="en-US" i="1" dirty="0" smtClean="0"/>
              <a:t>.</a:t>
            </a:r>
            <a:r>
              <a:rPr lang="en-US" dirty="0" smtClean="0"/>
              <a:t>”</a:t>
            </a:r>
          </a:p>
          <a:p>
            <a:r>
              <a:rPr lang="nl-NL" dirty="0" smtClean="0"/>
              <a:t>www.npmjs.org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AutoShape 2" descr="Image result for npm logo"/>
          <p:cNvSpPr>
            <a:spLocks noChangeAspect="1" noChangeArrowheads="1"/>
          </p:cNvSpPr>
          <p:nvPr/>
        </p:nvSpPr>
        <p:spPr bwMode="auto">
          <a:xfrm>
            <a:off x="295025" y="-205458"/>
            <a:ext cx="578009" cy="43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54817" tIns="77409" rIns="154817" bIns="7740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npm logo"/>
          <p:cNvSpPr>
            <a:spLocks noChangeAspect="1" noChangeArrowheads="1"/>
          </p:cNvSpPr>
          <p:nvPr/>
        </p:nvSpPr>
        <p:spPr bwMode="auto">
          <a:xfrm>
            <a:off x="584030" y="11289"/>
            <a:ext cx="578009" cy="43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54817" tIns="77409" rIns="154817" bIns="7740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png;base64,iVBORw0KGgoAAAANSUhEUgAAAWgAAACMCAMAAABmmcPHAAAAQlBMVEX////LODfSVlXKNTT99vbPT07LMzL239///PvVZ2b78fHHFhTNOjjHGhjMPDv99/fPS0rIHx3019f56OjPQUDWa2pSCwFTAAACnUlEQVR4nO3dy1LjQAxG4XbsGHBudhje/1VnamZHq215pPzczlmwQqXur0I2YFIOJKn0JKl0JAloUUCLAloU0KKAFgW0KKBFAS0KaFFAiwJaFNCigBYFtCigRQEtyoQek/suOyJnMaD7+f6U2n3uqyXLa/IO63LJ93CfxbivCX28ldRux3rxKXdFmc7Vjv48JS9xZt3Xhh5yFw8/DNq6L9APCGhRQIsCWhTQooAWBbQooEUBLQpoUUCLAloU0KKAFgW0KKBFAS0qH3q5vq87GLMR6OHQVUsW4/si0FO14U/WbOC+MehT9TTdOGdDz2O1xJoNQXf1Y4GdNRu4bxDaNxuCds6GoL2zgfsCvWcWaKCbi4EGGmiggd48M9B7ZoEGurkYaKCBBhrozTMDvWcWaKCbi4EGGmiggd48M9B7ZoEGurkYaKCBBhrozTMDvWcWaKCbi4EGGmiggd48M9B7ZoEGurkYaKCBBvqh0IKHhYD+O3t+38X4PqAbi90PdA51lgHQjcWf6clZoHcEdGMx0EADvRbQjcVAAw30WkA3FgMNNNBrAd1YDDTQQK8FdGMx0EADvdbXhPZ+KJm12Jj97B9KFoJ23nf1Ff289fXim42/ojdPUqZrjfXv314mzgbua35wZL9cfDlnF2Ov+5ez15PrKNYO7z3cs4H7fthHoUb+ruNLBrQooEUBLQpoUUCLAloU0KKAFgW0KKBFAS0KaFFAiwJaFNCigBZVRkHGXi+0+fs3xZmzKy+CrrXV8vrk6j7X0OOb4tDJlefHNwVeldYbx0Vx6OycP8Ghst9ns/9U4dsEtCigRQEtCmhRQIsCWhTQooAWBbQooEUBLQpoUUCLAloU0KKAFjXM9f8XjQR0o9vL8ZDZr4++0P/0G1VR1asuX07/AAAAAElFTkSuQmCC"/>
          <p:cNvSpPr>
            <a:spLocks noChangeAspect="1" noChangeArrowheads="1"/>
          </p:cNvSpPr>
          <p:nvPr/>
        </p:nvSpPr>
        <p:spPr bwMode="auto">
          <a:xfrm>
            <a:off x="295025" y="-1745263"/>
            <a:ext cx="12463314" cy="36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54817" tIns="77409" rIns="154817" bIns="7740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ata:image/png;base64,iVBORw0KGgoAAAANSUhEUgAAAWgAAACMCAMAAABmmcPHAAAAQlBMVEX////LODfSVlXKNTT99vbPT07LMzL239///PvVZ2b78fHHFhTNOjjHGhjMPDv99/fPS0rIHx3019f56OjPQUDWa2pSCwFTAAACnUlEQVR4nO3dy1LjQAxG4XbsGHBudhje/1VnamZHq215pPzczlmwQqXur0I2YFIOJKn0JKl0JAloUUCLAloU0KKAFgW0KKBFAS0KaFFAiwJaFNCigBYFtCigRQEtyoQek/suOyJnMaD7+f6U2n3uqyXLa/IO63LJ93CfxbivCX28ldRux3rxKXdFmc7Vjv48JS9xZt3Xhh5yFw8/DNq6L9APCGhRQIsCWhTQooAWBbQooEUBLQpoUUCLAloU0KKAFgW0KKBFAS0qH3q5vq87GLMR6OHQVUsW4/si0FO14U/WbOC+MehT9TTdOGdDz2O1xJoNQXf1Y4GdNRu4bxDaNxuCds6GoL2zgfsCvWcWaKCbi4EGGmiggd48M9B7ZoEGurkYaKCBBhrozTMDvWcWaKCbi4EGGmiggd48M9B7ZoEGurkYaKCBBhrozTMDvWcWaKCbi4EGGmiggd48M9B7ZoEGurkYaKCBBvqh0IKHhYD+O3t+38X4PqAbi90PdA51lgHQjcWf6clZoHcEdGMx0EADvRbQjcVAAw30WkA3FgMNNNBrAd1YDDTQQK8FdGMx0EADvdbXhPZ+KJm12Jj97B9KFoJ23nf1Ff289fXim42/ojdPUqZrjfXv314mzgbua35wZL9cfDlnF2Ov+5ez15PrKNYO7z3cs4H7fthHoUb+ruNLBrQooEUBLQpoUUCLAloU0KKAFgW0KKBFAS0KaFFAiwJaFNCigBZVRkHGXi+0+fs3xZmzKy+CrrXV8vrk6j7X0OOb4tDJlefHNwVeldYbx0Vx6OycP8Ghst9ns/9U4dsEtCigRQEtCmhRQIsCWhTQooAWBbQooEUBLQpoUUCLAloU0KKAFjXM9f8XjQR0o9vL8ZDZr4++0P/0G1VR1asuX07/AAAAAElFTkSuQmCC"/>
          <p:cNvSpPr>
            <a:spLocks noChangeAspect="1" noChangeArrowheads="1"/>
          </p:cNvSpPr>
          <p:nvPr/>
        </p:nvSpPr>
        <p:spPr bwMode="auto">
          <a:xfrm>
            <a:off x="584030" y="-1528516"/>
            <a:ext cx="12463314" cy="36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54817" tIns="77409" rIns="154817" bIns="7740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data:image/png;base64,iVBORw0KGgoAAAANSUhEUgAAAWgAAACMCAMAAABmmcPHAAAAQlBMVEX////LODfSVlXKNTT99vbPT07LMzL239///PvVZ2b78fHHFhTNOjjHGhjMPDv99/fPS0rIHx3019f56OjPQUDWa2pSCwFTAAACnUlEQVR4nO3dy1LjQAxG4XbsGHBudhje/1VnamZHq215pPzczlmwQqXur0I2YFIOJKn0JKl0JAloUUCLAloU0KKAFgW0KKBFAS0KaFFAiwJaFNCigBYFtCigRQEtyoQek/suOyJnMaD7+f6U2n3uqyXLa/IO63LJ93CfxbivCX28ldRux3rxKXdFmc7Vjv48JS9xZt3Xhh5yFw8/DNq6L9APCGhRQIsCWhTQooAWBbQooEUBLQpoUUCLAloU0KKAFgW0KKBFAS0qH3q5vq87GLMR6OHQVUsW4/si0FO14U/WbOC+MehT9TTdOGdDz2O1xJoNQXf1Y4GdNRu4bxDaNxuCds6GoL2zgfsCvWcWaKCbi4EGGmiggd48M9B7ZoEGurkYaKCBBhrozTMDvWcWaKCbi4EGGmiggd48M9B7ZoEGurkYaKCBBhrozTMDvWcWaKCbi4EGGmiggd48M9B7ZoEGurkYaKCBBvqh0IKHhYD+O3t+38X4PqAbi90PdA51lgHQjcWf6clZoHcEdGMx0EADvRbQjcVAAw30WkA3FgMNNNBrAd1YDDTQQK8FdGMx0EADvdbXhPZ+KJm12Jj97B9KFoJ23nf1Ff289fXim42/ojdPUqZrjfXv314mzgbua35wZL9cfDlnF2Ov+5ez15PrKNYO7z3cs4H7fthHoUb+ruNLBrQooEUBLQpoUUCLAloU0KKAFgW0KKBFAS0KaFFAiwJaFNCigBZVRkHGXi+0+fs3xZmzKy+CrrXV8vrk6j7X0OOb4tDJlefHNwVeldYbx0Vx6OycP8Ghst9ns/9U4dsEtCigRQEtCmhRQIsCWhTQooAWBbQooEUBLQpoUUCLAloU0KKAFjXM9f8XjQR0o9vL8ZDZr4++0P/0G1VR1asuX07/AAAAAElFTkSuQmCC"/>
          <p:cNvSpPr>
            <a:spLocks noChangeAspect="1" noChangeArrowheads="1"/>
          </p:cNvSpPr>
          <p:nvPr/>
        </p:nvSpPr>
        <p:spPr bwMode="auto">
          <a:xfrm>
            <a:off x="873034" y="-1311770"/>
            <a:ext cx="12463314" cy="36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54817" tIns="77409" rIns="154817" bIns="7740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2" descr="data:image/png;base64,iVBORw0KGgoAAAANSUhEUgAAAWgAAACMCAMAAABmmcPHAAAAQlBMVEX////LODfSVlXKNTT99vbPT07LMzL239///PvVZ2b78fHHFhTNOjjHGhjMPDv99/fPS0rIHx3019f56OjPQUDWa2pSCwFTAAACnUlEQVR4nO3dy1LjQAxG4XbsGHBudhje/1VnamZHq215pPzczlmwQqXur0I2YFIOJKn0JKl0JAloUUCLAloU0KKAFgW0KKBFAS0KaFFAiwJaFNCigBYFtCigRQEtyoQek/suOyJnMaD7+f6U2n3uqyXLa/IO63LJ93CfxbivCX28ldRux3rxKXdFmc7Vjv48JS9xZt3Xhh5yFw8/DNq6L9APCGhRQIsCWhTQooAWBbQooEUBLQpoUUCLAloU0KKAFgW0KKBFAS0qH3q5vq87GLMR6OHQVUsW4/si0FO14U/WbOC+MehT9TTdOGdDz2O1xJoNQXf1Y4GdNRu4bxDaNxuCds6GoL2zgfsCvWcWaKCbi4EGGmiggd48M9B7ZoEGurkYaKCBBhrozTMDvWcWaKCbi4EGGmiggd48M9B7ZoEGurkYaKCBBhrozTMDvWcWaKCbi4EGGmiggd48M9B7ZoEGurkYaKCBBvqh0IKHhYD+O3t+38X4PqAbi90PdA51lgHQjcWf6clZoHcEdGMx0EADvRbQjcVAAw30WkA3FgMNNNBrAd1YDDTQQK8FdGMx0EADvdbXhPZ+KJm12Jj97B9KFoJ23nf1Ff289fXim42/ojdPUqZrjfXv314mzgbua35wZL9cfDlnF2Ov+5ez15PrKNYO7z3cs4H7fthHoUb+ruNLBrQooEUBLQpoUUCLAloU0KKAFgW0KKBFAS0KaFFAiwJaFNCigBZVRkHGXi+0+fs3xZmzKy+CrrXV8vrk6j7X0OOb4tDJlefHNwVeldYbx0Vx6OycP8Ghst9ns/9U4dsEtCigRQEtCmhRQIsCWhTQooAWBbQooEUBLQpoUUCLAloU0KKAFjXM9f8XjQR0o9vL8ZDZr4++0P/0G1VR1asuX07/AAAAAElFTkSuQmCC"/>
          <p:cNvSpPr>
            <a:spLocks noChangeAspect="1" noChangeArrowheads="1"/>
          </p:cNvSpPr>
          <p:nvPr/>
        </p:nvSpPr>
        <p:spPr bwMode="auto">
          <a:xfrm>
            <a:off x="1162038" y="-1095023"/>
            <a:ext cx="12463314" cy="36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54817" tIns="77409" rIns="154817" bIns="7740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31" y="2332403"/>
            <a:ext cx="16271548" cy="4172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7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npm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018541" y="1567181"/>
            <a:ext cx="11942763" cy="5727700"/>
          </a:xfrm>
        </p:spPr>
        <p:txBody>
          <a:bodyPr>
            <a:noAutofit/>
          </a:bodyPr>
          <a:lstStyle/>
          <a:p>
            <a:r>
              <a:rPr lang="nl-NL" sz="3200" dirty="0" err="1" smtClean="0"/>
              <a:t>Bring</a:t>
            </a:r>
            <a:r>
              <a:rPr lang="nl-NL" sz="3200" dirty="0" smtClean="0"/>
              <a:t> in a package </a:t>
            </a:r>
            <a:r>
              <a:rPr lang="nl-NL" sz="3200" dirty="0" err="1" smtClean="0"/>
              <a:t>to</a:t>
            </a:r>
            <a:r>
              <a:rPr lang="nl-NL" sz="3200" dirty="0" smtClean="0"/>
              <a:t> </a:t>
            </a:r>
            <a:r>
              <a:rPr lang="nl-NL" sz="3200" dirty="0" err="1" smtClean="0"/>
              <a:t>your</a:t>
            </a:r>
            <a:r>
              <a:rPr lang="nl-NL" sz="3200" dirty="0" smtClean="0"/>
              <a:t> </a:t>
            </a:r>
            <a:r>
              <a:rPr lang="nl-NL" sz="3200" dirty="0" err="1" smtClean="0"/>
              <a:t>current</a:t>
            </a:r>
            <a:r>
              <a:rPr lang="nl-NL" sz="3200" dirty="0" smtClean="0"/>
              <a:t> </a:t>
            </a:r>
            <a:r>
              <a:rPr lang="nl-NL" sz="3200" dirty="0" err="1" smtClean="0"/>
              <a:t>application</a:t>
            </a:r>
            <a:endParaRPr lang="nl-NL" sz="3200" dirty="0" smtClean="0"/>
          </a:p>
          <a:p>
            <a:pPr lvl="1"/>
            <a:r>
              <a:rPr lang="nl-NL" sz="2800" b="1" dirty="0" err="1"/>
              <a:t>n</a:t>
            </a:r>
            <a:r>
              <a:rPr lang="nl-NL" sz="2800" b="1" dirty="0" err="1" smtClean="0"/>
              <a:t>pm</a:t>
            </a:r>
            <a:r>
              <a:rPr lang="nl-NL" sz="2800" b="1" dirty="0" smtClean="0"/>
              <a:t> </a:t>
            </a:r>
            <a:r>
              <a:rPr lang="nl-NL" sz="2800" b="1" dirty="0" err="1" smtClean="0"/>
              <a:t>install</a:t>
            </a:r>
            <a:r>
              <a:rPr lang="nl-NL" sz="2800" b="1" dirty="0" smtClean="0"/>
              <a:t> &lt;package name&gt;</a:t>
            </a: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 smtClean="0"/>
              <a:t>The package is </a:t>
            </a:r>
            <a:r>
              <a:rPr lang="nl-NL" sz="2800" dirty="0" err="1" smtClean="0"/>
              <a:t>downloaded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installed</a:t>
            </a:r>
            <a:r>
              <a:rPr lang="nl-NL" sz="2800" dirty="0" smtClean="0"/>
              <a:t> in folder </a:t>
            </a:r>
            <a:r>
              <a:rPr lang="nl-NL" sz="2800" dirty="0" err="1" smtClean="0"/>
              <a:t>node_modules</a:t>
            </a:r>
            <a:endParaRPr lang="nl-NL" sz="2800" dirty="0" smtClean="0"/>
          </a:p>
          <a:p>
            <a:r>
              <a:rPr lang="nl-NL" sz="3200" dirty="0" err="1" smtClean="0"/>
              <a:t>Create</a:t>
            </a:r>
            <a:r>
              <a:rPr lang="nl-NL" sz="3200" dirty="0" smtClean="0"/>
              <a:t> a new </a:t>
            </a:r>
            <a:r>
              <a:rPr lang="nl-NL" sz="3200" dirty="0" err="1" smtClean="0"/>
              <a:t>application</a:t>
            </a:r>
            <a:r>
              <a:rPr lang="nl-NL" sz="3200" dirty="0" smtClean="0"/>
              <a:t> </a:t>
            </a:r>
            <a:r>
              <a:rPr lang="nl-NL" sz="3200" dirty="0" err="1" smtClean="0"/>
              <a:t>with</a:t>
            </a:r>
            <a:r>
              <a:rPr lang="nl-NL" sz="3200" dirty="0" smtClean="0"/>
              <a:t> a </a:t>
            </a:r>
            <a:r>
              <a:rPr lang="nl-NL" sz="3200" dirty="0" err="1" smtClean="0"/>
              <a:t>neat</a:t>
            </a:r>
            <a:r>
              <a:rPr lang="nl-NL" sz="3200" dirty="0" smtClean="0"/>
              <a:t> </a:t>
            </a:r>
            <a:r>
              <a:rPr lang="nl-NL" sz="3200" dirty="0" err="1" smtClean="0"/>
              <a:t>description</a:t>
            </a:r>
            <a:endParaRPr lang="nl-NL" sz="3200" dirty="0" smtClean="0"/>
          </a:p>
          <a:p>
            <a:pPr lvl="1"/>
            <a:r>
              <a:rPr lang="nl-NL" sz="2800" b="1" dirty="0" err="1" smtClean="0"/>
              <a:t>npm</a:t>
            </a:r>
            <a:r>
              <a:rPr lang="nl-NL" sz="2800" b="1" dirty="0" smtClean="0"/>
              <a:t> </a:t>
            </a:r>
            <a:r>
              <a:rPr lang="nl-NL" sz="2800" b="1" dirty="0" err="1" smtClean="0"/>
              <a:t>init</a:t>
            </a: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 err="1" smtClean="0"/>
              <a:t>This</a:t>
            </a:r>
            <a:r>
              <a:rPr lang="nl-NL" sz="2800" dirty="0" smtClean="0"/>
              <a:t> </a:t>
            </a:r>
            <a:r>
              <a:rPr lang="nl-NL" sz="2800" dirty="0" err="1" smtClean="0"/>
              <a:t>will</a:t>
            </a:r>
            <a:r>
              <a:rPr lang="nl-NL" sz="2800" dirty="0" smtClean="0"/>
              <a:t> </a:t>
            </a:r>
            <a:r>
              <a:rPr lang="nl-NL" sz="2800" dirty="0" err="1" smtClean="0"/>
              <a:t>create</a:t>
            </a:r>
            <a:r>
              <a:rPr lang="nl-NL" sz="2800" dirty="0" smtClean="0"/>
              <a:t> a </a:t>
            </a:r>
            <a:r>
              <a:rPr lang="nl-NL" sz="2800" dirty="0" err="1" smtClean="0"/>
              <a:t>package.json</a:t>
            </a:r>
            <a:r>
              <a:rPr lang="nl-NL" sz="2800" dirty="0" smtClean="0"/>
              <a:t> file </a:t>
            </a:r>
            <a:r>
              <a:rPr lang="nl-NL" sz="2800" dirty="0" err="1" smtClean="0"/>
              <a:t>that</a:t>
            </a:r>
            <a:r>
              <a:rPr lang="nl-NL" sz="2800" dirty="0" smtClean="0"/>
              <a:t> </a:t>
            </a:r>
            <a:br>
              <a:rPr lang="nl-NL" sz="2800" dirty="0" smtClean="0"/>
            </a:br>
            <a:r>
              <a:rPr lang="nl-NL" sz="2800" dirty="0" err="1" smtClean="0"/>
              <a:t>describes</a:t>
            </a:r>
            <a:r>
              <a:rPr lang="nl-NL" sz="2800" dirty="0" smtClean="0"/>
              <a:t> </a:t>
            </a:r>
            <a:r>
              <a:rPr lang="nl-NL" sz="2800" dirty="0" err="1" smtClean="0"/>
              <a:t>the</a:t>
            </a:r>
            <a:r>
              <a:rPr lang="nl-NL" sz="2800" dirty="0" smtClean="0"/>
              <a:t> [Node.js] </a:t>
            </a:r>
            <a:r>
              <a:rPr lang="nl-NL" sz="2800" dirty="0" err="1" smtClean="0"/>
              <a:t>application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its</a:t>
            </a:r>
            <a:r>
              <a:rPr lang="nl-NL" sz="2800" dirty="0" smtClean="0"/>
              <a:t> </a:t>
            </a:r>
            <a:r>
              <a:rPr lang="nl-NL" sz="2800" dirty="0" err="1" smtClean="0"/>
              <a:t>dependencies</a:t>
            </a:r>
            <a:endParaRPr lang="nl-NL" sz="2800" dirty="0" smtClean="0"/>
          </a:p>
          <a:p>
            <a:r>
              <a:rPr lang="nl-NL" sz="3200" dirty="0" err="1" smtClean="0"/>
              <a:t>Use</a:t>
            </a:r>
            <a:endParaRPr lang="nl-NL" sz="3200" dirty="0"/>
          </a:p>
          <a:p>
            <a:pPr lvl="1"/>
            <a:r>
              <a:rPr lang="nl-NL" sz="2800" b="1" dirty="0" err="1"/>
              <a:t>n</a:t>
            </a:r>
            <a:r>
              <a:rPr lang="nl-NL" sz="2800" b="1" dirty="0" err="1" smtClean="0"/>
              <a:t>pm</a:t>
            </a:r>
            <a:r>
              <a:rPr lang="nl-NL" sz="2800" b="1" dirty="0" smtClean="0"/>
              <a:t> </a:t>
            </a:r>
            <a:r>
              <a:rPr lang="nl-NL" sz="2800" b="1" dirty="0" err="1" smtClean="0"/>
              <a:t>install</a:t>
            </a:r>
            <a:r>
              <a:rPr lang="nl-NL" sz="2800" b="1" dirty="0" smtClean="0"/>
              <a:t> &lt;package name&gt; --save</a:t>
            </a: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 err="1"/>
              <a:t>T</a:t>
            </a:r>
            <a:r>
              <a:rPr lang="nl-NL" sz="2800" dirty="0" err="1" smtClean="0"/>
              <a:t>o</a:t>
            </a:r>
            <a:r>
              <a:rPr lang="nl-NL" sz="2800" dirty="0" smtClean="0"/>
              <a:t> have </a:t>
            </a:r>
            <a:r>
              <a:rPr lang="nl-NL" sz="2800" dirty="0" err="1" smtClean="0"/>
              <a:t>dependencies</a:t>
            </a:r>
            <a:r>
              <a:rPr lang="nl-NL" sz="2800" dirty="0" smtClean="0"/>
              <a:t> on </a:t>
            </a:r>
            <a:r>
              <a:rPr lang="nl-NL" sz="2800" dirty="0" err="1" smtClean="0"/>
              <a:t>the</a:t>
            </a:r>
            <a:r>
              <a:rPr lang="nl-NL" sz="2800" dirty="0" smtClean="0"/>
              <a:t> package </a:t>
            </a:r>
            <a:r>
              <a:rPr lang="nl-NL" sz="2800" dirty="0" err="1" smtClean="0"/>
              <a:t>added</a:t>
            </a:r>
            <a:r>
              <a:rPr lang="nl-NL" sz="2800" dirty="0" smtClean="0"/>
              <a:t> </a:t>
            </a:r>
            <a:r>
              <a:rPr lang="nl-NL" sz="2800" dirty="0" err="1" smtClean="0"/>
              <a:t>to</a:t>
            </a:r>
            <a:r>
              <a:rPr lang="nl-NL" sz="2800" dirty="0" smtClean="0"/>
              <a:t> </a:t>
            </a:r>
            <a:r>
              <a:rPr lang="nl-NL" sz="2800" dirty="0" err="1" smtClean="0"/>
              <a:t>the</a:t>
            </a:r>
            <a:r>
              <a:rPr lang="nl-NL" sz="2800" dirty="0" smtClean="0"/>
              <a:t> </a:t>
            </a:r>
            <a:r>
              <a:rPr lang="nl-NL" sz="2800" dirty="0" err="1" smtClean="0"/>
              <a:t>package,json</a:t>
            </a:r>
            <a:r>
              <a:rPr lang="nl-NL" sz="2800" dirty="0" smtClean="0"/>
              <a:t> file</a:t>
            </a:r>
            <a:br>
              <a:rPr lang="nl-NL" sz="2800" dirty="0" smtClean="0"/>
            </a:br>
            <a:endParaRPr lang="nl-NL" sz="2800" dirty="0" smtClean="0"/>
          </a:p>
          <a:p>
            <a:pPr lvl="1"/>
            <a:r>
              <a:rPr lang="nl-NL" sz="2800" b="1" dirty="0" err="1"/>
              <a:t>n</a:t>
            </a:r>
            <a:r>
              <a:rPr lang="nl-NL" sz="2800" b="1" dirty="0" err="1" smtClean="0"/>
              <a:t>pm</a:t>
            </a:r>
            <a:r>
              <a:rPr lang="nl-NL" sz="2800" b="1" dirty="0" smtClean="0"/>
              <a:t> </a:t>
            </a:r>
            <a:r>
              <a:rPr lang="nl-NL" sz="2800" b="1" dirty="0" err="1" smtClean="0"/>
              <a:t>install</a:t>
            </a: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 err="1" smtClean="0"/>
              <a:t>To</a:t>
            </a:r>
            <a:r>
              <a:rPr lang="nl-NL" sz="2800" dirty="0" smtClean="0"/>
              <a:t> have </a:t>
            </a:r>
            <a:r>
              <a:rPr lang="nl-NL" sz="2800" dirty="0" err="1" smtClean="0"/>
              <a:t>all</a:t>
            </a:r>
            <a:r>
              <a:rPr lang="nl-NL" sz="2800" dirty="0" smtClean="0"/>
              <a:t> packages </a:t>
            </a:r>
            <a:r>
              <a:rPr lang="nl-NL" sz="2800" dirty="0" err="1" smtClean="0"/>
              <a:t>listed</a:t>
            </a:r>
            <a:r>
              <a:rPr lang="nl-NL" sz="2800" dirty="0" smtClean="0"/>
              <a:t> in </a:t>
            </a:r>
            <a:r>
              <a:rPr lang="nl-NL" sz="2800" dirty="0" err="1" smtClean="0"/>
              <a:t>package.json</a:t>
            </a:r>
            <a:r>
              <a:rPr lang="nl-NL" sz="2800" dirty="0" smtClean="0"/>
              <a:t> </a:t>
            </a:r>
            <a:r>
              <a:rPr lang="nl-NL" sz="2800" dirty="0" err="1" smtClean="0"/>
              <a:t>installed</a:t>
            </a:r>
            <a:r>
              <a:rPr lang="nl-NL" sz="2800" dirty="0" smtClean="0"/>
              <a:t> or </a:t>
            </a:r>
            <a:r>
              <a:rPr lang="nl-NL" sz="2800" dirty="0" err="1" smtClean="0"/>
              <a:t>updated</a:t>
            </a:r>
            <a:r>
              <a:rPr lang="nl-NL" sz="2800" dirty="0" smtClean="0"/>
              <a:t> </a:t>
            </a:r>
            <a:r>
              <a:rPr lang="nl-NL" sz="2800" dirty="0" err="1" smtClean="0"/>
              <a:t>into</a:t>
            </a:r>
            <a:r>
              <a:rPr lang="nl-NL" sz="2800" dirty="0" smtClean="0"/>
              <a:t> </a:t>
            </a:r>
            <a:r>
              <a:rPr lang="nl-NL" sz="2800" dirty="0" err="1" smtClean="0"/>
              <a:t>the</a:t>
            </a:r>
            <a:r>
              <a:rPr lang="nl-NL" sz="2800" dirty="0" smtClean="0"/>
              <a:t> </a:t>
            </a:r>
            <a:r>
              <a:rPr lang="nl-NL" sz="2800" dirty="0" err="1" smtClean="0"/>
              <a:t>node_modules</a:t>
            </a:r>
            <a:r>
              <a:rPr lang="nl-NL" sz="2800" dirty="0" smtClean="0"/>
              <a:t> folder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239" y="3356818"/>
            <a:ext cx="7510463" cy="3631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1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Lab 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Getting</a:t>
            </a:r>
            <a:r>
              <a:rPr lang="nl-NL" dirty="0" smtClean="0"/>
              <a:t> </a:t>
            </a:r>
            <a:r>
              <a:rPr lang="nl-NL" dirty="0" err="1" smtClean="0"/>
              <a:t>started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Node.js </a:t>
            </a:r>
            <a:r>
              <a:rPr lang="nl-NL" dirty="0" err="1" smtClean="0"/>
              <a:t>can</a:t>
            </a:r>
            <a:r>
              <a:rPr lang="nl-NL" dirty="0" smtClean="0"/>
              <a:t> handle </a:t>
            </a:r>
            <a:r>
              <a:rPr lang="nl-NL" dirty="0" err="1" smtClean="0"/>
              <a:t>incoming</a:t>
            </a:r>
            <a:r>
              <a:rPr lang="nl-NL" dirty="0" smtClean="0"/>
              <a:t> HTTP </a:t>
            </a:r>
            <a:r>
              <a:rPr lang="nl-NL" dirty="0" err="1" smtClean="0"/>
              <a:t>requests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Similar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a Java </a:t>
            </a:r>
            <a:r>
              <a:rPr lang="nl-NL" dirty="0" err="1" smtClean="0"/>
              <a:t>Servlet</a:t>
            </a:r>
            <a:r>
              <a:rPr lang="nl-NL" dirty="0" smtClean="0"/>
              <a:t> or PHP page, a Node.js </a:t>
            </a:r>
            <a:r>
              <a:rPr lang="nl-NL" dirty="0" err="1" smtClean="0"/>
              <a:t>application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contain</a:t>
            </a:r>
            <a:r>
              <a:rPr lang="nl-NL" dirty="0" smtClean="0"/>
              <a:t> logic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interpret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respond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HTTP </a:t>
            </a:r>
            <a:r>
              <a:rPr lang="nl-NL" dirty="0" err="1" smtClean="0"/>
              <a:t>request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23182" y="4320857"/>
            <a:ext cx="2867606" cy="12289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b="1" dirty="0" smtClean="0"/>
              <a:t>Browser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0308763" y="3938510"/>
            <a:ext cx="2184843" cy="29699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b="1" dirty="0"/>
              <a:t>Web Tier</a:t>
            </a:r>
          </a:p>
          <a:p>
            <a:pPr algn="ctr"/>
            <a:r>
              <a:rPr lang="nl-NL" sz="2700" dirty="0"/>
              <a:t/>
            </a:r>
            <a:br>
              <a:rPr lang="nl-NL" sz="2700" dirty="0"/>
            </a:br>
            <a:r>
              <a:rPr lang="nl-NL" sz="2700" dirty="0" err="1"/>
              <a:t>Static</a:t>
            </a:r>
            <a:r>
              <a:rPr lang="nl-NL" sz="2700" dirty="0"/>
              <a:t> file </a:t>
            </a:r>
            <a:r>
              <a:rPr lang="nl-NL" sz="2700" dirty="0" err="1"/>
              <a:t>serving</a:t>
            </a:r>
            <a:r>
              <a:rPr lang="nl-NL" sz="2700" dirty="0"/>
              <a:t/>
            </a:r>
            <a:br>
              <a:rPr lang="nl-NL" sz="2700" dirty="0"/>
            </a:br>
            <a:endParaRPr lang="nl-NL" sz="2700" dirty="0"/>
          </a:p>
          <a:p>
            <a:pPr algn="ctr"/>
            <a:r>
              <a:rPr lang="nl-NL" sz="2700" dirty="0"/>
              <a:t>REST </a:t>
            </a:r>
            <a:r>
              <a:rPr lang="nl-NL" sz="2700" dirty="0" err="1"/>
              <a:t>APIs</a:t>
            </a:r>
            <a:endParaRPr lang="nl-NL" sz="2700" dirty="0"/>
          </a:p>
        </p:txBody>
      </p:sp>
      <p:cxnSp>
        <p:nvCxnSpPr>
          <p:cNvPr id="7" name="Elbow Connector 6"/>
          <p:cNvCxnSpPr>
            <a:stCxn id="5" idx="3"/>
            <a:endCxn id="6" idx="1"/>
          </p:cNvCxnSpPr>
          <p:nvPr/>
        </p:nvCxnSpPr>
        <p:spPr>
          <a:xfrm>
            <a:off x="3890788" y="4935326"/>
            <a:ext cx="6417976" cy="4881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896" y="6677848"/>
            <a:ext cx="5187005" cy="194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64034" y="5375529"/>
            <a:ext cx="2140081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http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sp>
        <p:nvSpPr>
          <p:cNvPr id="14" name="Rounded Rectangle 13"/>
          <p:cNvSpPr/>
          <p:nvPr/>
        </p:nvSpPr>
        <p:spPr>
          <a:xfrm>
            <a:off x="1023182" y="6573908"/>
            <a:ext cx="2867606" cy="12289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b="1" dirty="0" err="1" smtClean="0"/>
              <a:t>Any</a:t>
            </a:r>
            <a:r>
              <a:rPr lang="nl-NL" b="1" dirty="0" smtClean="0"/>
              <a:t> </a:t>
            </a:r>
            <a:r>
              <a:rPr lang="nl-NL" b="1" dirty="0" err="1" smtClean="0"/>
              <a:t>other</a:t>
            </a:r>
            <a:r>
              <a:rPr lang="nl-NL" b="1" dirty="0" smtClean="0"/>
              <a:t> HTTP </a:t>
            </a:r>
            <a:r>
              <a:rPr lang="nl-NL" b="1" dirty="0" err="1" smtClean="0"/>
              <a:t>client</a:t>
            </a:r>
            <a:endParaRPr lang="en-US" b="1" dirty="0"/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3890788" y="5833121"/>
            <a:ext cx="6417976" cy="135525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12357054" y="5375529"/>
            <a:ext cx="682763" cy="5839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7770" y="843460"/>
            <a:ext cx="15701953" cy="1346288"/>
          </a:xfrm>
        </p:spPr>
        <p:txBody>
          <a:bodyPr/>
          <a:lstStyle/>
          <a:p>
            <a:r>
              <a:rPr lang="nl-NL" dirty="0" err="1" smtClean="0"/>
              <a:t>Core</a:t>
            </a:r>
            <a:r>
              <a:rPr lang="nl-NL" dirty="0" smtClean="0"/>
              <a:t> Modules for (</a:t>
            </a:r>
            <a:r>
              <a:rPr lang="nl-NL" dirty="0" err="1" smtClean="0"/>
              <a:t>inbound</a:t>
            </a:r>
            <a:r>
              <a:rPr lang="nl-NL" dirty="0" smtClean="0"/>
              <a:t> &amp; </a:t>
            </a:r>
            <a:r>
              <a:rPr lang="nl-NL" dirty="0" err="1" smtClean="0"/>
              <a:t>outbound</a:t>
            </a:r>
            <a:r>
              <a:rPr lang="nl-NL" dirty="0" smtClean="0"/>
              <a:t>) </a:t>
            </a:r>
            <a:r>
              <a:rPr lang="nl-NL" dirty="0" err="1" smtClean="0"/>
              <a:t>networking</a:t>
            </a:r>
            <a:r>
              <a:rPr lang="nl-NL" dirty="0" smtClean="0"/>
              <a:t>: http, </a:t>
            </a:r>
            <a:r>
              <a:rPr lang="nl-NL" dirty="0" err="1" smtClean="0"/>
              <a:t>https</a:t>
            </a:r>
            <a:r>
              <a:rPr lang="nl-NL" dirty="0"/>
              <a:t>,</a:t>
            </a:r>
            <a:r>
              <a:rPr lang="nl-NL" dirty="0" smtClean="0"/>
              <a:t> net, </a:t>
            </a:r>
            <a:r>
              <a:rPr lang="nl-NL" dirty="0" err="1" smtClean="0"/>
              <a:t>dgram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No separate </a:t>
            </a:r>
            <a:r>
              <a:rPr lang="nl-NL" dirty="0" err="1" smtClean="0"/>
              <a:t>installation</a:t>
            </a:r>
            <a:r>
              <a:rPr lang="nl-NL" dirty="0" smtClean="0"/>
              <a:t> </a:t>
            </a:r>
            <a:r>
              <a:rPr lang="nl-NL" dirty="0" err="1" smtClean="0"/>
              <a:t>required</a:t>
            </a:r>
            <a:r>
              <a:rPr lang="nl-NL" dirty="0" smtClean="0"/>
              <a:t> (</a:t>
            </a:r>
            <a:r>
              <a:rPr lang="nl-NL" dirty="0" err="1" smtClean="0"/>
              <a:t>included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core</a:t>
            </a:r>
            <a:r>
              <a:rPr lang="nl-NL" dirty="0" smtClean="0"/>
              <a:t> Node.js)</a:t>
            </a:r>
          </a:p>
          <a:p>
            <a:r>
              <a:rPr lang="nl-NL" dirty="0" smtClean="0"/>
              <a:t>Handle </a:t>
            </a:r>
            <a:r>
              <a:rPr lang="nl-NL" dirty="0" err="1" smtClean="0"/>
              <a:t>incoming</a:t>
            </a:r>
            <a:r>
              <a:rPr lang="nl-NL" dirty="0" smtClean="0"/>
              <a:t> </a:t>
            </a:r>
            <a:r>
              <a:rPr lang="nl-NL" dirty="0" err="1" smtClean="0"/>
              <a:t>request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/or make </a:t>
            </a:r>
            <a:r>
              <a:rPr lang="nl-NL" dirty="0" err="1" smtClean="0"/>
              <a:t>outbound</a:t>
            </a:r>
            <a:r>
              <a:rPr lang="nl-NL" dirty="0" smtClean="0"/>
              <a:t> </a:t>
            </a:r>
            <a:r>
              <a:rPr lang="nl-NL" dirty="0" err="1" smtClean="0"/>
              <a:t>request</a:t>
            </a:r>
            <a:endParaRPr lang="nl-NL" dirty="0" smtClean="0"/>
          </a:p>
          <a:p>
            <a:r>
              <a:rPr lang="nl-NL" dirty="0" smtClean="0"/>
              <a:t>Handle URL (</a:t>
            </a:r>
            <a:r>
              <a:rPr lang="nl-NL" dirty="0" err="1" smtClean="0"/>
              <a:t>path</a:t>
            </a:r>
            <a:r>
              <a:rPr lang="nl-NL" dirty="0" smtClean="0"/>
              <a:t>, query parameters, post </a:t>
            </a:r>
            <a:r>
              <a:rPr lang="nl-NL" dirty="0" err="1" smtClean="0"/>
              <a:t>payload</a:t>
            </a:r>
            <a:r>
              <a:rPr lang="nl-NL" dirty="0" smtClean="0"/>
              <a:t> or Form </a:t>
            </a:r>
            <a:r>
              <a:rPr lang="nl-NL" dirty="0" err="1" smtClean="0"/>
              <a:t>encoding</a:t>
            </a:r>
            <a:r>
              <a:rPr lang="nl-NL" dirty="0" smtClean="0"/>
              <a:t> or file upload)</a:t>
            </a:r>
          </a:p>
          <a:p>
            <a:r>
              <a:rPr lang="nl-NL" dirty="0" smtClean="0"/>
              <a:t>Handle headers, </a:t>
            </a:r>
            <a:r>
              <a:rPr lang="nl-NL" dirty="0" err="1" smtClean="0"/>
              <a:t>encoding</a:t>
            </a:r>
            <a:r>
              <a:rPr lang="nl-NL" dirty="0" smtClean="0"/>
              <a:t>, </a:t>
            </a:r>
            <a:r>
              <a:rPr lang="nl-NL" dirty="0" err="1" smtClean="0"/>
              <a:t>compression</a:t>
            </a:r>
            <a:r>
              <a:rPr lang="nl-NL" dirty="0" smtClean="0"/>
              <a:t>, …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401185" y="5312963"/>
            <a:ext cx="2184843" cy="29699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b="1" dirty="0"/>
              <a:t>Web Tier</a:t>
            </a:r>
          </a:p>
          <a:p>
            <a:pPr algn="ctr"/>
            <a:endParaRPr lang="nl-NL" sz="2700" b="1" dirty="0"/>
          </a:p>
          <a:p>
            <a:pPr algn="ctr"/>
            <a:endParaRPr lang="nl-NL" sz="2700" b="1" dirty="0"/>
          </a:p>
          <a:p>
            <a:pPr algn="ctr"/>
            <a:endParaRPr lang="nl-NL" sz="2700" b="1" dirty="0"/>
          </a:p>
          <a:p>
            <a:pPr algn="ctr"/>
            <a:endParaRPr lang="nl-NL" sz="2700" b="1" dirty="0"/>
          </a:p>
          <a:p>
            <a:pPr algn="ctr"/>
            <a:r>
              <a:rPr lang="nl-NL" sz="2700" dirty="0"/>
              <a:t/>
            </a:r>
            <a:br>
              <a:rPr lang="nl-NL" sz="2700" dirty="0"/>
            </a:br>
            <a:endParaRPr lang="nl-NL" sz="2700" dirty="0"/>
          </a:p>
        </p:txBody>
      </p:sp>
      <p:pic>
        <p:nvPicPr>
          <p:cNvPr id="6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17" y="8052301"/>
            <a:ext cx="5187005" cy="194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70131" y="6749982"/>
            <a:ext cx="2544038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http(s)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8" name="Elbow Connector 7"/>
          <p:cNvCxnSpPr/>
          <p:nvPr/>
        </p:nvCxnSpPr>
        <p:spPr>
          <a:xfrm flipV="1">
            <a:off x="4983209" y="7207574"/>
            <a:ext cx="6417976" cy="135525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13449475" y="6749982"/>
            <a:ext cx="682763" cy="5839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135686" y="6797928"/>
            <a:ext cx="2544038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http(s)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</p:spTree>
    <p:extLst>
      <p:ext uri="{BB962C8B-B14F-4D97-AF65-F5344CB8AC3E}">
        <p14:creationId xmlns:p14="http://schemas.microsoft.com/office/powerpoint/2010/main" val="8974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Simplest</a:t>
            </a:r>
            <a:r>
              <a:rPr lang="nl-NL" dirty="0" smtClean="0"/>
              <a:t> form of HTTP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220806"/>
            <a:ext cx="15840110" cy="39513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5924" y="2190327"/>
            <a:ext cx="16502693" cy="3895815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// invoke from browser or using curl:  curl http://127.0.0.1:3000</a:t>
            </a: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http = require('http');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server = </a:t>
            </a:r>
            <a:r>
              <a:rPr lang="en-US" sz="2700" dirty="0" err="1">
                <a:latin typeface="Lucida Console" panose="020B0609040504020204" pitchFamily="49" charset="0"/>
              </a:rPr>
              <a:t>http.createServer</a:t>
            </a:r>
            <a:r>
              <a:rPr lang="en-US" sz="2700" dirty="0">
                <a:latin typeface="Lucida Console" panose="020B0609040504020204" pitchFamily="49" charset="0"/>
              </a:rPr>
              <a:t>(function </a:t>
            </a:r>
            <a:r>
              <a:rPr lang="en-US" sz="2700" dirty="0" err="1">
                <a:latin typeface="Lucida Console" panose="020B0609040504020204" pitchFamily="49" charset="0"/>
              </a:rPr>
              <a:t>handleRequest</a:t>
            </a:r>
            <a:r>
              <a:rPr lang="en-US" sz="2700" dirty="0">
                <a:latin typeface="Lucida Console" panose="020B0609040504020204" pitchFamily="49" charset="0"/>
              </a:rPr>
              <a:t>(</a:t>
            </a:r>
            <a:r>
              <a:rPr lang="en-US" sz="2700" dirty="0" err="1">
                <a:latin typeface="Lucida Console" panose="020B0609040504020204" pitchFamily="49" charset="0"/>
              </a:rPr>
              <a:t>req</a:t>
            </a:r>
            <a:r>
              <a:rPr lang="en-US" sz="2700" dirty="0">
                <a:latin typeface="Lucida Console" panose="020B0609040504020204" pitchFamily="49" charset="0"/>
              </a:rPr>
              <a:t>, res) {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</a:t>
            </a:r>
            <a:r>
              <a:rPr lang="en-US" sz="2700" dirty="0" err="1">
                <a:latin typeface="Lucida Console" panose="020B0609040504020204" pitchFamily="49" charset="0"/>
              </a:rPr>
              <a:t>res.write</a:t>
            </a:r>
            <a:r>
              <a:rPr lang="en-US" sz="2700" dirty="0">
                <a:latin typeface="Lucida Console" panose="020B0609040504020204" pitchFamily="49" charset="0"/>
              </a:rPr>
              <a:t>('Hello World!');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</a:t>
            </a:r>
            <a:r>
              <a:rPr lang="en-US" sz="2700" dirty="0" err="1">
                <a:latin typeface="Lucida Console" panose="020B0609040504020204" pitchFamily="49" charset="0"/>
              </a:rPr>
              <a:t>res.end</a:t>
            </a:r>
            <a:r>
              <a:rPr lang="en-US" sz="27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}).listen(3000);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console.log('server running on port 3000');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680446" y="6105736"/>
            <a:ext cx="2184843" cy="21771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b="1" dirty="0"/>
              <a:t>Web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6029" y="8051553"/>
            <a:ext cx="3825555" cy="14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949392" y="6749982"/>
            <a:ext cx="2544038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http(s)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>
            <a:stCxn id="1032" idx="3"/>
          </p:cNvCxnSpPr>
          <p:nvPr/>
        </p:nvCxnSpPr>
        <p:spPr>
          <a:xfrm flipV="1">
            <a:off x="6075632" y="7207574"/>
            <a:ext cx="8604815" cy="13955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87" y="6571914"/>
            <a:ext cx="9321286" cy="659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4" y="7779406"/>
            <a:ext cx="5462107" cy="1647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Elbow Connector 16"/>
          <p:cNvCxnSpPr>
            <a:stCxn id="1031" idx="3"/>
          </p:cNvCxnSpPr>
          <p:nvPr/>
        </p:nvCxnSpPr>
        <p:spPr>
          <a:xfrm>
            <a:off x="9896474" y="6901698"/>
            <a:ext cx="4783973" cy="292615"/>
          </a:xfrm>
          <a:prstGeom prst="bentConnector3">
            <a:avLst>
              <a:gd name="adj1" fmla="val 96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0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the</a:t>
            </a:r>
            <a:r>
              <a:rPr lang="nl-NL" dirty="0" smtClean="0"/>
              <a:t> HRM API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333044" y="3537820"/>
            <a:ext cx="13404035" cy="4730432"/>
            <a:chOff x="1333045" y="4357464"/>
            <a:chExt cx="7488832" cy="2232248"/>
          </a:xfrm>
        </p:grpSpPr>
        <p:sp>
          <p:nvSpPr>
            <p:cNvPr id="11" name="Can 10"/>
            <p:cNvSpPr/>
            <p:nvPr/>
          </p:nvSpPr>
          <p:spPr>
            <a:xfrm>
              <a:off x="7741757" y="5149552"/>
              <a:ext cx="936104" cy="1044116"/>
            </a:xfrm>
            <a:prstGeom prst="ca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 smtClean="0"/>
                <a:t>SCOTT</a:t>
              </a:r>
            </a:p>
            <a:p>
              <a:pPr algn="ctr"/>
              <a:r>
                <a:rPr lang="nl-NL" sz="3200" dirty="0" smtClean="0"/>
                <a:t>EMP/</a:t>
              </a:r>
            </a:p>
            <a:p>
              <a:pPr algn="ctr"/>
              <a:r>
                <a:rPr lang="nl-NL" sz="3200" dirty="0" smtClean="0"/>
                <a:t>DEPT</a:t>
              </a:r>
              <a:endParaRPr lang="en-US" sz="3200" dirty="0"/>
            </a:p>
          </p:txBody>
        </p:sp>
        <p:sp>
          <p:nvSpPr>
            <p:cNvPr id="12" name="Cube 11"/>
            <p:cNvSpPr/>
            <p:nvPr/>
          </p:nvSpPr>
          <p:spPr>
            <a:xfrm>
              <a:off x="6445613" y="4357464"/>
              <a:ext cx="2376264" cy="2232248"/>
            </a:xfrm>
            <a:prstGeom prst="cube">
              <a:avLst/>
            </a:prstGeom>
            <a:gradFill>
              <a:gsLst>
                <a:gs pos="0">
                  <a:schemeClr val="dk1">
                    <a:tint val="100000"/>
                    <a:shade val="100000"/>
                    <a:satMod val="130000"/>
                    <a:alpha val="77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64000"/>
                  </a:schemeClr>
                </a:gs>
              </a:gsLst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5400" dirty="0" smtClean="0"/>
                <a:t>The </a:t>
              </a:r>
            </a:p>
            <a:p>
              <a:pPr algn="ctr"/>
              <a:r>
                <a:rPr lang="nl-NL" sz="8000" b="1" dirty="0" smtClean="0"/>
                <a:t>HRM</a:t>
              </a:r>
              <a:endParaRPr lang="nl-NL" sz="5400" b="1" dirty="0" smtClean="0"/>
            </a:p>
            <a:p>
              <a:pPr algn="ctr"/>
              <a:r>
                <a:rPr lang="nl-NL" sz="5400" dirty="0" smtClean="0"/>
                <a:t>System</a:t>
              </a:r>
              <a:endParaRPr lang="en-US" sz="5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141358" y="5178774"/>
              <a:ext cx="1368152" cy="137493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5400" b="1" dirty="0" smtClean="0"/>
                <a:t>API</a:t>
              </a:r>
              <a:endParaRPr lang="en-US" sz="5400" b="1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653252" y="5660390"/>
              <a:ext cx="720353" cy="360040"/>
            </a:xfrm>
            <a:prstGeom prst="rightArrow">
              <a:avLst/>
            </a:prstGeom>
            <a:gradFill>
              <a:gsLst>
                <a:gs pos="0">
                  <a:schemeClr val="accent4"/>
                </a:gs>
                <a:gs pos="100000">
                  <a:schemeClr val="tx1"/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/>
            </a:p>
          </p:txBody>
        </p:sp>
        <p:pic>
          <p:nvPicPr>
            <p:cNvPr id="15" name="Picture 2" descr="Image result for mobile devic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045" y="5408362"/>
              <a:ext cx="2015951" cy="1037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ight Arrow 16"/>
            <p:cNvSpPr/>
            <p:nvPr/>
          </p:nvSpPr>
          <p:spPr>
            <a:xfrm>
              <a:off x="3421005" y="5696394"/>
              <a:ext cx="720353" cy="360040"/>
            </a:xfrm>
            <a:prstGeom prst="rightArrow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4"/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/>
            </a:p>
          </p:txBody>
        </p:sp>
      </p:grpSp>
    </p:spTree>
    <p:extLst>
      <p:ext uri="{BB962C8B-B14F-4D97-AF65-F5344CB8AC3E}">
        <p14:creationId xmlns:p14="http://schemas.microsoft.com/office/powerpoint/2010/main" val="35700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Interpret</a:t>
            </a:r>
            <a:r>
              <a:rPr lang="nl-NL" dirty="0" smtClean="0"/>
              <a:t> </a:t>
            </a:r>
            <a:r>
              <a:rPr lang="nl-NL" dirty="0" err="1" smtClean="0"/>
              <a:t>request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respond</a:t>
            </a:r>
            <a:r>
              <a:rPr lang="nl-NL" dirty="0" smtClean="0"/>
              <a:t> </a:t>
            </a:r>
            <a:r>
              <a:rPr lang="nl-NL" dirty="0" err="1" smtClean="0"/>
              <a:t>appropriately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418927"/>
            <a:ext cx="15840110" cy="5142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418927"/>
            <a:ext cx="16502693" cy="5142310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// invoke: curl http://127.0.0.1:3000/do/me/a/resource?name=Lex</a:t>
            </a: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http = require('http')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,   </a:t>
            </a:r>
            <a:r>
              <a:rPr lang="en-US" sz="2700" dirty="0" err="1">
                <a:latin typeface="Lucida Console" panose="020B0609040504020204" pitchFamily="49" charset="0"/>
              </a:rPr>
              <a:t>url</a:t>
            </a:r>
            <a:r>
              <a:rPr lang="en-US" sz="2700" dirty="0">
                <a:latin typeface="Lucida Console" panose="020B0609040504020204" pitchFamily="49" charset="0"/>
              </a:rPr>
              <a:t> = require('</a:t>
            </a:r>
            <a:r>
              <a:rPr lang="en-US" sz="2700" dirty="0" err="1">
                <a:latin typeface="Lucida Console" panose="020B0609040504020204" pitchFamily="49" charset="0"/>
              </a:rPr>
              <a:t>url</a:t>
            </a:r>
            <a:r>
              <a:rPr lang="en-US" sz="2700" dirty="0">
                <a:latin typeface="Lucida Console" panose="020B0609040504020204" pitchFamily="49" charset="0"/>
              </a:rPr>
              <a:t>') ;</a:t>
            </a: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server = </a:t>
            </a:r>
            <a:r>
              <a:rPr lang="en-US" sz="2700" dirty="0" err="1">
                <a:latin typeface="Lucida Console" panose="020B0609040504020204" pitchFamily="49" charset="0"/>
              </a:rPr>
              <a:t>http.createServer</a:t>
            </a:r>
            <a:r>
              <a:rPr lang="en-US" sz="2700" dirty="0">
                <a:latin typeface="Lucida Console" panose="020B0609040504020204" pitchFamily="49" charset="0"/>
              </a:rPr>
              <a:t>(function </a:t>
            </a:r>
            <a:r>
              <a:rPr lang="en-US" sz="2700" dirty="0" err="1">
                <a:latin typeface="Lucida Console" panose="020B0609040504020204" pitchFamily="49" charset="0"/>
              </a:rPr>
              <a:t>handleRequest</a:t>
            </a:r>
            <a:r>
              <a:rPr lang="en-US" sz="2700" dirty="0">
                <a:latin typeface="Lucida Console" panose="020B0609040504020204" pitchFamily="49" charset="0"/>
              </a:rPr>
              <a:t>(</a:t>
            </a:r>
            <a:r>
              <a:rPr lang="en-US" sz="2700" dirty="0" err="1">
                <a:latin typeface="Lucida Console" panose="020B0609040504020204" pitchFamily="49" charset="0"/>
              </a:rPr>
              <a:t>req</a:t>
            </a:r>
            <a:r>
              <a:rPr lang="en-US" sz="2700" dirty="0">
                <a:latin typeface="Lucida Console" panose="020B0609040504020204" pitchFamily="49" charset="0"/>
              </a:rPr>
              <a:t>, res) {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console.log('URL '+ req.url);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	</a:t>
            </a:r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</a:t>
            </a:r>
            <a:r>
              <a:rPr lang="en-US" sz="2700" dirty="0" err="1">
                <a:latin typeface="Lucida Console" panose="020B0609040504020204" pitchFamily="49" charset="0"/>
              </a:rPr>
              <a:t>queryObject</a:t>
            </a:r>
            <a:r>
              <a:rPr lang="en-US" sz="2700" dirty="0">
                <a:latin typeface="Lucida Console" panose="020B0609040504020204" pitchFamily="49" charset="0"/>
              </a:rPr>
              <a:t> = </a:t>
            </a:r>
            <a:r>
              <a:rPr lang="en-US" sz="2700" dirty="0" err="1">
                <a:latin typeface="Lucida Console" panose="020B0609040504020204" pitchFamily="49" charset="0"/>
              </a:rPr>
              <a:t>url.parse</a:t>
            </a:r>
            <a:r>
              <a:rPr lang="en-US" sz="2700" dirty="0">
                <a:latin typeface="Lucida Console" panose="020B0609040504020204" pitchFamily="49" charset="0"/>
              </a:rPr>
              <a:t>(</a:t>
            </a:r>
            <a:r>
              <a:rPr lang="en-US" sz="2700" dirty="0" err="1">
                <a:latin typeface="Lucida Console" panose="020B0609040504020204" pitchFamily="49" charset="0"/>
              </a:rPr>
              <a:t>req.url,true</a:t>
            </a:r>
            <a:r>
              <a:rPr lang="en-US" sz="2700" dirty="0">
                <a:latin typeface="Lucida Console" panose="020B0609040504020204" pitchFamily="49" charset="0"/>
              </a:rPr>
              <a:t>).query;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	</a:t>
            </a:r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name = queryObject.name;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console.log('path: '+</a:t>
            </a:r>
            <a:r>
              <a:rPr lang="en-US" sz="2700" dirty="0" err="1">
                <a:latin typeface="Lucida Console" panose="020B0609040504020204" pitchFamily="49" charset="0"/>
              </a:rPr>
              <a:t>url.parse</a:t>
            </a:r>
            <a:r>
              <a:rPr lang="en-US" sz="2700" dirty="0">
                <a:latin typeface="Lucida Console" panose="020B0609040504020204" pitchFamily="49" charset="0"/>
              </a:rPr>
              <a:t>(req.url).pathname);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console.log('</a:t>
            </a:r>
            <a:r>
              <a:rPr lang="en-US" sz="2700" dirty="0" err="1">
                <a:latin typeface="Lucida Console" panose="020B0609040504020204" pitchFamily="49" charset="0"/>
              </a:rPr>
              <a:t>queryObject</a:t>
            </a:r>
            <a:r>
              <a:rPr lang="en-US" sz="2700" dirty="0">
                <a:latin typeface="Lucida Console" panose="020B0609040504020204" pitchFamily="49" charset="0"/>
              </a:rPr>
              <a:t>: '+</a:t>
            </a:r>
            <a:r>
              <a:rPr lang="en-US" sz="2700" dirty="0" err="1">
                <a:latin typeface="Lucida Console" panose="020B0609040504020204" pitchFamily="49" charset="0"/>
              </a:rPr>
              <a:t>JSON.stringify</a:t>
            </a:r>
            <a:r>
              <a:rPr lang="en-US" sz="2700" dirty="0">
                <a:latin typeface="Lucida Console" panose="020B0609040504020204" pitchFamily="49" charset="0"/>
              </a:rPr>
              <a:t>(</a:t>
            </a:r>
            <a:r>
              <a:rPr lang="en-US" sz="2700" dirty="0" err="1">
                <a:latin typeface="Lucida Console" panose="020B0609040504020204" pitchFamily="49" charset="0"/>
              </a:rPr>
              <a:t>queryObject</a:t>
            </a:r>
            <a:r>
              <a:rPr lang="en-US" sz="2700" dirty="0">
                <a:latin typeface="Lucida Console" panose="020B0609040504020204" pitchFamily="49" charset="0"/>
              </a:rPr>
              <a:t>));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</a:t>
            </a:r>
            <a:r>
              <a:rPr lang="en-US" sz="2700" dirty="0" err="1">
                <a:latin typeface="Lucida Console" panose="020B0609040504020204" pitchFamily="49" charset="0"/>
              </a:rPr>
              <a:t>res.write</a:t>
            </a:r>
            <a:r>
              <a:rPr lang="en-US" sz="2700" dirty="0">
                <a:latin typeface="Lucida Console" panose="020B0609040504020204" pitchFamily="49" charset="0"/>
              </a:rPr>
              <a:t>('Hello '+ name + '!');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</a:t>
            </a:r>
            <a:r>
              <a:rPr lang="en-US" sz="2700" dirty="0" err="1">
                <a:latin typeface="Lucida Console" panose="020B0609040504020204" pitchFamily="49" charset="0"/>
              </a:rPr>
              <a:t>res.end</a:t>
            </a:r>
            <a:r>
              <a:rPr lang="en-US" sz="27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}).listen(3000);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680446" y="6105736"/>
            <a:ext cx="2184843" cy="21771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b="1" dirty="0"/>
              <a:t>Web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6029" y="8051553"/>
            <a:ext cx="3825555" cy="14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949392" y="6749982"/>
            <a:ext cx="2544038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http(s)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8262470" y="7207574"/>
            <a:ext cx="6417976" cy="135525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4" y="8051554"/>
            <a:ext cx="9319309" cy="1459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6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Interpret</a:t>
            </a:r>
            <a:r>
              <a:rPr lang="nl-NL" dirty="0"/>
              <a:t> </a:t>
            </a:r>
            <a:r>
              <a:rPr lang="nl-NL" dirty="0" err="1"/>
              <a:t>request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respond</a:t>
            </a:r>
            <a:r>
              <a:rPr lang="nl-NL" dirty="0"/>
              <a:t> </a:t>
            </a:r>
            <a:r>
              <a:rPr lang="nl-NL" dirty="0" err="1"/>
              <a:t>appropriately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418927"/>
            <a:ext cx="15840110" cy="5340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617047"/>
            <a:ext cx="16502693" cy="5142310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// invoke: curl http://127.0.0.1:3000/do/me/a/resource?name=Lex</a:t>
            </a: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http = require('http')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,   </a:t>
            </a:r>
            <a:r>
              <a:rPr lang="en-US" sz="2700" dirty="0" err="1">
                <a:latin typeface="Lucida Console" panose="020B0609040504020204" pitchFamily="49" charset="0"/>
              </a:rPr>
              <a:t>url</a:t>
            </a:r>
            <a:r>
              <a:rPr lang="en-US" sz="2700" dirty="0">
                <a:latin typeface="Lucida Console" panose="020B0609040504020204" pitchFamily="49" charset="0"/>
              </a:rPr>
              <a:t> = require('</a:t>
            </a:r>
            <a:r>
              <a:rPr lang="en-US" sz="2700" dirty="0" err="1">
                <a:latin typeface="Lucida Console" panose="020B0609040504020204" pitchFamily="49" charset="0"/>
              </a:rPr>
              <a:t>url</a:t>
            </a:r>
            <a:r>
              <a:rPr lang="en-US" sz="2700" dirty="0">
                <a:latin typeface="Lucida Console" panose="020B0609040504020204" pitchFamily="49" charset="0"/>
              </a:rPr>
              <a:t>') ;</a:t>
            </a: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server = </a:t>
            </a:r>
            <a:r>
              <a:rPr lang="en-US" sz="2700" dirty="0" err="1">
                <a:latin typeface="Lucida Console" panose="020B0609040504020204" pitchFamily="49" charset="0"/>
              </a:rPr>
              <a:t>http.createServer</a:t>
            </a:r>
            <a:r>
              <a:rPr lang="en-US" sz="2700" dirty="0">
                <a:latin typeface="Lucida Console" panose="020B0609040504020204" pitchFamily="49" charset="0"/>
              </a:rPr>
              <a:t>(function </a:t>
            </a:r>
            <a:r>
              <a:rPr lang="en-US" sz="2700" dirty="0" err="1">
                <a:latin typeface="Lucida Console" panose="020B0609040504020204" pitchFamily="49" charset="0"/>
              </a:rPr>
              <a:t>handleRequest</a:t>
            </a:r>
            <a:r>
              <a:rPr lang="en-US" sz="2700" dirty="0">
                <a:latin typeface="Lucida Console" panose="020B0609040504020204" pitchFamily="49" charset="0"/>
              </a:rPr>
              <a:t>(</a:t>
            </a:r>
            <a:r>
              <a:rPr lang="en-US" sz="2700" dirty="0" err="1">
                <a:latin typeface="Lucida Console" panose="020B0609040504020204" pitchFamily="49" charset="0"/>
              </a:rPr>
              <a:t>req</a:t>
            </a:r>
            <a:r>
              <a:rPr lang="en-US" sz="2700" dirty="0">
                <a:latin typeface="Lucida Console" panose="020B0609040504020204" pitchFamily="49" charset="0"/>
              </a:rPr>
              <a:t>, res) {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console.log('URL '+ req.url);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	</a:t>
            </a:r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</a:t>
            </a:r>
            <a:r>
              <a:rPr lang="en-US" sz="2700" dirty="0" err="1">
                <a:latin typeface="Lucida Console" panose="020B0609040504020204" pitchFamily="49" charset="0"/>
              </a:rPr>
              <a:t>queryObject</a:t>
            </a:r>
            <a:r>
              <a:rPr lang="en-US" sz="2700" dirty="0">
                <a:latin typeface="Lucida Console" panose="020B0609040504020204" pitchFamily="49" charset="0"/>
              </a:rPr>
              <a:t> = </a:t>
            </a:r>
            <a:r>
              <a:rPr lang="en-US" sz="2700" dirty="0" err="1">
                <a:latin typeface="Lucida Console" panose="020B0609040504020204" pitchFamily="49" charset="0"/>
              </a:rPr>
              <a:t>url.parse</a:t>
            </a:r>
            <a:r>
              <a:rPr lang="en-US" sz="2700" dirty="0">
                <a:latin typeface="Lucida Console" panose="020B0609040504020204" pitchFamily="49" charset="0"/>
              </a:rPr>
              <a:t>(</a:t>
            </a:r>
            <a:r>
              <a:rPr lang="en-US" sz="2700" dirty="0" err="1">
                <a:latin typeface="Lucida Console" panose="020B0609040504020204" pitchFamily="49" charset="0"/>
              </a:rPr>
              <a:t>req.url,true</a:t>
            </a:r>
            <a:r>
              <a:rPr lang="en-US" sz="2700" dirty="0">
                <a:latin typeface="Lucida Console" panose="020B0609040504020204" pitchFamily="49" charset="0"/>
              </a:rPr>
              <a:t>).query;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	</a:t>
            </a:r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name = queryObject.name;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console.log('path: '+</a:t>
            </a:r>
            <a:r>
              <a:rPr lang="en-US" sz="2700" dirty="0" err="1">
                <a:latin typeface="Lucida Console" panose="020B0609040504020204" pitchFamily="49" charset="0"/>
              </a:rPr>
              <a:t>url.parse</a:t>
            </a:r>
            <a:r>
              <a:rPr lang="en-US" sz="2700" dirty="0">
                <a:latin typeface="Lucida Console" panose="020B0609040504020204" pitchFamily="49" charset="0"/>
              </a:rPr>
              <a:t>(req.url).pathname);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console.log('</a:t>
            </a:r>
            <a:r>
              <a:rPr lang="en-US" sz="2700" dirty="0" err="1">
                <a:latin typeface="Lucida Console" panose="020B0609040504020204" pitchFamily="49" charset="0"/>
              </a:rPr>
              <a:t>queryObject</a:t>
            </a:r>
            <a:r>
              <a:rPr lang="en-US" sz="2700" dirty="0">
                <a:latin typeface="Lucida Console" panose="020B0609040504020204" pitchFamily="49" charset="0"/>
              </a:rPr>
              <a:t>: '+</a:t>
            </a:r>
            <a:r>
              <a:rPr lang="en-US" sz="2700" dirty="0" err="1">
                <a:latin typeface="Lucida Console" panose="020B0609040504020204" pitchFamily="49" charset="0"/>
              </a:rPr>
              <a:t>JSON.stringify</a:t>
            </a:r>
            <a:r>
              <a:rPr lang="en-US" sz="2700" dirty="0">
                <a:latin typeface="Lucida Console" panose="020B0609040504020204" pitchFamily="49" charset="0"/>
              </a:rPr>
              <a:t>(</a:t>
            </a:r>
            <a:r>
              <a:rPr lang="en-US" sz="2700" dirty="0" err="1">
                <a:latin typeface="Lucida Console" panose="020B0609040504020204" pitchFamily="49" charset="0"/>
              </a:rPr>
              <a:t>queryObject</a:t>
            </a:r>
            <a:r>
              <a:rPr lang="en-US" sz="2700" dirty="0">
                <a:latin typeface="Lucida Console" panose="020B0609040504020204" pitchFamily="49" charset="0"/>
              </a:rPr>
              <a:t>));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</a:t>
            </a:r>
            <a:r>
              <a:rPr lang="en-US" sz="2700" dirty="0" err="1">
                <a:latin typeface="Lucida Console" panose="020B0609040504020204" pitchFamily="49" charset="0"/>
              </a:rPr>
              <a:t>res.write</a:t>
            </a:r>
            <a:r>
              <a:rPr lang="en-US" sz="2700" dirty="0">
                <a:latin typeface="Lucida Console" panose="020B0609040504020204" pitchFamily="49" charset="0"/>
              </a:rPr>
              <a:t>('Hello '+ name + '!');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</a:t>
            </a:r>
            <a:r>
              <a:rPr lang="en-US" sz="2700" dirty="0" err="1">
                <a:latin typeface="Lucida Console" panose="020B0609040504020204" pitchFamily="49" charset="0"/>
              </a:rPr>
              <a:t>res.end</a:t>
            </a:r>
            <a:r>
              <a:rPr lang="en-US" sz="27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}).listen(3000);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680446" y="6105736"/>
            <a:ext cx="2184843" cy="21771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b="1" dirty="0"/>
              <a:t>Web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6029" y="8051553"/>
            <a:ext cx="3825555" cy="14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949392" y="6749982"/>
            <a:ext cx="2544038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http(s)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8262470" y="7207574"/>
            <a:ext cx="6417976" cy="135525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4" y="8051554"/>
            <a:ext cx="9319309" cy="1459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0"/>
          <a:stretch/>
        </p:blipFill>
        <p:spPr bwMode="auto">
          <a:xfrm>
            <a:off x="1624492" y="4023359"/>
            <a:ext cx="15102248" cy="2460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46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Static</a:t>
            </a:r>
            <a:r>
              <a:rPr lang="nl-NL" dirty="0" smtClean="0"/>
              <a:t> File </a:t>
            </a:r>
            <a:r>
              <a:rPr lang="nl-NL" dirty="0" err="1" smtClean="0"/>
              <a:t>Serving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418927"/>
            <a:ext cx="15840110" cy="4311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9724" y="2418927"/>
            <a:ext cx="16502693" cy="4311313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// serve static file: /public/index.html</a:t>
            </a: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http = require('http')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,   fs= require('fs');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server = </a:t>
            </a:r>
            <a:r>
              <a:rPr lang="en-US" sz="2700" dirty="0" err="1">
                <a:latin typeface="Lucida Console" panose="020B0609040504020204" pitchFamily="49" charset="0"/>
              </a:rPr>
              <a:t>http.createServer</a:t>
            </a:r>
            <a:r>
              <a:rPr lang="en-US" sz="2700" dirty="0">
                <a:latin typeface="Lucida Console" panose="020B0609040504020204" pitchFamily="49" charset="0"/>
              </a:rPr>
              <a:t>(function </a:t>
            </a:r>
            <a:r>
              <a:rPr lang="en-US" sz="2700" dirty="0" err="1">
                <a:latin typeface="Lucida Console" panose="020B0609040504020204" pitchFamily="49" charset="0"/>
              </a:rPr>
              <a:t>handleRequest</a:t>
            </a:r>
            <a:r>
              <a:rPr lang="en-US" sz="2700" dirty="0">
                <a:latin typeface="Lucida Console" panose="020B0609040504020204" pitchFamily="49" charset="0"/>
              </a:rPr>
              <a:t>(</a:t>
            </a:r>
            <a:r>
              <a:rPr lang="en-US" sz="2700" dirty="0" err="1">
                <a:latin typeface="Lucida Console" panose="020B0609040504020204" pitchFamily="49" charset="0"/>
              </a:rPr>
              <a:t>req</a:t>
            </a:r>
            <a:r>
              <a:rPr lang="en-US" sz="2700" dirty="0">
                <a:latin typeface="Lucida Console" panose="020B0609040504020204" pitchFamily="49" charset="0"/>
              </a:rPr>
              <a:t>, res) {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</a:t>
            </a:r>
            <a:r>
              <a:rPr lang="en-US" sz="2700" dirty="0" err="1">
                <a:latin typeface="Lucida Console" panose="020B0609040504020204" pitchFamily="49" charset="0"/>
              </a:rPr>
              <a:t>res.writeHead</a:t>
            </a:r>
            <a:r>
              <a:rPr lang="en-US" sz="2700" dirty="0">
                <a:latin typeface="Lucida Console" panose="020B0609040504020204" pitchFamily="49" charset="0"/>
              </a:rPr>
              <a:t>(200, { 'content-type': 'text/html' });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</a:t>
            </a:r>
            <a:r>
              <a:rPr lang="en-US" sz="2700" dirty="0" err="1">
                <a:latin typeface="Lucida Console" panose="020B0609040504020204" pitchFamily="49" charset="0"/>
              </a:rPr>
              <a:t>fs.createReadStream</a:t>
            </a:r>
            <a:r>
              <a:rPr lang="en-US" sz="2700" dirty="0">
                <a:latin typeface="Lucida Console" panose="020B0609040504020204" pitchFamily="49" charset="0"/>
              </a:rPr>
              <a:t>('./public/index.html').pipe(res);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}).listen(3000);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console.log('server running on port 3000');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128080" y="6617012"/>
            <a:ext cx="2184843" cy="21771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b="1" dirty="0"/>
              <a:t>Web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62" y="8562830"/>
            <a:ext cx="3825555" cy="14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97026" y="7261258"/>
            <a:ext cx="2544038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http(s)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>
            <a:stCxn id="2050" idx="3"/>
          </p:cNvCxnSpPr>
          <p:nvPr/>
        </p:nvCxnSpPr>
        <p:spPr>
          <a:xfrm flipV="1">
            <a:off x="8125233" y="7718850"/>
            <a:ext cx="3002847" cy="74103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13312923" y="7705589"/>
            <a:ext cx="1092421" cy="5507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405344" y="7502007"/>
            <a:ext cx="2321395" cy="188089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 smtClean="0"/>
              <a:t>Local</a:t>
            </a:r>
            <a:r>
              <a:rPr lang="nl-NL" dirty="0" smtClean="0"/>
              <a:t> file system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8" y="7334673"/>
            <a:ext cx="7784815" cy="2250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4610173" y="8608831"/>
            <a:ext cx="1843461" cy="512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000" dirty="0"/>
              <a:t>index.html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79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Remote Resource </a:t>
            </a:r>
            <a:r>
              <a:rPr lang="nl-NL" dirty="0" err="1" smtClean="0"/>
              <a:t>Serving</a:t>
            </a:r>
            <a:r>
              <a:rPr lang="nl-NL" dirty="0" smtClean="0"/>
              <a:t> – </a:t>
            </a:r>
            <a:br>
              <a:rPr lang="nl-NL" dirty="0" smtClean="0"/>
            </a:br>
            <a:r>
              <a:rPr lang="nl-NL" dirty="0" smtClean="0"/>
              <a:t>http in </a:t>
            </a:r>
            <a:r>
              <a:rPr lang="nl-NL" dirty="0" err="1" smtClean="0"/>
              <a:t>and</a:t>
            </a:r>
            <a:r>
              <a:rPr lang="nl-NL" dirty="0" smtClean="0"/>
              <a:t> http 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418926"/>
            <a:ext cx="16386321" cy="69866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5924" y="2418927"/>
            <a:ext cx="16502693" cy="7081303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http = require('http');</a:t>
            </a:r>
          </a:p>
          <a:p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options = {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host: 'www.un.org',   path: '/</a:t>
            </a:r>
            <a:r>
              <a:rPr lang="en-US" sz="2500" dirty="0" err="1">
                <a:latin typeface="Lucida Console" panose="020B0609040504020204" pitchFamily="49" charset="0"/>
              </a:rPr>
              <a:t>en</a:t>
            </a:r>
            <a:r>
              <a:rPr lang="en-US" sz="2500" dirty="0">
                <a:latin typeface="Lucida Console" panose="020B0609040504020204" pitchFamily="49" charset="0"/>
              </a:rPr>
              <a:t>/universal-declaration-human-rights/' };</a:t>
            </a:r>
          </a:p>
          <a:p>
            <a:endParaRPr lang="en-US" sz="2500" dirty="0">
              <a:latin typeface="Lucida Console" panose="020B0609040504020204" pitchFamily="49" charset="0"/>
            </a:endParaRPr>
          </a:p>
          <a:p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server = </a:t>
            </a:r>
            <a:r>
              <a:rPr lang="en-US" sz="2500" dirty="0" err="1">
                <a:latin typeface="Lucida Console" panose="020B0609040504020204" pitchFamily="49" charset="0"/>
              </a:rPr>
              <a:t>http.createServer</a:t>
            </a:r>
            <a:r>
              <a:rPr lang="en-US" sz="2500" dirty="0">
                <a:latin typeface="Lucida Console" panose="020B0609040504020204" pitchFamily="49" charset="0"/>
              </a:rPr>
              <a:t>(function </a:t>
            </a:r>
            <a:r>
              <a:rPr lang="en-US" sz="2500" dirty="0" err="1">
                <a:latin typeface="Lucida Console" panose="020B0609040504020204" pitchFamily="49" charset="0"/>
              </a:rPr>
              <a:t>handleRequest</a:t>
            </a:r>
            <a:r>
              <a:rPr lang="en-US" sz="2500" dirty="0"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latin typeface="Lucida Console" panose="020B0609040504020204" pitchFamily="49" charset="0"/>
              </a:rPr>
              <a:t>req</a:t>
            </a:r>
            <a:r>
              <a:rPr lang="en-US" sz="2500" dirty="0">
                <a:latin typeface="Lucida Console" panose="020B0609040504020204" pitchFamily="49" charset="0"/>
              </a:rPr>
              <a:t>, res) {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</a:t>
            </a:r>
            <a:r>
              <a:rPr lang="en-US" sz="2500" dirty="0" err="1">
                <a:latin typeface="Lucida Console" panose="020B0609040504020204" pitchFamily="49" charset="0"/>
              </a:rPr>
              <a:t>res.writeHead</a:t>
            </a:r>
            <a:r>
              <a:rPr lang="en-US" sz="2500" dirty="0">
                <a:latin typeface="Lucida Console" panose="020B0609040504020204" pitchFamily="49" charset="0"/>
              </a:rPr>
              <a:t>(200, { 'content-type': 'text/html' });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</a:t>
            </a:r>
            <a:r>
              <a:rPr lang="en-US" sz="2500" b="1" dirty="0" err="1">
                <a:latin typeface="Lucida Console" panose="020B0609040504020204" pitchFamily="49" charset="0"/>
              </a:rPr>
              <a:t>http.get</a:t>
            </a:r>
            <a:r>
              <a:rPr lang="en-US" sz="2500" dirty="0">
                <a:latin typeface="Lucida Console" panose="020B0609040504020204" pitchFamily="49" charset="0"/>
              </a:rPr>
              <a:t>(options, function </a:t>
            </a:r>
            <a:r>
              <a:rPr lang="en-US" sz="2500" dirty="0" err="1">
                <a:latin typeface="Lucida Console" panose="020B0609040504020204" pitchFamily="49" charset="0"/>
              </a:rPr>
              <a:t>handleRemoteResponse</a:t>
            </a:r>
            <a:r>
              <a:rPr lang="en-US" sz="2500" dirty="0"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latin typeface="Lucida Console" panose="020B0609040504020204" pitchFamily="49" charset="0"/>
              </a:rPr>
              <a:t>resp</a:t>
            </a:r>
            <a:r>
              <a:rPr lang="en-US" sz="25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   </a:t>
            </a:r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body="";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   </a:t>
            </a:r>
            <a:r>
              <a:rPr lang="en-US" sz="2500" dirty="0" err="1">
                <a:latin typeface="Lucida Console" panose="020B0609040504020204" pitchFamily="49" charset="0"/>
              </a:rPr>
              <a:t>resp.on</a:t>
            </a:r>
            <a:r>
              <a:rPr lang="en-US" sz="2500" dirty="0">
                <a:latin typeface="Lucida Console" panose="020B0609040504020204" pitchFamily="49" charset="0"/>
              </a:rPr>
              <a:t>("data", function(chunk) { //response returned in chunks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	      body = </a:t>
            </a:r>
            <a:r>
              <a:rPr lang="en-US" sz="2500" dirty="0" err="1">
                <a:latin typeface="Lucida Console" panose="020B0609040504020204" pitchFamily="49" charset="0"/>
              </a:rPr>
              <a:t>body+chunk</a:t>
            </a:r>
            <a:r>
              <a:rPr lang="en-US" sz="25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   });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   </a:t>
            </a:r>
            <a:r>
              <a:rPr lang="en-US" sz="2500" dirty="0" err="1">
                <a:latin typeface="Lucida Console" panose="020B0609040504020204" pitchFamily="49" charset="0"/>
              </a:rPr>
              <a:t>resp.on</a:t>
            </a:r>
            <a:r>
              <a:rPr lang="en-US" sz="2500" dirty="0">
                <a:latin typeface="Lucida Console" panose="020B0609040504020204" pitchFamily="49" charset="0"/>
              </a:rPr>
              <a:t>("end", function() { //when response is complete, pass it on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      </a:t>
            </a:r>
            <a:r>
              <a:rPr lang="en-US" sz="2500" b="1" dirty="0" err="1">
                <a:latin typeface="Lucida Console" panose="020B0609040504020204" pitchFamily="49" charset="0"/>
              </a:rPr>
              <a:t>res.end</a:t>
            </a:r>
            <a:r>
              <a:rPr lang="en-US" sz="2500" b="1" dirty="0">
                <a:latin typeface="Lucida Console" panose="020B0609040504020204" pitchFamily="49" charset="0"/>
              </a:rPr>
              <a:t>(body);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   });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}).on('error', function(e) {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   console.log("Got error: "+ </a:t>
            </a:r>
            <a:r>
              <a:rPr lang="en-US" sz="2500" dirty="0" err="1">
                <a:latin typeface="Lucida Console" panose="020B0609040504020204" pitchFamily="49" charset="0"/>
              </a:rPr>
              <a:t>e.message</a:t>
            </a:r>
            <a:r>
              <a:rPr lang="en-US" sz="25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});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}).listen(3000);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729812" y="7437085"/>
            <a:ext cx="1377233" cy="16224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936" y="8871079"/>
            <a:ext cx="2411469" cy="106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Elbow Connector 9"/>
          <p:cNvCxnSpPr/>
          <p:nvPr/>
        </p:nvCxnSpPr>
        <p:spPr>
          <a:xfrm flipV="1">
            <a:off x="8836945" y="8242119"/>
            <a:ext cx="1892867" cy="55224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4908851" y="7783123"/>
            <a:ext cx="2227547" cy="16224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b="1" dirty="0"/>
              <a:t>Remote Website</a:t>
            </a:r>
          </a:p>
          <a:p>
            <a:pPr algn="ctr"/>
            <a:endParaRPr lang="nl-NL" sz="2700" dirty="0"/>
          </a:p>
        </p:txBody>
      </p:sp>
      <p:cxnSp>
        <p:nvCxnSpPr>
          <p:cNvPr id="16" name="Elbow Connector 15"/>
          <p:cNvCxnSpPr/>
          <p:nvPr/>
        </p:nvCxnSpPr>
        <p:spPr>
          <a:xfrm>
            <a:off x="12149748" y="8674068"/>
            <a:ext cx="2801806" cy="3460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63282" y="8653633"/>
            <a:ext cx="1466820" cy="987327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http </a:t>
            </a:r>
          </a:p>
          <a:p>
            <a:r>
              <a:rPr lang="nl-NL" sz="2700" i="1" dirty="0" err="1"/>
              <a:t>request</a:t>
            </a:r>
            <a:endParaRPr lang="en-US" sz="2700" i="1" dirty="0"/>
          </a:p>
        </p:txBody>
      </p:sp>
      <p:sp>
        <p:nvSpPr>
          <p:cNvPr id="20" name="Rectangle 19"/>
          <p:cNvSpPr/>
          <p:nvPr/>
        </p:nvSpPr>
        <p:spPr>
          <a:xfrm>
            <a:off x="15361212" y="8828873"/>
            <a:ext cx="1365527" cy="4355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755" y="8518241"/>
            <a:ext cx="2737302" cy="1111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3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softwaresecured.com/wp-content/uploads/2015/04/express-j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059" y="6722956"/>
            <a:ext cx="12445204" cy="373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Express web </a:t>
            </a:r>
            <a:r>
              <a:rPr lang="nl-NL" dirty="0" err="1" smtClean="0"/>
              <a:t>application</a:t>
            </a:r>
            <a:r>
              <a:rPr lang="nl-NL" dirty="0" smtClean="0"/>
              <a:t> </a:t>
            </a:r>
            <a:r>
              <a:rPr lang="nl-NL" dirty="0" err="1" smtClean="0"/>
              <a:t>framework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Fast, </a:t>
            </a:r>
            <a:r>
              <a:rPr lang="en-US" dirty="0" err="1"/>
              <a:t>unopinionated</a:t>
            </a:r>
            <a:r>
              <a:rPr lang="en-US" dirty="0"/>
              <a:t>, minimalist web framework for </a:t>
            </a:r>
            <a:r>
              <a:rPr lang="en-US" dirty="0" smtClean="0"/>
              <a:t>Node.js</a:t>
            </a:r>
            <a:endParaRPr lang="nl-NL" dirty="0" smtClean="0"/>
          </a:p>
          <a:p>
            <a:r>
              <a:rPr lang="nl-NL" dirty="0" smtClean="0"/>
              <a:t>Framework on top of </a:t>
            </a:r>
            <a:r>
              <a:rPr lang="nl-NL" dirty="0" err="1" smtClean="0"/>
              <a:t>core</a:t>
            </a:r>
            <a:r>
              <a:rPr lang="nl-NL" dirty="0" smtClean="0"/>
              <a:t> Node.js top </a:t>
            </a:r>
            <a:r>
              <a:rPr lang="nl-NL" dirty="0" err="1" smtClean="0"/>
              <a:t>facilitate</a:t>
            </a:r>
            <a:r>
              <a:rPr lang="nl-NL" dirty="0" smtClean="0"/>
              <a:t> </a:t>
            </a:r>
            <a:r>
              <a:rPr lang="nl-NL" dirty="0" err="1" smtClean="0"/>
              <a:t>incoming</a:t>
            </a:r>
            <a:r>
              <a:rPr lang="nl-NL" dirty="0" smtClean="0"/>
              <a:t> HTTP </a:t>
            </a:r>
            <a:r>
              <a:rPr lang="nl-NL" dirty="0" err="1" smtClean="0"/>
              <a:t>requests</a:t>
            </a:r>
            <a:endParaRPr lang="nl-NL" dirty="0" smtClean="0"/>
          </a:p>
          <a:p>
            <a:pPr lvl="1"/>
            <a:r>
              <a:rPr lang="en-US" dirty="0" smtClean="0"/>
              <a:t>“Express </a:t>
            </a:r>
            <a:r>
              <a:rPr lang="en-US" dirty="0"/>
              <a:t>provides a thin layer of fundamental web application features, without obscuring Node.js features that you know and love</a:t>
            </a:r>
            <a:r>
              <a:rPr lang="en-US" dirty="0" smtClean="0"/>
              <a:t>.”</a:t>
            </a:r>
            <a:endParaRPr lang="nl-NL" dirty="0" smtClean="0"/>
          </a:p>
          <a:p>
            <a:r>
              <a:rPr lang="nl-NL" dirty="0" err="1" smtClean="0"/>
              <a:t>Convenient</a:t>
            </a:r>
            <a:r>
              <a:rPr lang="nl-NL" dirty="0" smtClean="0"/>
              <a:t> for </a:t>
            </a:r>
          </a:p>
          <a:p>
            <a:pPr lvl="1"/>
            <a:r>
              <a:rPr lang="nl-NL" dirty="0" smtClean="0"/>
              <a:t>Web Server for </a:t>
            </a:r>
            <a:r>
              <a:rPr lang="nl-NL" dirty="0" err="1" smtClean="0"/>
              <a:t>static</a:t>
            </a:r>
            <a:r>
              <a:rPr lang="nl-NL" dirty="0" smtClean="0"/>
              <a:t> files</a:t>
            </a:r>
          </a:p>
          <a:p>
            <a:pPr lvl="1"/>
            <a:r>
              <a:rPr lang="nl-NL" dirty="0" smtClean="0"/>
              <a:t>API </a:t>
            </a:r>
            <a:r>
              <a:rPr lang="nl-NL" dirty="0" err="1" smtClean="0"/>
              <a:t>implementation</a:t>
            </a:r>
            <a:r>
              <a:rPr lang="nl-NL" dirty="0" smtClean="0"/>
              <a:t> (REST)</a:t>
            </a:r>
          </a:p>
          <a:p>
            <a:pPr lvl="1"/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incoming</a:t>
            </a:r>
            <a:r>
              <a:rPr lang="nl-NL" dirty="0" smtClean="0"/>
              <a:t> HTTP </a:t>
            </a:r>
            <a:r>
              <a:rPr lang="nl-NL" dirty="0" err="1" smtClean="0"/>
              <a:t>request</a:t>
            </a:r>
            <a:r>
              <a:rPr lang="nl-NL" dirty="0" smtClean="0"/>
              <a:t> handling</a:t>
            </a:r>
          </a:p>
          <a:p>
            <a:r>
              <a:rPr lang="nl-NL" dirty="0" smtClean="0"/>
              <a:t>Express is </a:t>
            </a:r>
            <a:r>
              <a:rPr lang="nl-NL" dirty="0" err="1" smtClean="0"/>
              <a:t>distributed</a:t>
            </a:r>
            <a:r>
              <a:rPr lang="nl-NL" dirty="0" smtClean="0"/>
              <a:t> as </a:t>
            </a:r>
            <a:r>
              <a:rPr lang="nl-NL" dirty="0" err="1" smtClean="0"/>
              <a:t>npm</a:t>
            </a:r>
            <a:r>
              <a:rPr lang="nl-NL" dirty="0" smtClean="0"/>
              <a:t> package</a:t>
            </a:r>
          </a:p>
          <a:p>
            <a:pPr lvl="1"/>
            <a:r>
              <a:rPr lang="nl-NL" dirty="0" err="1" smtClean="0"/>
              <a:t>npm</a:t>
            </a:r>
            <a:r>
              <a:rPr lang="nl-NL" dirty="0" smtClean="0"/>
              <a:t> </a:t>
            </a:r>
            <a:r>
              <a:rPr lang="nl-NL" dirty="0" err="1" smtClean="0"/>
              <a:t>install</a:t>
            </a:r>
            <a:r>
              <a:rPr lang="nl-NL" dirty="0" smtClean="0"/>
              <a:t> </a:t>
            </a:r>
            <a:r>
              <a:rPr lang="nl-NL" dirty="0" err="1" smtClean="0"/>
              <a:t>express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Express - </a:t>
            </a:r>
            <a:r>
              <a:rPr lang="nl-NL" dirty="0" err="1" smtClean="0"/>
              <a:t>Simplest</a:t>
            </a:r>
            <a:r>
              <a:rPr lang="nl-NL" dirty="0" smtClean="0"/>
              <a:t> form of HTTP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418926"/>
            <a:ext cx="15840110" cy="4331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418928"/>
            <a:ext cx="16502693" cy="4726812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// invoke from browser or using curl:  curl http://127.0.0.1:3000</a:t>
            </a: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express = require('express')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,   http = require('http');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app = express()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      .use(function (</a:t>
            </a:r>
            <a:r>
              <a:rPr lang="en-US" sz="2700" dirty="0" err="1">
                <a:latin typeface="Lucida Console" panose="020B0609040504020204" pitchFamily="49" charset="0"/>
              </a:rPr>
              <a:t>req</a:t>
            </a:r>
            <a:r>
              <a:rPr lang="en-US" sz="2700" dirty="0">
                <a:latin typeface="Lucida Console" panose="020B0609040504020204" pitchFamily="49" charset="0"/>
              </a:rPr>
              <a:t>, res, next) {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            </a:t>
            </a:r>
            <a:r>
              <a:rPr lang="en-US" sz="2700" dirty="0" err="1">
                <a:latin typeface="Lucida Console" panose="020B0609040504020204" pitchFamily="49" charset="0"/>
              </a:rPr>
              <a:t>res.end</a:t>
            </a:r>
            <a:r>
              <a:rPr lang="en-US" sz="2700" dirty="0">
                <a:latin typeface="Lucida Console" panose="020B0609040504020204" pitchFamily="49" charset="0"/>
              </a:rPr>
              <a:t>('Hello World!');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       });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// Create HTTP server with Express app as the request listener </a:t>
            </a:r>
          </a:p>
          <a:p>
            <a:r>
              <a:rPr lang="en-US" sz="2700" dirty="0" err="1">
                <a:latin typeface="Lucida Console" panose="020B0609040504020204" pitchFamily="49" charset="0"/>
              </a:rPr>
              <a:t>http.createServer</a:t>
            </a:r>
            <a:r>
              <a:rPr lang="en-US" sz="2700" dirty="0">
                <a:latin typeface="Lucida Console" panose="020B0609040504020204" pitchFamily="49" charset="0"/>
              </a:rPr>
              <a:t>(app)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.listen(3000);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680446" y="6105736"/>
            <a:ext cx="2184843" cy="21771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b="1" dirty="0"/>
              <a:t>Web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6029" y="7743539"/>
            <a:ext cx="3825555" cy="14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949392" y="6749982"/>
            <a:ext cx="2544038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http(s)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>
            <a:stCxn id="1032" idx="3"/>
          </p:cNvCxnSpPr>
          <p:nvPr/>
        </p:nvCxnSpPr>
        <p:spPr>
          <a:xfrm flipV="1">
            <a:off x="6075632" y="7207574"/>
            <a:ext cx="8604815" cy="13955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87" y="7083972"/>
            <a:ext cx="9321286" cy="659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4" y="7779406"/>
            <a:ext cx="5462107" cy="1647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Elbow Connector 16"/>
          <p:cNvCxnSpPr>
            <a:stCxn id="1031" idx="3"/>
          </p:cNvCxnSpPr>
          <p:nvPr/>
        </p:nvCxnSpPr>
        <p:spPr>
          <a:xfrm>
            <a:off x="9896474" y="7413756"/>
            <a:ext cx="4783973" cy="292615"/>
          </a:xfrm>
          <a:prstGeom prst="bentConnector3">
            <a:avLst>
              <a:gd name="adj1" fmla="val 96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923" y="8666021"/>
            <a:ext cx="4332073" cy="98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7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Express – Even </a:t>
            </a:r>
            <a:r>
              <a:rPr lang="nl-NL" dirty="0" err="1" smtClean="0"/>
              <a:t>simpler</a:t>
            </a:r>
            <a:r>
              <a:rPr lang="nl-NL" dirty="0" smtClean="0"/>
              <a:t> form of HTTP handling (or at </a:t>
            </a:r>
            <a:r>
              <a:rPr lang="nl-NL" dirty="0" err="1" smtClean="0"/>
              <a:t>least</a:t>
            </a:r>
            <a:r>
              <a:rPr lang="nl-NL" dirty="0" smtClean="0"/>
              <a:t> </a:t>
            </a:r>
            <a:r>
              <a:rPr lang="nl-NL" dirty="0" err="1" smtClean="0"/>
              <a:t>simpler</a:t>
            </a:r>
            <a:r>
              <a:rPr lang="nl-NL" dirty="0" smtClean="0"/>
              <a:t> code)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418926"/>
            <a:ext cx="15840110" cy="3686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6884" y="2418928"/>
            <a:ext cx="16502693" cy="3480317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7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// invoke from browser or using curl:  curl http://127.0.0.1:3000</a:t>
            </a: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express = require('express');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express().use(function (</a:t>
            </a:r>
            <a:r>
              <a:rPr lang="en-US" sz="2700" dirty="0" err="1">
                <a:latin typeface="Lucida Console" panose="020B0609040504020204" pitchFamily="49" charset="0"/>
              </a:rPr>
              <a:t>req</a:t>
            </a:r>
            <a:r>
              <a:rPr lang="en-US" sz="2700" dirty="0">
                <a:latin typeface="Lucida Console" panose="020B0609040504020204" pitchFamily="49" charset="0"/>
              </a:rPr>
              <a:t>, res, next) {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            </a:t>
            </a:r>
            <a:r>
              <a:rPr lang="en-US" sz="2700" dirty="0" err="1">
                <a:latin typeface="Lucida Console" panose="020B0609040504020204" pitchFamily="49" charset="0"/>
              </a:rPr>
              <a:t>res.end</a:t>
            </a:r>
            <a:r>
              <a:rPr lang="en-US" sz="2700" dirty="0">
                <a:latin typeface="Lucida Console" panose="020B0609040504020204" pitchFamily="49" charset="0"/>
              </a:rPr>
              <a:t>('Hello World!');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       }).listen(3000);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console.log('server running on port 3000');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680446" y="6105736"/>
            <a:ext cx="2184843" cy="21771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b="1" dirty="0"/>
              <a:t>Web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6029" y="7743539"/>
            <a:ext cx="3825555" cy="14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949392" y="6749982"/>
            <a:ext cx="2544038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http(s)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>
            <a:stCxn id="1032" idx="3"/>
          </p:cNvCxnSpPr>
          <p:nvPr/>
        </p:nvCxnSpPr>
        <p:spPr>
          <a:xfrm flipV="1">
            <a:off x="6075632" y="7207574"/>
            <a:ext cx="8604815" cy="139555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87" y="6571914"/>
            <a:ext cx="9321286" cy="659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4" y="7779406"/>
            <a:ext cx="5462107" cy="1647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Elbow Connector 16"/>
          <p:cNvCxnSpPr>
            <a:stCxn id="1031" idx="3"/>
          </p:cNvCxnSpPr>
          <p:nvPr/>
        </p:nvCxnSpPr>
        <p:spPr>
          <a:xfrm>
            <a:off x="9896474" y="6901698"/>
            <a:ext cx="4783973" cy="292615"/>
          </a:xfrm>
          <a:prstGeom prst="bentConnector3">
            <a:avLst>
              <a:gd name="adj1" fmla="val 96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923" y="8666021"/>
            <a:ext cx="4332073" cy="98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9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Static</a:t>
            </a:r>
            <a:r>
              <a:rPr lang="nl-NL" dirty="0" smtClean="0"/>
              <a:t> File </a:t>
            </a:r>
            <a:r>
              <a:rPr lang="nl-NL" dirty="0" err="1" smtClean="0"/>
              <a:t>Serving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418929"/>
            <a:ext cx="15840110" cy="36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1644" y="2418927"/>
            <a:ext cx="16502693" cy="3418761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// static file server for all resources in public and below</a:t>
            </a:r>
          </a:p>
          <a:p>
            <a:r>
              <a:rPr lang="en-US" sz="25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// will server public/index.html when invoked at http://127.0.0.1:3000</a:t>
            </a:r>
          </a:p>
          <a:p>
            <a:r>
              <a:rPr lang="en-US" sz="2700" dirty="0" err="1">
                <a:latin typeface="Lucida Console" panose="020B0609040504020204" pitchFamily="49" charset="0"/>
              </a:rPr>
              <a:t>var</a:t>
            </a:r>
            <a:r>
              <a:rPr lang="en-US" sz="2700" dirty="0">
                <a:latin typeface="Lucida Console" panose="020B0609040504020204" pitchFamily="49" charset="0"/>
              </a:rPr>
              <a:t> express = require('express'); //</a:t>
            </a:r>
            <a:r>
              <a:rPr lang="en-US" sz="2700" dirty="0" err="1">
                <a:latin typeface="Lucida Console" panose="020B0609040504020204" pitchFamily="49" charset="0"/>
              </a:rPr>
              <a:t>npm</a:t>
            </a:r>
            <a:r>
              <a:rPr lang="en-US" sz="2700" dirty="0">
                <a:latin typeface="Lucida Console" panose="020B0609040504020204" pitchFamily="49" charset="0"/>
              </a:rPr>
              <a:t> install express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express().</a:t>
            </a:r>
            <a:r>
              <a:rPr lang="en-US" sz="2700" b="1" dirty="0">
                <a:latin typeface="Lucida Console" panose="020B0609040504020204" pitchFamily="49" charset="0"/>
              </a:rPr>
              <a:t>use(</a:t>
            </a:r>
            <a:r>
              <a:rPr lang="en-US" sz="2700" b="1" dirty="0" err="1">
                <a:latin typeface="Lucida Console" panose="020B0609040504020204" pitchFamily="49" charset="0"/>
              </a:rPr>
              <a:t>express.static</a:t>
            </a:r>
            <a:r>
              <a:rPr lang="en-US" sz="2700" b="1" dirty="0">
                <a:latin typeface="Lucida Console" panose="020B0609040504020204" pitchFamily="49" charset="0"/>
              </a:rPr>
              <a:t>(__</a:t>
            </a:r>
            <a:r>
              <a:rPr lang="en-US" sz="2700" b="1" dirty="0" err="1">
                <a:latin typeface="Lucida Console" panose="020B0609040504020204" pitchFamily="49" charset="0"/>
              </a:rPr>
              <a:t>dirname</a:t>
            </a:r>
            <a:r>
              <a:rPr lang="en-US" sz="2700" b="1" dirty="0">
                <a:latin typeface="Lucida Console" panose="020B0609040504020204" pitchFamily="49" charset="0"/>
              </a:rPr>
              <a:t> + '/public'))</a:t>
            </a:r>
          </a:p>
          <a:p>
            <a:r>
              <a:rPr lang="en-US" sz="2700" dirty="0">
                <a:latin typeface="Lucida Console" panose="020B0609040504020204" pitchFamily="49" charset="0"/>
              </a:rPr>
              <a:t>    .listen(3000);</a:t>
            </a:r>
          </a:p>
          <a:p>
            <a:endParaRPr lang="en-US" sz="2700" dirty="0">
              <a:latin typeface="Lucida Console" panose="020B0609040504020204" pitchFamily="49" charset="0"/>
            </a:endParaRPr>
          </a:p>
          <a:p>
            <a:r>
              <a:rPr lang="en-US" sz="2700" dirty="0">
                <a:latin typeface="Lucida Console" panose="020B0609040504020204" pitchFamily="49" charset="0"/>
              </a:rPr>
              <a:t>console.log('server running on port 3000');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128080" y="6617013"/>
            <a:ext cx="2457948" cy="16393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dirty="0"/>
              <a:t>Integration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64" y="7845950"/>
            <a:ext cx="3825555" cy="14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97026" y="7261258"/>
            <a:ext cx="2544038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http(s)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8125233" y="7718850"/>
            <a:ext cx="3002847" cy="74103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13312923" y="7705589"/>
            <a:ext cx="1092421" cy="5507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405344" y="6617012"/>
            <a:ext cx="2594501" cy="27658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 smtClean="0"/>
              <a:t>Local</a:t>
            </a:r>
            <a:r>
              <a:rPr lang="nl-NL" dirty="0" smtClean="0"/>
              <a:t> file system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4610173" y="7538716"/>
            <a:ext cx="1843461" cy="512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000" dirty="0"/>
              <a:t>index.html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8" y="6515383"/>
            <a:ext cx="7797001" cy="289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4610173" y="8153184"/>
            <a:ext cx="1843461" cy="512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000" dirty="0"/>
              <a:t>image.jpg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4610173" y="8767652"/>
            <a:ext cx="2184843" cy="512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000" dirty="0"/>
              <a:t>some-pdf.pdf</a:t>
            </a:r>
            <a:endParaRPr lang="en-US" sz="2000" dirty="0"/>
          </a:p>
        </p:txBody>
      </p:sp>
      <p:pic>
        <p:nvPicPr>
          <p:cNvPr id="17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103" y="8763806"/>
            <a:ext cx="4332073" cy="98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5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Handling Form </a:t>
            </a:r>
            <a:r>
              <a:rPr lang="nl-NL" dirty="0" err="1" smtClean="0"/>
              <a:t>Submit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HTTP POST </a:t>
            </a:r>
            <a:r>
              <a:rPr lang="nl-NL" dirty="0" err="1" smtClean="0"/>
              <a:t>requests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418928"/>
            <a:ext cx="15840110" cy="53269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1644" y="2418928"/>
            <a:ext cx="16502693" cy="5326976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// static file server for all resources in public and below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// AND handle forms submission to path /forms/... 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express = require('express'); //</a:t>
            </a:r>
            <a:r>
              <a:rPr lang="en-US" dirty="0" err="1">
                <a:latin typeface="Lucida Console" panose="020B0609040504020204" pitchFamily="49" charset="0"/>
              </a:rPr>
              <a:t>npm</a:t>
            </a:r>
            <a:r>
              <a:rPr lang="en-US" dirty="0">
                <a:latin typeface="Lucida Console" panose="020B0609040504020204" pitchFamily="49" charset="0"/>
              </a:rPr>
              <a:t> install express</a:t>
            </a:r>
          </a:p>
          <a:p>
            <a:r>
              <a:rPr lang="en-US" b="1" dirty="0" err="1">
                <a:latin typeface="Lucida Console" panose="020B0609040504020204" pitchFamily="49" charset="0"/>
              </a:rPr>
              <a:t>var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b="1" dirty="0" err="1">
                <a:latin typeface="Lucida Console" panose="020B0609040504020204" pitchFamily="49" charset="0"/>
              </a:rPr>
              <a:t>bodyParser</a:t>
            </a:r>
            <a:r>
              <a:rPr lang="en-US" b="1" dirty="0">
                <a:latin typeface="Lucida Console" panose="020B0609040504020204" pitchFamily="49" charset="0"/>
              </a:rPr>
              <a:t> = require('body-parser');</a:t>
            </a:r>
            <a:r>
              <a:rPr lang="en-US" dirty="0">
                <a:latin typeface="Lucida Console" panose="020B0609040504020204" pitchFamily="49" charset="0"/>
              </a:rPr>
              <a:t> // </a:t>
            </a:r>
            <a:r>
              <a:rPr lang="en-US" dirty="0" err="1">
                <a:latin typeface="Lucida Console" panose="020B0609040504020204" pitchFamily="49" charset="0"/>
              </a:rPr>
              <a:t>npm</a:t>
            </a:r>
            <a:r>
              <a:rPr lang="en-US" dirty="0">
                <a:latin typeface="Lucida Console" panose="020B0609040504020204" pitchFamily="49" charset="0"/>
              </a:rPr>
              <a:t> install body-parser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app = express()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.use(</a:t>
            </a:r>
            <a:r>
              <a:rPr lang="en-US" dirty="0" err="1">
                <a:latin typeface="Lucida Console" panose="020B0609040504020204" pitchFamily="49" charset="0"/>
              </a:rPr>
              <a:t>bodyParser.urlencoded</a:t>
            </a:r>
            <a:r>
              <a:rPr lang="en-US" dirty="0">
                <a:latin typeface="Lucida Console" panose="020B0609040504020204" pitchFamily="49" charset="0"/>
              </a:rPr>
              <a:t>({ extended: true}))</a:t>
            </a:r>
          </a:p>
          <a:p>
            <a:r>
              <a:rPr lang="en-US" dirty="0">
                <a:latin typeface="Lucida Console" panose="020B0609040504020204" pitchFamily="49" charset="0"/>
              </a:rPr>
              <a:t>		   </a:t>
            </a:r>
            <a:r>
              <a:rPr lang="en-US" b="1" dirty="0">
                <a:latin typeface="Lucida Console" panose="020B0609040504020204" pitchFamily="49" charset="0"/>
              </a:rPr>
              <a:t>.post('/forms/*', function (</a:t>
            </a:r>
            <a:r>
              <a:rPr lang="en-US" b="1" dirty="0" err="1">
                <a:latin typeface="Lucida Console" panose="020B0609040504020204" pitchFamily="49" charset="0"/>
              </a:rPr>
              <a:t>req</a:t>
            </a:r>
            <a:r>
              <a:rPr lang="en-US" b="1" dirty="0">
                <a:latin typeface="Lucida Console" panose="020B0609040504020204" pitchFamily="49" charset="0"/>
              </a:rPr>
              <a:t>, res) { //process 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               console.log(</a:t>
            </a:r>
            <a:r>
              <a:rPr lang="en-US" b="1" dirty="0" err="1">
                <a:latin typeface="Lucida Console" panose="020B0609040504020204" pitchFamily="49" charset="0"/>
              </a:rPr>
              <a:t>JSON.stringify</a:t>
            </a:r>
            <a:r>
              <a:rPr lang="en-US" b="1" dirty="0">
                <a:latin typeface="Lucida Console" panose="020B0609040504020204" pitchFamily="49" charset="0"/>
              </a:rPr>
              <a:t>(</a:t>
            </a:r>
            <a:r>
              <a:rPr lang="en-US" b="1" dirty="0" err="1">
                <a:latin typeface="Lucida Console" panose="020B0609040504020204" pitchFamily="49" charset="0"/>
              </a:rPr>
              <a:t>req.body</a:t>
            </a:r>
            <a:r>
              <a:rPr lang="en-US" b="1" dirty="0">
                <a:latin typeface="Lucida Console" panose="020B0609040504020204" pitchFamily="49" charset="0"/>
              </a:rPr>
              <a:t>));	    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		       </a:t>
            </a:r>
            <a:r>
              <a:rPr lang="en-US" b="1" dirty="0" err="1">
                <a:latin typeface="Lucida Console" panose="020B0609040504020204" pitchFamily="49" charset="0"/>
              </a:rPr>
              <a:t>res.end</a:t>
            </a:r>
            <a:r>
              <a:rPr lang="en-US" b="1" dirty="0">
                <a:latin typeface="Lucida Console" panose="020B0609040504020204" pitchFamily="49" charset="0"/>
              </a:rPr>
              <a:t>('Thank you '+ </a:t>
            </a:r>
            <a:r>
              <a:rPr lang="en-US" b="1" dirty="0" err="1">
                <a:latin typeface="Lucida Console" panose="020B0609040504020204" pitchFamily="49" charset="0"/>
              </a:rPr>
              <a:t>req.body.firstname</a:t>
            </a:r>
            <a:r>
              <a:rPr lang="en-US" b="1" dirty="0">
                <a:latin typeface="Lucida Console" panose="020B0609040504020204" pitchFamily="49" charset="0"/>
              </a:rPr>
              <a:t/>
            </a:r>
            <a:br>
              <a:rPr lang="en-US" b="1" dirty="0">
                <a:latin typeface="Lucida Console" panose="020B0609040504020204" pitchFamily="49" charset="0"/>
              </a:rPr>
            </a:br>
            <a:r>
              <a:rPr lang="en-US" b="1" dirty="0">
                <a:latin typeface="Lucida Console" panose="020B0609040504020204" pitchFamily="49" charset="0"/>
              </a:rPr>
              <a:t>                      +' '+</a:t>
            </a:r>
            <a:r>
              <a:rPr lang="en-US" b="1" dirty="0" err="1">
                <a:latin typeface="Lucida Console" panose="020B0609040504020204" pitchFamily="49" charset="0"/>
              </a:rPr>
              <a:t>req.body.lastname</a:t>
            </a:r>
            <a:r>
              <a:rPr lang="en-US" b="1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		    })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.use(</a:t>
            </a:r>
            <a:r>
              <a:rPr lang="en-US" dirty="0" err="1">
                <a:latin typeface="Lucida Console" panose="020B0609040504020204" pitchFamily="49" charset="0"/>
              </a:rPr>
              <a:t>express.static</a:t>
            </a:r>
            <a:r>
              <a:rPr lang="en-US" dirty="0">
                <a:latin typeface="Lucida Console" panose="020B0609040504020204" pitchFamily="49" charset="0"/>
              </a:rPr>
              <a:t>(__</a:t>
            </a:r>
            <a:r>
              <a:rPr lang="en-US" dirty="0" err="1">
                <a:latin typeface="Lucida Console" panose="020B0609040504020204" pitchFamily="49" charset="0"/>
              </a:rPr>
              <a:t>dirname</a:t>
            </a:r>
            <a:r>
              <a:rPr lang="en-US" dirty="0">
                <a:latin typeface="Lucida Console" panose="020B0609040504020204" pitchFamily="49" charset="0"/>
              </a:rPr>
              <a:t> + '/public'))</a:t>
            </a:r>
          </a:p>
          <a:p>
            <a:r>
              <a:rPr lang="en-US" dirty="0">
                <a:latin typeface="Lucida Console" panose="020B0609040504020204" pitchFamily="49" charset="0"/>
              </a:rPr>
              <a:t>		   .listen(3000);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264632" y="7097230"/>
            <a:ext cx="2457948" cy="136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dirty="0"/>
              <a:t>Integration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186" y="7949142"/>
            <a:ext cx="3144286" cy="117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585664" y="7364452"/>
            <a:ext cx="2505566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POST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8585664" y="7901138"/>
            <a:ext cx="2542416" cy="42781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13449475" y="7808782"/>
            <a:ext cx="1092421" cy="5507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541897" y="7232262"/>
            <a:ext cx="1911737" cy="18808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 smtClean="0"/>
              <a:t>Local</a:t>
            </a:r>
            <a:r>
              <a:rPr lang="nl-NL" dirty="0" smtClean="0"/>
              <a:t> file system</a:t>
            </a:r>
          </a:p>
          <a:p>
            <a:pPr algn="ctr"/>
            <a:endParaRPr lang="nl-NL" dirty="0" smtClean="0"/>
          </a:p>
        </p:txBody>
      </p:sp>
      <p:pic>
        <p:nvPicPr>
          <p:cNvPr id="17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127" y="8786973"/>
            <a:ext cx="3560602" cy="8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66" y="7597106"/>
            <a:ext cx="4162238" cy="1597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919" y="7823411"/>
            <a:ext cx="5724794" cy="1866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45" y="8870844"/>
            <a:ext cx="3644689" cy="79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Elbow Connector 18"/>
          <p:cNvCxnSpPr/>
          <p:nvPr/>
        </p:nvCxnSpPr>
        <p:spPr>
          <a:xfrm rot="5400000">
            <a:off x="10546010" y="8148375"/>
            <a:ext cx="712253" cy="7249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2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Handling REST GET </a:t>
            </a:r>
            <a:r>
              <a:rPr lang="nl-NL" dirty="0" err="1" smtClean="0"/>
              <a:t>requests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1672167"/>
            <a:ext cx="16386321" cy="7608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5" y="1550247"/>
            <a:ext cx="15815196" cy="8389353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express = require('express'), fs = require('fs');</a:t>
            </a:r>
          </a:p>
          <a:p>
            <a:endParaRPr lang="en-US" sz="2500" dirty="0">
              <a:latin typeface="Lucida Console" panose="020B0609040504020204" pitchFamily="49" charset="0"/>
            </a:endParaRPr>
          </a:p>
          <a:p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departments= </a:t>
            </a:r>
            <a:r>
              <a:rPr lang="en-US" sz="2500" dirty="0" err="1">
                <a:latin typeface="Lucida Console" panose="020B0609040504020204" pitchFamily="49" charset="0"/>
              </a:rPr>
              <a:t>JSON.parse</a:t>
            </a:r>
            <a:r>
              <a:rPr lang="en-US" sz="2500" dirty="0"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latin typeface="Lucida Console" panose="020B0609040504020204" pitchFamily="49" charset="0"/>
              </a:rPr>
              <a:t>fs.readFileSync</a:t>
            </a:r>
            <a:r>
              <a:rPr lang="en-US" sz="2500" dirty="0">
                <a:latin typeface="Lucida Console" panose="020B0609040504020204" pitchFamily="49" charset="0"/>
              </a:rPr>
              <a:t>('</a:t>
            </a:r>
            <a:r>
              <a:rPr lang="en-US" sz="2500" dirty="0" err="1">
                <a:latin typeface="Lucida Console" panose="020B0609040504020204" pitchFamily="49" charset="0"/>
              </a:rPr>
              <a:t>departments.json</a:t>
            </a:r>
            <a:r>
              <a:rPr lang="en-US" sz="2500" dirty="0">
                <a:latin typeface="Lucida Console" panose="020B0609040504020204" pitchFamily="49" charset="0"/>
              </a:rPr>
              <a:t>', 'utf8'));</a:t>
            </a:r>
          </a:p>
          <a:p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app = express()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		   .</a:t>
            </a:r>
            <a:r>
              <a:rPr lang="en-US" sz="2500" b="1" dirty="0">
                <a:latin typeface="Lucida Console" panose="020B0609040504020204" pitchFamily="49" charset="0"/>
              </a:rPr>
              <a:t>get('/departments/:</a:t>
            </a:r>
            <a:r>
              <a:rPr lang="en-US" sz="2500" b="1" dirty="0" err="1">
                <a:latin typeface="Lucida Console" panose="020B0609040504020204" pitchFamily="49" charset="0"/>
              </a:rPr>
              <a:t>departmentId</a:t>
            </a:r>
            <a:r>
              <a:rPr lang="en-US" sz="2500" b="1" dirty="0">
                <a:latin typeface="Lucida Console" panose="020B0609040504020204" pitchFamily="49" charset="0"/>
              </a:rPr>
              <a:t>'</a:t>
            </a:r>
            <a:r>
              <a:rPr lang="en-US" sz="2500" dirty="0">
                <a:latin typeface="Lucida Console" panose="020B0609040504020204" pitchFamily="49" charset="0"/>
              </a:rPr>
              <a:t>, function (</a:t>
            </a:r>
            <a:r>
              <a:rPr lang="en-US" sz="2500" dirty="0" err="1">
                <a:latin typeface="Lucida Console" panose="020B0609040504020204" pitchFamily="49" charset="0"/>
              </a:rPr>
              <a:t>req</a:t>
            </a:r>
            <a:r>
              <a:rPr lang="en-US" sz="2500" dirty="0">
                <a:latin typeface="Lucida Console" panose="020B0609040504020204" pitchFamily="49" charset="0"/>
              </a:rPr>
              <a:t>, res) { 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	</a:t>
            </a:r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department = </a:t>
            </a:r>
            <a:r>
              <a:rPr lang="en-US" sz="2500" dirty="0" err="1">
                <a:latin typeface="Lucida Console" panose="020B0609040504020204" pitchFamily="49" charset="0"/>
              </a:rPr>
              <a:t>getDepartment</a:t>
            </a:r>
            <a:r>
              <a:rPr lang="en-US" sz="2500" dirty="0">
                <a:latin typeface="Lucida Console" panose="020B0609040504020204" pitchFamily="49" charset="0"/>
              </a:rPr>
              <a:t>(</a:t>
            </a:r>
            <a:r>
              <a:rPr lang="en-US" sz="2500" dirty="0" err="1">
                <a:latin typeface="Lucida Console" panose="020B0609040504020204" pitchFamily="49" charset="0"/>
              </a:rPr>
              <a:t>req.params</a:t>
            </a:r>
            <a:r>
              <a:rPr lang="en-US" sz="2500" dirty="0">
                <a:latin typeface="Lucida Console" panose="020B0609040504020204" pitchFamily="49" charset="0"/>
              </a:rPr>
              <a:t>['</a:t>
            </a:r>
            <a:r>
              <a:rPr lang="en-US" sz="2500" dirty="0" err="1">
                <a:latin typeface="Lucida Console" panose="020B0609040504020204" pitchFamily="49" charset="0"/>
              </a:rPr>
              <a:t>departmentId</a:t>
            </a:r>
            <a:r>
              <a:rPr lang="en-US" sz="2500" dirty="0">
                <a:latin typeface="Lucida Console" panose="020B0609040504020204" pitchFamily="49" charset="0"/>
              </a:rPr>
              <a:t>']);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	console.log(</a:t>
            </a:r>
            <a:r>
              <a:rPr lang="en-US" sz="2500" dirty="0" err="1">
                <a:latin typeface="Lucida Console" panose="020B0609040504020204" pitchFamily="49" charset="0"/>
              </a:rPr>
              <a:t>JSON.stringify</a:t>
            </a:r>
            <a:r>
              <a:rPr lang="en-US" sz="2500" dirty="0">
                <a:latin typeface="Lucida Console" panose="020B0609040504020204" pitchFamily="49" charset="0"/>
              </a:rPr>
              <a:t>(department));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	</a:t>
            </a:r>
            <a:r>
              <a:rPr lang="en-US" sz="2500" dirty="0" err="1">
                <a:latin typeface="Lucida Console" panose="020B0609040504020204" pitchFamily="49" charset="0"/>
              </a:rPr>
              <a:t>res.send</a:t>
            </a:r>
            <a:r>
              <a:rPr lang="en-US" sz="2500" dirty="0">
                <a:latin typeface="Lucida Console" panose="020B0609040504020204" pitchFamily="49" charset="0"/>
              </a:rPr>
              <a:t>( department); 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		    })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		   .</a:t>
            </a:r>
            <a:r>
              <a:rPr lang="en-US" sz="2500" b="1" dirty="0">
                <a:latin typeface="Lucida Console" panose="020B0609040504020204" pitchFamily="49" charset="0"/>
              </a:rPr>
              <a:t>get('/departments'</a:t>
            </a:r>
            <a:r>
              <a:rPr lang="en-US" sz="2500" dirty="0">
                <a:latin typeface="Lucida Console" panose="020B0609040504020204" pitchFamily="49" charset="0"/>
              </a:rPr>
              <a:t>, function (</a:t>
            </a:r>
            <a:r>
              <a:rPr lang="en-US" sz="2500" dirty="0" err="1">
                <a:latin typeface="Lucida Console" panose="020B0609040504020204" pitchFamily="49" charset="0"/>
              </a:rPr>
              <a:t>req</a:t>
            </a:r>
            <a:r>
              <a:rPr lang="en-US" sz="2500" dirty="0">
                <a:latin typeface="Lucida Console" panose="020B0609040504020204" pitchFamily="49" charset="0"/>
              </a:rPr>
              <a:t>, res) { 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			   </a:t>
            </a:r>
            <a:r>
              <a:rPr lang="en-US" sz="2500" dirty="0" err="1">
                <a:latin typeface="Lucida Console" panose="020B0609040504020204" pitchFamily="49" charset="0"/>
              </a:rPr>
              <a:t>res.send</a:t>
            </a:r>
            <a:r>
              <a:rPr lang="en-US" sz="2500" dirty="0">
                <a:latin typeface="Lucida Console" panose="020B0609040504020204" pitchFamily="49" charset="0"/>
              </a:rPr>
              <a:t>( departments); 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		    })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       .use(</a:t>
            </a:r>
            <a:r>
              <a:rPr lang="en-US" sz="2500" dirty="0" err="1">
                <a:latin typeface="Lucida Console" panose="020B0609040504020204" pitchFamily="49" charset="0"/>
              </a:rPr>
              <a:t>express.static</a:t>
            </a:r>
            <a:r>
              <a:rPr lang="en-US" sz="2500" dirty="0">
                <a:latin typeface="Lucida Console" panose="020B0609040504020204" pitchFamily="49" charset="0"/>
              </a:rPr>
              <a:t>(__</a:t>
            </a:r>
            <a:r>
              <a:rPr lang="en-US" sz="2500" dirty="0" err="1">
                <a:latin typeface="Lucida Console" panose="020B0609040504020204" pitchFamily="49" charset="0"/>
              </a:rPr>
              <a:t>dirname</a:t>
            </a:r>
            <a:r>
              <a:rPr lang="en-US" sz="2500" dirty="0">
                <a:latin typeface="Lucida Console" panose="020B0609040504020204" pitchFamily="49" charset="0"/>
              </a:rPr>
              <a:t> + '/public'))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		   .listen(3000);</a:t>
            </a:r>
            <a:br>
              <a:rPr lang="en-US" sz="2500" dirty="0">
                <a:latin typeface="Lucida Console" panose="020B0609040504020204" pitchFamily="49" charset="0"/>
              </a:rPr>
            </a:br>
            <a:endParaRPr lang="en-US" sz="25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function </a:t>
            </a:r>
            <a:r>
              <a:rPr lang="en-US" sz="1900" dirty="0" err="1">
                <a:latin typeface="Lucida Console" panose="020B0609040504020204" pitchFamily="49" charset="0"/>
              </a:rPr>
              <a:t>getDepartment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depIdentifier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for (</a:t>
            </a:r>
            <a:r>
              <a:rPr lang="en-US" sz="1900" dirty="0" err="1">
                <a:latin typeface="Lucida Console" panose="020B0609040504020204" pitchFamily="49" charset="0"/>
              </a:rPr>
              <a:t>var</a:t>
            </a:r>
            <a:r>
              <a:rPr lang="en-US" sz="1900" dirty="0">
                <a:latin typeface="Lucida Console" panose="020B0609040504020204" pitchFamily="49" charset="0"/>
              </a:rPr>
              <a:t>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=0;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&lt; </a:t>
            </a:r>
            <a:r>
              <a:rPr lang="en-US" sz="1900" dirty="0" err="1">
                <a:latin typeface="Lucida Console" panose="020B0609040504020204" pitchFamily="49" charset="0"/>
              </a:rPr>
              <a:t>departments.length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if (departments[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].DEPARTMENT_ID == </a:t>
            </a:r>
            <a:r>
              <a:rPr lang="en-US" sz="1900" dirty="0" err="1">
                <a:latin typeface="Lucida Console" panose="020B0609040504020204" pitchFamily="49" charset="0"/>
              </a:rPr>
              <a:t>deptIdentifier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  return departments[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}//if	 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}//for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}// </a:t>
            </a:r>
            <a:r>
              <a:rPr lang="en-US" sz="1900" dirty="0" err="1">
                <a:latin typeface="Lucida Console" panose="020B0609040504020204" pitchFamily="49" charset="0"/>
              </a:rPr>
              <a:t>getDepartment</a:t>
            </a:r>
            <a:endParaRPr lang="en-US" sz="2500" dirty="0">
              <a:latin typeface="Lucida Console" panose="020B0609040504020204" pitchFamily="49" charset="0"/>
            </a:endParaRPr>
          </a:p>
          <a:p>
            <a:endParaRPr lang="en-US" sz="2700" dirty="0">
              <a:latin typeface="Lucida Console" panose="020B060904050402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264632" y="7097230"/>
            <a:ext cx="2457948" cy="136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dirty="0"/>
              <a:t>Integration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186" y="7949142"/>
            <a:ext cx="3144286" cy="117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07556" y="8549896"/>
            <a:ext cx="2274733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GET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6348736" y="8135794"/>
            <a:ext cx="4915896" cy="458374"/>
          </a:xfrm>
          <a:prstGeom prst="bentConnector3">
            <a:avLst>
              <a:gd name="adj1" fmla="val 6395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13449475" y="7808782"/>
            <a:ext cx="1092421" cy="5507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541897" y="7232262"/>
            <a:ext cx="2457948" cy="2253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/>
              <a:t>Local</a:t>
            </a:r>
            <a:r>
              <a:rPr lang="nl-NL" dirty="0"/>
              <a:t> file system</a:t>
            </a:r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</p:txBody>
      </p:sp>
      <p:pic>
        <p:nvPicPr>
          <p:cNvPr id="17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127" y="8786973"/>
            <a:ext cx="3560602" cy="8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4610173" y="8767652"/>
            <a:ext cx="2184843" cy="512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000" dirty="0" err="1"/>
              <a:t>departments</a:t>
            </a:r>
            <a:r>
              <a:rPr lang="nl-NL" sz="2000" dirty="0"/>
              <a:t/>
            </a:r>
            <a:br>
              <a:rPr lang="nl-NL" sz="2000" dirty="0"/>
            </a:br>
            <a:r>
              <a:rPr lang="nl-NL" sz="2000" dirty="0"/>
              <a:t>.</a:t>
            </a:r>
            <a:r>
              <a:rPr lang="nl-NL" sz="2000" dirty="0" err="1"/>
              <a:t>json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96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API </a:t>
            </a:r>
            <a:r>
              <a:rPr lang="nl-NL" dirty="0" err="1" smtClean="0"/>
              <a:t>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1680" y="525780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http</a:t>
            </a:r>
            <a:endParaRPr lang="en-US" dirty="0" err="1" smtClean="0"/>
          </a:p>
        </p:txBody>
      </p:sp>
      <p:sp>
        <p:nvSpPr>
          <p:cNvPr id="5" name="Flowchart: Process 4"/>
          <p:cNvSpPr/>
          <p:nvPr/>
        </p:nvSpPr>
        <p:spPr>
          <a:xfrm>
            <a:off x="4511040" y="1929170"/>
            <a:ext cx="9281160" cy="662047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09600" y="5227320"/>
            <a:ext cx="452628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/>
          <p:cNvSpPr/>
          <p:nvPr/>
        </p:nvSpPr>
        <p:spPr>
          <a:xfrm>
            <a:off x="4297680" y="2362200"/>
            <a:ext cx="259080" cy="61874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15163800" y="1950720"/>
            <a:ext cx="929640" cy="132588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15781020" y="2362200"/>
            <a:ext cx="929640" cy="132588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315823" y="1467505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Local</a:t>
            </a:r>
            <a:r>
              <a:rPr lang="nl-NL" dirty="0" smtClean="0"/>
              <a:t> files</a:t>
            </a:r>
            <a:endParaRPr lang="en-US" dirty="0" err="1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828097" y="362712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.</a:t>
            </a:r>
            <a:r>
              <a:rPr lang="nl-NL" dirty="0" err="1" smtClean="0"/>
              <a:t>json</a:t>
            </a:r>
            <a:endParaRPr lang="en-US" dirty="0" err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992612" y="3211175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.</a:t>
            </a:r>
            <a:r>
              <a:rPr lang="nl-NL" dirty="0" err="1" smtClean="0"/>
              <a:t>json</a:t>
            </a:r>
            <a:endParaRPr lang="en-US" dirty="0" err="1" smtClean="0"/>
          </a:p>
        </p:txBody>
      </p:sp>
      <p:sp>
        <p:nvSpPr>
          <p:cNvPr id="13" name="Cloud 12"/>
          <p:cNvSpPr/>
          <p:nvPr/>
        </p:nvSpPr>
        <p:spPr>
          <a:xfrm>
            <a:off x="14690385" y="7674649"/>
            <a:ext cx="2579108" cy="140208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mongodb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415" y="8280632"/>
            <a:ext cx="2017416" cy="53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owchart: Magnetic Disk 13"/>
          <p:cNvSpPr/>
          <p:nvPr/>
        </p:nvSpPr>
        <p:spPr>
          <a:xfrm>
            <a:off x="15773783" y="7914024"/>
            <a:ext cx="868680" cy="4616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irect Access Storage 14"/>
          <p:cNvSpPr/>
          <p:nvPr/>
        </p:nvSpPr>
        <p:spPr>
          <a:xfrm>
            <a:off x="15693224" y="4799676"/>
            <a:ext cx="837823" cy="1839575"/>
          </a:xfrm>
          <a:prstGeom prst="flowChartMagneticDru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319291" y="6639252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REST API</a:t>
            </a:r>
            <a:endParaRPr lang="en-US" dirty="0" err="1" smtClean="0"/>
          </a:p>
        </p:txBody>
      </p:sp>
      <p:pic>
        <p:nvPicPr>
          <p:cNvPr id="1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871" y="7206113"/>
            <a:ext cx="3775637" cy="141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585" y="4952701"/>
            <a:ext cx="2683215" cy="61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ecagon 16"/>
          <p:cNvSpPr/>
          <p:nvPr/>
        </p:nvSpPr>
        <p:spPr>
          <a:xfrm>
            <a:off x="7285691" y="2131367"/>
            <a:ext cx="457200" cy="494377"/>
          </a:xfrm>
          <a:prstGeom prst="dec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76221" y="2362200"/>
            <a:ext cx="2070698" cy="10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Mock (</a:t>
            </a:r>
            <a:r>
              <a:rPr lang="nl-NL" dirty="0" err="1" smtClean="0"/>
              <a:t>static</a:t>
            </a:r>
            <a:r>
              <a:rPr lang="nl-NL" dirty="0" smtClean="0"/>
              <a:t> response)</a:t>
            </a:r>
            <a:endParaRPr lang="en-US" dirty="0"/>
          </a:p>
        </p:txBody>
      </p:sp>
      <p:sp>
        <p:nvSpPr>
          <p:cNvPr id="23" name="Decagon 22"/>
          <p:cNvSpPr/>
          <p:nvPr/>
        </p:nvSpPr>
        <p:spPr>
          <a:xfrm>
            <a:off x="9937449" y="3207096"/>
            <a:ext cx="457200" cy="494377"/>
          </a:xfrm>
          <a:prstGeom prst="dec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227979" y="3437929"/>
            <a:ext cx="2070698" cy="10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Local</a:t>
            </a:r>
            <a:r>
              <a:rPr lang="nl-NL" dirty="0" smtClean="0"/>
              <a:t> File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025640" y="3454284"/>
            <a:ext cx="550581" cy="1635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1"/>
          </p:cNvCxnSpPr>
          <p:nvPr/>
        </p:nvCxnSpPr>
        <p:spPr>
          <a:xfrm flipV="1">
            <a:off x="7759101" y="3975794"/>
            <a:ext cx="2468878" cy="1266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ecagon 28"/>
          <p:cNvSpPr/>
          <p:nvPr/>
        </p:nvSpPr>
        <p:spPr>
          <a:xfrm>
            <a:off x="9937449" y="4699156"/>
            <a:ext cx="457200" cy="494377"/>
          </a:xfrm>
          <a:prstGeom prst="dec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227979" y="4929989"/>
            <a:ext cx="2070698" cy="10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Call out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REST API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0" idx="3"/>
            <a:endCxn id="15" idx="1"/>
          </p:cNvCxnSpPr>
          <p:nvPr/>
        </p:nvCxnSpPr>
        <p:spPr>
          <a:xfrm>
            <a:off x="12298677" y="5467854"/>
            <a:ext cx="3394547" cy="25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3"/>
            <a:endCxn id="8" idx="1"/>
          </p:cNvCxnSpPr>
          <p:nvPr/>
        </p:nvCxnSpPr>
        <p:spPr>
          <a:xfrm flipV="1">
            <a:off x="12298677" y="2613660"/>
            <a:ext cx="2865123" cy="1362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ecagon 35"/>
          <p:cNvSpPr/>
          <p:nvPr/>
        </p:nvSpPr>
        <p:spPr>
          <a:xfrm>
            <a:off x="9954629" y="6174516"/>
            <a:ext cx="457200" cy="494377"/>
          </a:xfrm>
          <a:prstGeom prst="dec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245159" y="6405349"/>
            <a:ext cx="2070698" cy="10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Interact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MongoDB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911501" y="5394960"/>
            <a:ext cx="2254548" cy="16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14291" y="5488632"/>
            <a:ext cx="2713688" cy="1493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2"/>
          </p:cNvCxnSpPr>
          <p:nvPr/>
        </p:nvCxnSpPr>
        <p:spPr>
          <a:xfrm>
            <a:off x="12379236" y="6898072"/>
            <a:ext cx="3394547" cy="1246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12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/>
      <p:bldP spid="17" grpId="0" animBg="1"/>
      <p:bldP spid="21" grpId="0" animBg="1"/>
      <p:bldP spid="23" grpId="0" animBg="1"/>
      <p:bldP spid="24" grpId="0" animBg="1"/>
      <p:bldP spid="29" grpId="0" animBg="1"/>
      <p:bldP spid="30" grpId="0" animBg="1"/>
      <p:bldP spid="36" grpId="0" animBg="1"/>
      <p:bldP spid="3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7770" y="843460"/>
            <a:ext cx="15572869" cy="1346288"/>
          </a:xfrm>
        </p:spPr>
        <p:txBody>
          <a:bodyPr/>
          <a:lstStyle/>
          <a:p>
            <a:r>
              <a:rPr lang="nl-NL" dirty="0" smtClean="0"/>
              <a:t>Handling REST GET &amp; Form POST </a:t>
            </a:r>
            <a:r>
              <a:rPr lang="nl-NL" dirty="0" err="1" smtClean="0"/>
              <a:t>requests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1870286"/>
            <a:ext cx="16386321" cy="6020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5" y="1870288"/>
            <a:ext cx="16043796" cy="6342639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express = require('express'),</a:t>
            </a:r>
            <a:r>
              <a:rPr lang="en-US" sz="2500" dirty="0" err="1">
                <a:latin typeface="Lucida Console" panose="020B0609040504020204" pitchFamily="49" charset="0"/>
              </a:rPr>
              <a:t>bodyParser</a:t>
            </a:r>
            <a:r>
              <a:rPr lang="en-US" sz="2500" dirty="0">
                <a:latin typeface="Lucida Console" panose="020B0609040504020204" pitchFamily="49" charset="0"/>
              </a:rPr>
              <a:t> = require('body-parser') </a:t>
            </a:r>
            <a:br>
              <a:rPr lang="en-US" sz="2500" dirty="0">
                <a:latin typeface="Lucida Console" panose="020B0609040504020204" pitchFamily="49" charset="0"/>
              </a:rPr>
            </a:br>
            <a:r>
              <a:rPr lang="en-US" sz="2500" dirty="0">
                <a:latin typeface="Lucida Console" panose="020B0609040504020204" pitchFamily="49" charset="0"/>
              </a:rPr>
              <a:t>,   fs = require('fs');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/>
            </a:r>
            <a:br>
              <a:rPr lang="en-US" sz="2500" dirty="0">
                <a:latin typeface="Lucida Console" panose="020B0609040504020204" pitchFamily="49" charset="0"/>
              </a:rPr>
            </a:br>
            <a:r>
              <a:rPr lang="en-US" sz="2500" dirty="0" err="1">
                <a:latin typeface="Lucida Console" panose="020B0609040504020204" pitchFamily="49" charset="0"/>
              </a:rPr>
              <a:t>var</a:t>
            </a:r>
            <a:r>
              <a:rPr lang="en-US" sz="2500" dirty="0">
                <a:latin typeface="Lucida Console" panose="020B0609040504020204" pitchFamily="49" charset="0"/>
              </a:rPr>
              <a:t> app = express()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		 </a:t>
            </a:r>
            <a:r>
              <a:rPr lang="en-US" sz="2500" b="1" dirty="0">
                <a:latin typeface="Lucida Console" panose="020B0609040504020204" pitchFamily="49" charset="0"/>
              </a:rPr>
              <a:t>.use(</a:t>
            </a:r>
            <a:r>
              <a:rPr lang="en-US" sz="2500" b="1" dirty="0" err="1">
                <a:latin typeface="Lucida Console" panose="020B0609040504020204" pitchFamily="49" charset="0"/>
              </a:rPr>
              <a:t>bodyParser.urlencoded</a:t>
            </a:r>
            <a:r>
              <a:rPr lang="en-US" sz="2500" b="1" dirty="0">
                <a:latin typeface="Lucida Console" panose="020B0609040504020204" pitchFamily="49" charset="0"/>
              </a:rPr>
              <a:t>({  extended: true}))</a:t>
            </a:r>
          </a:p>
          <a:p>
            <a:r>
              <a:rPr lang="en-US" sz="2500" b="1" dirty="0">
                <a:latin typeface="Lucida Console" panose="020B0609040504020204" pitchFamily="49" charset="0"/>
              </a:rPr>
              <a:t>		 .post('/forms/department', function (</a:t>
            </a:r>
            <a:r>
              <a:rPr lang="en-US" sz="2500" b="1" dirty="0" err="1">
                <a:latin typeface="Lucida Console" panose="020B0609040504020204" pitchFamily="49" charset="0"/>
              </a:rPr>
              <a:t>req</a:t>
            </a:r>
            <a:r>
              <a:rPr lang="en-US" sz="2500" b="1" dirty="0">
                <a:latin typeface="Lucida Console" panose="020B0609040504020204" pitchFamily="49" charset="0"/>
              </a:rPr>
              <a:t>, res) { //process </a:t>
            </a:r>
          </a:p>
          <a:p>
            <a:r>
              <a:rPr lang="en-US" sz="2500" b="1" dirty="0">
                <a:latin typeface="Lucida Console" panose="020B0609040504020204" pitchFamily="49" charset="0"/>
              </a:rPr>
              <a:t>               console.log(</a:t>
            </a:r>
            <a:r>
              <a:rPr lang="en-US" sz="2500" b="1" dirty="0" err="1">
                <a:latin typeface="Lucida Console" panose="020B0609040504020204" pitchFamily="49" charset="0"/>
              </a:rPr>
              <a:t>JSON.stringify</a:t>
            </a:r>
            <a:r>
              <a:rPr lang="en-US" sz="2500" b="1" dirty="0">
                <a:latin typeface="Lucida Console" panose="020B0609040504020204" pitchFamily="49" charset="0"/>
              </a:rPr>
              <a:t>(</a:t>
            </a:r>
            <a:r>
              <a:rPr lang="en-US" sz="2500" b="1" dirty="0" err="1">
                <a:latin typeface="Lucida Console" panose="020B0609040504020204" pitchFamily="49" charset="0"/>
              </a:rPr>
              <a:t>req.body</a:t>
            </a:r>
            <a:r>
              <a:rPr lang="en-US" sz="2500" b="1" dirty="0">
                <a:latin typeface="Lucida Console" panose="020B0609040504020204" pitchFamily="49" charset="0"/>
              </a:rPr>
              <a:t>));	 </a:t>
            </a:r>
          </a:p>
          <a:p>
            <a:r>
              <a:rPr lang="en-US" sz="2500" b="1" dirty="0">
                <a:latin typeface="Lucida Console" panose="020B0609040504020204" pitchFamily="49" charset="0"/>
              </a:rPr>
              <a:t>               </a:t>
            </a:r>
            <a:r>
              <a:rPr lang="en-US" sz="2500" b="1" dirty="0" err="1">
                <a:latin typeface="Lucida Console" panose="020B0609040504020204" pitchFamily="49" charset="0"/>
              </a:rPr>
              <a:t>departments.push</a:t>
            </a:r>
            <a:r>
              <a:rPr lang="en-US" sz="2500" b="1" dirty="0">
                <a:latin typeface="Lucida Console" panose="020B0609040504020204" pitchFamily="49" charset="0"/>
              </a:rPr>
              <a:t>( {"DEPARTMENT_ID":</a:t>
            </a:r>
            <a:r>
              <a:rPr lang="en-US" sz="2500" b="1" dirty="0" err="1">
                <a:latin typeface="Lucida Console" panose="020B0609040504020204" pitchFamily="49" charset="0"/>
              </a:rPr>
              <a:t>req.body.departmentId</a:t>
            </a:r>
            <a:r>
              <a:rPr lang="en-US" sz="2500" b="1" dirty="0">
                <a:latin typeface="Lucida Console" panose="020B0609040504020204" pitchFamily="49" charset="0"/>
              </a:rPr>
              <a:t/>
            </a:r>
            <a:br>
              <a:rPr lang="en-US" sz="2500" b="1" dirty="0">
                <a:latin typeface="Lucida Console" panose="020B0609040504020204" pitchFamily="49" charset="0"/>
              </a:rPr>
            </a:br>
            <a:r>
              <a:rPr lang="en-US" sz="2500" b="1" dirty="0">
                <a:latin typeface="Lucida Console" panose="020B0609040504020204" pitchFamily="49" charset="0"/>
              </a:rPr>
              <a:t>                             ,"DEPARTMENT_NAME":req.body.departmentName});			   </a:t>
            </a:r>
            <a:r>
              <a:rPr lang="en-US" sz="2500" b="1" dirty="0" err="1">
                <a:latin typeface="Lucida Console" panose="020B0609040504020204" pitchFamily="49" charset="0"/>
              </a:rPr>
              <a:t>res.end</a:t>
            </a:r>
            <a:r>
              <a:rPr lang="en-US" sz="2500" b="1" dirty="0">
                <a:latin typeface="Lucida Console" panose="020B0609040504020204" pitchFamily="49" charset="0"/>
              </a:rPr>
              <a:t>('Thank you for the new department '+ </a:t>
            </a:r>
            <a:br>
              <a:rPr lang="en-US" sz="2500" b="1" dirty="0">
                <a:latin typeface="Lucida Console" panose="020B0609040504020204" pitchFamily="49" charset="0"/>
              </a:rPr>
            </a:br>
            <a:r>
              <a:rPr lang="en-US" sz="2500" b="1" dirty="0">
                <a:latin typeface="Lucida Console" panose="020B0609040504020204" pitchFamily="49" charset="0"/>
              </a:rPr>
              <a:t>                       </a:t>
            </a:r>
            <a:r>
              <a:rPr lang="en-US" sz="2500" b="1" dirty="0" err="1">
                <a:latin typeface="Lucida Console" panose="020B0609040504020204" pitchFamily="49" charset="0"/>
              </a:rPr>
              <a:t>req.body.departmentId</a:t>
            </a:r>
            <a:r>
              <a:rPr lang="en-US" sz="2500" b="1" dirty="0">
                <a:latin typeface="Lucida Console" panose="020B0609040504020204" pitchFamily="49" charset="0"/>
              </a:rPr>
              <a:t>+" "+</a:t>
            </a:r>
            <a:r>
              <a:rPr lang="en-US" sz="2500" b="1" dirty="0" err="1">
                <a:latin typeface="Lucida Console" panose="020B0609040504020204" pitchFamily="49" charset="0"/>
              </a:rPr>
              <a:t>req.body.departmentName</a:t>
            </a:r>
            <a:r>
              <a:rPr lang="en-US" sz="2500" b="1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500" b="1" dirty="0">
                <a:latin typeface="Lucida Console" panose="020B0609040504020204" pitchFamily="49" charset="0"/>
              </a:rPr>
              <a:t>		    })</a:t>
            </a:r>
            <a:br>
              <a:rPr lang="en-US" sz="2500" b="1" dirty="0">
                <a:latin typeface="Lucida Console" panose="020B0609040504020204" pitchFamily="49" charset="0"/>
              </a:rPr>
            </a:br>
            <a:r>
              <a:rPr lang="en-US" sz="2500" dirty="0">
                <a:latin typeface="Lucida Console" panose="020B0609040504020204" pitchFamily="49" charset="0"/>
              </a:rPr>
              <a:t>         .get('/departments/:</a:t>
            </a:r>
            <a:r>
              <a:rPr lang="en-US" sz="2500" dirty="0" err="1">
                <a:latin typeface="Lucida Console" panose="020B0609040504020204" pitchFamily="49" charset="0"/>
              </a:rPr>
              <a:t>departmentId</a:t>
            </a:r>
            <a:r>
              <a:rPr lang="en-US" sz="2500" dirty="0">
                <a:latin typeface="Lucida Console" panose="020B0609040504020204" pitchFamily="49" charset="0"/>
              </a:rPr>
              <a:t>', function (</a:t>
            </a:r>
            <a:r>
              <a:rPr lang="en-US" sz="2500" dirty="0" err="1">
                <a:latin typeface="Lucida Console" panose="020B0609040504020204" pitchFamily="49" charset="0"/>
              </a:rPr>
              <a:t>req</a:t>
            </a:r>
            <a:r>
              <a:rPr lang="en-US" sz="2500" dirty="0">
                <a:latin typeface="Lucida Console" panose="020B0609040504020204" pitchFamily="49" charset="0"/>
              </a:rPr>
              <a:t>, res) { 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          …</a:t>
            </a:r>
          </a:p>
          <a:p>
            <a:r>
              <a:rPr lang="en-US" sz="2500" dirty="0">
                <a:latin typeface="Lucida Console" panose="020B0609040504020204" pitchFamily="49" charset="0"/>
              </a:rPr>
              <a:t>		 .listen(3000);</a:t>
            </a:r>
            <a:br>
              <a:rPr lang="en-US" sz="2500" dirty="0">
                <a:latin typeface="Lucida Console" panose="020B0609040504020204" pitchFamily="49" charset="0"/>
              </a:rPr>
            </a:br>
            <a:endParaRPr lang="en-US" sz="2700" dirty="0">
              <a:latin typeface="Lucida Console" panose="020B060904050402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264632" y="7097230"/>
            <a:ext cx="2457948" cy="136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dirty="0"/>
              <a:t>Integration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186" y="7949142"/>
            <a:ext cx="3144286" cy="117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12183" y="8153964"/>
            <a:ext cx="2274733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GET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6348736" y="8135794"/>
            <a:ext cx="4915896" cy="4583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13449475" y="7808782"/>
            <a:ext cx="1092421" cy="5507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541897" y="7232262"/>
            <a:ext cx="2457948" cy="2253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/>
              <a:t>Local</a:t>
            </a:r>
            <a:r>
              <a:rPr lang="nl-NL" dirty="0"/>
              <a:t> file system</a:t>
            </a:r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</p:txBody>
      </p:sp>
      <p:pic>
        <p:nvPicPr>
          <p:cNvPr id="17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127" y="8786973"/>
            <a:ext cx="3560602" cy="8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4610173" y="8767652"/>
            <a:ext cx="2184843" cy="512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000" dirty="0" err="1"/>
              <a:t>departments</a:t>
            </a:r>
            <a:r>
              <a:rPr lang="nl-NL" sz="2000" dirty="0"/>
              <a:t/>
            </a:r>
            <a:br>
              <a:rPr lang="nl-NL" sz="2000" dirty="0"/>
            </a:br>
            <a:r>
              <a:rPr lang="nl-NL" sz="2000" dirty="0"/>
              <a:t>.</a:t>
            </a:r>
            <a:r>
              <a:rPr lang="nl-NL" sz="2000" dirty="0" err="1"/>
              <a:t>json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212183" y="8563610"/>
            <a:ext cx="2293969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Form </a:t>
            </a:r>
            <a:r>
              <a:rPr lang="nl-NL" sz="2700" i="1" dirty="0" err="1"/>
              <a:t>Submit</a:t>
            </a:r>
            <a:endParaRPr lang="en-US" sz="2700" i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96" y="8005291"/>
            <a:ext cx="5443762" cy="1295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8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Lab 7 &amp; 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Handling HTTP </a:t>
            </a:r>
            <a:r>
              <a:rPr lang="nl-NL" dirty="0" err="1" smtClean="0"/>
              <a:t>Requests</a:t>
            </a:r>
            <a:r>
              <a:rPr lang="nl-NL" dirty="0" smtClean="0"/>
              <a:t> (without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Express)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Single thread</a:t>
            </a:r>
            <a:br>
              <a:rPr lang="nl-NL" dirty="0" smtClean="0"/>
            </a:br>
            <a:r>
              <a:rPr lang="nl-NL" dirty="0" smtClean="0"/>
              <a:t>heavy on Callbacks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7170" name="Picture 2" descr="http://www.ikea.com/ms/nl_NL/img/customer_service_new/servicedesk_676x2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919" y="815530"/>
            <a:ext cx="9627377" cy="262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16493" y="4572042"/>
            <a:ext cx="449311" cy="716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75885" y="4572042"/>
            <a:ext cx="449311" cy="716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35278" y="4572042"/>
            <a:ext cx="449311" cy="716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294670" y="4572042"/>
            <a:ext cx="449311" cy="716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54062" y="4572042"/>
            <a:ext cx="449311" cy="716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213454" y="4572042"/>
            <a:ext cx="449311" cy="716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72846" y="4572042"/>
            <a:ext cx="449311" cy="716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132238" y="4572042"/>
            <a:ext cx="449311" cy="716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971648" y="4469631"/>
            <a:ext cx="1494071" cy="894994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dirty="0"/>
              <a:t>c</a:t>
            </a:r>
            <a:r>
              <a:rPr lang="nl-NL" dirty="0" smtClean="0"/>
              <a:t>ash</a:t>
            </a:r>
            <a:br>
              <a:rPr lang="nl-NL" dirty="0" smtClean="0"/>
            </a:br>
            <a:r>
              <a:rPr lang="nl-NL" dirty="0" smtClean="0"/>
              <a:t>registers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97918" y="5900914"/>
            <a:ext cx="682763" cy="13313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4837" y="7232263"/>
            <a:ext cx="2263512" cy="894994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pPr algn="r"/>
            <a:r>
              <a:rPr lang="nl-NL" dirty="0"/>
              <a:t>d</a:t>
            </a:r>
            <a:r>
              <a:rPr lang="nl-NL" dirty="0" smtClean="0"/>
              <a:t>esk </a:t>
            </a:r>
            <a:r>
              <a:rPr lang="nl-NL" dirty="0" err="1" smtClean="0"/>
              <a:t>to</a:t>
            </a:r>
            <a:r>
              <a:rPr lang="nl-NL" dirty="0" smtClean="0"/>
              <a:t> collect</a:t>
            </a:r>
          </a:p>
          <a:p>
            <a:pPr algn="r"/>
            <a:r>
              <a:rPr lang="nl-NL" dirty="0" smtClean="0"/>
              <a:t>large pieces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0418" y="2726161"/>
            <a:ext cx="4506238" cy="29699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smtClean="0"/>
              <a:t>Warehouse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471125" y="8240488"/>
            <a:ext cx="825619" cy="525662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dirty="0" smtClean="0"/>
              <a:t>Exit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11947397" y="7232262"/>
            <a:ext cx="2063607" cy="235298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08026" y="5900914"/>
            <a:ext cx="3823475" cy="2662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w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aiting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area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8465" y="3429826"/>
            <a:ext cx="2266719" cy="525662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dirty="0"/>
              <a:t>s</a:t>
            </a:r>
            <a:r>
              <a:rPr lang="nl-NL" dirty="0" smtClean="0"/>
              <a:t>hopping area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123921" y="4211127"/>
            <a:ext cx="0" cy="719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079790" y="4211127"/>
            <a:ext cx="0" cy="719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035658" y="4211127"/>
            <a:ext cx="0" cy="719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991527" y="4211127"/>
            <a:ext cx="0" cy="719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947396" y="4211127"/>
            <a:ext cx="0" cy="719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2903264" y="4211127"/>
            <a:ext cx="0" cy="719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3859133" y="4211127"/>
            <a:ext cx="0" cy="719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4815002" y="4211127"/>
            <a:ext cx="0" cy="719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ular Callout 19"/>
          <p:cNvSpPr/>
          <p:nvPr/>
        </p:nvSpPr>
        <p:spPr>
          <a:xfrm>
            <a:off x="3616172" y="7676104"/>
            <a:ext cx="6678499" cy="1843405"/>
          </a:xfrm>
          <a:prstGeom prst="wedgeRectCallout">
            <a:avLst>
              <a:gd name="adj1" fmla="val -68661"/>
              <a:gd name="adj2" fmla="val -9402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dirty="0" err="1"/>
              <a:t>Only</a:t>
            </a:r>
            <a:r>
              <a:rPr lang="nl-NL" sz="2700" dirty="0"/>
              <a:t> a single desk </a:t>
            </a:r>
            <a:r>
              <a:rPr lang="nl-NL" sz="2700" dirty="0" err="1"/>
              <a:t>to</a:t>
            </a:r>
            <a:r>
              <a:rPr lang="nl-NL" sz="2700" dirty="0"/>
              <a:t> handle </a:t>
            </a:r>
            <a:r>
              <a:rPr lang="nl-NL" sz="2700" dirty="0" err="1"/>
              <a:t>all</a:t>
            </a:r>
            <a:r>
              <a:rPr lang="nl-NL" sz="2700" dirty="0"/>
              <a:t> </a:t>
            </a:r>
            <a:r>
              <a:rPr lang="nl-NL" sz="2700" dirty="0" err="1"/>
              <a:t>customers</a:t>
            </a:r>
            <a:r>
              <a:rPr lang="nl-NL" sz="2700" dirty="0"/>
              <a:t> </a:t>
            </a:r>
            <a:r>
              <a:rPr lang="nl-NL" sz="2700" dirty="0" err="1"/>
              <a:t>who</a:t>
            </a:r>
            <a:r>
              <a:rPr lang="nl-NL" sz="2700" dirty="0"/>
              <a:t> want </a:t>
            </a:r>
            <a:r>
              <a:rPr lang="nl-NL" sz="2700" dirty="0" err="1"/>
              <a:t>to</a:t>
            </a:r>
            <a:r>
              <a:rPr lang="nl-NL" sz="2700" dirty="0"/>
              <a:t> have stuff </a:t>
            </a:r>
            <a:r>
              <a:rPr lang="nl-NL" sz="2700" dirty="0" err="1"/>
              <a:t>from</a:t>
            </a:r>
            <a:r>
              <a:rPr lang="nl-NL" sz="2700" dirty="0"/>
              <a:t> </a:t>
            </a:r>
            <a:r>
              <a:rPr lang="nl-NL" sz="2700" dirty="0" err="1"/>
              <a:t>the</a:t>
            </a:r>
            <a:r>
              <a:rPr lang="nl-NL" sz="2700" dirty="0"/>
              <a:t> warehouse </a:t>
            </a:r>
            <a:r>
              <a:rPr lang="nl-NL" sz="2700" dirty="0" err="1"/>
              <a:t>brought</a:t>
            </a:r>
            <a:r>
              <a:rPr lang="nl-NL" sz="2700" dirty="0"/>
              <a:t> </a:t>
            </a:r>
            <a:r>
              <a:rPr lang="nl-NL" sz="2700" dirty="0" err="1"/>
              <a:t>to</a:t>
            </a:r>
            <a:r>
              <a:rPr lang="nl-NL" sz="2700" dirty="0"/>
              <a:t> </a:t>
            </a:r>
            <a:r>
              <a:rPr lang="nl-NL" sz="2700" dirty="0" err="1"/>
              <a:t>them</a:t>
            </a:r>
            <a:r>
              <a:rPr lang="nl-NL" sz="2700" dirty="0"/>
              <a:t> – </a:t>
            </a:r>
            <a:r>
              <a:rPr lang="nl-NL" sz="2700" dirty="0" err="1"/>
              <a:t>compare</a:t>
            </a:r>
            <a:r>
              <a:rPr lang="nl-NL" sz="2700" dirty="0"/>
              <a:t> </a:t>
            </a:r>
            <a:r>
              <a:rPr lang="nl-NL" sz="2700" dirty="0" err="1"/>
              <a:t>with</a:t>
            </a:r>
            <a:r>
              <a:rPr lang="nl-NL" sz="2700" dirty="0"/>
              <a:t> over a dozen cash registers 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752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Asynchronously</a:t>
            </a:r>
            <a:r>
              <a:rPr lang="nl-NL" dirty="0" smtClean="0"/>
              <a:t> </a:t>
            </a:r>
            <a:r>
              <a:rPr lang="nl-NL" dirty="0" err="1" smtClean="0"/>
              <a:t>assembling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HTTP response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Receive</a:t>
            </a:r>
            <a:r>
              <a:rPr lang="nl-NL" dirty="0" smtClean="0"/>
              <a:t> HTTP </a:t>
            </a:r>
            <a:r>
              <a:rPr lang="nl-NL" dirty="0" err="1" smtClean="0"/>
              <a:t>request</a:t>
            </a:r>
            <a:endParaRPr lang="nl-NL" dirty="0" smtClean="0"/>
          </a:p>
          <a:p>
            <a:pPr lvl="1"/>
            <a:r>
              <a:rPr lang="nl-NL" dirty="0" err="1" smtClean="0"/>
              <a:t>Possibly</a:t>
            </a:r>
            <a:r>
              <a:rPr lang="nl-NL" dirty="0" smtClean="0"/>
              <a:t> </a:t>
            </a:r>
            <a:r>
              <a:rPr lang="nl-NL" dirty="0" err="1" smtClean="0"/>
              <a:t>leverage</a:t>
            </a:r>
            <a:r>
              <a:rPr lang="nl-NL" dirty="0" smtClean="0"/>
              <a:t> cookie </a:t>
            </a:r>
            <a:r>
              <a:rPr lang="nl-NL" dirty="0" err="1" smtClean="0"/>
              <a:t>to</a:t>
            </a:r>
            <a:r>
              <a:rPr lang="nl-NL" dirty="0" smtClean="0"/>
              <a:t> re-</a:t>
            </a:r>
            <a:r>
              <a:rPr lang="nl-NL" dirty="0" err="1" smtClean="0"/>
              <a:t>establish</a:t>
            </a:r>
            <a:r>
              <a:rPr lang="nl-NL" dirty="0" smtClean="0"/>
              <a:t> state/context</a:t>
            </a:r>
          </a:p>
          <a:p>
            <a:r>
              <a:rPr lang="nl-NL" dirty="0" smtClean="0"/>
              <a:t>Set </a:t>
            </a:r>
            <a:r>
              <a:rPr lang="nl-NL" dirty="0" err="1" smtClean="0"/>
              <a:t>work</a:t>
            </a:r>
            <a:r>
              <a:rPr lang="nl-NL" dirty="0" smtClean="0"/>
              <a:t> in motion </a:t>
            </a:r>
            <a:r>
              <a:rPr lang="nl-NL" dirty="0" err="1" smtClean="0"/>
              <a:t>to</a:t>
            </a:r>
            <a:r>
              <a:rPr lang="nl-NL" dirty="0" smtClean="0"/>
              <a:t> collect data (remote API call, DB call) </a:t>
            </a:r>
            <a:r>
              <a:rPr lang="nl-NL" dirty="0" err="1" smtClean="0"/>
              <a:t>and</a:t>
            </a:r>
            <a:r>
              <a:rPr lang="nl-NL" dirty="0" smtClean="0"/>
              <a:t> register </a:t>
            </a:r>
            <a:r>
              <a:rPr lang="nl-NL" dirty="0" err="1" smtClean="0"/>
              <a:t>callback</a:t>
            </a:r>
            <a:r>
              <a:rPr lang="nl-NL" dirty="0" smtClean="0"/>
              <a:t> –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original</a:t>
            </a:r>
            <a:r>
              <a:rPr lang="nl-NL" dirty="0" smtClean="0"/>
              <a:t> </a:t>
            </a:r>
            <a:r>
              <a:rPr lang="nl-NL" dirty="0" err="1" smtClean="0"/>
              <a:t>request</a:t>
            </a:r>
            <a:r>
              <a:rPr lang="nl-NL" dirty="0" smtClean="0"/>
              <a:t> scope</a:t>
            </a:r>
          </a:p>
          <a:p>
            <a:r>
              <a:rPr lang="nl-NL" dirty="0" smtClean="0"/>
              <a:t>Stop processing, </a:t>
            </a:r>
            <a:r>
              <a:rPr lang="nl-NL" dirty="0" err="1" smtClean="0"/>
              <a:t>vanish</a:t>
            </a:r>
            <a:r>
              <a:rPr lang="nl-NL" dirty="0" smtClean="0"/>
              <a:t>, release resources</a:t>
            </a:r>
          </a:p>
          <a:p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callback</a:t>
            </a:r>
            <a:r>
              <a:rPr lang="nl-NL" dirty="0" smtClean="0"/>
              <a:t> is </a:t>
            </a:r>
            <a:r>
              <a:rPr lang="nl-NL" dirty="0" err="1" smtClean="0"/>
              <a:t>invoked</a:t>
            </a:r>
            <a:r>
              <a:rPr lang="nl-NL" dirty="0" smtClean="0"/>
              <a:t>, </a:t>
            </a:r>
            <a:r>
              <a:rPr lang="nl-NL" dirty="0" err="1" smtClean="0"/>
              <a:t>use</a:t>
            </a:r>
            <a:r>
              <a:rPr lang="nl-NL" dirty="0" smtClean="0"/>
              <a:t> response </a:t>
            </a:r>
            <a:r>
              <a:rPr lang="nl-NL" dirty="0" err="1" smtClean="0"/>
              <a:t>to</a:t>
            </a:r>
            <a:r>
              <a:rPr lang="nl-NL" dirty="0" smtClean="0"/>
              <a:t> construct </a:t>
            </a:r>
            <a:r>
              <a:rPr lang="nl-NL" dirty="0" err="1" smtClean="0"/>
              <a:t>the</a:t>
            </a:r>
            <a:r>
              <a:rPr lang="nl-NL" dirty="0" smtClean="0"/>
              <a:t> response</a:t>
            </a:r>
          </a:p>
          <a:p>
            <a:pPr lvl="1"/>
            <a:r>
              <a:rPr lang="nl-NL" dirty="0" smtClean="0"/>
              <a:t>Complete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send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response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136609" y="6420908"/>
            <a:ext cx="6166519" cy="23554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smtClean="0"/>
              <a:t>Callback == </a:t>
            </a:r>
            <a:r>
              <a:rPr lang="nl-NL" dirty="0" err="1" smtClean="0"/>
              <a:t>Closure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pPr algn="ctr"/>
            <a:r>
              <a:rPr lang="nl-NL" dirty="0" smtClean="0"/>
              <a:t>(</a:t>
            </a:r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execute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context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execute</a:t>
            </a:r>
            <a:r>
              <a:rPr lang="nl-NL" dirty="0" smtClean="0"/>
              <a:t> 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6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Genderize</a:t>
            </a:r>
            <a:r>
              <a:rPr lang="nl-NL" dirty="0" smtClean="0"/>
              <a:t> API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1634173"/>
            <a:ext cx="11459210" cy="773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7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Genderize</a:t>
            </a:r>
            <a:r>
              <a:rPr lang="nl-NL" dirty="0" smtClean="0"/>
              <a:t> API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1634173"/>
            <a:ext cx="11459210" cy="773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2730444"/>
            <a:ext cx="6851650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07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152" y="60960"/>
            <a:ext cx="11596688" cy="937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Postcode Post </a:t>
            </a:r>
            <a:r>
              <a:rPr lang="nl-NL" dirty="0" err="1" smtClean="0"/>
              <a:t>RequesT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492" y="2113915"/>
            <a:ext cx="11634787" cy="638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7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545" y="289560"/>
            <a:ext cx="11306175" cy="910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4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Serve </a:t>
            </a:r>
            <a:r>
              <a:rPr lang="nl-NL" dirty="0" err="1" smtClean="0"/>
              <a:t>Department</a:t>
            </a:r>
            <a:r>
              <a:rPr lang="nl-NL" dirty="0" smtClean="0"/>
              <a:t> details – </a:t>
            </a:r>
            <a:r>
              <a:rPr lang="nl-NL" dirty="0" err="1" smtClean="0"/>
              <a:t>retrieved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REST API 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418925"/>
            <a:ext cx="16386321" cy="6963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418927"/>
            <a:ext cx="16181492" cy="5942529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express = require('express'),</a:t>
            </a:r>
            <a:r>
              <a:rPr lang="en-US" dirty="0" err="1">
                <a:latin typeface="Lucida Console" panose="020B0609040504020204" pitchFamily="49" charset="0"/>
              </a:rPr>
              <a:t>bodyParser</a:t>
            </a:r>
            <a:r>
              <a:rPr lang="en-US" dirty="0">
                <a:latin typeface="Lucida Console" panose="020B0609040504020204" pitchFamily="49" charset="0"/>
              </a:rPr>
              <a:t> = require('body-parser') 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,   fs = require('fs</a:t>
            </a:r>
            <a:r>
              <a:rPr lang="en-US" dirty="0" smtClean="0">
                <a:latin typeface="Lucida Console" panose="020B0609040504020204" pitchFamily="49" charset="0"/>
              </a:rPr>
              <a:t>')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app = express()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b="1" dirty="0">
                <a:latin typeface="Lucida Console" panose="020B0609040504020204" pitchFamily="49" charset="0"/>
              </a:rPr>
              <a:t>.get('/</a:t>
            </a:r>
            <a:r>
              <a:rPr lang="en-US" b="1" dirty="0" err="1">
                <a:latin typeface="Lucida Console" panose="020B0609040504020204" pitchFamily="49" charset="0"/>
              </a:rPr>
              <a:t>departmentdetails</a:t>
            </a:r>
            <a:r>
              <a:rPr lang="en-US" b="1" dirty="0">
                <a:latin typeface="Lucida Console" panose="020B0609040504020204" pitchFamily="49" charset="0"/>
              </a:rPr>
              <a:t>/:</a:t>
            </a:r>
            <a:r>
              <a:rPr lang="en-US" b="1" dirty="0" err="1">
                <a:latin typeface="Lucida Console" panose="020B0609040504020204" pitchFamily="49" charset="0"/>
              </a:rPr>
              <a:t>departmentId</a:t>
            </a:r>
            <a:r>
              <a:rPr lang="en-US" b="1" dirty="0">
                <a:latin typeface="Lucida Console" panose="020B0609040504020204" pitchFamily="49" charset="0"/>
              </a:rPr>
              <a:t>', function (</a:t>
            </a:r>
            <a:r>
              <a:rPr lang="en-US" b="1" dirty="0" err="1">
                <a:latin typeface="Lucida Console" panose="020B0609040504020204" pitchFamily="49" charset="0"/>
              </a:rPr>
              <a:t>req</a:t>
            </a:r>
            <a:r>
              <a:rPr lang="en-US" b="1" dirty="0">
                <a:latin typeface="Lucida Console" panose="020B0609040504020204" pitchFamily="49" charset="0"/>
              </a:rPr>
              <a:t>, res) {		</a:t>
            </a:r>
            <a:br>
              <a:rPr lang="en-US" b="1" dirty="0">
                <a:latin typeface="Lucida Console" panose="020B0609040504020204" pitchFamily="49" charset="0"/>
              </a:rPr>
            </a:br>
            <a:r>
              <a:rPr lang="en-US" b="1" dirty="0">
                <a:latin typeface="Lucida Console" panose="020B0609040504020204" pitchFamily="49" charset="0"/>
              </a:rPr>
              <a:t>	   </a:t>
            </a:r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departmentId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req.params</a:t>
            </a:r>
            <a:r>
              <a:rPr lang="en-US" dirty="0">
                <a:latin typeface="Lucida Console" panose="020B0609040504020204" pitchFamily="49" charset="0"/>
              </a:rPr>
              <a:t>['</a:t>
            </a:r>
            <a:r>
              <a:rPr lang="en-US" dirty="0" err="1">
                <a:latin typeface="Lucida Console" panose="020B0609040504020204" pitchFamily="49" charset="0"/>
              </a:rPr>
              <a:t>departmentId</a:t>
            </a:r>
            <a:r>
              <a:rPr lang="en-US" dirty="0">
                <a:latin typeface="Lucida Console" panose="020B0609040504020204" pitchFamily="49" charset="0"/>
              </a:rPr>
              <a:t>'];</a:t>
            </a:r>
          </a:p>
          <a:p>
            <a:r>
              <a:rPr lang="en-US" dirty="0">
                <a:latin typeface="Lucida Console" panose="020B0609040504020204" pitchFamily="49" charset="0"/>
              </a:rPr>
              <a:t>	   </a:t>
            </a:r>
            <a:r>
              <a:rPr lang="en-US" b="1" dirty="0" err="1">
                <a:latin typeface="Lucida Console" panose="020B0609040504020204" pitchFamily="49" charset="0"/>
              </a:rPr>
              <a:t>var</a:t>
            </a:r>
            <a:r>
              <a:rPr lang="en-US" b="1" dirty="0">
                <a:latin typeface="Lucida Console" panose="020B0609040504020204" pitchFamily="49" charset="0"/>
              </a:rPr>
              <a:t> department = </a:t>
            </a:r>
            <a:r>
              <a:rPr lang="en-US" b="1" dirty="0" err="1">
                <a:latin typeface="Lucida Console" panose="020B0609040504020204" pitchFamily="49" charset="0"/>
              </a:rPr>
              <a:t>getDepartment</a:t>
            </a:r>
            <a:r>
              <a:rPr lang="en-US" b="1" dirty="0">
                <a:latin typeface="Lucida Console" panose="020B0609040504020204" pitchFamily="49" charset="0"/>
              </a:rPr>
              <a:t>(</a:t>
            </a:r>
            <a:r>
              <a:rPr lang="en-US" b="1" dirty="0" err="1">
                <a:latin typeface="Lucida Console" panose="020B0609040504020204" pitchFamily="49" charset="0"/>
              </a:rPr>
              <a:t>departmentId</a:t>
            </a:r>
            <a:r>
              <a:rPr lang="en-US" b="1" dirty="0" smtClean="0">
                <a:latin typeface="Lucida Console" panose="020B0609040504020204" pitchFamily="49" charset="0"/>
              </a:rPr>
              <a:t>); // read department from file</a:t>
            </a:r>
            <a:br>
              <a:rPr lang="en-US" b="1" dirty="0" smtClean="0">
                <a:latin typeface="Lucida Console" panose="020B0609040504020204" pitchFamily="49" charset="0"/>
              </a:rPr>
            </a:br>
            <a:r>
              <a:rPr lang="en-US" b="1" dirty="0" smtClean="0">
                <a:latin typeface="Lucida Console" panose="020B0609040504020204" pitchFamily="49" charset="0"/>
              </a:rPr>
              <a:t/>
            </a:r>
            <a:br>
              <a:rPr lang="en-US" b="1" dirty="0" smtClean="0">
                <a:latin typeface="Lucida Console" panose="020B0609040504020204" pitchFamily="49" charset="0"/>
              </a:rPr>
            </a:br>
            <a:endParaRPr lang="en-US" b="1" dirty="0">
              <a:latin typeface="Lucida Console" panose="020B0609040504020204" pitchFamily="49" charset="0"/>
            </a:endParaRPr>
          </a:p>
          <a:p>
            <a:r>
              <a:rPr lang="en-US" sz="3200" b="1" dirty="0">
                <a:latin typeface="Lucida Console" panose="020B0609040504020204" pitchFamily="49" charset="0"/>
              </a:rPr>
              <a:t>	   // get employee details for department from remote API</a:t>
            </a:r>
          </a:p>
          <a:p>
            <a:r>
              <a:rPr lang="en-US" sz="3200" b="1" dirty="0">
                <a:latin typeface="Lucida Console" panose="020B0609040504020204" pitchFamily="49" charset="0"/>
              </a:rPr>
              <a:t>	   </a:t>
            </a:r>
            <a:r>
              <a:rPr lang="en-US" sz="3200" b="1" dirty="0" smtClean="0">
                <a:latin typeface="Lucida Console" panose="020B0609040504020204" pitchFamily="49" charset="0"/>
              </a:rPr>
              <a:t>…</a:t>
            </a:r>
            <a:br>
              <a:rPr lang="en-US" sz="3200" b="1" dirty="0" smtClean="0">
                <a:latin typeface="Lucida Console" panose="020B0609040504020204" pitchFamily="49" charset="0"/>
              </a:rPr>
            </a:br>
            <a:r>
              <a:rPr lang="en-US" b="1" dirty="0" smtClean="0">
                <a:latin typeface="Lucida Console" panose="020B0609040504020204" pitchFamily="49" charset="0"/>
              </a:rPr>
              <a:t/>
            </a:r>
            <a:br>
              <a:rPr lang="en-US" b="1" dirty="0" smtClean="0">
                <a:latin typeface="Lucida Console" panose="020B0609040504020204" pitchFamily="49" charset="0"/>
              </a:rPr>
            </a:br>
            <a:r>
              <a:rPr lang="en-US" b="1" dirty="0" smtClean="0">
                <a:latin typeface="Lucida Console" panose="020B0609040504020204" pitchFamily="49" charset="0"/>
              </a:rPr>
              <a:t/>
            </a:r>
            <a:br>
              <a:rPr lang="en-US" b="1" dirty="0" smtClean="0">
                <a:latin typeface="Lucida Console" panose="020B0609040504020204" pitchFamily="49" charset="0"/>
              </a:rPr>
            </a:br>
            <a:r>
              <a:rPr lang="en-US" b="1" dirty="0">
                <a:latin typeface="Lucida Console" panose="020B0609040504020204" pitchFamily="49" charset="0"/>
              </a:rPr>
              <a:t>	 }) </a:t>
            </a:r>
            <a:r>
              <a:rPr lang="en-US" dirty="0">
                <a:latin typeface="Lucida Console" panose="020B0609040504020204" pitchFamily="49" charset="0"/>
              </a:rPr>
              <a:t>		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.listen(3000);</a:t>
            </a:r>
            <a:br>
              <a:rPr lang="en-US" dirty="0">
                <a:latin typeface="Lucida Console" panose="020B0609040504020204" pitchFamily="49" charset="0"/>
              </a:rPr>
            </a:b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264632" y="7097230"/>
            <a:ext cx="2457948" cy="136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dirty="0"/>
              <a:t>Integration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186" y="7949142"/>
            <a:ext cx="3144286" cy="117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86106" y="8646714"/>
            <a:ext cx="2274733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GET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6348736" y="8268763"/>
            <a:ext cx="4915896" cy="4583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13449475" y="8012823"/>
            <a:ext cx="1092421" cy="5507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541897" y="8135794"/>
            <a:ext cx="2457948" cy="134951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/>
              <a:t>Local</a:t>
            </a:r>
            <a:r>
              <a:rPr lang="nl-NL" dirty="0"/>
              <a:t> file system</a:t>
            </a:r>
          </a:p>
          <a:p>
            <a:pPr algn="ctr"/>
            <a:endParaRPr lang="nl-NL" dirty="0"/>
          </a:p>
          <a:p>
            <a:pPr algn="ctr"/>
            <a:endParaRPr lang="nl-NL" dirty="0"/>
          </a:p>
        </p:txBody>
      </p:sp>
      <p:pic>
        <p:nvPicPr>
          <p:cNvPr id="17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127" y="8786973"/>
            <a:ext cx="3560602" cy="8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4610173" y="8870063"/>
            <a:ext cx="2184843" cy="512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000" dirty="0" err="1"/>
              <a:t>departments</a:t>
            </a:r>
            <a:r>
              <a:rPr lang="nl-NL" sz="2000" dirty="0"/>
              <a:t/>
            </a:r>
            <a:br>
              <a:rPr lang="nl-NL" sz="2000" dirty="0"/>
            </a:br>
            <a:r>
              <a:rPr lang="nl-NL" sz="2000" dirty="0"/>
              <a:t>.</a:t>
            </a:r>
            <a:r>
              <a:rPr lang="nl-NL" sz="2000" dirty="0" err="1"/>
              <a:t>json</a:t>
            </a:r>
            <a:endParaRPr lang="en-US" sz="2000" dirty="0"/>
          </a:p>
        </p:txBody>
      </p:sp>
      <p:sp>
        <p:nvSpPr>
          <p:cNvPr id="16" name="Rounded Rectangle 15">
            <a:hlinkClick r:id="rId4"/>
          </p:cNvPr>
          <p:cNvSpPr/>
          <p:nvPr/>
        </p:nvSpPr>
        <p:spPr>
          <a:xfrm>
            <a:off x="15702596" y="6720205"/>
            <a:ext cx="1297250" cy="11123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2000" dirty="0"/>
              <a:t>REST API</a:t>
            </a:r>
            <a:endParaRPr lang="en-US" sz="2000" dirty="0"/>
          </a:p>
        </p:txBody>
      </p:sp>
      <p:sp>
        <p:nvSpPr>
          <p:cNvPr id="19" name="Right Arrow 18"/>
          <p:cNvSpPr/>
          <p:nvPr/>
        </p:nvSpPr>
        <p:spPr>
          <a:xfrm>
            <a:off x="13506837" y="7091120"/>
            <a:ext cx="2264033" cy="5507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JavaScript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logo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92" y="3871595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Serve </a:t>
            </a:r>
            <a:r>
              <a:rPr lang="nl-NL" dirty="0" err="1" smtClean="0"/>
              <a:t>Department</a:t>
            </a:r>
            <a:r>
              <a:rPr lang="nl-NL" dirty="0" smtClean="0"/>
              <a:t> details – </a:t>
            </a:r>
            <a:r>
              <a:rPr lang="nl-NL" dirty="0" err="1" smtClean="0"/>
              <a:t>retrieved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REST API 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418925"/>
            <a:ext cx="16386321" cy="6963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418927"/>
            <a:ext cx="15737697" cy="6065640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express = require('express'),</a:t>
            </a:r>
            <a:r>
              <a:rPr lang="en-US" dirty="0" err="1">
                <a:latin typeface="Lucida Console" panose="020B0609040504020204" pitchFamily="49" charset="0"/>
              </a:rPr>
              <a:t>bodyParser</a:t>
            </a:r>
            <a:r>
              <a:rPr lang="en-US" dirty="0">
                <a:latin typeface="Lucida Console" panose="020B0609040504020204" pitchFamily="49" charset="0"/>
              </a:rPr>
              <a:t> = require('body-parser') 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,   fs = require('fs'), </a:t>
            </a:r>
            <a:r>
              <a:rPr lang="en-US" b="1" dirty="0">
                <a:latin typeface="Lucida Console" panose="020B0609040504020204" pitchFamily="49" charset="0"/>
              </a:rPr>
              <a:t>https = require('https')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app = express()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.get('/</a:t>
            </a:r>
            <a:r>
              <a:rPr lang="en-US" dirty="0" err="1">
                <a:latin typeface="Lucida Console" panose="020B0609040504020204" pitchFamily="49" charset="0"/>
              </a:rPr>
              <a:t>departmentdetails</a:t>
            </a:r>
            <a:r>
              <a:rPr lang="en-US" dirty="0">
                <a:latin typeface="Lucida Console" panose="020B0609040504020204" pitchFamily="49" charset="0"/>
              </a:rPr>
              <a:t>/:</a:t>
            </a:r>
            <a:r>
              <a:rPr lang="en-US" dirty="0" err="1">
                <a:latin typeface="Lucida Console" panose="020B0609040504020204" pitchFamily="49" charset="0"/>
              </a:rPr>
              <a:t>departmentId</a:t>
            </a:r>
            <a:r>
              <a:rPr lang="en-US" dirty="0">
                <a:latin typeface="Lucida Console" panose="020B0609040504020204" pitchFamily="49" charset="0"/>
              </a:rPr>
              <a:t>', function (</a:t>
            </a:r>
            <a:r>
              <a:rPr lang="en-US" dirty="0" err="1">
                <a:latin typeface="Lucida Console" panose="020B0609040504020204" pitchFamily="49" charset="0"/>
              </a:rPr>
              <a:t>req</a:t>
            </a:r>
            <a:r>
              <a:rPr lang="en-US" dirty="0">
                <a:latin typeface="Lucida Console" panose="020B0609040504020204" pitchFamily="49" charset="0"/>
              </a:rPr>
              <a:t>, res) {		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   </a:t>
            </a:r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departmentId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req.params</a:t>
            </a:r>
            <a:r>
              <a:rPr lang="en-US" dirty="0">
                <a:latin typeface="Lucida Console" panose="020B0609040504020204" pitchFamily="49" charset="0"/>
              </a:rPr>
              <a:t>['</a:t>
            </a:r>
            <a:r>
              <a:rPr lang="en-US" dirty="0" err="1">
                <a:latin typeface="Lucida Console" panose="020B0609040504020204" pitchFamily="49" charset="0"/>
              </a:rPr>
              <a:t>departmentId</a:t>
            </a:r>
            <a:r>
              <a:rPr lang="en-US" dirty="0">
                <a:latin typeface="Lucida Console" panose="020B0609040504020204" pitchFamily="49" charset="0"/>
              </a:rPr>
              <a:t>'];</a:t>
            </a:r>
          </a:p>
          <a:p>
            <a:r>
              <a:rPr lang="en-US" dirty="0">
                <a:latin typeface="Lucida Console" panose="020B0609040504020204" pitchFamily="49" charset="0"/>
              </a:rPr>
              <a:t>	   </a:t>
            </a:r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department = </a:t>
            </a:r>
            <a:r>
              <a:rPr lang="en-US" dirty="0" err="1">
                <a:latin typeface="Lucida Console" panose="020B0609040504020204" pitchFamily="49" charset="0"/>
              </a:rPr>
              <a:t>getDepartment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departmentId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	   // get employee details for department from remote </a:t>
            </a:r>
            <a:r>
              <a:rPr lang="en-US" b="1" dirty="0" smtClean="0">
                <a:latin typeface="Lucida Console" panose="020B0609040504020204" pitchFamily="49" charset="0"/>
              </a:rPr>
              <a:t>REST API</a:t>
            </a:r>
            <a:endParaRPr lang="en-US" b="1" dirty="0">
              <a:latin typeface="Lucida Console" panose="020B0609040504020204" pitchFamily="49" charset="0"/>
            </a:endParaRPr>
          </a:p>
          <a:p>
            <a:r>
              <a:rPr lang="en-US" b="1" dirty="0">
                <a:latin typeface="Lucida Console" panose="020B0609040504020204" pitchFamily="49" charset="0"/>
              </a:rPr>
              <a:t>	   </a:t>
            </a:r>
            <a:r>
              <a:rPr lang="en-US" b="1" dirty="0" err="1">
                <a:latin typeface="Lucida Console" panose="020B0609040504020204" pitchFamily="49" charset="0"/>
              </a:rPr>
              <a:t>https.get</a:t>
            </a:r>
            <a:r>
              <a:rPr lang="en-US" b="1" dirty="0">
                <a:latin typeface="Lucida Console" panose="020B0609040504020204" pitchFamily="49" charset="0"/>
              </a:rPr>
              <a:t>({ host: 'data-api-oraclecloud.com', port: 443,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                   path: '/departments/'+</a:t>
            </a:r>
            <a:r>
              <a:rPr lang="en-US" b="1" dirty="0" err="1">
                <a:latin typeface="Lucida Console" panose="020B0609040504020204" pitchFamily="49" charset="0"/>
              </a:rPr>
              <a:t>departmentId</a:t>
            </a:r>
            <a:r>
              <a:rPr lang="en-US" b="1" dirty="0">
                <a:latin typeface="Lucida Console" panose="020B0609040504020204" pitchFamily="49" charset="0"/>
              </a:rPr>
              <a:t>, method: 'GET'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                 }, function </a:t>
            </a:r>
            <a:r>
              <a:rPr lang="en-US" b="1" dirty="0" err="1">
                <a:latin typeface="Lucida Console" panose="020B0609040504020204" pitchFamily="49" charset="0"/>
              </a:rPr>
              <a:t>handleRemoteResponse</a:t>
            </a:r>
            <a:r>
              <a:rPr lang="en-US" b="1" dirty="0">
                <a:latin typeface="Lucida Console" panose="020B0609040504020204" pitchFamily="49" charset="0"/>
              </a:rPr>
              <a:t>(</a:t>
            </a:r>
            <a:r>
              <a:rPr lang="en-US" b="1" dirty="0" err="1">
                <a:latin typeface="Lucida Console" panose="020B0609040504020204" pitchFamily="49" charset="0"/>
              </a:rPr>
              <a:t>resp</a:t>
            </a:r>
            <a:r>
              <a:rPr lang="en-US" b="1" dirty="0">
                <a:latin typeface="Lucida Console" panose="020B0609040504020204" pitchFamily="49" charset="0"/>
              </a:rPr>
              <a:t>) </a:t>
            </a:r>
            <a:r>
              <a:rPr lang="en-US" b="1" dirty="0" smtClean="0">
                <a:latin typeface="Lucida Console" panose="020B0609040504020204" pitchFamily="49" charset="0"/>
              </a:rPr>
              <a:t>{</a:t>
            </a:r>
            <a:br>
              <a:rPr lang="en-US" b="1" dirty="0" smtClean="0">
                <a:latin typeface="Lucida Console" panose="020B0609040504020204" pitchFamily="49" charset="0"/>
              </a:rPr>
            </a:br>
            <a:r>
              <a:rPr lang="en-US" b="1" dirty="0" smtClean="0">
                <a:latin typeface="Lucida Console" panose="020B0609040504020204" pitchFamily="49" charset="0"/>
              </a:rPr>
              <a:t/>
            </a:r>
            <a:br>
              <a:rPr lang="en-US" b="1" dirty="0" smtClean="0">
                <a:latin typeface="Lucida Console" panose="020B0609040504020204" pitchFamily="49" charset="0"/>
              </a:rPr>
            </a:br>
            <a:r>
              <a:rPr lang="en-US" b="1" dirty="0" smtClean="0">
                <a:latin typeface="Lucida Console" panose="020B0609040504020204" pitchFamily="49" charset="0"/>
              </a:rPr>
              <a:t>                       … </a:t>
            </a:r>
            <a:br>
              <a:rPr lang="en-US" b="1" dirty="0" smtClean="0">
                <a:latin typeface="Lucida Console" panose="020B0609040504020204" pitchFamily="49" charset="0"/>
              </a:rPr>
            </a:br>
            <a:endParaRPr lang="en-US" b="1" dirty="0">
              <a:latin typeface="Lucida Console" panose="020B0609040504020204" pitchFamily="49" charset="0"/>
            </a:endParaRPr>
          </a:p>
          <a:p>
            <a:r>
              <a:rPr lang="en-US" b="1" dirty="0">
                <a:latin typeface="Lucida Console" panose="020B0609040504020204" pitchFamily="49" charset="0"/>
              </a:rPr>
              <a:t>	 }) </a:t>
            </a:r>
            <a:r>
              <a:rPr lang="en-US" dirty="0">
                <a:latin typeface="Lucida Console" panose="020B0609040504020204" pitchFamily="49" charset="0"/>
              </a:rPr>
              <a:t>		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.listen(3000);</a:t>
            </a:r>
            <a:br>
              <a:rPr lang="en-US" dirty="0">
                <a:latin typeface="Lucida Console" panose="020B0609040504020204" pitchFamily="49" charset="0"/>
              </a:rPr>
            </a:b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264632" y="7097230"/>
            <a:ext cx="2457948" cy="136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dirty="0"/>
              <a:t>Integration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186" y="7949142"/>
            <a:ext cx="3144286" cy="117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86106" y="8646714"/>
            <a:ext cx="2274733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GET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6348736" y="8268763"/>
            <a:ext cx="4915896" cy="4583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13449475" y="8012823"/>
            <a:ext cx="1092421" cy="5507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541897" y="8135794"/>
            <a:ext cx="2457948" cy="134951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/>
              <a:t>Local</a:t>
            </a:r>
            <a:r>
              <a:rPr lang="nl-NL" dirty="0"/>
              <a:t> file system</a:t>
            </a:r>
          </a:p>
          <a:p>
            <a:pPr algn="ctr"/>
            <a:endParaRPr lang="nl-NL" dirty="0"/>
          </a:p>
          <a:p>
            <a:pPr algn="ctr"/>
            <a:endParaRPr lang="nl-NL" dirty="0"/>
          </a:p>
        </p:txBody>
      </p:sp>
      <p:pic>
        <p:nvPicPr>
          <p:cNvPr id="17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127" y="8786973"/>
            <a:ext cx="3560602" cy="8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4610173" y="8870063"/>
            <a:ext cx="2184843" cy="512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000" dirty="0" err="1"/>
              <a:t>departments</a:t>
            </a:r>
            <a:r>
              <a:rPr lang="nl-NL" sz="2000" dirty="0"/>
              <a:t/>
            </a:r>
            <a:br>
              <a:rPr lang="nl-NL" sz="2000" dirty="0"/>
            </a:br>
            <a:r>
              <a:rPr lang="nl-NL" sz="2000" dirty="0"/>
              <a:t>.</a:t>
            </a:r>
            <a:r>
              <a:rPr lang="nl-NL" sz="2000" dirty="0" err="1"/>
              <a:t>json</a:t>
            </a:r>
            <a:endParaRPr lang="en-US" sz="2000" dirty="0"/>
          </a:p>
        </p:txBody>
      </p:sp>
      <p:sp>
        <p:nvSpPr>
          <p:cNvPr id="16" name="Rounded Rectangle 15">
            <a:hlinkClick r:id="rId4"/>
          </p:cNvPr>
          <p:cNvSpPr/>
          <p:nvPr/>
        </p:nvSpPr>
        <p:spPr>
          <a:xfrm>
            <a:off x="15702596" y="6720205"/>
            <a:ext cx="1297250" cy="11123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2000" dirty="0"/>
              <a:t>REST API</a:t>
            </a:r>
            <a:endParaRPr lang="en-US" sz="2000" dirty="0"/>
          </a:p>
        </p:txBody>
      </p:sp>
      <p:sp>
        <p:nvSpPr>
          <p:cNvPr id="19" name="Right Arrow 18"/>
          <p:cNvSpPr/>
          <p:nvPr/>
        </p:nvSpPr>
        <p:spPr>
          <a:xfrm>
            <a:off x="13506837" y="7091120"/>
            <a:ext cx="2264033" cy="5507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Serve </a:t>
            </a:r>
            <a:r>
              <a:rPr lang="nl-NL" dirty="0" err="1" smtClean="0"/>
              <a:t>Department</a:t>
            </a:r>
            <a:r>
              <a:rPr lang="nl-NL" dirty="0" smtClean="0"/>
              <a:t> details – </a:t>
            </a:r>
            <a:r>
              <a:rPr lang="nl-NL" dirty="0" err="1" smtClean="0"/>
              <a:t>retrieved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REST API 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2011593E-1E57-4F1C-B99A-6F0ED68FB12A}" type="slidenum">
              <a:rPr lang="en-US" smtClean="0"/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524" y="2418925"/>
            <a:ext cx="16386321" cy="6963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3524" y="2418927"/>
            <a:ext cx="15737697" cy="6804304"/>
          </a:xfrm>
          <a:prstGeom prst="rect">
            <a:avLst/>
          </a:prstGeom>
          <a:noFill/>
        </p:spPr>
        <p:txBody>
          <a:bodyPr wrap="square" lIns="154817" tIns="77409" rIns="154817" bIns="77409" rtlCol="0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...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app = express()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.get('/</a:t>
            </a:r>
            <a:r>
              <a:rPr lang="en-US" dirty="0" err="1">
                <a:latin typeface="Lucida Console" panose="020B0609040504020204" pitchFamily="49" charset="0"/>
              </a:rPr>
              <a:t>departmentdetails</a:t>
            </a:r>
            <a:r>
              <a:rPr lang="en-US" dirty="0">
                <a:latin typeface="Lucida Console" panose="020B0609040504020204" pitchFamily="49" charset="0"/>
              </a:rPr>
              <a:t>/:</a:t>
            </a:r>
            <a:r>
              <a:rPr lang="en-US" dirty="0" err="1">
                <a:latin typeface="Lucida Console" panose="020B0609040504020204" pitchFamily="49" charset="0"/>
              </a:rPr>
              <a:t>departmentId</a:t>
            </a:r>
            <a:r>
              <a:rPr lang="en-US" dirty="0">
                <a:latin typeface="Lucida Console" panose="020B0609040504020204" pitchFamily="49" charset="0"/>
              </a:rPr>
              <a:t>', function (</a:t>
            </a:r>
            <a:r>
              <a:rPr lang="en-US" dirty="0" err="1">
                <a:latin typeface="Lucida Console" panose="020B0609040504020204" pitchFamily="49" charset="0"/>
              </a:rPr>
              <a:t>req</a:t>
            </a:r>
            <a:r>
              <a:rPr lang="en-US" dirty="0">
                <a:latin typeface="Lucida Console" panose="020B0609040504020204" pitchFamily="49" charset="0"/>
              </a:rPr>
              <a:t>, res) {		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   </a:t>
            </a:r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departmentId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req.params</a:t>
            </a:r>
            <a:r>
              <a:rPr lang="en-US" dirty="0">
                <a:latin typeface="Lucida Console" panose="020B0609040504020204" pitchFamily="49" charset="0"/>
              </a:rPr>
              <a:t>['</a:t>
            </a:r>
            <a:r>
              <a:rPr lang="en-US" dirty="0" err="1">
                <a:latin typeface="Lucida Console" panose="020B0609040504020204" pitchFamily="49" charset="0"/>
              </a:rPr>
              <a:t>departmentId</a:t>
            </a:r>
            <a:r>
              <a:rPr lang="en-US" dirty="0">
                <a:latin typeface="Lucida Console" panose="020B0609040504020204" pitchFamily="49" charset="0"/>
              </a:rPr>
              <a:t>'];</a:t>
            </a:r>
          </a:p>
          <a:p>
            <a:r>
              <a:rPr lang="en-US" dirty="0">
                <a:latin typeface="Lucida Console" panose="020B0609040504020204" pitchFamily="49" charset="0"/>
              </a:rPr>
              <a:t>	   </a:t>
            </a:r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department = </a:t>
            </a:r>
            <a:r>
              <a:rPr lang="en-US" dirty="0" err="1">
                <a:latin typeface="Lucida Console" panose="020B0609040504020204" pitchFamily="49" charset="0"/>
              </a:rPr>
              <a:t>getDepartment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departmentId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	   // get employee details for department from remote API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	   </a:t>
            </a:r>
            <a:r>
              <a:rPr lang="en-US" dirty="0" err="1">
                <a:latin typeface="Lucida Console" panose="020B0609040504020204" pitchFamily="49" charset="0"/>
              </a:rPr>
              <a:t>https.get</a:t>
            </a:r>
            <a:r>
              <a:rPr lang="en-US" dirty="0">
                <a:latin typeface="Lucida Console" panose="020B0609040504020204" pitchFamily="49" charset="0"/>
              </a:rPr>
              <a:t>({ host: 'data-api-oraclecloud.com', port: 443,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   path: '/departments/'+</a:t>
            </a:r>
            <a:r>
              <a:rPr lang="en-US" dirty="0" err="1">
                <a:latin typeface="Lucida Console" panose="020B0609040504020204" pitchFamily="49" charset="0"/>
              </a:rPr>
              <a:t>departmentId</a:t>
            </a:r>
            <a:r>
              <a:rPr lang="en-US" dirty="0">
                <a:latin typeface="Lucida Console" panose="020B0609040504020204" pitchFamily="49" charset="0"/>
              </a:rPr>
              <a:t>, method: 'GET'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 }, </a:t>
            </a:r>
            <a:r>
              <a:rPr lang="en-US" b="1" dirty="0">
                <a:latin typeface="Lucida Console" panose="020B0609040504020204" pitchFamily="49" charset="0"/>
              </a:rPr>
              <a:t>function </a:t>
            </a:r>
            <a:r>
              <a:rPr lang="en-US" b="1" dirty="0" err="1">
                <a:latin typeface="Lucida Console" panose="020B0609040504020204" pitchFamily="49" charset="0"/>
              </a:rPr>
              <a:t>handleRemoteResponse</a:t>
            </a:r>
            <a:r>
              <a:rPr lang="en-US" b="1" dirty="0">
                <a:latin typeface="Lucida Console" panose="020B0609040504020204" pitchFamily="49" charset="0"/>
              </a:rPr>
              <a:t>(</a:t>
            </a:r>
            <a:r>
              <a:rPr lang="en-US" b="1" dirty="0" err="1">
                <a:latin typeface="Lucida Console" panose="020B0609040504020204" pitchFamily="49" charset="0"/>
              </a:rPr>
              <a:t>resp</a:t>
            </a:r>
            <a:r>
              <a:rPr lang="en-US" b="1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         </a:t>
            </a:r>
            <a:r>
              <a:rPr lang="en-US" b="1" dirty="0" err="1">
                <a:latin typeface="Lucida Console" panose="020B0609040504020204" pitchFamily="49" charset="0"/>
              </a:rPr>
              <a:t>var</a:t>
            </a:r>
            <a:r>
              <a:rPr lang="en-US" b="1" dirty="0">
                <a:latin typeface="Lucida Console" panose="020B0609040504020204" pitchFamily="49" charset="0"/>
              </a:rPr>
              <a:t> body="";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         </a:t>
            </a:r>
            <a:r>
              <a:rPr lang="en-US" b="1" dirty="0" err="1">
                <a:latin typeface="Lucida Console" panose="020B0609040504020204" pitchFamily="49" charset="0"/>
              </a:rPr>
              <a:t>resp.on</a:t>
            </a:r>
            <a:r>
              <a:rPr lang="en-US" b="1" dirty="0">
                <a:latin typeface="Lucida Console" panose="020B0609040504020204" pitchFamily="49" charset="0"/>
              </a:rPr>
              <a:t>("data", function(chunk) {body += chunk; });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         </a:t>
            </a:r>
            <a:r>
              <a:rPr lang="en-US" b="1" dirty="0" err="1">
                <a:latin typeface="Lucida Console" panose="020B0609040504020204" pitchFamily="49" charset="0"/>
              </a:rPr>
              <a:t>resp.on</a:t>
            </a:r>
            <a:r>
              <a:rPr lang="en-US" b="1" dirty="0">
                <a:latin typeface="Lucida Console" panose="020B0609040504020204" pitchFamily="49" charset="0"/>
              </a:rPr>
              <a:t>("end", function() { 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		   </a:t>
            </a:r>
            <a:r>
              <a:rPr lang="en-US" b="1" dirty="0" err="1">
                <a:latin typeface="Lucida Console" panose="020B0609040504020204" pitchFamily="49" charset="0"/>
              </a:rPr>
              <a:t>department.employees</a:t>
            </a:r>
            <a:r>
              <a:rPr lang="en-US" b="1" dirty="0">
                <a:latin typeface="Lucida Console" panose="020B0609040504020204" pitchFamily="49" charset="0"/>
              </a:rPr>
              <a:t> = </a:t>
            </a:r>
            <a:r>
              <a:rPr lang="en-US" b="1" dirty="0" err="1">
                <a:latin typeface="Lucida Console" panose="020B0609040504020204" pitchFamily="49" charset="0"/>
              </a:rPr>
              <a:t>JSON.parse</a:t>
            </a:r>
            <a:r>
              <a:rPr lang="en-US" b="1" dirty="0">
                <a:latin typeface="Lucida Console" panose="020B0609040504020204" pitchFamily="49" charset="0"/>
              </a:rPr>
              <a:t>(body);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           </a:t>
            </a:r>
            <a:r>
              <a:rPr lang="en-US" b="1" dirty="0" smtClean="0">
                <a:latin typeface="Lucida Console" panose="020B0609040504020204" pitchFamily="49" charset="0"/>
              </a:rPr>
              <a:t>      </a:t>
            </a:r>
            <a:r>
              <a:rPr lang="en-US" b="1" dirty="0" err="1" smtClean="0">
                <a:latin typeface="Lucida Console" panose="020B0609040504020204" pitchFamily="49" charset="0"/>
              </a:rPr>
              <a:t>res.send</a:t>
            </a:r>
            <a:r>
              <a:rPr lang="en-US" b="1" dirty="0" smtClean="0">
                <a:latin typeface="Lucida Console" panose="020B0609040504020204" pitchFamily="49" charset="0"/>
              </a:rPr>
              <a:t>(department</a:t>
            </a:r>
            <a:r>
              <a:rPr lang="en-US" b="1" dirty="0">
                <a:latin typeface="Lucida Console" panose="020B0609040504020204" pitchFamily="49" charset="0"/>
              </a:rPr>
              <a:t>); });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         });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	 }) </a:t>
            </a:r>
            <a:r>
              <a:rPr lang="en-US" dirty="0">
                <a:latin typeface="Lucida Console" panose="020B0609040504020204" pitchFamily="49" charset="0"/>
              </a:rPr>
              <a:t>		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.listen(3000);</a:t>
            </a:r>
            <a:br>
              <a:rPr lang="en-US" dirty="0">
                <a:latin typeface="Lucida Console" panose="020B0609040504020204" pitchFamily="49" charset="0"/>
              </a:rPr>
            </a:b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264632" y="7097230"/>
            <a:ext cx="2457948" cy="136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dirty="0"/>
              <a:t>Integration Tier</a:t>
            </a:r>
          </a:p>
          <a:p>
            <a:pPr algn="ctr"/>
            <a:endParaRPr lang="nl-NL" sz="2700" dirty="0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186" y="7949142"/>
            <a:ext cx="3144286" cy="117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86106" y="8646714"/>
            <a:ext cx="2274733" cy="571828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sz="2700" i="1" dirty="0"/>
              <a:t>GET </a:t>
            </a:r>
            <a:r>
              <a:rPr lang="nl-NL" sz="2700" i="1" dirty="0" err="1"/>
              <a:t>request</a:t>
            </a:r>
            <a:endParaRPr lang="en-US" sz="2700" i="1" dirty="0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6348736" y="8268763"/>
            <a:ext cx="4915896" cy="4583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13449475" y="8012823"/>
            <a:ext cx="1092421" cy="5507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541897" y="8135794"/>
            <a:ext cx="2457948" cy="134951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/>
              <a:t>Local</a:t>
            </a:r>
            <a:r>
              <a:rPr lang="nl-NL" dirty="0"/>
              <a:t> file system</a:t>
            </a:r>
          </a:p>
          <a:p>
            <a:pPr algn="ctr"/>
            <a:endParaRPr lang="nl-NL" dirty="0"/>
          </a:p>
          <a:p>
            <a:pPr algn="ctr"/>
            <a:endParaRPr lang="nl-NL" dirty="0"/>
          </a:p>
        </p:txBody>
      </p:sp>
      <p:pic>
        <p:nvPicPr>
          <p:cNvPr id="17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127" y="8786973"/>
            <a:ext cx="3560602" cy="8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4610173" y="8870063"/>
            <a:ext cx="2184843" cy="512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000" dirty="0" err="1"/>
              <a:t>departments</a:t>
            </a:r>
            <a:r>
              <a:rPr lang="nl-NL" sz="2000" dirty="0"/>
              <a:t/>
            </a:r>
            <a:br>
              <a:rPr lang="nl-NL" sz="2000" dirty="0"/>
            </a:br>
            <a:r>
              <a:rPr lang="nl-NL" sz="2000" dirty="0"/>
              <a:t>.</a:t>
            </a:r>
            <a:r>
              <a:rPr lang="nl-NL" sz="2000" dirty="0" err="1"/>
              <a:t>json</a:t>
            </a:r>
            <a:endParaRPr lang="en-US" sz="2000" dirty="0"/>
          </a:p>
        </p:txBody>
      </p:sp>
      <p:sp>
        <p:nvSpPr>
          <p:cNvPr id="16" name="Rounded Rectangle 15">
            <a:hlinkClick r:id="rId4"/>
          </p:cNvPr>
          <p:cNvSpPr/>
          <p:nvPr/>
        </p:nvSpPr>
        <p:spPr>
          <a:xfrm>
            <a:off x="15702596" y="6720205"/>
            <a:ext cx="1297250" cy="11123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2000" dirty="0"/>
              <a:t>REST API</a:t>
            </a:r>
            <a:endParaRPr lang="en-US" sz="2000" dirty="0"/>
          </a:p>
        </p:txBody>
      </p:sp>
      <p:sp>
        <p:nvSpPr>
          <p:cNvPr id="19" name="Right Arrow 18"/>
          <p:cNvSpPr/>
          <p:nvPr/>
        </p:nvSpPr>
        <p:spPr>
          <a:xfrm>
            <a:off x="13506837" y="7091120"/>
            <a:ext cx="2264033" cy="5507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Lab 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Making HTTP </a:t>
            </a:r>
            <a:r>
              <a:rPr lang="nl-NL" dirty="0" err="1" smtClean="0"/>
              <a:t>Requests</a:t>
            </a:r>
            <a:r>
              <a:rPr lang="nl-NL" dirty="0" smtClean="0"/>
              <a:t> – </a:t>
            </a:r>
            <a:r>
              <a:rPr lang="nl-NL" dirty="0" err="1" smtClean="0"/>
              <a:t>Calling</a:t>
            </a:r>
            <a:r>
              <a:rPr lang="nl-NL" dirty="0" smtClean="0"/>
              <a:t> out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Lab 11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Implementation</a:t>
            </a:r>
            <a:r>
              <a:rPr lang="nl-NL" dirty="0" smtClean="0"/>
              <a:t> of </a:t>
            </a:r>
            <a:br>
              <a:rPr lang="nl-NL" dirty="0" smtClean="0"/>
            </a:b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API </a:t>
            </a:r>
            <a:br>
              <a:rPr lang="nl-NL" dirty="0" smtClean="0"/>
            </a:br>
            <a:r>
              <a:rPr lang="nl-NL" dirty="0" smtClean="0"/>
              <a:t>(</a:t>
            </a:r>
            <a:r>
              <a:rPr lang="nl-NL" dirty="0" err="1" smtClean="0"/>
              <a:t>with</a:t>
            </a:r>
            <a:r>
              <a:rPr lang="nl-NL" dirty="0" smtClean="0"/>
              <a:t> Mock Response)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8737" y="6122014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http</a:t>
            </a:r>
            <a:endParaRPr lang="en-US" dirty="0" err="1" smtClean="0"/>
          </a:p>
        </p:txBody>
      </p:sp>
      <p:sp>
        <p:nvSpPr>
          <p:cNvPr id="5" name="Flowchart: Process 4"/>
          <p:cNvSpPr/>
          <p:nvPr/>
        </p:nvSpPr>
        <p:spPr>
          <a:xfrm>
            <a:off x="7658097" y="2793384"/>
            <a:ext cx="9281160" cy="662047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56657" y="6091534"/>
            <a:ext cx="452628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/>
          <p:cNvSpPr/>
          <p:nvPr/>
        </p:nvSpPr>
        <p:spPr>
          <a:xfrm>
            <a:off x="7444737" y="3226414"/>
            <a:ext cx="259080" cy="61874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28" y="8070327"/>
            <a:ext cx="3775637" cy="141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642" y="5816915"/>
            <a:ext cx="2683215" cy="61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ecagon 9"/>
          <p:cNvSpPr/>
          <p:nvPr/>
        </p:nvSpPr>
        <p:spPr>
          <a:xfrm>
            <a:off x="10432748" y="2995581"/>
            <a:ext cx="457200" cy="494377"/>
          </a:xfrm>
          <a:prstGeom prst="dec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723278" y="3226414"/>
            <a:ext cx="2070698" cy="10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Mock (</a:t>
            </a:r>
            <a:r>
              <a:rPr lang="nl-NL" dirty="0" err="1" smtClean="0"/>
              <a:t>static</a:t>
            </a:r>
            <a:r>
              <a:rPr lang="nl-NL" dirty="0" smtClean="0"/>
              <a:t> response)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0172697" y="4318498"/>
            <a:ext cx="550581" cy="1635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82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Lab 12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Publication</a:t>
            </a:r>
            <a:r>
              <a:rPr lang="nl-NL" dirty="0" smtClean="0"/>
              <a:t> of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Lab 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7701" y="2054861"/>
            <a:ext cx="11942763" cy="5727700"/>
          </a:xfrm>
        </p:spPr>
        <p:txBody>
          <a:bodyPr/>
          <a:lstStyle/>
          <a:p>
            <a:r>
              <a:rPr lang="nl-NL" dirty="0" err="1" smtClean="0"/>
              <a:t>Implementation</a:t>
            </a:r>
            <a:r>
              <a:rPr lang="nl-NL" dirty="0" smtClean="0"/>
              <a:t> of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API (</a:t>
            </a:r>
            <a:r>
              <a:rPr lang="nl-NL" dirty="0" err="1" smtClean="0"/>
              <a:t>against</a:t>
            </a:r>
            <a:r>
              <a:rPr lang="nl-NL" dirty="0" smtClean="0"/>
              <a:t> 3rd part back end API)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6979" y="6137255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http</a:t>
            </a:r>
            <a:endParaRPr lang="en-US" dirty="0" err="1" smtClean="0"/>
          </a:p>
        </p:txBody>
      </p:sp>
      <p:sp>
        <p:nvSpPr>
          <p:cNvPr id="5" name="Flowchart: Process 4"/>
          <p:cNvSpPr/>
          <p:nvPr/>
        </p:nvSpPr>
        <p:spPr>
          <a:xfrm>
            <a:off x="5006339" y="2808625"/>
            <a:ext cx="9281160" cy="662047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104899" y="6106775"/>
            <a:ext cx="452628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/>
          <p:cNvSpPr/>
          <p:nvPr/>
        </p:nvSpPr>
        <p:spPr>
          <a:xfrm>
            <a:off x="4792979" y="3241655"/>
            <a:ext cx="259080" cy="61874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15659099" y="2830175"/>
            <a:ext cx="929640" cy="132588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16276319" y="3241655"/>
            <a:ext cx="929640" cy="132588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11122" y="2346960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Local</a:t>
            </a:r>
            <a:r>
              <a:rPr lang="nl-NL" dirty="0" smtClean="0"/>
              <a:t> files</a:t>
            </a:r>
            <a:endParaRPr lang="en-US" dirty="0" err="1" smtClean="0"/>
          </a:p>
        </p:txBody>
      </p:sp>
      <p:sp>
        <p:nvSpPr>
          <p:cNvPr id="11" name="TextBox 10"/>
          <p:cNvSpPr txBox="1"/>
          <p:nvPr/>
        </p:nvSpPr>
        <p:spPr>
          <a:xfrm>
            <a:off x="16323396" y="4506575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.</a:t>
            </a:r>
            <a:r>
              <a:rPr lang="nl-NL" dirty="0" err="1" smtClean="0"/>
              <a:t>json</a:t>
            </a:r>
            <a:endParaRPr lang="en-US" dirty="0" err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487911" y="409063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.</a:t>
            </a:r>
            <a:r>
              <a:rPr lang="nl-NL" dirty="0" err="1" smtClean="0"/>
              <a:t>json</a:t>
            </a:r>
            <a:endParaRPr lang="en-US" dirty="0" err="1" smtClean="0"/>
          </a:p>
        </p:txBody>
      </p:sp>
      <p:sp>
        <p:nvSpPr>
          <p:cNvPr id="16" name="Flowchart: Direct Access Storage 15"/>
          <p:cNvSpPr/>
          <p:nvPr/>
        </p:nvSpPr>
        <p:spPr>
          <a:xfrm>
            <a:off x="16188523" y="5679131"/>
            <a:ext cx="837823" cy="1839575"/>
          </a:xfrm>
          <a:prstGeom prst="flowChartMagneticDru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814590" y="7518707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REST API</a:t>
            </a:r>
            <a:endParaRPr lang="en-US" dirty="0" err="1" smtClean="0"/>
          </a:p>
        </p:txBody>
      </p:sp>
      <p:pic>
        <p:nvPicPr>
          <p:cNvPr id="1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70" y="8085568"/>
            <a:ext cx="3775637" cy="141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884" y="5832156"/>
            <a:ext cx="2683215" cy="61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Decagon 19"/>
          <p:cNvSpPr/>
          <p:nvPr/>
        </p:nvSpPr>
        <p:spPr>
          <a:xfrm>
            <a:off x="7780990" y="3010822"/>
            <a:ext cx="457200" cy="494377"/>
          </a:xfrm>
          <a:prstGeom prst="dec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071520" y="3241655"/>
            <a:ext cx="2070698" cy="10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Mock (</a:t>
            </a:r>
            <a:r>
              <a:rPr lang="nl-NL" dirty="0" err="1" smtClean="0"/>
              <a:t>static</a:t>
            </a:r>
            <a:r>
              <a:rPr lang="nl-NL" dirty="0" smtClean="0"/>
              <a:t> response)</a:t>
            </a:r>
            <a:endParaRPr lang="en-US" dirty="0"/>
          </a:p>
        </p:txBody>
      </p:sp>
      <p:sp>
        <p:nvSpPr>
          <p:cNvPr id="22" name="Decagon 21"/>
          <p:cNvSpPr/>
          <p:nvPr/>
        </p:nvSpPr>
        <p:spPr>
          <a:xfrm>
            <a:off x="10432748" y="4086551"/>
            <a:ext cx="457200" cy="494377"/>
          </a:xfrm>
          <a:prstGeom prst="dec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723278" y="4317384"/>
            <a:ext cx="2070698" cy="10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Local</a:t>
            </a:r>
            <a:r>
              <a:rPr lang="nl-NL" dirty="0" smtClean="0"/>
              <a:t> File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520939" y="4333739"/>
            <a:ext cx="550581" cy="1635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3" idx="1"/>
          </p:cNvCxnSpPr>
          <p:nvPr/>
        </p:nvCxnSpPr>
        <p:spPr>
          <a:xfrm flipV="1">
            <a:off x="8254400" y="4855249"/>
            <a:ext cx="2468878" cy="1266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ecagon 25"/>
          <p:cNvSpPr/>
          <p:nvPr/>
        </p:nvSpPr>
        <p:spPr>
          <a:xfrm>
            <a:off x="10432748" y="5578611"/>
            <a:ext cx="457200" cy="494377"/>
          </a:xfrm>
          <a:prstGeom prst="dec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723278" y="5809444"/>
            <a:ext cx="2070698" cy="10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Call out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REST API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3"/>
            <a:endCxn id="16" idx="1"/>
          </p:cNvCxnSpPr>
          <p:nvPr/>
        </p:nvCxnSpPr>
        <p:spPr>
          <a:xfrm>
            <a:off x="12793976" y="6347309"/>
            <a:ext cx="3394547" cy="25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3"/>
            <a:endCxn id="8" idx="1"/>
          </p:cNvCxnSpPr>
          <p:nvPr/>
        </p:nvCxnSpPr>
        <p:spPr>
          <a:xfrm flipV="1">
            <a:off x="12793976" y="3493115"/>
            <a:ext cx="2865123" cy="1362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406800" y="6274415"/>
            <a:ext cx="2254548" cy="16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69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6" grpId="0" animBg="1"/>
      <p:bldP spid="17" grpId="0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API </a:t>
            </a:r>
            <a:r>
              <a:rPr lang="nl-NL" dirty="0" err="1" smtClean="0"/>
              <a:t>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1680" y="525780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http</a:t>
            </a:r>
            <a:endParaRPr lang="en-US" dirty="0" err="1" smtClean="0"/>
          </a:p>
        </p:txBody>
      </p:sp>
      <p:sp>
        <p:nvSpPr>
          <p:cNvPr id="5" name="Flowchart: Process 4"/>
          <p:cNvSpPr/>
          <p:nvPr/>
        </p:nvSpPr>
        <p:spPr>
          <a:xfrm>
            <a:off x="4511040" y="1929170"/>
            <a:ext cx="9281160" cy="662047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09600" y="5227320"/>
            <a:ext cx="452628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/>
          <p:cNvSpPr/>
          <p:nvPr/>
        </p:nvSpPr>
        <p:spPr>
          <a:xfrm>
            <a:off x="4297680" y="2362200"/>
            <a:ext cx="259080" cy="61874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15163800" y="1950720"/>
            <a:ext cx="929640" cy="132588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15781020" y="2362200"/>
            <a:ext cx="929640" cy="132588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315823" y="1467505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Local</a:t>
            </a:r>
            <a:r>
              <a:rPr lang="nl-NL" dirty="0" smtClean="0"/>
              <a:t> files</a:t>
            </a:r>
            <a:endParaRPr lang="en-US" dirty="0" err="1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828097" y="362712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.</a:t>
            </a:r>
            <a:r>
              <a:rPr lang="nl-NL" dirty="0" err="1" smtClean="0"/>
              <a:t>json</a:t>
            </a:r>
            <a:endParaRPr lang="en-US" dirty="0" err="1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992612" y="3211175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.</a:t>
            </a:r>
            <a:r>
              <a:rPr lang="nl-NL" dirty="0" err="1" smtClean="0"/>
              <a:t>json</a:t>
            </a:r>
            <a:endParaRPr lang="en-US" dirty="0" err="1" smtClean="0"/>
          </a:p>
        </p:txBody>
      </p:sp>
      <p:sp>
        <p:nvSpPr>
          <p:cNvPr id="13" name="Cloud 12"/>
          <p:cNvSpPr/>
          <p:nvPr/>
        </p:nvSpPr>
        <p:spPr>
          <a:xfrm>
            <a:off x="14690385" y="7674649"/>
            <a:ext cx="2579108" cy="140208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mongodb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415" y="8280632"/>
            <a:ext cx="2017416" cy="53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owchart: Magnetic Disk 13"/>
          <p:cNvSpPr/>
          <p:nvPr/>
        </p:nvSpPr>
        <p:spPr>
          <a:xfrm>
            <a:off x="15773783" y="7914024"/>
            <a:ext cx="868680" cy="4616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irect Access Storage 14"/>
          <p:cNvSpPr/>
          <p:nvPr/>
        </p:nvSpPr>
        <p:spPr>
          <a:xfrm>
            <a:off x="15693224" y="4799676"/>
            <a:ext cx="837823" cy="1839575"/>
          </a:xfrm>
          <a:prstGeom prst="flowChartMagneticDru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319291" y="6639252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REST API</a:t>
            </a:r>
            <a:endParaRPr lang="en-US" dirty="0" err="1" smtClean="0"/>
          </a:p>
        </p:txBody>
      </p:sp>
      <p:pic>
        <p:nvPicPr>
          <p:cNvPr id="18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871" y="7206113"/>
            <a:ext cx="3775637" cy="141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585" y="4952701"/>
            <a:ext cx="2683215" cy="61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ecagon 16"/>
          <p:cNvSpPr/>
          <p:nvPr/>
        </p:nvSpPr>
        <p:spPr>
          <a:xfrm>
            <a:off x="7285691" y="2131367"/>
            <a:ext cx="457200" cy="494377"/>
          </a:xfrm>
          <a:prstGeom prst="dec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76221" y="2362200"/>
            <a:ext cx="2070698" cy="10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Mock (</a:t>
            </a:r>
            <a:r>
              <a:rPr lang="nl-NL" dirty="0" err="1" smtClean="0"/>
              <a:t>static</a:t>
            </a:r>
            <a:r>
              <a:rPr lang="nl-NL" dirty="0" smtClean="0"/>
              <a:t> response)</a:t>
            </a:r>
            <a:endParaRPr lang="en-US" dirty="0"/>
          </a:p>
        </p:txBody>
      </p:sp>
      <p:sp>
        <p:nvSpPr>
          <p:cNvPr id="23" name="Decagon 22"/>
          <p:cNvSpPr/>
          <p:nvPr/>
        </p:nvSpPr>
        <p:spPr>
          <a:xfrm>
            <a:off x="9937449" y="3207096"/>
            <a:ext cx="457200" cy="494377"/>
          </a:xfrm>
          <a:prstGeom prst="dec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227979" y="3437929"/>
            <a:ext cx="2070698" cy="10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Local</a:t>
            </a:r>
            <a:r>
              <a:rPr lang="nl-NL" dirty="0" smtClean="0"/>
              <a:t> File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025640" y="3454284"/>
            <a:ext cx="550581" cy="1635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1"/>
          </p:cNvCxnSpPr>
          <p:nvPr/>
        </p:nvCxnSpPr>
        <p:spPr>
          <a:xfrm flipV="1">
            <a:off x="7759101" y="3975794"/>
            <a:ext cx="2468878" cy="1266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ecagon 28"/>
          <p:cNvSpPr/>
          <p:nvPr/>
        </p:nvSpPr>
        <p:spPr>
          <a:xfrm>
            <a:off x="9937449" y="4699156"/>
            <a:ext cx="457200" cy="494377"/>
          </a:xfrm>
          <a:prstGeom prst="dec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227979" y="4929989"/>
            <a:ext cx="2070698" cy="10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Call out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REST API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0" idx="3"/>
            <a:endCxn id="15" idx="1"/>
          </p:cNvCxnSpPr>
          <p:nvPr/>
        </p:nvCxnSpPr>
        <p:spPr>
          <a:xfrm>
            <a:off x="12298677" y="5467854"/>
            <a:ext cx="3394547" cy="25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3"/>
            <a:endCxn id="8" idx="1"/>
          </p:cNvCxnSpPr>
          <p:nvPr/>
        </p:nvCxnSpPr>
        <p:spPr>
          <a:xfrm flipV="1">
            <a:off x="12298677" y="2613660"/>
            <a:ext cx="2865123" cy="1362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ecagon 35"/>
          <p:cNvSpPr/>
          <p:nvPr/>
        </p:nvSpPr>
        <p:spPr>
          <a:xfrm>
            <a:off x="9954629" y="6174516"/>
            <a:ext cx="457200" cy="494377"/>
          </a:xfrm>
          <a:prstGeom prst="dec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245159" y="6405349"/>
            <a:ext cx="2070698" cy="107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Interact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MongoDB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911501" y="5394960"/>
            <a:ext cx="2254548" cy="16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14291" y="5488632"/>
            <a:ext cx="2713688" cy="1493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2"/>
          </p:cNvCxnSpPr>
          <p:nvPr/>
        </p:nvCxnSpPr>
        <p:spPr>
          <a:xfrm>
            <a:off x="12379236" y="6898072"/>
            <a:ext cx="3394547" cy="1246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93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/>
      <p:bldP spid="17" grpId="0" animBg="1"/>
      <p:bldP spid="21" grpId="0" animBg="1"/>
      <p:bldP spid="23" grpId="0" animBg="1"/>
      <p:bldP spid="24" grpId="0" animBg="1"/>
      <p:bldP spid="29" grpId="0" animBg="1"/>
      <p:bldP spid="30" grpId="0" animBg="1"/>
      <p:bldP spid="36" grpId="0" animBg="1"/>
      <p:bldP spid="3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API </a:t>
            </a:r>
            <a:r>
              <a:rPr lang="nl-NL" dirty="0" err="1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Implement</a:t>
            </a:r>
            <a:r>
              <a:rPr lang="nl-NL" dirty="0" smtClean="0"/>
              <a:t> in Node</a:t>
            </a:r>
          </a:p>
          <a:p>
            <a:r>
              <a:rPr lang="nl-NL" dirty="0" smtClean="0"/>
              <a:t>Run </a:t>
            </a:r>
            <a:r>
              <a:rPr lang="nl-NL" dirty="0" err="1" smtClean="0"/>
              <a:t>locally</a:t>
            </a:r>
            <a:r>
              <a:rPr lang="nl-NL" dirty="0" smtClean="0"/>
              <a:t>, test </a:t>
            </a:r>
            <a:r>
              <a:rPr lang="nl-NL" dirty="0" err="1" smtClean="0"/>
              <a:t>locally</a:t>
            </a:r>
            <a:endParaRPr lang="nl-NL" dirty="0" smtClean="0"/>
          </a:p>
          <a:p>
            <a:r>
              <a:rPr lang="nl-NL" dirty="0" smtClean="0"/>
              <a:t>Run Postman Collection (</a:t>
            </a:r>
            <a:r>
              <a:rPr lang="nl-NL" dirty="0" err="1" smtClean="0"/>
              <a:t>to</a:t>
            </a:r>
            <a:r>
              <a:rPr lang="nl-NL" dirty="0" smtClean="0"/>
              <a:t> test)</a:t>
            </a:r>
          </a:p>
          <a:p>
            <a:r>
              <a:rPr lang="nl-NL" dirty="0" smtClean="0"/>
              <a:t>Run User Interface Web App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leverage</a:t>
            </a:r>
            <a:r>
              <a:rPr lang="nl-NL" dirty="0" smtClean="0"/>
              <a:t> API</a:t>
            </a:r>
          </a:p>
          <a:p>
            <a:r>
              <a:rPr lang="nl-NL" dirty="0" err="1" smtClean="0"/>
              <a:t>Deploy</a:t>
            </a:r>
            <a:r>
              <a:rPr lang="nl-NL" dirty="0" smtClean="0"/>
              <a:t> API on Cloud</a:t>
            </a:r>
          </a:p>
          <a:p>
            <a:pPr lvl="1"/>
            <a:r>
              <a:rPr lang="nl-NL" dirty="0" smtClean="0"/>
              <a:t>For </a:t>
            </a:r>
            <a:r>
              <a:rPr lang="nl-NL" dirty="0" err="1" smtClean="0"/>
              <a:t>example</a:t>
            </a:r>
            <a:r>
              <a:rPr lang="nl-NL" dirty="0" smtClean="0"/>
              <a:t> </a:t>
            </a:r>
            <a:r>
              <a:rPr lang="nl-NL" dirty="0" err="1" smtClean="0"/>
              <a:t>Now</a:t>
            </a:r>
            <a:r>
              <a:rPr lang="nl-NL" dirty="0" smtClean="0"/>
              <a:t>!</a:t>
            </a:r>
          </a:p>
          <a:p>
            <a:r>
              <a:rPr lang="nl-NL" dirty="0" smtClean="0"/>
              <a:t>Run </a:t>
            </a:r>
            <a:r>
              <a:rPr lang="nl-NL" dirty="0" err="1" smtClean="0"/>
              <a:t>locally</a:t>
            </a:r>
            <a:r>
              <a:rPr lang="nl-NL" dirty="0" smtClean="0"/>
              <a:t>, </a:t>
            </a:r>
            <a:r>
              <a:rPr lang="nl-NL" dirty="0" err="1" smtClean="0"/>
              <a:t>expose</a:t>
            </a:r>
            <a:r>
              <a:rPr lang="nl-NL" dirty="0" smtClean="0"/>
              <a:t> on internet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ngrok</a:t>
            </a:r>
            <a:endParaRPr lang="nl-NL" dirty="0" smtClean="0"/>
          </a:p>
          <a:p>
            <a:r>
              <a:rPr lang="nl-NL" dirty="0" err="1" smtClean="0"/>
              <a:t>Try</a:t>
            </a:r>
            <a:r>
              <a:rPr lang="nl-NL" dirty="0" smtClean="0"/>
              <a:t> out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others</a:t>
            </a:r>
            <a:r>
              <a:rPr lang="nl-NL" dirty="0" smtClean="0"/>
              <a:t>’ API </a:t>
            </a:r>
            <a:r>
              <a:rPr lang="nl-NL" dirty="0" err="1" smtClean="0"/>
              <a:t>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571500" y="3390900"/>
            <a:ext cx="14719300" cy="6092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15000"/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Resources:	</a:t>
            </a:r>
            <a:r>
              <a:rPr lang="en-US" sz="2400" b="1" dirty="0">
                <a:solidFill>
                  <a:schemeClr val="bg1"/>
                </a:solidFill>
              </a:rPr>
              <a:t> https://github.com/lucasjellema/nodejs-introduction-workshop-may2017</a:t>
            </a: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Blog: 	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2"/>
              </a:rPr>
              <a:t>technology.amis.nl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Email: 	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lucas.jellema@amis.nl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: 	@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lucasjellema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: 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lucas-jellema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 :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4"/>
              </a:rPr>
              <a:t>www.amis.nl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5"/>
              </a:rPr>
              <a:t>info@amis.nl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+31 306016000</a:t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 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Edisonbaan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15, </a:t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Nieuwegein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	</a:t>
            </a: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9104" y="5910464"/>
            <a:ext cx="526836" cy="52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53" y="8155706"/>
            <a:ext cx="914401" cy="31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Image result for linked in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04" y="6709864"/>
            <a:ext cx="541587" cy="54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JavaScript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in </a:t>
            </a:r>
            <a:r>
              <a:rPr lang="nl-NL" dirty="0" err="1" smtClean="0"/>
              <a:t>enterprise</a:t>
            </a:r>
            <a:r>
              <a:rPr lang="nl-NL" dirty="0" smtClean="0"/>
              <a:t> </a:t>
            </a:r>
            <a:r>
              <a:rPr lang="nl-NL" dirty="0" err="1" smtClean="0"/>
              <a:t>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50076" y="3545452"/>
            <a:ext cx="2867606" cy="12289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smtClean="0"/>
              <a:t>Mobile 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0076" y="5286445"/>
            <a:ext cx="2867606" cy="12289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smtClean="0"/>
              <a:t>Browser</a:t>
            </a:r>
            <a:endParaRPr lang="en-US" dirty="0"/>
          </a:p>
        </p:txBody>
      </p:sp>
      <p:pic>
        <p:nvPicPr>
          <p:cNvPr id="11266" name="Picture 2" descr="Javascript logo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39" b="45462"/>
          <a:stretch/>
        </p:blipFill>
        <p:spPr bwMode="auto">
          <a:xfrm>
            <a:off x="2805319" y="4099361"/>
            <a:ext cx="812364" cy="67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Javascript logo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39" b="45462"/>
          <a:stretch/>
        </p:blipFill>
        <p:spPr bwMode="auto">
          <a:xfrm>
            <a:off x="2798366" y="5840355"/>
            <a:ext cx="812364" cy="67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212183" y="3545452"/>
            <a:ext cx="2184843" cy="29699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dirty="0"/>
              <a:t>Web Tier</a:t>
            </a:r>
          </a:p>
          <a:p>
            <a:pPr algn="ctr"/>
            <a:r>
              <a:rPr lang="nl-NL" sz="2700" dirty="0"/>
              <a:t/>
            </a:r>
            <a:br>
              <a:rPr lang="nl-NL" sz="2700" dirty="0"/>
            </a:br>
            <a:r>
              <a:rPr lang="nl-NL" sz="2700" dirty="0" err="1"/>
              <a:t>Static</a:t>
            </a:r>
            <a:r>
              <a:rPr lang="nl-NL" sz="2700" dirty="0"/>
              <a:t> file </a:t>
            </a:r>
            <a:r>
              <a:rPr lang="nl-NL" sz="2700" dirty="0" err="1"/>
              <a:t>serving</a:t>
            </a:r>
            <a:r>
              <a:rPr lang="nl-NL" sz="2700" dirty="0"/>
              <a:t/>
            </a:r>
            <a:br>
              <a:rPr lang="nl-NL" sz="2700" dirty="0"/>
            </a:br>
            <a:endParaRPr lang="nl-NL" sz="2700" dirty="0"/>
          </a:p>
          <a:p>
            <a:pPr algn="ctr"/>
            <a:r>
              <a:rPr lang="nl-NL" sz="2700" dirty="0"/>
              <a:t>REST </a:t>
            </a:r>
            <a:r>
              <a:rPr lang="nl-NL" sz="2700" dirty="0" err="1"/>
              <a:t>APIs</a:t>
            </a:r>
            <a:endParaRPr lang="nl-NL" sz="2700" dirty="0"/>
          </a:p>
        </p:txBody>
      </p:sp>
      <p:sp>
        <p:nvSpPr>
          <p:cNvPr id="9" name="Can 8"/>
          <p:cNvSpPr/>
          <p:nvPr/>
        </p:nvSpPr>
        <p:spPr>
          <a:xfrm>
            <a:off x="13742762" y="3135806"/>
            <a:ext cx="1891556" cy="130106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smtClean="0"/>
              <a:t>DB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806684" y="3545452"/>
            <a:ext cx="3004159" cy="29699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dirty="0"/>
              <a:t>Business Tier</a:t>
            </a:r>
          </a:p>
          <a:p>
            <a:pPr algn="ctr"/>
            <a:endParaRPr lang="nl-NL" sz="2700" dirty="0"/>
          </a:p>
          <a:p>
            <a:pPr algn="ctr"/>
            <a:r>
              <a:rPr lang="nl-NL" sz="2700" dirty="0"/>
              <a:t>Integration </a:t>
            </a:r>
          </a:p>
          <a:p>
            <a:pPr algn="ctr"/>
            <a:r>
              <a:rPr lang="nl-NL" sz="2700" dirty="0" err="1"/>
              <a:t>Orchestration</a:t>
            </a:r>
            <a:r>
              <a:rPr lang="nl-NL" sz="2700" dirty="0"/>
              <a:t>/ BPM</a:t>
            </a:r>
          </a:p>
          <a:p>
            <a:pPr algn="ctr"/>
            <a:r>
              <a:rPr lang="nl-NL" sz="2700" dirty="0"/>
              <a:t>Background Jobs</a:t>
            </a:r>
            <a:endParaRPr lang="en-US" sz="2700" dirty="0"/>
          </a:p>
        </p:txBody>
      </p:sp>
      <p:cxnSp>
        <p:nvCxnSpPr>
          <p:cNvPr id="12" name="Elbow Connector 11"/>
          <p:cNvCxnSpPr>
            <a:endCxn id="9" idx="2"/>
          </p:cNvCxnSpPr>
          <p:nvPr/>
        </p:nvCxnSpPr>
        <p:spPr>
          <a:xfrm flipV="1">
            <a:off x="11810843" y="3786340"/>
            <a:ext cx="1931918" cy="6505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be 12"/>
          <p:cNvSpPr/>
          <p:nvPr/>
        </p:nvSpPr>
        <p:spPr>
          <a:xfrm>
            <a:off x="13333104" y="4732537"/>
            <a:ext cx="2301214" cy="1065966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smtClean="0"/>
              <a:t>ERP</a:t>
            </a:r>
            <a:endParaRPr lang="en-US" dirty="0"/>
          </a:p>
        </p:txBody>
      </p:sp>
      <p:sp>
        <p:nvSpPr>
          <p:cNvPr id="15" name="Cube 14"/>
          <p:cNvSpPr/>
          <p:nvPr/>
        </p:nvSpPr>
        <p:spPr>
          <a:xfrm>
            <a:off x="14511479" y="5286446"/>
            <a:ext cx="2301214" cy="1065966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smtClean="0"/>
              <a:t>SaaS</a:t>
            </a:r>
            <a:endParaRPr lang="en-US" dirty="0"/>
          </a:p>
        </p:txBody>
      </p:sp>
      <p:cxnSp>
        <p:nvCxnSpPr>
          <p:cNvPr id="16" name="Elbow Connector 15"/>
          <p:cNvCxnSpPr/>
          <p:nvPr/>
        </p:nvCxnSpPr>
        <p:spPr>
          <a:xfrm>
            <a:off x="3617683" y="3955097"/>
            <a:ext cx="2731053" cy="8704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3610730" y="5235240"/>
            <a:ext cx="2738006" cy="8704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8260474" y="4774389"/>
            <a:ext cx="819316" cy="5120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1" idx="3"/>
            <a:endCxn id="13" idx="2"/>
          </p:cNvCxnSpPr>
          <p:nvPr/>
        </p:nvCxnSpPr>
        <p:spPr>
          <a:xfrm>
            <a:off x="11810843" y="5030418"/>
            <a:ext cx="1522260" cy="3683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3"/>
            <a:endCxn id="15" idx="2"/>
          </p:cNvCxnSpPr>
          <p:nvPr/>
        </p:nvCxnSpPr>
        <p:spPr>
          <a:xfrm>
            <a:off x="11810843" y="5030417"/>
            <a:ext cx="2700636" cy="9222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3742762" y="7129850"/>
            <a:ext cx="2867606" cy="12289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 smtClean="0"/>
              <a:t>External</a:t>
            </a:r>
            <a:r>
              <a:rPr lang="nl-NL" dirty="0" smtClean="0"/>
              <a:t> Service</a:t>
            </a:r>
            <a:endParaRPr lang="en-US" dirty="0"/>
          </a:p>
        </p:txBody>
      </p:sp>
      <p:sp>
        <p:nvSpPr>
          <p:cNvPr id="25" name="Cloud 24"/>
          <p:cNvSpPr/>
          <p:nvPr/>
        </p:nvSpPr>
        <p:spPr>
          <a:xfrm>
            <a:off x="12766712" y="8153964"/>
            <a:ext cx="2746262" cy="1126525"/>
          </a:xfrm>
          <a:prstGeom prst="clou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2700" dirty="0" err="1"/>
              <a:t>External</a:t>
            </a:r>
            <a:r>
              <a:rPr lang="nl-NL" sz="2700" dirty="0"/>
              <a:t> Service</a:t>
            </a:r>
            <a:endParaRPr lang="en-US" sz="2700" dirty="0"/>
          </a:p>
        </p:txBody>
      </p:sp>
      <p:cxnSp>
        <p:nvCxnSpPr>
          <p:cNvPr id="31" name="Elbow Connector 30"/>
          <p:cNvCxnSpPr/>
          <p:nvPr/>
        </p:nvCxnSpPr>
        <p:spPr>
          <a:xfrm>
            <a:off x="11810843" y="5235240"/>
            <a:ext cx="1931918" cy="2509079"/>
          </a:xfrm>
          <a:prstGeom prst="bentConnector3">
            <a:avLst>
              <a:gd name="adj1" fmla="val 300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11810843" y="5388857"/>
            <a:ext cx="964387" cy="3481987"/>
          </a:xfrm>
          <a:prstGeom prst="bentConnector3">
            <a:avLst>
              <a:gd name="adj1" fmla="val 316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286" y="6516130"/>
            <a:ext cx="5187005" cy="194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Javascript logo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39" b="45462"/>
          <a:stretch/>
        </p:blipFill>
        <p:spPr bwMode="auto">
          <a:xfrm>
            <a:off x="7448109" y="6183477"/>
            <a:ext cx="812364" cy="67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Javascript logo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39" b="45462"/>
          <a:stretch/>
        </p:blipFill>
        <p:spPr bwMode="auto">
          <a:xfrm>
            <a:off x="10861926" y="6208897"/>
            <a:ext cx="812364" cy="67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examples.javacodegeeks.com/wp-content/uploads/2012/12/json-logo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198" y="4605553"/>
            <a:ext cx="908534" cy="6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s://examples.javacodegeeks.com/wp-content/uploads/2012/12/json-logo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530" y="5321736"/>
            <a:ext cx="635707" cy="47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https://examples.javacodegeeks.com/wp-content/uploads/2012/12/json-logo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266" y="6653084"/>
            <a:ext cx="635707" cy="47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https://examples.javacodegeeks.com/wp-content/uploads/2012/12/json-logo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5183" y="4707858"/>
            <a:ext cx="635707" cy="47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0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Node.js is like a JS-DK – </a:t>
            </a:r>
            <a:r>
              <a:rPr lang="nl-NL" dirty="0" err="1" smtClean="0"/>
              <a:t>JavaScript</a:t>
            </a:r>
            <a:r>
              <a:rPr lang="nl-NL" dirty="0" smtClean="0"/>
              <a:t> Virtual Machine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290" name="Picture 2" descr="node.js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872" y="3783564"/>
            <a:ext cx="14124998" cy="518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pixabay.com/static/uploads/photo/2015/04/23/17/41/node-js-736399_6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11621" y="3884803"/>
            <a:ext cx="5904759" cy="393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be 4"/>
          <p:cNvSpPr/>
          <p:nvPr/>
        </p:nvSpPr>
        <p:spPr>
          <a:xfrm>
            <a:off x="5665973" y="2353580"/>
            <a:ext cx="2321395" cy="122893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/>
              <a:t>Custom</a:t>
            </a:r>
            <a:r>
              <a:rPr lang="nl-NL" dirty="0"/>
              <a:t> Node.js app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8397026" y="2009281"/>
            <a:ext cx="2321395" cy="1228937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dirty="0" err="1"/>
              <a:t>Custom</a:t>
            </a:r>
            <a:r>
              <a:rPr lang="nl-NL" dirty="0"/>
              <a:t> Node.js app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10854974" y="2660815"/>
            <a:ext cx="1638632" cy="977193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r>
              <a:rPr lang="nl-NL" sz="1900" dirty="0" err="1"/>
              <a:t>Custom</a:t>
            </a:r>
            <a:r>
              <a:rPr lang="nl-NL" sz="1900" dirty="0"/>
              <a:t> Node.js app</a:t>
            </a:r>
            <a:endParaRPr lang="en-US" sz="1900" dirty="0"/>
          </a:p>
        </p:txBody>
      </p:sp>
      <p:sp>
        <p:nvSpPr>
          <p:cNvPr id="6" name="Down Arrow 5"/>
          <p:cNvSpPr/>
          <p:nvPr/>
        </p:nvSpPr>
        <p:spPr>
          <a:xfrm>
            <a:off x="6485289" y="8461199"/>
            <a:ext cx="341382" cy="24188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46657" y="8461198"/>
            <a:ext cx="2159317" cy="525662"/>
          </a:xfrm>
          <a:prstGeom prst="rect">
            <a:avLst/>
          </a:prstGeom>
          <a:noFill/>
        </p:spPr>
        <p:txBody>
          <a:bodyPr wrap="none" lIns="154817" tIns="77409" rIns="154817" bIns="77409" rtlCol="0">
            <a:spAutoFit/>
          </a:bodyPr>
          <a:lstStyle/>
          <a:p>
            <a:r>
              <a:rPr lang="nl-NL" dirty="0">
                <a:latin typeface="BatangChe" panose="02030609000101010101" pitchFamily="49" charset="-127"/>
                <a:ea typeface="BatangChe" panose="02030609000101010101" pitchFamily="49" charset="-127"/>
              </a:rPr>
              <a:t>m</a:t>
            </a:r>
            <a:r>
              <a:rPr lang="nl-NL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achine code</a:t>
            </a:r>
            <a:endParaRPr lang="en-US" dirty="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pic>
        <p:nvPicPr>
          <p:cNvPr id="12294" name="Picture 6" descr="http://archetypeglobal.com/blog/wp-content/uploads/2013/01/platform-logo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04" y="8727904"/>
            <a:ext cx="3430232" cy="106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388709" y="4774388"/>
            <a:ext cx="12016635" cy="5018158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817" tIns="77409" rIns="154817" bIns="7740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Brief </a:t>
            </a:r>
            <a:r>
              <a:rPr lang="nl-NL" dirty="0" err="1" smtClean="0"/>
              <a:t>History</a:t>
            </a:r>
            <a:r>
              <a:rPr lang="nl-NL" dirty="0" smtClean="0"/>
              <a:t> of Node.js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094741" y="1765301"/>
            <a:ext cx="14206219" cy="5727700"/>
          </a:xfrm>
        </p:spPr>
        <p:txBody>
          <a:bodyPr>
            <a:noAutofit/>
          </a:bodyPr>
          <a:lstStyle/>
          <a:p>
            <a:r>
              <a:rPr lang="nl-NL" dirty="0" smtClean="0"/>
              <a:t>2009 – </a:t>
            </a:r>
            <a:r>
              <a:rPr lang="nl-NL" dirty="0" err="1" smtClean="0"/>
              <a:t>unveiled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en-US" dirty="0"/>
              <a:t>Ryan </a:t>
            </a:r>
            <a:r>
              <a:rPr lang="en-US" dirty="0" smtClean="0"/>
              <a:t>Dahl, written on Linux, leveraging Google V8</a:t>
            </a:r>
          </a:p>
          <a:p>
            <a:r>
              <a:rPr lang="nl-NL" dirty="0" smtClean="0"/>
              <a:t>2010</a:t>
            </a:r>
          </a:p>
          <a:p>
            <a:pPr lvl="1"/>
            <a:r>
              <a:rPr lang="nl-NL" sz="3200" dirty="0" err="1" smtClean="0"/>
              <a:t>Initial</a:t>
            </a:r>
            <a:r>
              <a:rPr lang="nl-NL" sz="3200" dirty="0" smtClean="0"/>
              <a:t> release of </a:t>
            </a:r>
            <a:r>
              <a:rPr lang="nl-NL" sz="3200" i="1" dirty="0" err="1" smtClean="0"/>
              <a:t>express</a:t>
            </a:r>
            <a:r>
              <a:rPr lang="nl-NL" sz="3200" dirty="0" smtClean="0"/>
              <a:t> – </a:t>
            </a:r>
            <a:r>
              <a:rPr lang="nl-NL" sz="3200" dirty="0" err="1" smtClean="0"/>
              <a:t>the</a:t>
            </a:r>
            <a:r>
              <a:rPr lang="nl-NL" sz="3200" dirty="0" smtClean="0"/>
              <a:t> default </a:t>
            </a:r>
            <a:r>
              <a:rPr lang="en-US" sz="3200" dirty="0"/>
              <a:t>web application server </a:t>
            </a:r>
            <a:r>
              <a:rPr lang="en-US" sz="3200" dirty="0" smtClean="0"/>
              <a:t>framework</a:t>
            </a:r>
            <a:endParaRPr lang="nl-NL" sz="3200" dirty="0" smtClean="0"/>
          </a:p>
          <a:p>
            <a:r>
              <a:rPr lang="nl-NL" dirty="0" smtClean="0"/>
              <a:t>2011</a:t>
            </a:r>
          </a:p>
          <a:p>
            <a:pPr lvl="1"/>
            <a:r>
              <a:rPr lang="nl-NL" sz="3200" dirty="0" smtClean="0"/>
              <a:t>package manager </a:t>
            </a:r>
            <a:r>
              <a:rPr lang="nl-NL" sz="3200" i="1" dirty="0" err="1" smtClean="0"/>
              <a:t>npm</a:t>
            </a:r>
            <a:r>
              <a:rPr lang="nl-NL" sz="3200" dirty="0" smtClean="0"/>
              <a:t> </a:t>
            </a:r>
            <a:r>
              <a:rPr lang="nl-NL" sz="3200" dirty="0" err="1" smtClean="0"/>
              <a:t>introduced</a:t>
            </a:r>
            <a:r>
              <a:rPr lang="nl-NL" sz="3200" dirty="0" smtClean="0"/>
              <a:t> – </a:t>
            </a:r>
            <a:r>
              <a:rPr lang="nl-NL" sz="3200" dirty="0" err="1" smtClean="0"/>
              <a:t>to</a:t>
            </a:r>
            <a:r>
              <a:rPr lang="nl-NL" sz="3200" dirty="0" smtClean="0"/>
              <a:t> </a:t>
            </a:r>
            <a:r>
              <a:rPr lang="en-US" sz="3200" dirty="0" smtClean="0"/>
              <a:t>publish </a:t>
            </a:r>
            <a:r>
              <a:rPr lang="en-US" sz="3200" dirty="0"/>
              <a:t>and share open-source Node.js libraries and </a:t>
            </a:r>
            <a:r>
              <a:rPr lang="en-US" sz="3200" dirty="0" smtClean="0"/>
              <a:t>simplify </a:t>
            </a:r>
            <a:r>
              <a:rPr lang="en-US" sz="3200" dirty="0"/>
              <a:t>installation, updating and uninstallation of libraries</a:t>
            </a:r>
            <a:r>
              <a:rPr lang="nl-NL" sz="3200" dirty="0" smtClean="0"/>
              <a:t> </a:t>
            </a:r>
          </a:p>
          <a:p>
            <a:pPr lvl="1"/>
            <a:r>
              <a:rPr lang="nl-NL" sz="3200" dirty="0" smtClean="0"/>
              <a:t>Native Windows </a:t>
            </a:r>
            <a:r>
              <a:rPr lang="nl-NL" sz="3200" dirty="0" err="1" smtClean="0"/>
              <a:t>implementation</a:t>
            </a:r>
            <a:r>
              <a:rPr lang="nl-NL" sz="3200" dirty="0" smtClean="0"/>
              <a:t> of Node.js </a:t>
            </a:r>
            <a:r>
              <a:rPr lang="nl-NL" sz="3200" dirty="0" err="1" smtClean="0"/>
              <a:t>released</a:t>
            </a:r>
            <a:endParaRPr lang="nl-NL" sz="3200" dirty="0" smtClean="0"/>
          </a:p>
          <a:p>
            <a:r>
              <a:rPr lang="nl-NL" dirty="0" smtClean="0"/>
              <a:t>2011-2015 </a:t>
            </a:r>
            <a:r>
              <a:rPr lang="nl-NL" dirty="0" err="1" smtClean="0"/>
              <a:t>Many</a:t>
            </a:r>
            <a:r>
              <a:rPr lang="nl-NL" dirty="0" smtClean="0"/>
              <a:t> Cloud Platforms </a:t>
            </a:r>
            <a:r>
              <a:rPr lang="nl-NL" dirty="0" err="1" smtClean="0"/>
              <a:t>supporting</a:t>
            </a:r>
            <a:r>
              <a:rPr lang="nl-NL" dirty="0" smtClean="0"/>
              <a:t> Node.js</a:t>
            </a:r>
          </a:p>
          <a:p>
            <a:pPr lvl="1"/>
            <a:r>
              <a:rPr lang="nl-NL" sz="3200" dirty="0" err="1"/>
              <a:t>Heroku</a:t>
            </a:r>
            <a:r>
              <a:rPr lang="nl-NL" sz="3200" dirty="0"/>
              <a:t>, </a:t>
            </a:r>
            <a:r>
              <a:rPr lang="nl-NL" sz="3200" dirty="0" err="1"/>
              <a:t>Joyent</a:t>
            </a:r>
            <a:r>
              <a:rPr lang="nl-NL" sz="3200" dirty="0"/>
              <a:t>, Cloud </a:t>
            </a:r>
            <a:r>
              <a:rPr lang="nl-NL" sz="3200" dirty="0" err="1"/>
              <a:t>Foundry</a:t>
            </a:r>
            <a:r>
              <a:rPr lang="nl-NL" sz="3200" dirty="0"/>
              <a:t>, </a:t>
            </a:r>
            <a:r>
              <a:rPr lang="nl-NL" sz="3200" dirty="0" err="1"/>
              <a:t>Nodester</a:t>
            </a:r>
            <a:r>
              <a:rPr lang="nl-NL" sz="3200" dirty="0"/>
              <a:t>, </a:t>
            </a:r>
            <a:r>
              <a:rPr lang="nl-NL" sz="3200" dirty="0" err="1"/>
              <a:t>NodeJitsu</a:t>
            </a:r>
            <a:r>
              <a:rPr lang="nl-NL" sz="3200" dirty="0"/>
              <a:t>, Microsoft </a:t>
            </a:r>
            <a:r>
              <a:rPr lang="nl-NL" sz="3200" dirty="0" err="1" smtClean="0"/>
              <a:t>Azure</a:t>
            </a:r>
            <a:r>
              <a:rPr lang="nl-NL" sz="3200" dirty="0" smtClean="0"/>
              <a:t>, IBM </a:t>
            </a:r>
            <a:r>
              <a:rPr lang="nl-NL" sz="3200" dirty="0" err="1" smtClean="0"/>
              <a:t>BlueMix</a:t>
            </a:r>
            <a:r>
              <a:rPr lang="nl-NL" sz="3200" dirty="0" smtClean="0"/>
              <a:t>, Google </a:t>
            </a:r>
            <a:r>
              <a:rPr lang="nl-NL" sz="3200" dirty="0" err="1" smtClean="0"/>
              <a:t>AppEngine</a:t>
            </a:r>
            <a:r>
              <a:rPr lang="nl-NL" sz="3200" dirty="0" smtClean="0"/>
              <a:t>, AWS, …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Brief </a:t>
            </a:r>
            <a:r>
              <a:rPr lang="nl-NL" dirty="0" err="1" smtClean="0"/>
              <a:t>History</a:t>
            </a:r>
            <a:r>
              <a:rPr lang="nl-NL" dirty="0" smtClean="0"/>
              <a:t> of Node.js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094741" y="1765301"/>
            <a:ext cx="14206219" cy="5727700"/>
          </a:xfrm>
        </p:spPr>
        <p:txBody>
          <a:bodyPr>
            <a:noAutofit/>
          </a:bodyPr>
          <a:lstStyle/>
          <a:p>
            <a:r>
              <a:rPr lang="nl-NL" dirty="0" smtClean="0"/>
              <a:t>2015</a:t>
            </a:r>
          </a:p>
          <a:p>
            <a:pPr lvl="1"/>
            <a:r>
              <a:rPr lang="nl-NL" sz="3200" dirty="0" err="1" smtClean="0"/>
              <a:t>Various</a:t>
            </a:r>
            <a:r>
              <a:rPr lang="nl-NL" sz="3200" dirty="0" smtClean="0"/>
              <a:t> </a:t>
            </a:r>
            <a:r>
              <a:rPr lang="nl-NL" sz="3200" dirty="0" err="1" smtClean="0"/>
              <a:t>forks</a:t>
            </a:r>
            <a:r>
              <a:rPr lang="nl-NL" sz="3200" dirty="0" smtClean="0"/>
              <a:t> </a:t>
            </a:r>
            <a:r>
              <a:rPr lang="nl-NL" sz="3200" dirty="0" err="1" smtClean="0"/>
              <a:t>brought</a:t>
            </a:r>
            <a:r>
              <a:rPr lang="nl-NL" sz="3200" dirty="0" smtClean="0"/>
              <a:t> back </a:t>
            </a:r>
            <a:r>
              <a:rPr lang="nl-NL" sz="3200" dirty="0" err="1" smtClean="0"/>
              <a:t>together</a:t>
            </a:r>
            <a:r>
              <a:rPr lang="nl-NL" sz="3200" dirty="0" smtClean="0"/>
              <a:t>: Node v4.0 </a:t>
            </a:r>
            <a:r>
              <a:rPr lang="nl-NL" sz="3200" dirty="0" err="1" smtClean="0"/>
              <a:t>including</a:t>
            </a:r>
            <a:r>
              <a:rPr lang="nl-NL" sz="3200" dirty="0" smtClean="0"/>
              <a:t> V8 </a:t>
            </a:r>
            <a:r>
              <a:rPr lang="nl-NL" sz="3200" dirty="0" err="1" smtClean="0"/>
              <a:t>with</a:t>
            </a:r>
            <a:r>
              <a:rPr lang="nl-NL" sz="3200" dirty="0" smtClean="0"/>
              <a:t> ES6 features</a:t>
            </a:r>
          </a:p>
          <a:p>
            <a:pPr lvl="1"/>
            <a:r>
              <a:rPr lang="nl-NL" sz="3200" dirty="0" smtClean="0"/>
              <a:t>Open Source </a:t>
            </a:r>
            <a:r>
              <a:rPr lang="nl-NL" sz="3200" dirty="0" err="1" smtClean="0"/>
              <a:t>under</a:t>
            </a:r>
            <a:r>
              <a:rPr lang="nl-NL" sz="3200" dirty="0" smtClean="0"/>
              <a:t> Governance </a:t>
            </a:r>
            <a:r>
              <a:rPr lang="nl-NL" sz="3200" dirty="0" err="1" smtClean="0"/>
              <a:t>by</a:t>
            </a:r>
            <a:r>
              <a:rPr lang="nl-NL" sz="3200" dirty="0" smtClean="0"/>
              <a:t> </a:t>
            </a:r>
            <a:r>
              <a:rPr lang="en-US" sz="3200" dirty="0" smtClean="0"/>
              <a:t>the </a:t>
            </a:r>
            <a:r>
              <a:rPr lang="en-US" sz="3200" dirty="0"/>
              <a:t>Node.js </a:t>
            </a:r>
            <a:r>
              <a:rPr lang="en-US" sz="3200" dirty="0" smtClean="0"/>
              <a:t>Foundation under Linux Foundation</a:t>
            </a:r>
            <a:endParaRPr lang="nl-NL" sz="3200" dirty="0" smtClean="0"/>
          </a:p>
          <a:p>
            <a:pPr lvl="1"/>
            <a:r>
              <a:rPr lang="nl-NL" sz="3200" dirty="0" smtClean="0"/>
              <a:t>Support for ARM processors</a:t>
            </a:r>
          </a:p>
          <a:p>
            <a:pPr lvl="1"/>
            <a:r>
              <a:rPr lang="nl-NL" sz="3200" dirty="0" smtClean="0"/>
              <a:t>Oracle releases node-</a:t>
            </a:r>
            <a:r>
              <a:rPr lang="nl-NL" sz="3200" dirty="0" err="1" smtClean="0"/>
              <a:t>oracledb</a:t>
            </a:r>
            <a:r>
              <a:rPr lang="nl-NL" sz="3200" dirty="0" smtClean="0"/>
              <a:t> Database Driver for Node.js</a:t>
            </a:r>
          </a:p>
          <a:p>
            <a:r>
              <a:rPr lang="nl-NL" dirty="0" smtClean="0"/>
              <a:t>2016/2017</a:t>
            </a:r>
          </a:p>
          <a:p>
            <a:pPr lvl="1"/>
            <a:r>
              <a:rPr lang="nl-NL" b="1" dirty="0" smtClean="0"/>
              <a:t>Node</a:t>
            </a:r>
            <a:r>
              <a:rPr lang="nl-NL" dirty="0" smtClean="0"/>
              <a:t> is </a:t>
            </a:r>
            <a:r>
              <a:rPr lang="nl-NL" dirty="0" err="1" smtClean="0"/>
              <a:t>gradually</a:t>
            </a:r>
            <a:r>
              <a:rPr lang="nl-NL" dirty="0" smtClean="0"/>
              <a:t> </a:t>
            </a:r>
            <a:r>
              <a:rPr lang="nl-NL" dirty="0" err="1" smtClean="0"/>
              <a:t>becoming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new </a:t>
            </a:r>
            <a:r>
              <a:rPr lang="nl-NL" dirty="0" err="1" smtClean="0"/>
              <a:t>denominator</a:t>
            </a:r>
            <a:r>
              <a:rPr lang="nl-NL" dirty="0" smtClean="0"/>
              <a:t> (</a:t>
            </a:r>
            <a:r>
              <a:rPr lang="nl-NL" dirty="0" err="1" smtClean="0"/>
              <a:t>taking</a:t>
            </a:r>
            <a:r>
              <a:rPr lang="nl-NL" dirty="0" smtClean="0"/>
              <a:t> over </a:t>
            </a:r>
            <a:r>
              <a:rPr lang="nl-NL" dirty="0" err="1" smtClean="0"/>
              <a:t>from</a:t>
            </a:r>
            <a:r>
              <a:rPr lang="nl-NL" dirty="0" smtClean="0"/>
              <a:t> Node.JS)</a:t>
            </a:r>
          </a:p>
          <a:p>
            <a:pPr lvl="1"/>
            <a:r>
              <a:rPr lang="nl-NL" sz="3200" dirty="0" smtClean="0"/>
              <a:t>Major steps in </a:t>
            </a:r>
            <a:r>
              <a:rPr lang="nl-NL" sz="3200" dirty="0" err="1" smtClean="0"/>
              <a:t>JavaScript</a:t>
            </a:r>
            <a:r>
              <a:rPr lang="nl-NL" sz="3200" dirty="0" smtClean="0"/>
              <a:t> (ES6)</a:t>
            </a:r>
          </a:p>
          <a:p>
            <a:pPr lvl="1"/>
            <a:r>
              <a:rPr lang="nl-NL" sz="3200" dirty="0" smtClean="0"/>
              <a:t>More Tool support for Node</a:t>
            </a:r>
          </a:p>
          <a:p>
            <a:pPr lvl="1"/>
            <a:r>
              <a:rPr lang="nl-NL" sz="3200" dirty="0" smtClean="0"/>
              <a:t>Node </a:t>
            </a:r>
            <a:r>
              <a:rPr lang="nl-NL" sz="3200" dirty="0" err="1" smtClean="0"/>
              <a:t>one</a:t>
            </a:r>
            <a:r>
              <a:rPr lang="nl-NL" sz="3200" dirty="0" smtClean="0"/>
              <a:t> of </a:t>
            </a:r>
            <a:r>
              <a:rPr lang="nl-NL" sz="3200" dirty="0" err="1" smtClean="0"/>
              <a:t>primary</a:t>
            </a:r>
            <a:r>
              <a:rPr lang="nl-NL" sz="3200" dirty="0" smtClean="0"/>
              <a:t> </a:t>
            </a:r>
            <a:r>
              <a:rPr lang="nl-NL" sz="3200" dirty="0" err="1" smtClean="0"/>
              <a:t>technologies</a:t>
            </a:r>
            <a:r>
              <a:rPr lang="nl-NL" sz="3200" dirty="0" smtClean="0"/>
              <a:t> for </a:t>
            </a:r>
            <a:r>
              <a:rPr lang="nl-NL" sz="3200" dirty="0" err="1" smtClean="0"/>
              <a:t>Serverless</a:t>
            </a:r>
            <a:r>
              <a:rPr lang="nl-NL" sz="3200" dirty="0" smtClean="0"/>
              <a:t> Computing (e.g. AWS </a:t>
            </a:r>
            <a:r>
              <a:rPr lang="nl-NL" sz="3200" dirty="0" err="1" smtClean="0"/>
              <a:t>Lambda</a:t>
            </a:r>
            <a:r>
              <a:rPr lang="nl-NL" sz="3200" dirty="0" smtClean="0"/>
              <a:t>) as well as for microservices</a:t>
            </a:r>
          </a:p>
          <a:p>
            <a:pPr lvl="1"/>
            <a:r>
              <a:rPr lang="nl-NL" sz="3200" dirty="0" smtClean="0"/>
              <a:t>Rapid </a:t>
            </a:r>
            <a:r>
              <a:rPr lang="nl-NL" sz="3200" dirty="0" err="1" smtClean="0"/>
              <a:t>evolution</a:t>
            </a:r>
            <a:r>
              <a:rPr lang="nl-NL" sz="3200" dirty="0" smtClean="0"/>
              <a:t> of Node releases</a:t>
            </a:r>
          </a:p>
          <a:p>
            <a:pPr lvl="2"/>
            <a:r>
              <a:rPr lang="nl-NL" sz="2900" dirty="0" err="1" smtClean="0"/>
              <a:t>Current</a:t>
            </a:r>
            <a:r>
              <a:rPr lang="nl-NL" sz="2900" dirty="0" smtClean="0"/>
              <a:t> release: 6.10.3 (LTS) </a:t>
            </a:r>
            <a:r>
              <a:rPr lang="nl-NL" sz="2900" dirty="0" err="1" smtClean="0"/>
              <a:t>and</a:t>
            </a:r>
            <a:r>
              <a:rPr lang="nl-NL" sz="2900" dirty="0" smtClean="0"/>
              <a:t> 7.4.0 (</a:t>
            </a:r>
            <a:r>
              <a:rPr lang="nl-NL" sz="2900" dirty="0" err="1" smtClean="0"/>
              <a:t>Current</a:t>
            </a:r>
            <a:r>
              <a:rPr lang="nl-NL" sz="2900" dirty="0" smtClean="0"/>
              <a:t>)</a:t>
            </a:r>
          </a:p>
          <a:p>
            <a:pPr lvl="1"/>
            <a:endParaRPr lang="nl-NL" sz="3200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584488" y="473075"/>
            <a:ext cx="1755775" cy="717550"/>
          </a:xfrm>
          <a:prstGeom prst="rect">
            <a:avLst/>
          </a:prstGeom>
        </p:spPr>
        <p:txBody>
          <a:bodyPr/>
          <a:lstStyle/>
          <a:p>
            <a:fld id="{8C6C32FA-E44F-1241-B9B5-7B8834E103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MIS_WIDESCREEN">
  <a:themeElements>
    <a:clrScheme name="Conclusion 2014 -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8F33"/>
      </a:accent1>
      <a:accent2>
        <a:srgbClr val="DA4290"/>
      </a:accent2>
      <a:accent3>
        <a:srgbClr val="613C91"/>
      </a:accent3>
      <a:accent4>
        <a:srgbClr val="FFCC00"/>
      </a:accent4>
      <a:accent5>
        <a:srgbClr val="0069B4"/>
      </a:accent5>
      <a:accent6>
        <a:srgbClr val="E73430"/>
      </a:accent6>
      <a:hlink>
        <a:srgbClr val="000000"/>
      </a:hlink>
      <a:folHlink>
        <a:srgbClr val="000000"/>
      </a:folHlink>
    </a:clrScheme>
    <a:fontScheme name="Conclusion 2014 - FONTS">
      <a:majorFont>
        <a:latin typeface="Arial Narrow"/>
        <a:ea typeface=""/>
        <a:cs typeface=""/>
      </a:majorFont>
      <a:minorFont>
        <a:latin typeface="Arial Unicode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AMIS_WIDESCREEN" id="{B3E69953-2F37-46EB-A098-E591A47BCAD3}" vid="{18689EA0-6BAF-404F-B4FD-27D36DF712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AMIS_WIDESCREEN</Template>
  <TotalTime>8815</TotalTime>
  <Words>2365</Words>
  <Application>Microsoft Office PowerPoint</Application>
  <PresentationFormat>Custom</PresentationFormat>
  <Paragraphs>640</Paragraphs>
  <Slides>58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AMIS_WIDESCREEN</vt:lpstr>
      <vt:lpstr>PowerPoint Presentation</vt:lpstr>
      <vt:lpstr>Agenda DAY two</vt:lpstr>
      <vt:lpstr>the HRM API</vt:lpstr>
      <vt:lpstr>API Implementation</vt:lpstr>
      <vt:lpstr>JavaScript</vt:lpstr>
      <vt:lpstr>JavaScript  in enterprise architecture</vt:lpstr>
      <vt:lpstr>Node.js is like a JS-DK – JavaScript Virtual Machine</vt:lpstr>
      <vt:lpstr>Brief History of Node.js</vt:lpstr>
      <vt:lpstr>Brief History of Node.js</vt:lpstr>
      <vt:lpstr>Hello World</vt:lpstr>
      <vt:lpstr>Hello World – using a function</vt:lpstr>
      <vt:lpstr>Hello World – read commandline arguments</vt:lpstr>
      <vt:lpstr>Hello World – pass around a function reference</vt:lpstr>
      <vt:lpstr>Hello World – have one function execute [a reference to ] another</vt:lpstr>
      <vt:lpstr>Hello World – callback functions and time outs – no state yet</vt:lpstr>
      <vt:lpstr>Hello World – closures with state executed on time out</vt:lpstr>
      <vt:lpstr>Closure</vt:lpstr>
      <vt:lpstr>Modules</vt:lpstr>
      <vt:lpstr>File manipulation from Node.js - using core module fs</vt:lpstr>
      <vt:lpstr>Hello World –  using core module util</vt:lpstr>
      <vt:lpstr>Custom module greeter-module exposing reusable functions</vt:lpstr>
      <vt:lpstr>Leverage Custom module  greeter-module exposing reusable functions</vt:lpstr>
      <vt:lpstr>Packages</vt:lpstr>
      <vt:lpstr>Reusing node modules</vt:lpstr>
      <vt:lpstr>npm</vt:lpstr>
      <vt:lpstr>Lab 6</vt:lpstr>
      <vt:lpstr>Node.js can handle incoming HTTP requests</vt:lpstr>
      <vt:lpstr>Core Modules for (inbound &amp; outbound) networking: http, https, net, dgram</vt:lpstr>
      <vt:lpstr>Simplest form of HTTP handling</vt:lpstr>
      <vt:lpstr>Interpret request and respond appropriately</vt:lpstr>
      <vt:lpstr>Interpret request and respond appropriately</vt:lpstr>
      <vt:lpstr>Static File Serving</vt:lpstr>
      <vt:lpstr>Remote Resource Serving –  http in and http out</vt:lpstr>
      <vt:lpstr>Express web application framework</vt:lpstr>
      <vt:lpstr>Express - Simplest form of HTTP handling</vt:lpstr>
      <vt:lpstr>Express – Even simpler form of HTTP handling (or at least simpler code)</vt:lpstr>
      <vt:lpstr>Static File Serving</vt:lpstr>
      <vt:lpstr>Handling Form Submit and other HTTP POST requests</vt:lpstr>
      <vt:lpstr>Handling REST GET requests</vt:lpstr>
      <vt:lpstr>Handling REST GET &amp; Form POST requests</vt:lpstr>
      <vt:lpstr>Lab 7 &amp; 8</vt:lpstr>
      <vt:lpstr>Single thread heavy on Callbacks</vt:lpstr>
      <vt:lpstr>Asynchronously assembling the HTTP response</vt:lpstr>
      <vt:lpstr>Genderize API</vt:lpstr>
      <vt:lpstr>Genderize API</vt:lpstr>
      <vt:lpstr>PowerPoint Presentation</vt:lpstr>
      <vt:lpstr>Postcode Post RequesT</vt:lpstr>
      <vt:lpstr>PowerPoint Presentation</vt:lpstr>
      <vt:lpstr>Serve Department details – retrieved from external REST API </vt:lpstr>
      <vt:lpstr>Serve Department details – retrieved from external REST API </vt:lpstr>
      <vt:lpstr>Serve Department details – retrieved from external REST API </vt:lpstr>
      <vt:lpstr>Lab 9</vt:lpstr>
      <vt:lpstr>Lab 11</vt:lpstr>
      <vt:lpstr>Lab 12</vt:lpstr>
      <vt:lpstr>Lab 13</vt:lpstr>
      <vt:lpstr>API Implementation</vt:lpstr>
      <vt:lpstr>API implementation</vt:lpstr>
      <vt:lpstr>PowerPoint Presentation</vt:lpstr>
    </vt:vector>
  </TitlesOfParts>
  <Company>Conclusion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keywords>omc; cloud</cp:keywords>
  <cp:lastModifiedBy>Lucas Jellema</cp:lastModifiedBy>
  <cp:revision>253</cp:revision>
  <dcterms:created xsi:type="dcterms:W3CDTF">2016-11-24T07:31:17Z</dcterms:created>
  <dcterms:modified xsi:type="dcterms:W3CDTF">2017-09-19T14:17:23Z</dcterms:modified>
</cp:coreProperties>
</file>