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5"/>
  </p:notesMasterIdLst>
  <p:sldIdLst>
    <p:sldId id="276" r:id="rId2"/>
    <p:sldId id="277" r:id="rId3"/>
    <p:sldId id="278" r:id="rId4"/>
    <p:sldId id="279" r:id="rId5"/>
    <p:sldId id="302" r:id="rId6"/>
    <p:sldId id="280" r:id="rId7"/>
    <p:sldId id="303" r:id="rId8"/>
    <p:sldId id="281" r:id="rId9"/>
    <p:sldId id="282" r:id="rId10"/>
    <p:sldId id="283" r:id="rId11"/>
    <p:sldId id="284" r:id="rId12"/>
    <p:sldId id="304" r:id="rId13"/>
    <p:sldId id="285" r:id="rId14"/>
    <p:sldId id="286" r:id="rId15"/>
    <p:sldId id="305" r:id="rId16"/>
    <p:sldId id="287" r:id="rId17"/>
    <p:sldId id="288" r:id="rId18"/>
    <p:sldId id="289" r:id="rId19"/>
    <p:sldId id="290" r:id="rId20"/>
    <p:sldId id="306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7" r:id="rId33"/>
    <p:sldId id="308" r:id="rId3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 snapToGrid="0" snapToObjects="1">
      <p:cViewPr varScale="1">
        <p:scale>
          <a:sx n="155" d="100"/>
          <a:sy n="155" d="100"/>
        </p:scale>
        <p:origin x="37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7-3-2018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3/7/2018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pPr/>
              <a:t>3/7/2018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pPr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pPr/>
              <a:t>3/7/2018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Symbol" TargetMode="External"/><Relationship Id="rId3" Type="http://schemas.openxmlformats.org/officeDocument/2006/relationships/hyperlink" Target="https://developer.mozilla.org/en-US/docs/Glossary/Boolean" TargetMode="External"/><Relationship Id="rId7" Type="http://schemas.openxmlformats.org/officeDocument/2006/relationships/hyperlink" Target="https://developer.mozilla.org/en-US/docs/Glossary/Undefined" TargetMode="External"/><Relationship Id="rId2" Type="http://schemas.openxmlformats.org/officeDocument/2006/relationships/hyperlink" Target="https://developer.mozilla.org/en-US/docs/Glossary/Primiti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mozilla.org/en-US/docs/Glossary/Null" TargetMode="External"/><Relationship Id="rId5" Type="http://schemas.openxmlformats.org/officeDocument/2006/relationships/hyperlink" Target="https://developer.mozilla.org/en-US/docs/Glossary/String" TargetMode="External"/><Relationship Id="rId4" Type="http://schemas.openxmlformats.org/officeDocument/2006/relationships/hyperlink" Target="https://developer.mozilla.org/en-US/docs/Glossary/Number" TargetMode="External"/><Relationship Id="rId9" Type="http://schemas.openxmlformats.org/officeDocument/2006/relationships/hyperlink" Target="https://developer.mozilla.org/en-US/docs/Glossary/Obje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afbeelding 3" descr="conclusionholding_254_932.jp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-71" r="-7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Javascript / Node.js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Talent </a:t>
            </a:r>
            <a:r>
              <a:rPr lang="nl-NL" dirty="0" err="1" smtClean="0"/>
              <a:t>Launch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March</a:t>
            </a:r>
            <a:r>
              <a:rPr lang="nl-NL" dirty="0" smtClean="0"/>
              <a:t> 2018</a:t>
            </a:r>
            <a:br>
              <a:rPr lang="nl-NL" dirty="0" smtClean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37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Arrays: To hold a collection of items together. Can store any data types together in single array.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[1, {“k”: “v”}, 2.3, [“another”, “array”]];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en-US" dirty="0"/>
              <a:t>types: Single dimensional and Multi dimensional (array of array(s)).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[“1st”, “2nd”, “3rd”];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[[“1st”], [“2nd”], [“3rd”]];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</a:t>
            </a:r>
            <a:r>
              <a:rPr lang="en-US" dirty="0"/>
              <a:t>values stored in array: We use what is called index which is some integer ranges from 0 to array’s length - 1.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38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ACCESSING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Single dimensional array: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1st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2nd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array[2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You guess here.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Accessing Multi dimensional array: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[“1st”]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][0]; // 1st.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78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WRITING TO </a:t>
            </a:r>
            <a:r>
              <a:rPr lang="nl-NL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</a:t>
            </a:r>
            <a:r>
              <a:rPr lang="en-US" dirty="0"/>
              <a:t>Single dimensional array: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array[2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“3rd”;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Writing to </a:t>
            </a:r>
            <a:r>
              <a:rPr lang="en-US" dirty="0"/>
              <a:t>Multi dimensional array: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01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ASSOCIATIVE </a:t>
            </a:r>
            <a:r>
              <a:rPr lang="nl-NL" dirty="0" smtClean="0"/>
              <a:t>ARRAYS / HASHES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Associative</a:t>
            </a:r>
            <a:r>
              <a:rPr lang="nl-NL" dirty="0"/>
              <a:t> Arrays: Kind of </a:t>
            </a:r>
            <a:r>
              <a:rPr lang="nl-NL" dirty="0" err="1" smtClean="0"/>
              <a:t>Maps</a:t>
            </a:r>
            <a:r>
              <a:rPr lang="nl-NL" dirty="0"/>
              <a:t>.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/>
              <a:t>Key</a:t>
            </a:r>
            <a:r>
              <a:rPr lang="nl-NL" dirty="0"/>
              <a:t>-Value </a:t>
            </a:r>
            <a:r>
              <a:rPr lang="nl-NL" dirty="0" smtClean="0"/>
              <a:t>pairs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pincodes = [];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pincodes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khanpur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110062;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pincodes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badarpur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110044;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pincodes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 = 110017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dirty="0" smtClean="0"/>
              <a:t> </a:t>
            </a:r>
            <a:endParaRPr lang="nl-NL" dirty="0"/>
          </a:p>
          <a:p>
            <a:pPr marL="0" indent="0">
              <a:buNone/>
            </a:pPr>
            <a:r>
              <a:rPr lang="nl-NL" dirty="0" err="1" smtClean="0"/>
              <a:t>Accessing</a:t>
            </a:r>
            <a:r>
              <a:rPr lang="nl-NL" dirty="0" smtClean="0"/>
              <a:t> </a:t>
            </a:r>
            <a:r>
              <a:rPr lang="nl-NL" dirty="0" err="1"/>
              <a:t>Associative</a:t>
            </a:r>
            <a:r>
              <a:rPr lang="nl-NL" dirty="0"/>
              <a:t> </a:t>
            </a:r>
            <a:r>
              <a:rPr lang="nl-NL" dirty="0" smtClean="0"/>
              <a:t>arrays: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pincodes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saket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”]; // 110017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pincodes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badarpur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”];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here.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24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CONTROLLING 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Conditions: Making </a:t>
            </a:r>
            <a:r>
              <a:rPr lang="en-US" dirty="0" smtClean="0"/>
              <a:t>decisions.</a:t>
            </a:r>
          </a:p>
          <a:p>
            <a:endParaRPr lang="en-US" dirty="0" smtClean="0"/>
          </a:p>
          <a:p>
            <a:r>
              <a:rPr lang="en-US" dirty="0" smtClean="0"/>
              <a:t>Flow statements: Expects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expression. </a:t>
            </a:r>
            <a:endParaRPr lang="en-US" i="1" dirty="0"/>
          </a:p>
          <a:p>
            <a:pPr lvl="2"/>
            <a:r>
              <a:rPr lang="en-US" i="1" dirty="0" smtClean="0"/>
              <a:t>Expression </a:t>
            </a:r>
            <a:r>
              <a:rPr lang="en-US" i="1" dirty="0"/>
              <a:t>is </a:t>
            </a:r>
            <a:r>
              <a:rPr lang="en-US" i="1" dirty="0" smtClean="0"/>
              <a:t>a combination </a:t>
            </a:r>
            <a:r>
              <a:rPr lang="en-US" i="1" dirty="0"/>
              <a:t>of values, variable references, function calls and operators that evaluates to some value. </a:t>
            </a:r>
          </a:p>
          <a:p>
            <a:r>
              <a:rPr lang="en-US" dirty="0" smtClean="0"/>
              <a:t>Some </a:t>
            </a:r>
            <a:r>
              <a:rPr lang="en-US" dirty="0"/>
              <a:t>comparison operators that we can use are: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(&lt;), greater than (&gt;), 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than equal to (&lt;=), greater than equal to (&gt;=), equals to (==),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equals to (!=), not </a:t>
            </a:r>
            <a:r>
              <a:rPr lang="en-US" dirty="0" smtClean="0"/>
              <a:t>(!)</a:t>
            </a:r>
            <a:endParaRPr lang="en-US" dirty="0"/>
          </a:p>
          <a:p>
            <a:r>
              <a:rPr lang="en-US" dirty="0"/>
              <a:t> Multiple conditions operators: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(&amp;&amp;), </a:t>
            </a:r>
            <a:endParaRPr lang="en-US" dirty="0" smtClean="0"/>
          </a:p>
          <a:p>
            <a:pPr lvl="1"/>
            <a:r>
              <a:rPr lang="en-US" dirty="0" smtClean="0"/>
              <a:t>or (||)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214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CONDITION: COMPARISON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&gt;=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!=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=== 2;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!== 2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171858" y="979341"/>
            <a:ext cx="4036142" cy="346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type check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“1”;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=== 1;  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=== “1”;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checks</a:t>
            </a:r>
          </a:p>
          <a:p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nl-NL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</a:t>
            </a:r>
            <a:r>
              <a:rPr lang="nl-NL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// </a:t>
            </a:r>
            <a:r>
              <a:rPr lang="nl-NL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7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if-else statement: if condition is false then execute the else block. </a:t>
            </a:r>
          </a:p>
          <a:p>
            <a:r>
              <a:rPr lang="en-US" dirty="0" smtClean="0"/>
              <a:t>else-if </a:t>
            </a:r>
            <a:r>
              <a:rPr lang="en-US" dirty="0"/>
              <a:t>statements: It’s not reverse of the if-else. It just says if condition false then check this (else-if) condition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condition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(condition) {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2nd true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false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SWITCH STATEMENT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switch(expression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“M”: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//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4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Loops: Minimizing repetition </a:t>
            </a:r>
          </a:p>
          <a:p>
            <a:r>
              <a:rPr lang="en-US" dirty="0"/>
              <a:t> while loop: Simplest loop. While condition is true run the code. Condition can be any expression. </a:t>
            </a:r>
          </a:p>
          <a:p>
            <a:r>
              <a:rPr lang="en-US" dirty="0"/>
              <a:t> do-while loop: Runs at least once, as condition is evaluated after running the loop body. As always condition can be any expression. </a:t>
            </a:r>
          </a:p>
          <a:p>
            <a:r>
              <a:rPr lang="en-US" dirty="0"/>
              <a:t> for loop: Succinct all the above! </a:t>
            </a:r>
          </a:p>
          <a:p>
            <a:r>
              <a:rPr lang="en-US" dirty="0"/>
              <a:t> All the loops must consist three things: </a:t>
            </a:r>
            <a:endParaRPr lang="en-US" dirty="0" smtClean="0"/>
          </a:p>
          <a:p>
            <a:pPr lvl="1"/>
            <a:r>
              <a:rPr lang="en-US" dirty="0" err="1" smtClean="0"/>
              <a:t>Incrementer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conditional </a:t>
            </a:r>
            <a:r>
              <a:rPr lang="en-US" dirty="0"/>
              <a:t>expression, </a:t>
            </a:r>
            <a:endParaRPr lang="en-US" dirty="0" smtClean="0"/>
          </a:p>
          <a:p>
            <a:pPr lvl="1"/>
            <a:r>
              <a:rPr lang="en-US" dirty="0" smtClean="0"/>
              <a:t>logic </a:t>
            </a:r>
            <a:r>
              <a:rPr lang="en-US" dirty="0"/>
              <a:t>to increase the </a:t>
            </a:r>
            <a:r>
              <a:rPr lang="en-US" dirty="0" err="1"/>
              <a:t>incrementer</a:t>
            </a:r>
            <a:r>
              <a:rPr lang="en-US" dirty="0"/>
              <a:t> – so that condition eventually turns to false.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64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724607"/>
            <a:ext cx="6623999" cy="3780000"/>
          </a:xfrm>
        </p:spPr>
        <p:txBody>
          <a:bodyPr/>
          <a:lstStyle/>
          <a:p>
            <a:r>
              <a:rPr lang="en-US" dirty="0"/>
              <a:t> while 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(condition)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 do-while loop: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for loop: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(declaration; condition; action)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2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</a:t>
            </a:r>
            <a:r>
              <a:rPr lang="nl-NL" dirty="0" err="1" smtClean="0"/>
              <a:t>day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3575703" cy="3780000"/>
          </a:xfrm>
        </p:spPr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Javascript</a:t>
            </a:r>
          </a:p>
          <a:p>
            <a:pPr lvl="1"/>
            <a:r>
              <a:rPr lang="nl-NL" dirty="0" smtClean="0"/>
              <a:t>Variables / Data Types / Operators</a:t>
            </a:r>
          </a:p>
          <a:p>
            <a:pPr lvl="1"/>
            <a:r>
              <a:rPr lang="nl-NL" dirty="0"/>
              <a:t>Arrays</a:t>
            </a:r>
            <a:endParaRPr lang="nl-NL" dirty="0" smtClean="0"/>
          </a:p>
          <a:p>
            <a:r>
              <a:rPr lang="nl-NL" dirty="0" smtClean="0"/>
              <a:t>Control flow</a:t>
            </a:r>
          </a:p>
          <a:p>
            <a:pPr lvl="1"/>
            <a:r>
              <a:rPr lang="nl-NL" dirty="0" err="1" smtClean="0"/>
              <a:t>If</a:t>
            </a:r>
            <a:r>
              <a:rPr lang="nl-NL" dirty="0" smtClean="0"/>
              <a:t>/</a:t>
            </a:r>
            <a:r>
              <a:rPr lang="nl-NL" dirty="0" err="1" smtClean="0"/>
              <a:t>else</a:t>
            </a:r>
            <a:r>
              <a:rPr lang="nl-NL" dirty="0" smtClean="0"/>
              <a:t>, switch</a:t>
            </a:r>
          </a:p>
          <a:p>
            <a:r>
              <a:rPr lang="nl-NL" dirty="0"/>
              <a:t>Loops</a:t>
            </a:r>
          </a:p>
          <a:p>
            <a:pPr lvl="1"/>
            <a:r>
              <a:rPr lang="nl-NL" dirty="0" err="1" smtClean="0"/>
              <a:t>While</a:t>
            </a:r>
            <a:r>
              <a:rPr lang="nl-NL" dirty="0" smtClean="0"/>
              <a:t>, </a:t>
            </a:r>
            <a:r>
              <a:rPr lang="nl-NL" dirty="0" err="1" smtClean="0"/>
              <a:t>for</a:t>
            </a:r>
            <a:endParaRPr lang="nl-NL" dirty="0" smtClean="0"/>
          </a:p>
          <a:p>
            <a:r>
              <a:rPr lang="nl-NL" dirty="0" err="1" smtClean="0"/>
              <a:t>Iterators</a:t>
            </a:r>
            <a:endParaRPr lang="nl-NL" dirty="0" smtClean="0"/>
          </a:p>
          <a:p>
            <a:r>
              <a:rPr lang="nl-NL" dirty="0" err="1" smtClean="0"/>
              <a:t>Functions</a:t>
            </a:r>
            <a:endParaRPr lang="nl-NL" dirty="0" smtClean="0"/>
          </a:p>
          <a:p>
            <a:r>
              <a:rPr lang="nl-NL" dirty="0" smtClean="0"/>
              <a:t>Scope</a:t>
            </a:r>
          </a:p>
          <a:p>
            <a:r>
              <a:rPr lang="nl-NL" dirty="0" err="1" smtClean="0"/>
              <a:t>Objects</a:t>
            </a:r>
            <a:endParaRPr lang="nl-NL" dirty="0" smtClean="0"/>
          </a:p>
          <a:p>
            <a:pPr lvl="1"/>
            <a:r>
              <a:rPr lang="nl-NL" dirty="0" err="1" smtClean="0"/>
              <a:t>Properties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Methods</a:t>
            </a:r>
            <a:endParaRPr lang="nl-NL" dirty="0" smtClean="0"/>
          </a:p>
          <a:p>
            <a:pPr lvl="1"/>
            <a:r>
              <a:rPr lang="nl-NL" dirty="0" smtClean="0"/>
              <a:t>Object </a:t>
            </a:r>
            <a:r>
              <a:rPr lang="nl-NL" dirty="0" err="1" smtClean="0"/>
              <a:t>creation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4640788" y="957275"/>
            <a:ext cx="3894423" cy="4570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Exception</a:t>
            </a:r>
            <a:r>
              <a:rPr lang="nl-NL" dirty="0"/>
              <a:t>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/>
              <a:t>is </a:t>
            </a:r>
            <a:r>
              <a:rPr lang="nl-NL" dirty="0" err="1"/>
              <a:t>an</a:t>
            </a:r>
            <a:r>
              <a:rPr lang="nl-NL" dirty="0"/>
              <a:t> object. </a:t>
            </a:r>
            <a:r>
              <a:rPr lang="nl-NL" dirty="0" err="1"/>
              <a:t>Inheritance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First </a:t>
            </a:r>
            <a:r>
              <a:rPr lang="nl-NL" dirty="0"/>
              <a:t>class </a:t>
            </a:r>
            <a:r>
              <a:rPr lang="nl-NL" dirty="0" err="1"/>
              <a:t>functions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Closure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Bind call </a:t>
            </a:r>
            <a:r>
              <a:rPr lang="nl-NL" dirty="0" err="1" smtClean="0"/>
              <a:t>apply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ES6 / ES2015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Variables let </a:t>
            </a:r>
            <a:r>
              <a:rPr lang="nl-NL" dirty="0" err="1" smtClean="0"/>
              <a:t>const</a:t>
            </a:r>
            <a:endParaRPr lang="nl-NL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Block scope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Strings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Arrow </a:t>
            </a:r>
            <a:r>
              <a:rPr lang="nl-NL" dirty="0" err="1" smtClean="0"/>
              <a:t>functions</a:t>
            </a:r>
            <a:endParaRPr lang="nl-NL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Destructuring</a:t>
            </a:r>
            <a:endParaRPr lang="nl-NL" dirty="0" smtClean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Spread operator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Classes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Callbacks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Promises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Async</a:t>
            </a:r>
            <a:r>
              <a:rPr lang="nl-NL" dirty="0"/>
              <a:t>/</a:t>
            </a:r>
            <a:r>
              <a:rPr lang="nl-NL" dirty="0" err="1"/>
              <a:t>wait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157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FOR LOOPS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(var i = 0; i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10; i++)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 i 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0,1,2,3,4,5,6,7,8,9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["BMW", "Volvo", "Saab", "Ford"];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 "";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(var i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 0; i &lt;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[i] + 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“, ";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85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WRITING CODE FOR LATER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re-run some code again and again from different places, then put that code in a function and call this function. </a:t>
            </a:r>
          </a:p>
          <a:p>
            <a:r>
              <a:rPr lang="en-US" dirty="0" smtClean="0"/>
              <a:t>Functions </a:t>
            </a:r>
            <a:r>
              <a:rPr lang="en-US" dirty="0"/>
              <a:t>are like little packages of JavaScript code waiting to be called into action. </a:t>
            </a:r>
          </a:p>
          <a:p>
            <a:r>
              <a:rPr lang="en-US" dirty="0" smtClean="0"/>
              <a:t>Some </a:t>
            </a:r>
            <a:r>
              <a:rPr lang="en-US" dirty="0"/>
              <a:t>predefined functions are alert(), prompt() and confirm().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return values. </a:t>
            </a:r>
            <a:endParaRPr lang="en-US" dirty="0" smtClean="0"/>
          </a:p>
          <a:p>
            <a:r>
              <a:rPr lang="en-US" dirty="0" smtClean="0"/>
              <a:t>Values returned by functions </a:t>
            </a:r>
            <a:r>
              <a:rPr lang="en-US" dirty="0"/>
              <a:t>are: 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dirty="0" smtClean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user </a:t>
            </a:r>
            <a:r>
              <a:rPr lang="en-US" dirty="0"/>
              <a:t>input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 have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with my keyboard”</a:t>
            </a:r>
          </a:p>
          <a:p>
            <a:pPr lvl="1"/>
            <a:r>
              <a:rPr lang="en-US" dirty="0" smtClean="0"/>
              <a:t>empty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04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Writing your own 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Calling </a:t>
            </a:r>
            <a:r>
              <a:rPr lang="en-US" dirty="0"/>
              <a:t>functions: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Parentheses </a:t>
            </a:r>
            <a:r>
              <a:rPr lang="en-US" dirty="0"/>
              <a:t>are needed to call the functions.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04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ARGUMENTS: PASSING DATA TO FUNCTIONS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or parameters: When a function expects something then it’s called a </a:t>
            </a:r>
            <a:r>
              <a:rPr lang="en-US" u="sng" dirty="0" smtClean="0"/>
              <a:t>parameter</a:t>
            </a:r>
            <a:r>
              <a:rPr lang="en-US" dirty="0" smtClean="0"/>
              <a:t>. </a:t>
            </a:r>
            <a:r>
              <a:rPr lang="en-US" dirty="0"/>
              <a:t>While we pass the expected data to a function then it’s called </a:t>
            </a:r>
            <a:r>
              <a:rPr lang="en-US" u="sng" dirty="0"/>
              <a:t>arguments</a:t>
            </a:r>
            <a:r>
              <a:rPr lang="en-US" dirty="0"/>
              <a:t>. </a:t>
            </a:r>
          </a:p>
          <a:p>
            <a:r>
              <a:rPr lang="en-US" dirty="0"/>
              <a:t> Declaring parameters: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Calling function with arguments: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Functions can contain any number of </a:t>
            </a:r>
            <a:r>
              <a:rPr lang="en-US" dirty="0" smtClean="0"/>
              <a:t>parameters/arguments.</a:t>
            </a:r>
            <a:endParaRPr lang="en-US" dirty="0"/>
          </a:p>
          <a:p>
            <a:endParaRPr lang="nl-NL" dirty="0" smtClean="0"/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addAllNumbers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(3,6,9,4,7);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85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A </a:t>
            </a:r>
            <a:r>
              <a:rPr lang="nl-NL" dirty="0"/>
              <a:t>SECRET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array: Functions have one secret. They contain the arguments array. This array contains all the arguments passed to the function.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poll()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affirmative = arguments[0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negative = arguments[1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Calling the function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(“affirmative”, “negative”);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76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RETURN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Returning: As we know functions can return the values. We use return statement to return something.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greeting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(“Joe”); // “Hi Joe”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853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</a:t>
            </a:r>
            <a:r>
              <a:rPr lang="nl-NL" dirty="0" smtClean="0"/>
              <a:t>SCOPE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Can be </a:t>
            </a:r>
            <a:r>
              <a:rPr lang="en-US" dirty="0" smtClean="0"/>
              <a:t>local </a:t>
            </a:r>
            <a:r>
              <a:rPr lang="en-US" dirty="0"/>
              <a:t>(function) or global (full </a:t>
            </a:r>
            <a:r>
              <a:rPr lang="en-US" dirty="0" smtClean="0"/>
              <a:t>application).</a:t>
            </a:r>
          </a:p>
          <a:p>
            <a:endParaRPr lang="en-US" dirty="0"/>
          </a:p>
          <a:p>
            <a:r>
              <a:rPr lang="en-US" dirty="0"/>
              <a:t>Ensure functions always declare variables using the </a:t>
            </a:r>
            <a:r>
              <a:rPr lang="en-US" dirty="0" err="1"/>
              <a:t>var</a:t>
            </a:r>
            <a:r>
              <a:rPr lang="en-US" dirty="0"/>
              <a:t> keyword or else they will look for it in global scope and will modify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globalGreeting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“Hello”;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globalGreeting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“Hi ” +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localGreeting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“Hi ”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localGreeting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18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FUNCTIONS: I HAVE ANOTHER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Alternate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syntax</a:t>
            </a:r>
            <a:r>
              <a:rPr lang="nl-NL" dirty="0" smtClean="0"/>
              <a:t>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alert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(“Hi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dirty="0" err="1"/>
              <a:t>function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have a name. It is “</a:t>
            </a:r>
            <a:r>
              <a:rPr lang="nl-NL" dirty="0" err="1"/>
              <a:t>Anonymous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76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/>
              <a:t>exist as a way of organizing </a:t>
            </a:r>
            <a:r>
              <a:rPr lang="en-US" u="sng" dirty="0"/>
              <a:t>variables</a:t>
            </a:r>
            <a:r>
              <a:rPr lang="en-US" dirty="0"/>
              <a:t> and </a:t>
            </a:r>
            <a:r>
              <a:rPr lang="en-US" u="sng" dirty="0"/>
              <a:t>functions</a:t>
            </a:r>
            <a:r>
              <a:rPr lang="en-US" dirty="0"/>
              <a:t> into logical groups. If we create objects to organize some variables and functions then the terminology changes slightly, now they are called </a:t>
            </a:r>
            <a:r>
              <a:rPr lang="en-US" u="sng" dirty="0"/>
              <a:t>properties</a:t>
            </a:r>
            <a:r>
              <a:rPr lang="en-US" dirty="0"/>
              <a:t> and </a:t>
            </a:r>
            <a:r>
              <a:rPr lang="en-US" u="sng" dirty="0"/>
              <a:t>methods</a:t>
            </a:r>
            <a:r>
              <a:rPr lang="en-US" dirty="0"/>
              <a:t> respectively. </a:t>
            </a:r>
          </a:p>
          <a:p>
            <a:r>
              <a:rPr lang="en-US" dirty="0" smtClean="0"/>
              <a:t>Array </a:t>
            </a:r>
            <a:r>
              <a:rPr lang="en-US" dirty="0"/>
              <a:t>is an object of JavaScript. </a:t>
            </a:r>
            <a:r>
              <a:rPr lang="en-US" dirty="0" smtClean="0"/>
              <a:t>An </a:t>
            </a:r>
            <a:r>
              <a:rPr lang="en-US" dirty="0"/>
              <a:t>array can be created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Array(1, 2, 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2, 3];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b="1" dirty="0"/>
              <a:t>instantiation</a:t>
            </a:r>
            <a:r>
              <a:rPr lang="en-US" dirty="0"/>
              <a:t> of </a:t>
            </a:r>
            <a:r>
              <a:rPr lang="en-US" dirty="0" smtClean="0"/>
              <a:t>an object </a:t>
            </a:r>
            <a:r>
              <a:rPr lang="en-US" dirty="0"/>
              <a:t>using the </a:t>
            </a:r>
            <a:r>
              <a:rPr lang="en-US" b="1" dirty="0"/>
              <a:t>new</a:t>
            </a:r>
            <a:r>
              <a:rPr lang="en-US" dirty="0"/>
              <a:t> keyword. </a:t>
            </a:r>
          </a:p>
          <a:p>
            <a:r>
              <a:rPr lang="en-US" dirty="0" smtClean="0"/>
              <a:t>Built-in </a:t>
            </a:r>
            <a:r>
              <a:rPr lang="en-US" dirty="0"/>
              <a:t>objects: String, Date, Math, Boolean, Number, </a:t>
            </a:r>
            <a:r>
              <a:rPr lang="en-US" dirty="0" err="1"/>
              <a:t>RegExp</a:t>
            </a:r>
            <a:r>
              <a:rPr lang="en-US" dirty="0"/>
              <a:t>, Object, Array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32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CREATE YOUR OWN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encapsulate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logic. 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person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 new Object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.name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“Joe”; 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 23;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.speakName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alert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” + this.name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}; </a:t>
            </a:r>
          </a:p>
          <a:p>
            <a:pPr marL="0" indent="0">
              <a:buNone/>
            </a:pP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logo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28" y="3033405"/>
            <a:ext cx="3389544" cy="19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r>
              <a:rPr lang="nl-NL" dirty="0"/>
              <a:t> </a:t>
            </a:r>
            <a:r>
              <a:rPr lang="nl-NL" dirty="0" smtClean="0"/>
              <a:t>Javascript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Brendan </a:t>
            </a:r>
            <a:r>
              <a:rPr lang="en-US" dirty="0" err="1"/>
              <a:t>Eich</a:t>
            </a:r>
            <a:r>
              <a:rPr lang="en-US" dirty="0"/>
              <a:t> in 1995 for Netscape Navigator 2 release. Called Mocha and later </a:t>
            </a:r>
            <a:r>
              <a:rPr lang="en-US" dirty="0" err="1" smtClean="0"/>
              <a:t>LiveScript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</a:t>
            </a:r>
            <a:r>
              <a:rPr lang="en-US" dirty="0"/>
              <a:t>release of 1.1 name was changed to </a:t>
            </a:r>
            <a:r>
              <a:rPr lang="en-US" dirty="0" smtClean="0"/>
              <a:t>JavaScript.</a:t>
            </a:r>
          </a:p>
          <a:p>
            <a:r>
              <a:rPr lang="en-US" dirty="0" smtClean="0"/>
              <a:t>In </a:t>
            </a:r>
            <a:r>
              <a:rPr lang="en-US" dirty="0"/>
              <a:t>1997 JavaScript 1.1 was submitted to ECMA as a proposal. TC39 was assigned to standardize the syntax and semantics of the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TC39 </a:t>
            </a:r>
            <a:r>
              <a:rPr lang="en-US" dirty="0"/>
              <a:t>released ECMA-262 known as </a:t>
            </a:r>
            <a:r>
              <a:rPr lang="en-US" dirty="0" smtClean="0"/>
              <a:t>ECMAScript.</a:t>
            </a:r>
          </a:p>
          <a:p>
            <a:r>
              <a:rPr lang="en-US" dirty="0" smtClean="0"/>
              <a:t>ECMAScript </a:t>
            </a:r>
            <a:r>
              <a:rPr lang="en-US" dirty="0"/>
              <a:t>is basis for all the JavaScript implementations.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423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OBJECTS: </a:t>
            </a:r>
            <a:r>
              <a:rPr lang="nl-NL" dirty="0" smtClean="0"/>
              <a:t>ALTERNATIVE </a:t>
            </a:r>
            <a:r>
              <a:rPr lang="nl-NL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Alternativee</a:t>
            </a:r>
            <a:r>
              <a:rPr lang="nl-NL" dirty="0" smtClean="0"/>
              <a:t> </a:t>
            </a:r>
            <a:r>
              <a:rPr lang="nl-NL" dirty="0" err="1"/>
              <a:t>objects</a:t>
            </a:r>
            <a:r>
              <a:rPr lang="nl-NL" dirty="0"/>
              <a:t> syntax: 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person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 {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“Joe”, </a:t>
            </a: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23,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alert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I’m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” + this.name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person.speakName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It’s </a:t>
            </a:r>
            <a:r>
              <a:rPr lang="nl-NL" dirty="0"/>
              <a:t>JSON (</a:t>
            </a:r>
            <a:r>
              <a:rPr lang="nl-NL" dirty="0" err="1"/>
              <a:t>JavaScript</a:t>
            </a:r>
            <a:r>
              <a:rPr lang="nl-NL" dirty="0"/>
              <a:t> Object </a:t>
            </a:r>
            <a:r>
              <a:rPr lang="nl-NL" dirty="0" err="1"/>
              <a:t>Notation</a:t>
            </a:r>
            <a:r>
              <a:rPr lang="nl-NL" dirty="0"/>
              <a:t>) syntax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149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CREATING REAL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objects those can be instantiated using the new </a:t>
            </a:r>
            <a:r>
              <a:rPr lang="en-US" dirty="0" smtClean="0"/>
              <a:t>keyword.</a:t>
            </a:r>
          </a:p>
          <a:p>
            <a:pPr marL="0" indent="0">
              <a:buNone/>
            </a:pPr>
            <a:r>
              <a:rPr lang="en-US" dirty="0"/>
              <a:t>This method of creating objects is </a:t>
            </a:r>
            <a:r>
              <a:rPr lang="en-US" dirty="0" smtClean="0"/>
              <a:t>called the </a:t>
            </a:r>
            <a:r>
              <a:rPr lang="en-US" dirty="0"/>
              <a:t>Prototype pattern.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 = function(name, age)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this.name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Person.prototype.speakName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00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(“Hello, I’m ” + this.name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real objects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new 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(“Joe”,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23);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joe.speakName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126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EVERYTHING IS AN OBJECT: STRING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'1 2 3 4 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5‘;</a:t>
            </a: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= '6 7 8 9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str_a.length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; // 9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str_a.concat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str_b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); // '1 2 3 4 5 6 7 8 9'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'1' ); // 0</a:t>
            </a:r>
          </a:p>
          <a:p>
            <a:pPr marL="0" indent="0"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str_a.lastIndexOf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7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691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EVERYTHING IS AN OBJECT: </a:t>
            </a:r>
            <a:r>
              <a:rPr lang="nl-NL" dirty="0" smtClean="0"/>
              <a:t>ARRAY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[ 1, 2, 3, 4, 5 ];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' ' ); // '1 2 3 4 5'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( 6 );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[ 1, 2, 3, 4, 6 ]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[ 6, 4, 3, 2, 1 ]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removed from the array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( 5 ); //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added to the beginning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[ 5, 4, 3, 2, 1 ]</a:t>
            </a:r>
          </a:p>
          <a:p>
            <a:pPr marL="0" indent="0"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998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STATEMENTS, COMMENTS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Statements: Can be separated by new line or semicolon.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Comments: 2 types.</a:t>
            </a:r>
          </a:p>
          <a:p>
            <a:r>
              <a:rPr lang="en-US" dirty="0"/>
              <a:t>Single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Author: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 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Perhaps some lengthy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license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14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 (</a:t>
            </a:r>
            <a:r>
              <a:rPr lang="nl-NL" dirty="0" err="1" smtClean="0"/>
              <a:t>i,e</a:t>
            </a:r>
            <a:r>
              <a:rPr lang="nl-NL" dirty="0" smtClean="0"/>
              <a:t>,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27" y="936000"/>
            <a:ext cx="6623999" cy="3780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Overwrites </a:t>
            </a:r>
            <a:r>
              <a:rPr lang="en-US" dirty="0"/>
              <a:t>when redefined. 2 types. </a:t>
            </a:r>
          </a:p>
          <a:p>
            <a:r>
              <a:rPr lang="en-US" dirty="0"/>
              <a:t>  Local: Declared using </a:t>
            </a:r>
            <a:r>
              <a:rPr lang="en-US" dirty="0" err="1"/>
              <a:t>var</a:t>
            </a:r>
            <a:r>
              <a:rPr lang="en-US" dirty="0"/>
              <a:t> keyword. </a:t>
            </a:r>
          </a:p>
          <a:p>
            <a:r>
              <a:rPr lang="en-US" dirty="0"/>
              <a:t>  Global: Declared without </a:t>
            </a:r>
            <a:r>
              <a:rPr lang="en-US" dirty="0" err="1"/>
              <a:t>var</a:t>
            </a:r>
            <a:r>
              <a:rPr lang="en-US" dirty="0"/>
              <a:t> keyword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Assignment operator (=) to assign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nl-N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l-N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“value”;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947" y="693337"/>
            <a:ext cx="1464271" cy="1702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985" y="2801645"/>
            <a:ext cx="2660548" cy="178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VARIABLE DATA </a:t>
            </a:r>
            <a:r>
              <a:rPr lang="nl-NL" dirty="0" smtClean="0"/>
              <a:t>TYPES (i.e. stuff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goes</a:t>
            </a:r>
            <a:r>
              <a:rPr lang="nl-NL" dirty="0" smtClean="0"/>
              <a:t> in buckets)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latest ECMAScript standard defines seven data types:</a:t>
            </a:r>
          </a:p>
          <a:p>
            <a:r>
              <a:rPr lang="en-US" dirty="0"/>
              <a:t>Six data types that are </a:t>
            </a:r>
            <a:r>
              <a:rPr lang="en-US" dirty="0">
                <a:hlinkClick r:id="rId2" tooltip="primitives: A primitive (primitive value, primitive data type) is data that is not an object and has no methods. In JavaScript, there are 6 primitive data types: string, number, boolean, null, undefined, symbol (new in ECMAScript 2015)."/>
              </a:rPr>
              <a:t>primitives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hlinkClick r:id="rId3" tooltip="Boolean: In computer science, a boolean is a logical data type that can have only the values true or false."/>
              </a:rPr>
              <a:t>Boolean</a:t>
            </a:r>
            <a:endParaRPr lang="en-US" dirty="0" smtClean="0">
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</a:endParaRPr>
          </a:p>
          <a:p>
            <a:pPr lvl="1"/>
            <a:r>
              <a:rPr lang="en-US" dirty="0" smtClean="0">
                <a:hlinkClick r:id="rId4" tooltip="Number: In JavaScript, Number is a numeric data type in the double-precision 64-bit floating point format (IEEE 754). In other programming languages different numeric types can exist, for examples: Integers, Floats, Doubles, or Bignums."/>
              </a:rPr>
              <a:t>Number</a:t>
            </a:r>
            <a:endParaRPr lang="en-US" dirty="0"/>
          </a:p>
          <a:p>
            <a:pPr lvl="1"/>
            <a:r>
              <a:rPr lang="en-US" dirty="0">
                <a:hlinkClick r:id="rId5" tooltip="String: In any computer programming language, a string is a sequence of characters used to represent text."/>
              </a:rPr>
              <a:t>String</a:t>
            </a:r>
            <a:endParaRPr lang="en-US" dirty="0"/>
          </a:p>
          <a:p>
            <a:pPr lvl="1"/>
            <a:r>
              <a:rPr lang="en-US" dirty="0">
                <a:hlinkClick r:id="rId6" tooltip="Null: In computer science, a null value represents a reference that points, generally intentionally, to a nonexistent or invalid object or address. The meaning of a null reference varies among language implementations."/>
              </a:rPr>
              <a:t>Null</a:t>
            </a:r>
            <a:endParaRPr lang="en-US" dirty="0"/>
          </a:p>
          <a:p>
            <a:pPr lvl="1"/>
            <a:r>
              <a:rPr lang="en-US" dirty="0">
                <a:hlinkClick r:id="rId7" tooltip="Undefined: A primitive value automatically assigned to variables that have just been declared or to formal arguments for which there are no actual arguments."/>
              </a:rPr>
              <a:t>Undefined</a:t>
            </a:r>
            <a:endParaRPr lang="en-US" dirty="0"/>
          </a:p>
          <a:p>
            <a:pPr lvl="1"/>
            <a:r>
              <a:rPr lang="en-US" dirty="0" smtClean="0">
                <a:hlinkClick r:id="rId8" tooltip="Symbol: This glossary page describes both a data type, called &quot;symbol&quot;, and the class-like function, called &quot;Symbol()&quot;, that (among other things) creates instances of the symbol data type."/>
              </a:rPr>
              <a:t>Symbol</a:t>
            </a:r>
            <a:r>
              <a:rPr lang="en-US" dirty="0"/>
              <a:t> (new in ECMAScript 6)</a:t>
            </a:r>
          </a:p>
          <a:p>
            <a:r>
              <a:rPr lang="en-US" dirty="0"/>
              <a:t>and </a:t>
            </a:r>
            <a:r>
              <a:rPr lang="en-US" dirty="0" smtClean="0">
                <a:hlinkClick r:id="rId9" tooltip="Object: Object refers to a data structure containing data and instructions for working with the data. Objects sometimes refer to real-world things, for example a car or map object in a racing game. JavaScript, Java, C++, Python, and Ruby are examples of object-oriented programming languages."/>
              </a:rPr>
              <a:t>Object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/>
              <a:t> operator can help you to find the type of your variable. </a:t>
            </a:r>
            <a:endParaRPr lang="en-US" dirty="0"/>
          </a:p>
          <a:p>
            <a:pPr marL="540000" lvl="3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“value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540000" lvl="3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something // string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4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NUMBERS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, -3, 3.33, -3.33. These all are numbers in JS, whether it’s some integer or floating point number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/>
              <a:t>: addition (+), subtraction (-), division (/), multiplication (*), modulo division (%) </a:t>
            </a:r>
          </a:p>
          <a:p>
            <a:pPr lvl="1"/>
            <a:r>
              <a:rPr lang="en-US" dirty="0"/>
              <a:t>Result is always promoted to float whenever possible. </a:t>
            </a:r>
            <a:endParaRPr lang="en-US" dirty="0" smtClean="0"/>
          </a:p>
          <a:p>
            <a:pPr lvl="2"/>
            <a:r>
              <a:rPr lang="en-US" dirty="0" smtClean="0"/>
              <a:t>5 </a:t>
            </a:r>
            <a:r>
              <a:rPr lang="en-US" dirty="0"/>
              <a:t>/ 3, 3 / 5, 0.5 * 5, 0.5 + 5</a:t>
            </a:r>
          </a:p>
          <a:p>
            <a:pPr lvl="1"/>
            <a:r>
              <a:rPr lang="en-US" dirty="0"/>
              <a:t>Assignment operators: +=, -=, /=, *=, %= </a:t>
            </a:r>
          </a:p>
          <a:p>
            <a:pPr lvl="1"/>
            <a:r>
              <a:rPr lang="en-US" dirty="0"/>
              <a:t>Special operators: increment (++), decrement </a:t>
            </a:r>
            <a:r>
              <a:rPr lang="en-US" dirty="0" smtClean="0"/>
              <a:t>(--)</a:t>
            </a:r>
          </a:p>
          <a:p>
            <a:pPr marL="1800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771832" y="3254477"/>
            <a:ext cx="2939845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one = 2 –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two = 1 + 1;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three = 9 / 3;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four = 2 * 2, </a:t>
            </a: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three + 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071" y="3254477"/>
            <a:ext cx="2782529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five;</a:t>
            </a:r>
          </a:p>
          <a:p>
            <a:pPr marL="1800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800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00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four;</a:t>
            </a:r>
          </a:p>
          <a:p>
            <a:pPr marL="1800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+= five; // 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0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Strings: Series/sequence of characters from zero to infinity. Can contain any character. Can be created using single or double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backslash (\) to escape special characters.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\“special\” word here.” 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 this is 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 here.“ </a:t>
            </a:r>
          </a:p>
          <a:p>
            <a:r>
              <a:rPr lang="en-US" dirty="0"/>
              <a:t> Operations: Concatenation.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“string.”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“.”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name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“John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“Doe”;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Titel van de presentatie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09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BOOLEANS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Booleans: Are you saying </a:t>
            </a:r>
            <a:r>
              <a:rPr lang="en-US" b="1" u="sng" dirty="0"/>
              <a:t>true</a:t>
            </a:r>
            <a:r>
              <a:rPr lang="en-US" dirty="0"/>
              <a:t> or </a:t>
            </a:r>
            <a:r>
              <a:rPr lang="en-US" b="1" u="sng" dirty="0"/>
              <a:t>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for true </a:t>
            </a:r>
          </a:p>
          <a:p>
            <a:r>
              <a:rPr lang="en-US" dirty="0"/>
              <a:t>“&lt;1 space here</a:t>
            </a:r>
            <a:r>
              <a:rPr lang="en-US" dirty="0" smtClean="0"/>
              <a:t>&gt;”, “</a:t>
            </a:r>
            <a:r>
              <a:rPr lang="en-US" dirty="0"/>
              <a:t>string”, “undefined”, 1, 2, 3, -3, -2, -1, true; </a:t>
            </a:r>
          </a:p>
          <a:p>
            <a:pPr marL="0" indent="0">
              <a:buNone/>
            </a:pPr>
            <a:r>
              <a:rPr lang="en-US" dirty="0"/>
              <a:t>all represents true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Cases </a:t>
            </a:r>
            <a:r>
              <a:rPr lang="en-US" dirty="0"/>
              <a:t>for false </a:t>
            </a:r>
          </a:p>
          <a:p>
            <a:r>
              <a:rPr lang="en-US" dirty="0"/>
              <a:t>“&lt;empty string&gt;”, undefined, null, void(0), 0, false; </a:t>
            </a:r>
          </a:p>
          <a:p>
            <a:pPr marL="0" indent="0">
              <a:buNone/>
            </a:pPr>
            <a:r>
              <a:rPr lang="en-US" dirty="0"/>
              <a:t>all represents false value.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yes = true;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 = false;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9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clusion_Holding_presentatie_v2" id="{FFED40CC-96CF-EA44-9918-DD14890C7C96}" vid="{B40DBFFC-F37C-6C49-A078-94F03622C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Conclusion_Holding_presentatie_v2</Template>
  <TotalTime>1526</TotalTime>
  <Words>1724</Words>
  <Application>Microsoft Office PowerPoint</Application>
  <PresentationFormat>On-screen Show (16:9)</PresentationFormat>
  <Paragraphs>464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Office-thema</vt:lpstr>
      <vt:lpstr>Javascript / Node.js  Talent Launch March 2018 </vt:lpstr>
      <vt:lpstr>Agenda day one</vt:lpstr>
      <vt:lpstr>Introduction Javascript</vt:lpstr>
      <vt:lpstr>STATEMENTS, COMMENTS AND VARIABLES</vt:lpstr>
      <vt:lpstr>VARIABLES (i,e, buckets)</vt:lpstr>
      <vt:lpstr>VARIABLE DATA TYPES (i.e. stuff that goes in buckets)</vt:lpstr>
      <vt:lpstr>NUMBERS</vt:lpstr>
      <vt:lpstr>STRINGS</vt:lpstr>
      <vt:lpstr>BOOLEANS</vt:lpstr>
      <vt:lpstr>ARRAYS</vt:lpstr>
      <vt:lpstr>ACCESSING ARRAYS</vt:lpstr>
      <vt:lpstr>WRITING TO ARRAYS</vt:lpstr>
      <vt:lpstr>ASSOCIATIVE ARRAYS / HASHES</vt:lpstr>
      <vt:lpstr>CONTROLLING PROGRAM FLOW</vt:lpstr>
      <vt:lpstr>CONDITION: COMPARISON</vt:lpstr>
      <vt:lpstr>IF STATEMENTS</vt:lpstr>
      <vt:lpstr>SWITCH STATEMENT</vt:lpstr>
      <vt:lpstr>LOOPS</vt:lpstr>
      <vt:lpstr>LOOPS</vt:lpstr>
      <vt:lpstr>FOR LOOPS</vt:lpstr>
      <vt:lpstr>FUNCTIONS: WRITING CODE FOR LATER</vt:lpstr>
      <vt:lpstr>MY FUNCTIONS</vt:lpstr>
      <vt:lpstr>ARGUMENTS: PASSING DATA TO FUNCTIONS</vt:lpstr>
      <vt:lpstr>FUNCTIONS: A SECRET ARRAY</vt:lpstr>
      <vt:lpstr>FUNCTIONS: RETURN</vt:lpstr>
      <vt:lpstr>FUNCTIONS: SCOPE</vt:lpstr>
      <vt:lpstr>FUNCTIONS: I HAVE ANOTHER FACE</vt:lpstr>
      <vt:lpstr>OBJECTS</vt:lpstr>
      <vt:lpstr>CREATE YOUR OWN OBJECTS</vt:lpstr>
      <vt:lpstr>OBJECTS: ALTERNATIVE SYNTAX</vt:lpstr>
      <vt:lpstr>CREATING REAL OBJECTS</vt:lpstr>
      <vt:lpstr>EVERYTHING IS AN OBJECT: STRING</vt:lpstr>
      <vt:lpstr>EVERYTHING IS AN OBJECT: ARRAY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/ Node.js  Talent Launch March 2018</dc:title>
  <dc:subject/>
  <dc:creator>Nico Klasens</dc:creator>
  <cp:keywords/>
  <dc:description>Conclusion - versie 1 - juni 2017
Ontwerp: Humming
Template: Ton Persoon</dc:description>
  <cp:lastModifiedBy>Nico Klasens</cp:lastModifiedBy>
  <cp:revision>33</cp:revision>
  <dcterms:created xsi:type="dcterms:W3CDTF">2018-03-07T10:49:06Z</dcterms:created>
  <dcterms:modified xsi:type="dcterms:W3CDTF">2018-03-08T12:15:22Z</dcterms:modified>
  <cp:category/>
</cp:coreProperties>
</file>