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0" r:id="rId19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EAC6DC-0789-4CA5-9662-01ACBC745170}" type="datetimeFigureOut">
              <a:rPr lang="es-PE" smtClean="0"/>
              <a:t>23/11/2020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1AA8DB-6F6D-4B78-95C8-1FEF909080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0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trenamiento-python-basico.readthedocs.io/es/latest/leccion5/funciones_integradas.html#python-fun-typ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trenamiento-python-basico.readthedocs.io/es/latest/leccion9/objeto_integrados.html#python-obj-no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trenamiento-python-basico.readthedocs.io/es/latest/leccion5/funciones_integradas.html#python-fun-di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" y="0"/>
            <a:ext cx="5639954" cy="683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algn="r">
              <a:lnSpc>
                <a:spcPct val="95825"/>
              </a:lnSpc>
              <a:spcBef>
                <a:spcPts val="18239"/>
              </a:spcBef>
            </a:pPr>
            <a:r>
              <a:rPr sz="4500" spc="0" dirty="0" smtClean="0">
                <a:solidFill>
                  <a:srgbClr val="1F3863"/>
                </a:solidFill>
                <a:latin typeface="Arial"/>
                <a:cs typeface="Arial"/>
              </a:rPr>
              <a:t>G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-12700"/>
            <a:ext cx="5664962" cy="6846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5300" y="6832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699">
            <a:solidFill>
              <a:srgbClr val="7C6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9362" y="5176900"/>
            <a:ext cx="2559558" cy="1656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9955" y="786661"/>
            <a:ext cx="313448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3D4167"/>
                </a:solidFill>
                <a:latin typeface="Times New Roman"/>
                <a:cs typeface="Times New Roman"/>
              </a:rPr>
              <a:t>UNIVERSIDAD </a:t>
            </a:r>
            <a:r>
              <a:rPr sz="1300" spc="39" dirty="0" smtClean="0">
                <a:solidFill>
                  <a:srgbClr val="3D4167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D4167"/>
                </a:solidFill>
                <a:latin typeface="Times New Roman"/>
                <a:cs typeface="Times New Roman"/>
              </a:rPr>
              <a:t>PRIVADA </a:t>
            </a:r>
            <a:r>
              <a:rPr sz="1300" spc="261" dirty="0" smtClean="0">
                <a:solidFill>
                  <a:srgbClr val="3D4167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D4167"/>
                </a:solidFill>
                <a:latin typeface="Times New Roman"/>
                <a:cs typeface="Times New Roman"/>
              </a:rPr>
              <a:t>DE</a:t>
            </a:r>
            <a:r>
              <a:rPr sz="1300" spc="278" dirty="0" smtClean="0">
                <a:solidFill>
                  <a:srgbClr val="3D4167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3D4167"/>
                </a:solidFill>
                <a:latin typeface="Times New Roman"/>
                <a:cs typeface="Times New Roman"/>
              </a:rPr>
              <a:t>TACNA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191" y="2168075"/>
            <a:ext cx="3733800" cy="60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5725" algn="ctr">
              <a:lnSpc>
                <a:spcPts val="4700"/>
              </a:lnSpc>
              <a:spcBef>
                <a:spcPts val="235"/>
              </a:spcBef>
            </a:pPr>
            <a:r>
              <a:rPr lang="es-PE" sz="4500" spc="9" dirty="0" err="1" smtClean="0">
                <a:solidFill>
                  <a:srgbClr val="1F3863"/>
                </a:solidFill>
                <a:latin typeface="Arial"/>
                <a:cs typeface="Arial"/>
              </a:rPr>
              <a:t>Tuplas</a:t>
            </a:r>
            <a:r>
              <a:rPr lang="es-PE" sz="4500" spc="9" dirty="0" smtClean="0">
                <a:solidFill>
                  <a:srgbClr val="1F3863"/>
                </a:solidFill>
                <a:latin typeface="Arial"/>
                <a:cs typeface="Arial"/>
              </a:rPr>
              <a:t> y Diccionarios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64962" y="3458538"/>
            <a:ext cx="282625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3200" spc="4" baseline="3034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3200" spc="-9" baseline="303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3200" spc="-4" baseline="3034" dirty="0" smtClean="0">
                <a:solidFill>
                  <a:srgbClr val="585858"/>
                </a:solidFill>
                <a:latin typeface="Calibri"/>
                <a:cs typeface="Calibri"/>
              </a:rPr>
              <a:t>ili</a:t>
            </a: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ana</a:t>
            </a:r>
            <a:r>
              <a:rPr sz="3200" spc="24" baseline="303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200" spc="-84" baseline="3034" dirty="0" smtClean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3200" spc="-29" baseline="3034" dirty="0" smtClean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3200" spc="9" baseline="3034" dirty="0" smtClean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3200" spc="4" baseline="3034" dirty="0" smtClean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3200" spc="0" baseline="3034" dirty="0" smtClean="0">
                <a:solidFill>
                  <a:srgbClr val="585858"/>
                </a:solidFill>
                <a:latin typeface="Calibri"/>
                <a:cs typeface="Calibri"/>
              </a:rPr>
              <a:t>rnal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datos de un diccionario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diccionario puede almacenar los diversos tipos de datos integrados en </a:t>
            </a:r>
            <a:r>
              <a:rPr lang="es-PE" dirty="0" err="1"/>
              <a:t>Python</a:t>
            </a:r>
            <a:r>
              <a:rPr lang="es-PE" dirty="0"/>
              <a:t> usando la función </a:t>
            </a:r>
            <a:r>
              <a:rPr lang="es-PE" i="1" dirty="0" err="1">
                <a:hlinkClick r:id="rId2"/>
              </a:rPr>
              <a:t>type</a:t>
            </a:r>
            <a:r>
              <a:rPr lang="es-PE" i="1" dirty="0">
                <a:hlinkClick r:id="rId2"/>
              </a:rPr>
              <a:t>()</a:t>
            </a:r>
            <a:r>
              <a:rPr lang="es-PE" dirty="0"/>
              <a:t>, </a:t>
            </a:r>
            <a:r>
              <a:rPr lang="es-PE" dirty="0" smtClean="0"/>
              <a:t>la </a:t>
            </a:r>
            <a:r>
              <a:rPr lang="es-PE" dirty="0"/>
              <a:t>clave </a:t>
            </a:r>
            <a:r>
              <a:rPr lang="es-PE" dirty="0" smtClean="0"/>
              <a:t>representa el tipo </a:t>
            </a:r>
            <a:r>
              <a:rPr lang="es-PE" dirty="0"/>
              <a:t>de </a:t>
            </a:r>
            <a:r>
              <a:rPr lang="es-PE" dirty="0" smtClean="0"/>
              <a:t>dato que se representa.</a:t>
            </a:r>
          </a:p>
          <a:p>
            <a:r>
              <a:rPr lang="es-PE" dirty="0" err="1"/>
              <a:t>type</a:t>
            </a:r>
            <a:r>
              <a:rPr lang="es-PE" dirty="0" smtClean="0"/>
              <a:t>(diccionario[</a:t>
            </a:r>
            <a:r>
              <a:rPr lang="es-PE" dirty="0"/>
              <a:t>'clave1'</a:t>
            </a:r>
            <a:r>
              <a:rPr lang="es-PE" dirty="0" smtClean="0"/>
              <a:t>]) </a:t>
            </a:r>
          </a:p>
          <a:p>
            <a:pPr marL="400050" lvl="1" indent="0">
              <a:buNone/>
            </a:pPr>
            <a:r>
              <a:rPr lang="es-PE" dirty="0" smtClean="0"/>
              <a:t>&lt;</a:t>
            </a:r>
            <a:r>
              <a:rPr lang="es-PE" dirty="0" err="1"/>
              <a:t>type</a:t>
            </a:r>
            <a:r>
              <a:rPr lang="es-PE" dirty="0"/>
              <a:t> '</a:t>
            </a:r>
            <a:r>
              <a:rPr lang="es-PE" dirty="0" err="1"/>
              <a:t>int</a:t>
            </a:r>
            <a:r>
              <a:rPr lang="es-PE" dirty="0"/>
              <a:t>'&gt;</a:t>
            </a:r>
            <a:r>
              <a:rPr lang="es-PE" dirty="0" smtClean="0"/>
              <a:t> </a:t>
            </a:r>
          </a:p>
          <a:p>
            <a:r>
              <a:rPr lang="es-PE" dirty="0" err="1" smtClean="0"/>
              <a:t>type</a:t>
            </a:r>
            <a:r>
              <a:rPr lang="es-PE" dirty="0" smtClean="0"/>
              <a:t>(diccionario[</a:t>
            </a:r>
            <a:r>
              <a:rPr lang="es-PE" dirty="0"/>
              <a:t>'clave2'</a:t>
            </a:r>
            <a:r>
              <a:rPr lang="es-PE" dirty="0" smtClean="0"/>
              <a:t>]) </a:t>
            </a:r>
          </a:p>
          <a:p>
            <a:pPr marL="400050" lvl="1" indent="0">
              <a:buNone/>
            </a:pPr>
            <a:r>
              <a:rPr lang="es-PE" dirty="0" smtClean="0"/>
              <a:t>&lt;</a:t>
            </a:r>
            <a:r>
              <a:rPr lang="es-PE" dirty="0" err="1"/>
              <a:t>type</a:t>
            </a:r>
            <a:r>
              <a:rPr lang="es-PE" dirty="0"/>
              <a:t> '</a:t>
            </a:r>
            <a:r>
              <a:rPr lang="es-PE" dirty="0" err="1"/>
              <a:t>bool</a:t>
            </a:r>
            <a:r>
              <a:rPr lang="es-PE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7180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 CREAR DICCIONARIO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4100"/>
            <a:ext cx="7742993" cy="30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54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Acceder a un elemento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Se puede </a:t>
            </a:r>
            <a:r>
              <a:rPr lang="es-PE" dirty="0"/>
              <a:t>acceder a los valores del diccionario usando </a:t>
            </a:r>
            <a:r>
              <a:rPr lang="es-PE" dirty="0" smtClean="0"/>
              <a:t>su clave:</a:t>
            </a:r>
          </a:p>
          <a:p>
            <a:r>
              <a:rPr lang="es-PE" dirty="0" smtClean="0"/>
              <a:t>diccionario[</a:t>
            </a:r>
            <a:r>
              <a:rPr lang="es-PE" dirty="0"/>
              <a:t>'clave1'</a:t>
            </a:r>
            <a:r>
              <a:rPr lang="es-PE" dirty="0" smtClean="0"/>
              <a:t>] </a:t>
            </a:r>
          </a:p>
          <a:p>
            <a:pPr marL="400050" lvl="1" indent="0">
              <a:buNone/>
            </a:pPr>
            <a:r>
              <a:rPr lang="es-PE" dirty="0" smtClean="0"/>
              <a:t>234 </a:t>
            </a:r>
          </a:p>
          <a:p>
            <a:r>
              <a:rPr lang="es-PE" dirty="0" smtClean="0"/>
              <a:t>diccionario[</a:t>
            </a:r>
            <a:r>
              <a:rPr lang="es-PE" dirty="0"/>
              <a:t>'clave2'</a:t>
            </a:r>
            <a:r>
              <a:rPr lang="es-PE" dirty="0" smtClean="0"/>
              <a:t>] </a:t>
            </a:r>
          </a:p>
          <a:p>
            <a:pPr marL="400050" lvl="1" indent="0">
              <a:buNone/>
            </a:pPr>
            <a:r>
              <a:rPr lang="es-PE" dirty="0" smtClean="0"/>
              <a:t>True </a:t>
            </a:r>
          </a:p>
          <a:p>
            <a:r>
              <a:rPr lang="es-PE" dirty="0" smtClean="0"/>
              <a:t>diccionario[</a:t>
            </a:r>
            <a:r>
              <a:rPr lang="es-PE" dirty="0"/>
              <a:t>'clave3'</a:t>
            </a:r>
            <a:r>
              <a:rPr lang="es-PE" dirty="0" smtClean="0"/>
              <a:t>] </a:t>
            </a:r>
          </a:p>
          <a:p>
            <a:pPr marL="400050" lvl="1" indent="0">
              <a:buNone/>
            </a:pPr>
            <a:r>
              <a:rPr lang="es-PE" dirty="0" smtClean="0"/>
              <a:t>'Valor </a:t>
            </a:r>
            <a:r>
              <a:rPr lang="es-PE" dirty="0"/>
              <a:t>1'</a:t>
            </a:r>
            <a:r>
              <a:rPr lang="es-PE" dirty="0" smtClean="0"/>
              <a:t> </a:t>
            </a:r>
          </a:p>
          <a:p>
            <a:r>
              <a:rPr lang="es-PE" dirty="0" smtClean="0"/>
              <a:t>diccionario[</a:t>
            </a:r>
            <a:r>
              <a:rPr lang="es-PE" dirty="0"/>
              <a:t>'clave4'</a:t>
            </a:r>
            <a:r>
              <a:rPr lang="es-PE" dirty="0" smtClean="0"/>
              <a:t>] </a:t>
            </a:r>
          </a:p>
          <a:p>
            <a:pPr marL="400050" lvl="1" indent="0">
              <a:buNone/>
            </a:pPr>
            <a:r>
              <a:rPr lang="es-PE" dirty="0" smtClean="0"/>
              <a:t>[</a:t>
            </a:r>
            <a:r>
              <a:rPr lang="es-PE" dirty="0"/>
              <a:t>1, 2, 3, 4]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83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Asignar valor a </a:t>
            </a:r>
            <a:r>
              <a:rPr lang="es-PE" dirty="0" smtClean="0"/>
              <a:t>clave</a:t>
            </a: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8990"/>
            <a:ext cx="8369729" cy="25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07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Encontrar un valor  </a:t>
            </a:r>
            <a:r>
              <a:rPr lang="es-PE" dirty="0" smtClean="0">
                <a:solidFill>
                  <a:srgbClr val="FF0000"/>
                </a:solidFill>
              </a:rPr>
              <a:t>in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/>
              <a:t>datos= {</a:t>
            </a:r>
          </a:p>
          <a:p>
            <a:r>
              <a:rPr lang="es-PE" dirty="0"/>
              <a:t>    "</a:t>
            </a:r>
            <a:r>
              <a:rPr lang="es-PE" dirty="0" err="1"/>
              <a:t>nombre":"Liliana</a:t>
            </a:r>
            <a:r>
              <a:rPr lang="es-PE" dirty="0"/>
              <a:t>",</a:t>
            </a:r>
          </a:p>
          <a:p>
            <a:r>
              <a:rPr lang="es-PE" dirty="0"/>
              <a:t>    "</a:t>
            </a:r>
            <a:r>
              <a:rPr lang="es-PE" dirty="0" err="1"/>
              <a:t>apellido":"Vega</a:t>
            </a:r>
            <a:r>
              <a:rPr lang="es-PE" dirty="0"/>
              <a:t>",</a:t>
            </a:r>
          </a:p>
          <a:p>
            <a:r>
              <a:rPr lang="es-PE" dirty="0"/>
              <a:t>    "edad":</a:t>
            </a:r>
            <a:r>
              <a:rPr lang="es-PE" dirty="0" err="1"/>
              <a:t>None</a:t>
            </a:r>
            <a:r>
              <a:rPr lang="es-PE" dirty="0"/>
              <a:t> ,</a:t>
            </a:r>
          </a:p>
          <a:p>
            <a:r>
              <a:rPr lang="es-PE" dirty="0"/>
              <a:t>    "dni":"00489758"</a:t>
            </a:r>
          </a:p>
          <a:p>
            <a:r>
              <a:rPr lang="es-PE" dirty="0"/>
              <a:t>    }</a:t>
            </a:r>
          </a:p>
          <a:p>
            <a:r>
              <a:rPr lang="es-PE" dirty="0" err="1" smtClean="0"/>
              <a:t>Print</a:t>
            </a:r>
            <a:r>
              <a:rPr lang="es-PE" dirty="0" smtClean="0"/>
              <a:t>(«Nombre» in datos)</a:t>
            </a:r>
          </a:p>
          <a:p>
            <a:r>
              <a:rPr lang="es-PE" dirty="0" smtClean="0"/>
              <a:t>TRUE</a:t>
            </a:r>
          </a:p>
          <a:p>
            <a:r>
              <a:rPr lang="es-PE" dirty="0" err="1" smtClean="0"/>
              <a:t>Print</a:t>
            </a:r>
            <a:r>
              <a:rPr lang="es-PE" dirty="0" smtClean="0"/>
              <a:t>(«deporte » in datos)</a:t>
            </a:r>
          </a:p>
          <a:p>
            <a:r>
              <a:rPr lang="es-PE" dirty="0" smtClean="0"/>
              <a:t>FALSE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909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Métodos en Diccionarios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clear</a:t>
            </a:r>
            <a:r>
              <a:rPr lang="es-PE" dirty="0" smtClean="0"/>
              <a:t>() remueve todos los elementos del diccionario.</a:t>
            </a:r>
          </a:p>
          <a:p>
            <a:pPr marL="0" indent="0" algn="ctr">
              <a:buNone/>
            </a:pPr>
            <a:r>
              <a:rPr lang="es-PE" dirty="0" err="1" smtClean="0">
                <a:solidFill>
                  <a:srgbClr val="FF0000"/>
                </a:solidFill>
              </a:rPr>
              <a:t>Datos.clear</a:t>
            </a:r>
            <a:r>
              <a:rPr lang="es-PE" dirty="0" smtClean="0">
                <a:solidFill>
                  <a:srgbClr val="FF0000"/>
                </a:solidFill>
              </a:rPr>
              <a:t>()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err="1"/>
              <a:t>copy</a:t>
            </a:r>
            <a:r>
              <a:rPr lang="es-PE" dirty="0" smtClean="0"/>
              <a:t>() Este </a:t>
            </a:r>
            <a:r>
              <a:rPr lang="es-PE" dirty="0"/>
              <a:t>método devuelve una copia superficial del tipo </a:t>
            </a:r>
            <a:r>
              <a:rPr lang="es-PE" b="1" dirty="0" smtClean="0"/>
              <a:t>diccionario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69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COPY()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datos= {</a:t>
            </a:r>
          </a:p>
          <a:p>
            <a:r>
              <a:rPr lang="es-PE" dirty="0" smtClean="0"/>
              <a:t>    "</a:t>
            </a:r>
            <a:r>
              <a:rPr lang="es-PE" dirty="0" err="1" smtClean="0"/>
              <a:t>nombre":"Liliana</a:t>
            </a:r>
            <a:r>
              <a:rPr lang="es-PE" dirty="0" smtClean="0"/>
              <a:t>",</a:t>
            </a:r>
          </a:p>
          <a:p>
            <a:r>
              <a:rPr lang="es-PE" dirty="0" smtClean="0"/>
              <a:t>    "</a:t>
            </a:r>
            <a:r>
              <a:rPr lang="es-PE" dirty="0" err="1" smtClean="0"/>
              <a:t>apellido":"Vega</a:t>
            </a:r>
            <a:r>
              <a:rPr lang="es-PE" dirty="0" smtClean="0"/>
              <a:t>",</a:t>
            </a:r>
          </a:p>
          <a:p>
            <a:r>
              <a:rPr lang="es-PE" dirty="0" smtClean="0"/>
              <a:t>    "edad":</a:t>
            </a:r>
            <a:r>
              <a:rPr lang="es-PE" dirty="0" err="1" smtClean="0"/>
              <a:t>None</a:t>
            </a:r>
            <a:r>
              <a:rPr lang="es-PE" dirty="0" smtClean="0"/>
              <a:t> ,</a:t>
            </a:r>
          </a:p>
          <a:p>
            <a:r>
              <a:rPr lang="es-PE" dirty="0" smtClean="0"/>
              <a:t>    "dni":"00489758"</a:t>
            </a:r>
          </a:p>
          <a:p>
            <a:r>
              <a:rPr lang="es-PE" dirty="0" smtClean="0"/>
              <a:t>    }</a:t>
            </a:r>
          </a:p>
          <a:p>
            <a:pPr marL="0" indent="0">
              <a:buNone/>
            </a:pPr>
            <a:r>
              <a:rPr lang="es-PE" dirty="0"/>
              <a:t>Nuevo=</a:t>
            </a:r>
            <a:r>
              <a:rPr lang="es-PE" dirty="0" err="1"/>
              <a:t>datos.copy</a:t>
            </a:r>
            <a:r>
              <a:rPr lang="es-PE" dirty="0"/>
              <a:t>()</a:t>
            </a:r>
          </a:p>
          <a:p>
            <a:pPr marL="0" indent="0">
              <a:buNone/>
            </a:pPr>
            <a:r>
              <a:rPr lang="es-PE" dirty="0" err="1"/>
              <a:t>if</a:t>
            </a:r>
            <a:r>
              <a:rPr lang="es-PE" dirty="0"/>
              <a:t> datos==Nuevo:</a:t>
            </a:r>
          </a:p>
          <a:p>
            <a:pPr marL="0" indent="0">
              <a:buNone/>
            </a:pPr>
            <a:r>
              <a:rPr lang="es-PE" dirty="0"/>
              <a:t>    </a:t>
            </a:r>
            <a:r>
              <a:rPr lang="es-PE" dirty="0" err="1"/>
              <a:t>print</a:t>
            </a:r>
            <a:r>
              <a:rPr lang="es-PE" dirty="0"/>
              <a:t>(Nuevo)</a:t>
            </a:r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74042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PE" dirty="0" err="1"/>
              <a:t>fromkeys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PE" dirty="0"/>
              <a:t>Este método crea un </a:t>
            </a:r>
            <a:r>
              <a:rPr lang="es-PE" dirty="0" smtClean="0"/>
              <a:t>nuevo</a:t>
            </a:r>
            <a:r>
              <a:rPr lang="es-PE" dirty="0"/>
              <a:t> </a:t>
            </a:r>
            <a:r>
              <a:rPr lang="es-PE" b="1" dirty="0"/>
              <a:t>diccionario</a:t>
            </a:r>
            <a:r>
              <a:rPr lang="es-PE" dirty="0"/>
              <a:t> con </a:t>
            </a:r>
            <a:r>
              <a:rPr lang="es-PE" i="1" dirty="0"/>
              <a:t>claves</a:t>
            </a:r>
            <a:r>
              <a:rPr lang="es-PE" dirty="0"/>
              <a:t> a partir de un tipo de dato </a:t>
            </a:r>
            <a:r>
              <a:rPr lang="es-PE" i="1" dirty="0"/>
              <a:t>secuencia</a:t>
            </a:r>
            <a:r>
              <a:rPr lang="es-PE" dirty="0"/>
              <a:t>. </a:t>
            </a:r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/>
              <a:t>valor </a:t>
            </a:r>
            <a:r>
              <a:rPr lang="es-PE" dirty="0" smtClean="0"/>
              <a:t>de</a:t>
            </a:r>
            <a:r>
              <a:rPr lang="es-PE" dirty="0"/>
              <a:t> </a:t>
            </a:r>
            <a:r>
              <a:rPr lang="es-PE" dirty="0" err="1" smtClean="0"/>
              <a:t>value</a:t>
            </a:r>
            <a:r>
              <a:rPr lang="es-PE" dirty="0"/>
              <a:t> por defecto es el tipo </a:t>
            </a:r>
            <a:r>
              <a:rPr lang="es-PE" i="1" dirty="0" err="1">
                <a:hlinkClick r:id="rId2"/>
              </a:rPr>
              <a:t>None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r>
              <a:rPr lang="es-PE" dirty="0" smtClean="0"/>
              <a:t>Nuevo=</a:t>
            </a:r>
            <a:r>
              <a:rPr lang="es-PE" dirty="0" err="1" smtClean="0"/>
              <a:t>dict.fromkeys</a:t>
            </a:r>
            <a:r>
              <a:rPr lang="es-PE" dirty="0" smtClean="0"/>
              <a:t>(datos)</a:t>
            </a:r>
          </a:p>
          <a:p>
            <a:pPr marL="0" indent="0">
              <a:buNone/>
            </a:pPr>
            <a:r>
              <a:rPr lang="es-PE" dirty="0" err="1" smtClean="0"/>
              <a:t>Print</a:t>
            </a:r>
            <a:r>
              <a:rPr lang="es-PE" dirty="0" smtClean="0"/>
              <a:t>(Nuevo)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Nuevo=</a:t>
            </a:r>
            <a:r>
              <a:rPr lang="es-PE" dirty="0" err="1" smtClean="0"/>
              <a:t>dict.fromkeys</a:t>
            </a:r>
            <a:r>
              <a:rPr lang="es-PE" dirty="0" smtClean="0"/>
              <a:t>(</a:t>
            </a:r>
            <a:r>
              <a:rPr lang="es-PE" dirty="0" err="1" smtClean="0"/>
              <a:t>datos,hola</a:t>
            </a:r>
            <a:r>
              <a:rPr lang="es-PE" dirty="0" smtClean="0"/>
              <a:t>)</a:t>
            </a:r>
          </a:p>
          <a:p>
            <a:pPr marL="0" indent="0">
              <a:buNone/>
            </a:pPr>
            <a:r>
              <a:rPr lang="es-PE" dirty="0" err="1" smtClean="0"/>
              <a:t>Print</a:t>
            </a:r>
            <a:r>
              <a:rPr lang="es-PE" dirty="0" smtClean="0"/>
              <a:t>(Nuevo)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52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0267" y="1060577"/>
            <a:ext cx="2961163" cy="1240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UNIVE</a:t>
            </a:r>
            <a:r>
              <a:rPr sz="6000" spc="-34" baseline="3413" dirty="0" smtClean="0">
                <a:latin typeface="Calibri"/>
                <a:cs typeface="Calibri"/>
              </a:rPr>
              <a:t>R</a:t>
            </a:r>
            <a:r>
              <a:rPr sz="6000" spc="0" baseline="3413" dirty="0" smtClean="0">
                <a:latin typeface="Calibri"/>
                <a:cs typeface="Calibri"/>
              </a:rPr>
              <a:t>SI</a:t>
            </a:r>
            <a:r>
              <a:rPr sz="6000" spc="-59" baseline="3413" dirty="0" smtClean="0">
                <a:latin typeface="Calibri"/>
                <a:cs typeface="Calibri"/>
              </a:rPr>
              <a:t>D</a:t>
            </a:r>
            <a:r>
              <a:rPr sz="6000" spc="0" baseline="3413" dirty="0" smtClean="0">
                <a:latin typeface="Calibri"/>
                <a:cs typeface="Calibri"/>
              </a:rPr>
              <a:t>AD</a:t>
            </a:r>
            <a:endParaRPr sz="4000">
              <a:latin typeface="Calibri"/>
              <a:cs typeface="Calibri"/>
            </a:endParaRPr>
          </a:p>
          <a:p>
            <a:pPr marL="765860" marR="23528">
              <a:lnSpc>
                <a:spcPct val="101725"/>
              </a:lnSpc>
              <a:spcBef>
                <a:spcPts val="483"/>
              </a:spcBef>
            </a:pPr>
            <a:r>
              <a:rPr sz="4000" spc="-229" dirty="0" smtClean="0">
                <a:latin typeface="Calibri"/>
                <a:cs typeface="Calibri"/>
              </a:rPr>
              <a:t>F</a:t>
            </a:r>
            <a:r>
              <a:rPr sz="4000" spc="-19" dirty="0" smtClean="0">
                <a:latin typeface="Calibri"/>
                <a:cs typeface="Calibri"/>
              </a:rPr>
              <a:t>A</a:t>
            </a:r>
            <a:r>
              <a:rPr sz="4000" spc="0" dirty="0" smtClean="0">
                <a:latin typeface="Calibri"/>
                <a:cs typeface="Calibri"/>
              </a:rPr>
              <a:t>CU</a:t>
            </a:r>
            <a:r>
              <a:rPr sz="4000" spc="-279" dirty="0" smtClean="0">
                <a:latin typeface="Calibri"/>
                <a:cs typeface="Calibri"/>
              </a:rPr>
              <a:t>L</a:t>
            </a:r>
            <a:r>
              <a:rPr sz="4000" spc="-314" dirty="0" smtClean="0">
                <a:latin typeface="Calibri"/>
                <a:cs typeface="Calibri"/>
              </a:rPr>
              <a:t>T</a:t>
            </a:r>
            <a:r>
              <a:rPr sz="4000" spc="0" dirty="0" smtClean="0">
                <a:latin typeface="Calibri"/>
                <a:cs typeface="Calibri"/>
              </a:rPr>
              <a:t>AD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5692" y="1060577"/>
            <a:ext cx="410478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PRI</a:t>
            </a:r>
            <a:r>
              <a:rPr sz="6000" spc="-189" baseline="3413" dirty="0" smtClean="0">
                <a:latin typeface="Calibri"/>
                <a:cs typeface="Calibri"/>
              </a:rPr>
              <a:t>V</a:t>
            </a:r>
            <a:r>
              <a:rPr sz="6000" spc="0" baseline="3413" dirty="0" smtClean="0">
                <a:latin typeface="Calibri"/>
                <a:cs typeface="Calibri"/>
              </a:rPr>
              <a:t>A</a:t>
            </a:r>
            <a:r>
              <a:rPr sz="6000" spc="-54" baseline="3413" dirty="0" smtClean="0">
                <a:latin typeface="Calibri"/>
                <a:cs typeface="Calibri"/>
              </a:rPr>
              <a:t>D</a:t>
            </a:r>
            <a:r>
              <a:rPr sz="6000" spc="0" baseline="3413" dirty="0" smtClean="0">
                <a:latin typeface="Calibri"/>
                <a:cs typeface="Calibri"/>
              </a:rPr>
              <a:t>A</a:t>
            </a:r>
            <a:r>
              <a:rPr sz="6000" spc="-70" baseline="3413" dirty="0" smtClean="0">
                <a:latin typeface="Calibri"/>
                <a:cs typeface="Calibri"/>
              </a:rPr>
              <a:t> </a:t>
            </a:r>
            <a:r>
              <a:rPr sz="6000" spc="4" baseline="3413" dirty="0" smtClean="0">
                <a:latin typeface="Calibri"/>
                <a:cs typeface="Calibri"/>
              </a:rPr>
              <a:t>D</a:t>
            </a:r>
            <a:r>
              <a:rPr sz="6000" spc="0" baseline="3413" dirty="0" smtClean="0">
                <a:latin typeface="Calibri"/>
                <a:cs typeface="Calibri"/>
              </a:rPr>
              <a:t>E</a:t>
            </a:r>
            <a:r>
              <a:rPr sz="6000" spc="-44" baseline="3413" dirty="0" smtClean="0">
                <a:latin typeface="Calibri"/>
                <a:cs typeface="Calibri"/>
              </a:rPr>
              <a:t> </a:t>
            </a:r>
            <a:r>
              <a:rPr sz="6000" spc="-309" baseline="3413" dirty="0" smtClean="0">
                <a:latin typeface="Calibri"/>
                <a:cs typeface="Calibri"/>
              </a:rPr>
              <a:t>T</a:t>
            </a:r>
            <a:r>
              <a:rPr sz="6000" spc="-19" baseline="3413" dirty="0" smtClean="0">
                <a:latin typeface="Calibri"/>
                <a:cs typeface="Calibri"/>
              </a:rPr>
              <a:t>A</a:t>
            </a:r>
            <a:r>
              <a:rPr sz="6000" spc="0" baseline="3413" dirty="0" smtClean="0">
                <a:latin typeface="Calibri"/>
                <a:cs typeface="Calibri"/>
              </a:rPr>
              <a:t>CNA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1172" y="1768373"/>
            <a:ext cx="661931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DE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6034" y="1768373"/>
            <a:ext cx="2526745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INGENIERÍA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848" y="4875783"/>
            <a:ext cx="3909918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lang="es-PE" sz="6000" spc="0" baseline="3413" dirty="0" smtClean="0">
                <a:latin typeface="Calibri"/>
                <a:cs typeface="Calibri"/>
              </a:rPr>
              <a:t>Programación I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74240" y="5485434"/>
            <a:ext cx="4844403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Ing. Liliana </a:t>
            </a:r>
            <a:r>
              <a:rPr sz="6000" spc="-209" baseline="3413" dirty="0" smtClean="0">
                <a:latin typeface="Calibri"/>
                <a:cs typeface="Calibri"/>
              </a:rPr>
              <a:t>V</a:t>
            </a:r>
            <a:r>
              <a:rPr sz="6000" spc="0" baseline="3413" dirty="0" smtClean="0">
                <a:latin typeface="Calibri"/>
                <a:cs typeface="Calibri"/>
              </a:rPr>
              <a:t>e</a:t>
            </a:r>
            <a:r>
              <a:rPr sz="6000" spc="-69" baseline="3413" dirty="0" smtClean="0">
                <a:latin typeface="Calibri"/>
                <a:cs typeface="Calibri"/>
              </a:rPr>
              <a:t>g</a:t>
            </a:r>
            <a:r>
              <a:rPr sz="6000" spc="0" baseline="3413" dirty="0" smtClean="0">
                <a:latin typeface="Calibri"/>
                <a:cs typeface="Calibri"/>
              </a:rPr>
              <a:t>a</a:t>
            </a:r>
            <a:r>
              <a:rPr sz="6000" spc="-19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Bernal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¿Qué son las </a:t>
            </a:r>
            <a:r>
              <a:rPr lang="es-PE" b="1" dirty="0" err="1" smtClean="0"/>
              <a:t>tuplas</a:t>
            </a:r>
            <a:r>
              <a:rPr lang="es-PE" b="1" dirty="0" smtClean="0"/>
              <a:t>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</a:t>
            </a:r>
            <a:r>
              <a:rPr lang="es-PE" dirty="0" err="1"/>
              <a:t>tuplas</a:t>
            </a:r>
            <a:r>
              <a:rPr lang="es-PE" dirty="0"/>
              <a:t> consisten en un conjunto de objetos ordenados que pueden ser de cualquier tipo (es decir, </a:t>
            </a:r>
            <a:r>
              <a:rPr lang="es-PE" dirty="0" err="1"/>
              <a:t>strings</a:t>
            </a:r>
            <a:r>
              <a:rPr lang="es-PE" dirty="0"/>
              <a:t>, listas, diccionarios, </a:t>
            </a:r>
            <a:r>
              <a:rPr lang="es-PE" dirty="0" err="1"/>
              <a:t>tuplas</a:t>
            </a:r>
            <a:r>
              <a:rPr lang="es-PE" dirty="0"/>
              <a:t>, etc.), y se puede acceder a cada elemento mediante un índice,</a:t>
            </a:r>
          </a:p>
        </p:txBody>
      </p:sp>
    </p:spTree>
    <p:extLst>
      <p:ext uri="{BB962C8B-B14F-4D97-AF65-F5344CB8AC3E}">
        <p14:creationId xmlns:p14="http://schemas.microsoft.com/office/powerpoint/2010/main" val="10129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Diferencias importantes con listas: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</a:t>
            </a:r>
            <a:r>
              <a:rPr lang="es-PE" dirty="0" err="1"/>
              <a:t>tuplas</a:t>
            </a:r>
            <a:r>
              <a:rPr lang="es-PE" dirty="0"/>
              <a:t> son inmutables. Una vez se crea una </a:t>
            </a:r>
            <a:r>
              <a:rPr lang="es-PE" dirty="0" err="1"/>
              <a:t>tupla</a:t>
            </a:r>
            <a:r>
              <a:rPr lang="es-PE" dirty="0"/>
              <a:t>, no se puede cambiar ni su contenido ni su tamaño, a menos que hagas una copia de la </a:t>
            </a:r>
            <a:r>
              <a:rPr lang="es-PE" dirty="0" err="1"/>
              <a:t>tupla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/>
              <a:t>Se escriben entre paréntesis () en lugar de entre corchetes [].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16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</a:t>
            </a:r>
            <a:r>
              <a:rPr lang="es-PE" dirty="0" err="1" smtClean="0"/>
              <a:t>tupla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tup</a:t>
            </a:r>
            <a:r>
              <a:rPr lang="es-PE" dirty="0"/>
              <a:t> = (1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r>
              <a:rPr lang="es-PE" dirty="0" err="1"/>
              <a:t>tup</a:t>
            </a:r>
            <a:r>
              <a:rPr lang="es-PE" dirty="0"/>
              <a:t> = (31,'prog',4.0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r>
              <a:rPr lang="es-PE" dirty="0" err="1"/>
              <a:t>tup</a:t>
            </a:r>
            <a:r>
              <a:rPr lang="es-PE" dirty="0"/>
              <a:t> = 31,'prog',4.0</a:t>
            </a:r>
          </a:p>
        </p:txBody>
      </p:sp>
    </p:spTree>
    <p:extLst>
      <p:ext uri="{BB962C8B-B14F-4D97-AF65-F5344CB8AC3E}">
        <p14:creationId xmlns:p14="http://schemas.microsoft.com/office/powerpoint/2010/main" val="15387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Operaciones con </a:t>
            </a:r>
            <a:r>
              <a:rPr lang="es-PE" dirty="0" err="1" smtClean="0"/>
              <a:t>tuplas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Concatenación: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/>
              <a:t>tuple1 = (1,2,3,4,5</a:t>
            </a:r>
            <a:r>
              <a:rPr lang="es-PE" dirty="0" smtClean="0"/>
              <a:t>) 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>tuple2 = (6,7,8,9,10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pPr marL="0" indent="0" algn="ctr">
              <a:buNone/>
            </a:pPr>
            <a:r>
              <a:rPr lang="es-PE" dirty="0" err="1" smtClean="0">
                <a:solidFill>
                  <a:srgbClr val="FF0000"/>
                </a:solidFill>
              </a:rPr>
              <a:t>tup</a:t>
            </a:r>
            <a:r>
              <a:rPr lang="es-PE" dirty="0" smtClean="0">
                <a:solidFill>
                  <a:srgbClr val="FF0000"/>
                </a:solidFill>
              </a:rPr>
              <a:t> </a:t>
            </a:r>
            <a:r>
              <a:rPr lang="es-PE" dirty="0">
                <a:solidFill>
                  <a:srgbClr val="FF0000"/>
                </a:solidFill>
              </a:rPr>
              <a:t>= tuple1 + tuple2</a:t>
            </a:r>
          </a:p>
        </p:txBody>
      </p:sp>
    </p:spTree>
    <p:extLst>
      <p:ext uri="{BB962C8B-B14F-4D97-AF65-F5344CB8AC3E}">
        <p14:creationId xmlns:p14="http://schemas.microsoft.com/office/powerpoint/2010/main" val="26535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Repetición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Usamos el operador *</a:t>
            </a:r>
          </a:p>
          <a:p>
            <a:endParaRPr lang="es-PE" dirty="0"/>
          </a:p>
          <a:p>
            <a:r>
              <a:rPr lang="es-PE" dirty="0"/>
              <a:t>tuple1 * </a:t>
            </a:r>
            <a:r>
              <a:rPr lang="es-PE" dirty="0" smtClean="0"/>
              <a:t>3</a:t>
            </a:r>
          </a:p>
          <a:p>
            <a:endParaRPr lang="es-PE" dirty="0"/>
          </a:p>
          <a:p>
            <a:r>
              <a:rPr lang="es-PE" dirty="0" smtClean="0"/>
              <a:t>La salida sería:</a:t>
            </a:r>
          </a:p>
          <a:p>
            <a:r>
              <a:rPr lang="es-PE" dirty="0"/>
              <a:t>(1, 2, 3, 4, 5, 1, 2, 3, 4, 5, 1, 2, 3, 4, 5)</a:t>
            </a:r>
          </a:p>
        </p:txBody>
      </p:sp>
    </p:spTree>
    <p:extLst>
      <p:ext uri="{BB962C8B-B14F-4D97-AF65-F5344CB8AC3E}">
        <p14:creationId xmlns:p14="http://schemas.microsoft.com/office/powerpoint/2010/main" val="22711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Otros Métodos útiles: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dirty="0" smtClean="0"/>
              <a:t>Comprobar si un elemento se encuentra en la </a:t>
            </a:r>
            <a:r>
              <a:rPr lang="es-PE" dirty="0" err="1" smtClean="0"/>
              <a:t>tupla</a:t>
            </a:r>
            <a:r>
              <a:rPr lang="es-PE" dirty="0" smtClean="0"/>
              <a:t>: in</a:t>
            </a:r>
          </a:p>
          <a:p>
            <a:r>
              <a:rPr lang="es-PE" dirty="0" smtClean="0"/>
              <a:t>7 </a:t>
            </a:r>
            <a:r>
              <a:rPr lang="es-PE" dirty="0">
                <a:solidFill>
                  <a:srgbClr val="FF0000"/>
                </a:solidFill>
              </a:rPr>
              <a:t>in</a:t>
            </a:r>
            <a:r>
              <a:rPr lang="es-PE" dirty="0"/>
              <a:t> </a:t>
            </a:r>
            <a:r>
              <a:rPr lang="es-PE" dirty="0" smtClean="0"/>
              <a:t>tuple1</a:t>
            </a:r>
          </a:p>
          <a:p>
            <a:endParaRPr lang="es-PE" dirty="0"/>
          </a:p>
          <a:p>
            <a:r>
              <a:rPr lang="es-PE" dirty="0" smtClean="0"/>
              <a:t>Buscar el índice de un elemento: </a:t>
            </a:r>
            <a:r>
              <a:rPr lang="es-PE" dirty="0" err="1" smtClean="0"/>
              <a:t>index</a:t>
            </a:r>
            <a:endParaRPr lang="es-PE" dirty="0" smtClean="0"/>
          </a:p>
          <a:p>
            <a:r>
              <a:rPr lang="es-PE" dirty="0"/>
              <a:t>tuple1.index(5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r>
              <a:rPr lang="es-PE" dirty="0" smtClean="0"/>
              <a:t>Contador: </a:t>
            </a:r>
            <a:r>
              <a:rPr lang="es-PE" dirty="0"/>
              <a:t>contar el número de veces que un elemento existe en la </a:t>
            </a:r>
            <a:r>
              <a:rPr lang="es-PE" dirty="0" err="1"/>
              <a:t>tupla</a:t>
            </a:r>
            <a:r>
              <a:rPr lang="es-PE" dirty="0" smtClean="0"/>
              <a:t>.</a:t>
            </a:r>
          </a:p>
          <a:p>
            <a:r>
              <a:rPr lang="es-PE" dirty="0"/>
              <a:t>tuple3 = (65,67,5,67,34,76,67,231,98,67</a:t>
            </a:r>
            <a:r>
              <a:rPr lang="es-PE" dirty="0" smtClean="0"/>
              <a:t>)</a:t>
            </a:r>
          </a:p>
          <a:p>
            <a:r>
              <a:rPr lang="es-PE" dirty="0"/>
              <a:t>tuple3</a:t>
            </a:r>
            <a:r>
              <a:rPr lang="es-PE" dirty="0">
                <a:solidFill>
                  <a:srgbClr val="FF0000"/>
                </a:solidFill>
              </a:rPr>
              <a:t>.count</a:t>
            </a:r>
            <a:r>
              <a:rPr lang="es-PE" dirty="0"/>
              <a:t>(67)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74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Indexación: acceder a un elemento mediante el índice.</a:t>
            </a:r>
          </a:p>
          <a:p>
            <a:r>
              <a:rPr lang="es-PE" dirty="0"/>
              <a:t>tuple3 = (65,67,5,67,34,76,67,231,98,67)</a:t>
            </a:r>
            <a:endParaRPr lang="es-PE" dirty="0" smtClean="0"/>
          </a:p>
          <a:p>
            <a:r>
              <a:rPr lang="es-PE" dirty="0"/>
              <a:t>tuple3</a:t>
            </a:r>
            <a:r>
              <a:rPr lang="es-PE" dirty="0">
                <a:solidFill>
                  <a:srgbClr val="FF0000"/>
                </a:solidFill>
              </a:rPr>
              <a:t>[4</a:t>
            </a:r>
            <a:r>
              <a:rPr lang="es-PE" dirty="0" smtClean="0">
                <a:solidFill>
                  <a:srgbClr val="FF0000"/>
                </a:solidFill>
              </a:rPr>
              <a:t>]</a:t>
            </a:r>
          </a:p>
          <a:p>
            <a:r>
              <a:rPr lang="es-PE" dirty="0"/>
              <a:t>Esto nos devolverá 34.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52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DICCIONARIOS</a:t>
            </a:r>
            <a:endParaRPr lang="es-P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5396" y="1335254"/>
            <a:ext cx="8291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Goudy Old Style" pitchFamily="18" charset="0"/>
                <a:cs typeface="Arial" pitchFamily="34" charset="0"/>
              </a:rPr>
              <a:t>El diccionario, define una relación uno a uno entre claves y valores.</a:t>
            </a:r>
            <a:endParaRPr kumimoji="0" lang="es-P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s-PE" dirty="0"/>
              <a:t>Los diccionarios pueden ser creados colocando una lista separada por coma de pares “</a:t>
            </a:r>
            <a:r>
              <a:rPr lang="es-PE" dirty="0" err="1" smtClean="0">
                <a:solidFill>
                  <a:srgbClr val="FF0000"/>
                </a:solidFill>
              </a:rPr>
              <a:t>key:value</a:t>
            </a:r>
            <a:r>
              <a:rPr lang="es-PE" dirty="0"/>
              <a:t>” entre </a:t>
            </a:r>
            <a:r>
              <a:rPr lang="es-PE" dirty="0" smtClean="0">
                <a:solidFill>
                  <a:srgbClr val="FF0000"/>
                </a:solidFill>
              </a:rPr>
              <a:t>{}</a:t>
            </a:r>
          </a:p>
          <a:p>
            <a:endParaRPr lang="es-PE" dirty="0">
              <a:solidFill>
                <a:srgbClr val="FF0000"/>
              </a:solidFill>
            </a:endParaRPr>
          </a:p>
          <a:p>
            <a:r>
              <a:rPr lang="es-PE" dirty="0"/>
              <a:t>“</a:t>
            </a:r>
            <a:r>
              <a:rPr lang="es-PE" dirty="0" smtClean="0"/>
              <a:t>{'</a:t>
            </a:r>
            <a:r>
              <a:rPr lang="es-PE" dirty="0" err="1" smtClean="0"/>
              <a:t>python</a:t>
            </a:r>
            <a:r>
              <a:rPr lang="es-PE" dirty="0" smtClean="0"/>
              <a:t>': 27, '</a:t>
            </a:r>
            <a:r>
              <a:rPr lang="es-PE" dirty="0" err="1" smtClean="0"/>
              <a:t>plone</a:t>
            </a:r>
            <a:r>
              <a:rPr lang="es-PE" dirty="0" smtClean="0"/>
              <a:t>': 51}</a:t>
            </a:r>
            <a:r>
              <a:rPr lang="es-PE" dirty="0"/>
              <a:t>” o “</a:t>
            </a:r>
            <a:r>
              <a:rPr lang="es-PE" dirty="0" smtClean="0"/>
              <a:t>{27:'python', 51:'plone'}</a:t>
            </a:r>
            <a:r>
              <a:rPr lang="es-PE" dirty="0"/>
              <a:t>”, o por el constructor “</a:t>
            </a:r>
            <a:r>
              <a:rPr lang="es-PE" i="1" dirty="0" err="1">
                <a:hlinkClick r:id="rId2"/>
              </a:rPr>
              <a:t>dict</a:t>
            </a:r>
            <a:r>
              <a:rPr lang="es-PE" i="1" dirty="0">
                <a:hlinkClick r:id="rId2"/>
              </a:rPr>
              <a:t>()</a:t>
            </a:r>
            <a:r>
              <a:rPr lang="es-PE" dirty="0"/>
              <a:t>”.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419</Words>
  <Application>Microsoft Office PowerPoint</Application>
  <PresentationFormat>Presentación en pantalla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¿Qué son las tuplas?</vt:lpstr>
      <vt:lpstr>Diferencias importantes con listas:</vt:lpstr>
      <vt:lpstr>Definición de tupla:</vt:lpstr>
      <vt:lpstr>Operaciones con tuplas</vt:lpstr>
      <vt:lpstr>Repetición</vt:lpstr>
      <vt:lpstr>Otros Métodos útiles:</vt:lpstr>
      <vt:lpstr>Presentación de PowerPoint</vt:lpstr>
      <vt:lpstr>DICCIONARIOS</vt:lpstr>
      <vt:lpstr>Tipos de datos de un diccionario</vt:lpstr>
      <vt:lpstr>EJEMPLO CREAR DICCIONARIO</vt:lpstr>
      <vt:lpstr>Acceder a un elemento</vt:lpstr>
      <vt:lpstr>Asignar valor a clave</vt:lpstr>
      <vt:lpstr>Encontrar un valor  in</vt:lpstr>
      <vt:lpstr>Métodos en Diccionarios</vt:lpstr>
      <vt:lpstr>COPY()</vt:lpstr>
      <vt:lpstr>fromkeys()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modified xsi:type="dcterms:W3CDTF">2020-11-23T16:54:11Z</dcterms:modified>
</cp:coreProperties>
</file>