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57" r:id="rId6"/>
    <p:sldId id="270" r:id="rId7"/>
    <p:sldId id="265" r:id="rId8"/>
    <p:sldId id="267" r:id="rId9"/>
    <p:sldId id="258" r:id="rId10"/>
    <p:sldId id="266" r:id="rId11"/>
    <p:sldId id="259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94EB6-2CB4-4D8C-BD1B-97135BA88FA7}" v="902" dt="2020-12-18T15:48:23.998"/>
    <p1510:client id="{A8FDCAE6-C810-D061-40C6-820EDBF3C14D}" v="602" dt="2020-12-18T15:44:01.281"/>
    <p1510:client id="{FDFD83D5-D80E-70AC-BE13-C82A25A8ADE5}" v="249" dt="2020-12-18T15:28:2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96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4A062-F5EB-4C8A-AEBF-787F2ACF53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D0097-EC4E-4147-A4B3-5F8F1664999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seek(byte)</a:t>
          </a:r>
          <a:r>
            <a:rPr lang="es-ES"/>
            <a:t>: Mueve el puntero hacia el byte indicado.</a:t>
          </a:r>
          <a:endParaRPr lang="en-US"/>
        </a:p>
      </dgm:t>
    </dgm:pt>
    <dgm:pt modelId="{19A3329C-BE80-40F9-87B2-556AF7F22F51}" type="parTrans" cxnId="{52C1AF07-1A35-4B06-9C29-3F1E4C0329D5}">
      <dgm:prSet/>
      <dgm:spPr/>
      <dgm:t>
        <a:bodyPr/>
        <a:lstStyle/>
        <a:p>
          <a:endParaRPr lang="en-US"/>
        </a:p>
      </dgm:t>
    </dgm:pt>
    <dgm:pt modelId="{5C0BBB84-D490-46C4-A725-5FABA65A8FAE}" type="sibTrans" cxnId="{52C1AF07-1A35-4B06-9C29-3F1E4C0329D5}">
      <dgm:prSet/>
      <dgm:spPr/>
      <dgm:t>
        <a:bodyPr/>
        <a:lstStyle/>
        <a:p>
          <a:endParaRPr lang="en-US"/>
        </a:p>
      </dgm:t>
    </dgm:pt>
    <dgm:pt modelId="{EDF09F3C-EA4D-419C-BB02-E342DE8BA63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archivo = open("remeras.txt", "r") </a:t>
          </a:r>
          <a:br>
            <a:rPr lang="es-ES"/>
          </a:br>
          <a:r>
            <a:rPr lang="es-ES"/>
            <a:t>contenido = archivo.read()</a:t>
          </a:r>
          <a:br>
            <a:rPr lang="es-ES"/>
          </a:br>
          <a:r>
            <a:rPr lang="es-ES" i="1"/>
            <a:t># el puntero queda </a:t>
          </a:r>
          <a:br>
            <a:rPr lang="es-ES"/>
          </a:br>
          <a:r>
            <a:rPr lang="es-ES" i="1"/>
            <a:t># al final del documento</a:t>
          </a:r>
          <a:br>
            <a:rPr lang="es-ES"/>
          </a:br>
          <a:r>
            <a:rPr lang="es-ES"/>
            <a:t>archivo.seek(0)</a:t>
          </a:r>
          <a:endParaRPr lang="en-US"/>
        </a:p>
      </dgm:t>
    </dgm:pt>
    <dgm:pt modelId="{7DE691A7-31F0-4CFD-9E7F-61DACD37455E}" type="parTrans" cxnId="{E409CC07-DE7C-41A1-92D9-C092B4483185}">
      <dgm:prSet/>
      <dgm:spPr/>
      <dgm:t>
        <a:bodyPr/>
        <a:lstStyle/>
        <a:p>
          <a:endParaRPr lang="en-US"/>
        </a:p>
      </dgm:t>
    </dgm:pt>
    <dgm:pt modelId="{98716741-89FF-4BC7-A022-4AE27D70A4F9}" type="sibTrans" cxnId="{E409CC07-DE7C-41A1-92D9-C092B4483185}">
      <dgm:prSet/>
      <dgm:spPr/>
      <dgm:t>
        <a:bodyPr/>
        <a:lstStyle/>
        <a:p>
          <a:endParaRPr lang="en-US"/>
        </a:p>
      </dgm:t>
    </dgm:pt>
    <dgm:pt modelId="{92C887C5-204B-4E93-AE0E-0498F4886EC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tell()</a:t>
          </a:r>
          <a:r>
            <a:rPr lang="es-ES"/>
            <a:t>: Retorna la posición actual del puntero.</a:t>
          </a:r>
          <a:endParaRPr lang="en-US"/>
        </a:p>
      </dgm:t>
    </dgm:pt>
    <dgm:pt modelId="{A1B4876A-CAC8-4A17-B907-6F0C74703473}" type="parTrans" cxnId="{BFE753DD-92AB-4EE8-9572-A88643E0D703}">
      <dgm:prSet/>
      <dgm:spPr/>
      <dgm:t>
        <a:bodyPr/>
        <a:lstStyle/>
        <a:p>
          <a:endParaRPr lang="en-US"/>
        </a:p>
      </dgm:t>
    </dgm:pt>
    <dgm:pt modelId="{561A719C-071E-4A5F-BE28-827604A48224}" type="sibTrans" cxnId="{BFE753DD-92AB-4EE8-9572-A88643E0D703}">
      <dgm:prSet/>
      <dgm:spPr/>
      <dgm:t>
        <a:bodyPr/>
        <a:lstStyle/>
        <a:p>
          <a:endParaRPr lang="en-US"/>
        </a:p>
      </dgm:t>
    </dgm:pt>
    <dgm:pt modelId="{79688924-177C-4028-80F3-9BD54EE9F9A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archivo = open("remeras.txt", "r") </a:t>
          </a:r>
          <a:endParaRPr lang="en-US"/>
        </a:p>
      </dgm:t>
    </dgm:pt>
    <dgm:pt modelId="{54E20B5E-43DA-49EE-8447-235376A0FAD3}" type="parTrans" cxnId="{85C7B974-B63B-4C52-A1C2-EDD0C57E919D}">
      <dgm:prSet/>
      <dgm:spPr/>
      <dgm:t>
        <a:bodyPr/>
        <a:lstStyle/>
        <a:p>
          <a:endParaRPr lang="en-US"/>
        </a:p>
      </dgm:t>
    </dgm:pt>
    <dgm:pt modelId="{E40416E2-D462-4C1F-A038-5F473B9DE54F}" type="sibTrans" cxnId="{85C7B974-B63B-4C52-A1C2-EDD0C57E919D}">
      <dgm:prSet/>
      <dgm:spPr/>
      <dgm:t>
        <a:bodyPr/>
        <a:lstStyle/>
        <a:p>
          <a:endParaRPr lang="en-US"/>
        </a:p>
      </dgm:t>
    </dgm:pt>
    <dgm:pt modelId="{928478D0-05F9-45E8-9981-D4F58F9703A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linea1 = archivo.readline()</a:t>
          </a:r>
          <a:endParaRPr lang="en-US"/>
        </a:p>
      </dgm:t>
    </dgm:pt>
    <dgm:pt modelId="{4F6B2836-5EDC-4597-A130-4FDD066955B7}" type="parTrans" cxnId="{1EBE7511-B495-4B17-B2C6-C4C4B7ECA6F8}">
      <dgm:prSet/>
      <dgm:spPr/>
      <dgm:t>
        <a:bodyPr/>
        <a:lstStyle/>
        <a:p>
          <a:endParaRPr lang="en-US"/>
        </a:p>
      </dgm:t>
    </dgm:pt>
    <dgm:pt modelId="{7D6DA188-668E-472B-8BA4-EBC886409EBE}" type="sibTrans" cxnId="{1EBE7511-B495-4B17-B2C6-C4C4B7ECA6F8}">
      <dgm:prSet/>
      <dgm:spPr/>
      <dgm:t>
        <a:bodyPr/>
        <a:lstStyle/>
        <a:p>
          <a:endParaRPr lang="en-US"/>
        </a:p>
      </dgm:t>
    </dgm:pt>
    <dgm:pt modelId="{4725FC0C-26AB-4BA6-B8BE-27EB4A820C2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mas = archivo.read(archivo.tell() * 2)</a:t>
          </a:r>
          <a:br>
            <a:rPr lang="es-ES"/>
          </a:br>
          <a:endParaRPr lang="en-US"/>
        </a:p>
      </dgm:t>
    </dgm:pt>
    <dgm:pt modelId="{B13CC7FD-7917-4E72-82FF-4DE77BD93B1E}" type="parTrans" cxnId="{134202F1-7263-4F94-94C5-ADAAA87188D6}">
      <dgm:prSet/>
      <dgm:spPr/>
      <dgm:t>
        <a:bodyPr/>
        <a:lstStyle/>
        <a:p>
          <a:endParaRPr lang="en-US"/>
        </a:p>
      </dgm:t>
    </dgm:pt>
    <dgm:pt modelId="{5B5AD1DD-BE21-4C40-BD8C-EB0D7040048B}" type="sibTrans" cxnId="{134202F1-7263-4F94-94C5-ADAAA87188D6}">
      <dgm:prSet/>
      <dgm:spPr/>
      <dgm:t>
        <a:bodyPr/>
        <a:lstStyle/>
        <a:p>
          <a:endParaRPr lang="en-US"/>
        </a:p>
      </dgm:t>
    </dgm:pt>
    <dgm:pt modelId="{5A36D437-84A0-45A7-A7C0-DB408F42279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if archivo.tell() &gt; 50:</a:t>
          </a:r>
          <a:br>
            <a:rPr lang="es-ES"/>
          </a:br>
          <a:r>
            <a:rPr lang="es-ES"/>
            <a:t>    archivo.seek(50)</a:t>
          </a:r>
          <a:endParaRPr lang="en-US"/>
        </a:p>
      </dgm:t>
    </dgm:pt>
    <dgm:pt modelId="{C84C38B8-348E-4989-A000-A865AED3E2C4}" type="parTrans" cxnId="{A7CA8FF0-3540-44E6-9835-4D0ED8125471}">
      <dgm:prSet/>
      <dgm:spPr/>
      <dgm:t>
        <a:bodyPr/>
        <a:lstStyle/>
        <a:p>
          <a:endParaRPr lang="en-US"/>
        </a:p>
      </dgm:t>
    </dgm:pt>
    <dgm:pt modelId="{4CF285F3-1839-4B3D-9E73-D722D6987636}" type="sibTrans" cxnId="{A7CA8FF0-3540-44E6-9835-4D0ED8125471}">
      <dgm:prSet/>
      <dgm:spPr/>
      <dgm:t>
        <a:bodyPr/>
        <a:lstStyle/>
        <a:p>
          <a:endParaRPr lang="en-US"/>
        </a:p>
      </dgm:t>
    </dgm:pt>
    <dgm:pt modelId="{2C641434-F783-4A87-8725-143FD4133207}" type="pres">
      <dgm:prSet presAssocID="{0D64A062-F5EB-4C8A-AEBF-787F2ACF5332}" presName="root" presStyleCnt="0">
        <dgm:presLayoutVars>
          <dgm:dir/>
          <dgm:resizeHandles val="exact"/>
        </dgm:presLayoutVars>
      </dgm:prSet>
      <dgm:spPr/>
    </dgm:pt>
    <dgm:pt modelId="{DF299548-88E7-4742-ACDF-EF7A73FAA813}" type="pres">
      <dgm:prSet presAssocID="{50CD0097-EC4E-4147-A4B3-5F8F16649993}" presName="compNode" presStyleCnt="0"/>
      <dgm:spPr/>
    </dgm:pt>
    <dgm:pt modelId="{0E187B4C-7FE2-4D25-8ED7-B1830E84845A}" type="pres">
      <dgm:prSet presAssocID="{50CD0097-EC4E-4147-A4B3-5F8F16649993}" presName="bgRect" presStyleLbl="bgShp" presStyleIdx="0" presStyleCnt="2" custLinFactNeighborY="-4655"/>
      <dgm:spPr/>
    </dgm:pt>
    <dgm:pt modelId="{33AF2489-4F29-4F93-BED4-834BC8A713C7}" type="pres">
      <dgm:prSet presAssocID="{50CD0097-EC4E-4147-A4B3-5F8F166499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8104A94-37FB-4E53-9D0F-5939CB0B648D}" type="pres">
      <dgm:prSet presAssocID="{50CD0097-EC4E-4147-A4B3-5F8F16649993}" presName="spaceRect" presStyleCnt="0"/>
      <dgm:spPr/>
    </dgm:pt>
    <dgm:pt modelId="{B8D398EC-4C5A-48F9-B6E4-63B0DC6A1A27}" type="pres">
      <dgm:prSet presAssocID="{50CD0097-EC4E-4147-A4B3-5F8F16649993}" presName="parTx" presStyleLbl="revTx" presStyleIdx="0" presStyleCnt="4">
        <dgm:presLayoutVars>
          <dgm:chMax val="0"/>
          <dgm:chPref val="0"/>
        </dgm:presLayoutVars>
      </dgm:prSet>
      <dgm:spPr/>
    </dgm:pt>
    <dgm:pt modelId="{E7F91B8F-6F51-4A2D-B64D-CE43A39EEA8B}" type="pres">
      <dgm:prSet presAssocID="{50CD0097-EC4E-4147-A4B3-5F8F16649993}" presName="desTx" presStyleLbl="revTx" presStyleIdx="1" presStyleCnt="4">
        <dgm:presLayoutVars/>
      </dgm:prSet>
      <dgm:spPr/>
    </dgm:pt>
    <dgm:pt modelId="{52513D85-6D02-4943-820E-6CEFBAA88F86}" type="pres">
      <dgm:prSet presAssocID="{5C0BBB84-D490-46C4-A725-5FABA65A8FAE}" presName="sibTrans" presStyleCnt="0"/>
      <dgm:spPr/>
    </dgm:pt>
    <dgm:pt modelId="{FC2D29F5-3AC1-4C55-B880-3BF00FDAC864}" type="pres">
      <dgm:prSet presAssocID="{92C887C5-204B-4E93-AE0E-0498F4886ECE}" presName="compNode" presStyleCnt="0"/>
      <dgm:spPr/>
    </dgm:pt>
    <dgm:pt modelId="{6D008EAA-75E7-45D6-AE96-F9077FD2C4EB}" type="pres">
      <dgm:prSet presAssocID="{92C887C5-204B-4E93-AE0E-0498F4886ECE}" presName="bgRect" presStyleLbl="bgShp" presStyleIdx="1" presStyleCnt="2"/>
      <dgm:spPr/>
    </dgm:pt>
    <dgm:pt modelId="{40EB3193-9C1B-4CDF-B5A8-9E3E217EF198}" type="pres">
      <dgm:prSet presAssocID="{92C887C5-204B-4E93-AE0E-0498F4886E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DAE6949-5CBE-4156-8CC5-83FF2ECA34E4}" type="pres">
      <dgm:prSet presAssocID="{92C887C5-204B-4E93-AE0E-0498F4886ECE}" presName="spaceRect" presStyleCnt="0"/>
      <dgm:spPr/>
    </dgm:pt>
    <dgm:pt modelId="{8499AE4E-601E-4B52-9300-04608D1AB8FF}" type="pres">
      <dgm:prSet presAssocID="{92C887C5-204B-4E93-AE0E-0498F4886ECE}" presName="parTx" presStyleLbl="revTx" presStyleIdx="2" presStyleCnt="4">
        <dgm:presLayoutVars>
          <dgm:chMax val="0"/>
          <dgm:chPref val="0"/>
        </dgm:presLayoutVars>
      </dgm:prSet>
      <dgm:spPr/>
    </dgm:pt>
    <dgm:pt modelId="{6F3407E0-176F-47B3-A88B-6DC215BF52C4}" type="pres">
      <dgm:prSet presAssocID="{92C887C5-204B-4E93-AE0E-0498F4886ECE}" presName="desTx" presStyleLbl="revTx" presStyleIdx="3" presStyleCnt="4">
        <dgm:presLayoutVars/>
      </dgm:prSet>
      <dgm:spPr/>
    </dgm:pt>
  </dgm:ptLst>
  <dgm:cxnLst>
    <dgm:cxn modelId="{52C1AF07-1A35-4B06-9C29-3F1E4C0329D5}" srcId="{0D64A062-F5EB-4C8A-AEBF-787F2ACF5332}" destId="{50CD0097-EC4E-4147-A4B3-5F8F16649993}" srcOrd="0" destOrd="0" parTransId="{19A3329C-BE80-40F9-87B2-556AF7F22F51}" sibTransId="{5C0BBB84-D490-46C4-A725-5FABA65A8FAE}"/>
    <dgm:cxn modelId="{E409CC07-DE7C-41A1-92D9-C092B4483185}" srcId="{50CD0097-EC4E-4147-A4B3-5F8F16649993}" destId="{EDF09F3C-EA4D-419C-BB02-E342DE8BA63E}" srcOrd="0" destOrd="0" parTransId="{7DE691A7-31F0-4CFD-9E7F-61DACD37455E}" sibTransId="{98716741-89FF-4BC7-A022-4AE27D70A4F9}"/>
    <dgm:cxn modelId="{1EBE7511-B495-4B17-B2C6-C4C4B7ECA6F8}" srcId="{92C887C5-204B-4E93-AE0E-0498F4886ECE}" destId="{928478D0-05F9-45E8-9981-D4F58F9703A4}" srcOrd="1" destOrd="0" parTransId="{4F6B2836-5EDC-4597-A130-4FDD066955B7}" sibTransId="{7D6DA188-668E-472B-8BA4-EBC886409EBE}"/>
    <dgm:cxn modelId="{C9430920-079C-47F5-8851-C2AA32E94F33}" type="presOf" srcId="{92C887C5-204B-4E93-AE0E-0498F4886ECE}" destId="{8499AE4E-601E-4B52-9300-04608D1AB8FF}" srcOrd="0" destOrd="0" presId="urn:microsoft.com/office/officeart/2018/2/layout/IconVerticalSolidList"/>
    <dgm:cxn modelId="{D8264F5E-1B63-4EA8-8187-1719DEDDD506}" type="presOf" srcId="{5A36D437-84A0-45A7-A7C0-DB408F422792}" destId="{6F3407E0-176F-47B3-A88B-6DC215BF52C4}" srcOrd="0" destOrd="3" presId="urn:microsoft.com/office/officeart/2018/2/layout/IconVerticalSolidList"/>
    <dgm:cxn modelId="{85C7B974-B63B-4C52-A1C2-EDD0C57E919D}" srcId="{92C887C5-204B-4E93-AE0E-0498F4886ECE}" destId="{79688924-177C-4028-80F3-9BD54EE9F9A0}" srcOrd="0" destOrd="0" parTransId="{54E20B5E-43DA-49EE-8447-235376A0FAD3}" sibTransId="{E40416E2-D462-4C1F-A038-5F473B9DE54F}"/>
    <dgm:cxn modelId="{A1ABD374-52BE-4445-A014-6E0D8A1968B7}" type="presOf" srcId="{EDF09F3C-EA4D-419C-BB02-E342DE8BA63E}" destId="{E7F91B8F-6F51-4A2D-B64D-CE43A39EEA8B}" srcOrd="0" destOrd="0" presId="urn:microsoft.com/office/officeart/2018/2/layout/IconVerticalSolidList"/>
    <dgm:cxn modelId="{FBB78276-9BDB-4E77-BD36-F460515744B9}" type="presOf" srcId="{50CD0097-EC4E-4147-A4B3-5F8F16649993}" destId="{B8D398EC-4C5A-48F9-B6E4-63B0DC6A1A27}" srcOrd="0" destOrd="0" presId="urn:microsoft.com/office/officeart/2018/2/layout/IconVerticalSolidList"/>
    <dgm:cxn modelId="{6E10B582-1A65-4B2F-9DD3-1628F3FD462E}" type="presOf" srcId="{4725FC0C-26AB-4BA6-B8BE-27EB4A820C25}" destId="{6F3407E0-176F-47B3-A88B-6DC215BF52C4}" srcOrd="0" destOrd="2" presId="urn:microsoft.com/office/officeart/2018/2/layout/IconVerticalSolidList"/>
    <dgm:cxn modelId="{8032B88A-6B57-42DF-BA18-AE3E313E8CAB}" type="presOf" srcId="{928478D0-05F9-45E8-9981-D4F58F9703A4}" destId="{6F3407E0-176F-47B3-A88B-6DC215BF52C4}" srcOrd="0" destOrd="1" presId="urn:microsoft.com/office/officeart/2018/2/layout/IconVerticalSolidList"/>
    <dgm:cxn modelId="{FF6046A8-BBA4-4F6A-93CF-BDC82F0FA68F}" type="presOf" srcId="{0D64A062-F5EB-4C8A-AEBF-787F2ACF5332}" destId="{2C641434-F783-4A87-8725-143FD4133207}" srcOrd="0" destOrd="0" presId="urn:microsoft.com/office/officeart/2018/2/layout/IconVerticalSolidList"/>
    <dgm:cxn modelId="{DCF0D0AF-C5F0-4628-B0D1-D7A28F30568F}" type="presOf" srcId="{79688924-177C-4028-80F3-9BD54EE9F9A0}" destId="{6F3407E0-176F-47B3-A88B-6DC215BF52C4}" srcOrd="0" destOrd="0" presId="urn:microsoft.com/office/officeart/2018/2/layout/IconVerticalSolidList"/>
    <dgm:cxn modelId="{BFE753DD-92AB-4EE8-9572-A88643E0D703}" srcId="{0D64A062-F5EB-4C8A-AEBF-787F2ACF5332}" destId="{92C887C5-204B-4E93-AE0E-0498F4886ECE}" srcOrd="1" destOrd="0" parTransId="{A1B4876A-CAC8-4A17-B907-6F0C74703473}" sibTransId="{561A719C-071E-4A5F-BE28-827604A48224}"/>
    <dgm:cxn modelId="{A7CA8FF0-3540-44E6-9835-4D0ED8125471}" srcId="{92C887C5-204B-4E93-AE0E-0498F4886ECE}" destId="{5A36D437-84A0-45A7-A7C0-DB408F422792}" srcOrd="3" destOrd="0" parTransId="{C84C38B8-348E-4989-A000-A865AED3E2C4}" sibTransId="{4CF285F3-1839-4B3D-9E73-D722D6987636}"/>
    <dgm:cxn modelId="{134202F1-7263-4F94-94C5-ADAAA87188D6}" srcId="{92C887C5-204B-4E93-AE0E-0498F4886ECE}" destId="{4725FC0C-26AB-4BA6-B8BE-27EB4A820C25}" srcOrd="2" destOrd="0" parTransId="{B13CC7FD-7917-4E72-82FF-4DE77BD93B1E}" sibTransId="{5B5AD1DD-BE21-4C40-BD8C-EB0D7040048B}"/>
    <dgm:cxn modelId="{78D21914-58C5-4216-8F21-44039398AC75}" type="presParOf" srcId="{2C641434-F783-4A87-8725-143FD4133207}" destId="{DF299548-88E7-4742-ACDF-EF7A73FAA813}" srcOrd="0" destOrd="0" presId="urn:microsoft.com/office/officeart/2018/2/layout/IconVerticalSolidList"/>
    <dgm:cxn modelId="{50180626-8706-4EB1-9B5A-FA57A255DE77}" type="presParOf" srcId="{DF299548-88E7-4742-ACDF-EF7A73FAA813}" destId="{0E187B4C-7FE2-4D25-8ED7-B1830E84845A}" srcOrd="0" destOrd="0" presId="urn:microsoft.com/office/officeart/2018/2/layout/IconVerticalSolidList"/>
    <dgm:cxn modelId="{5C369B22-576E-43C3-82E3-4D6243CC1AFF}" type="presParOf" srcId="{DF299548-88E7-4742-ACDF-EF7A73FAA813}" destId="{33AF2489-4F29-4F93-BED4-834BC8A713C7}" srcOrd="1" destOrd="0" presId="urn:microsoft.com/office/officeart/2018/2/layout/IconVerticalSolidList"/>
    <dgm:cxn modelId="{6C8E6472-A4D8-4FAE-A583-95A31CF01F33}" type="presParOf" srcId="{DF299548-88E7-4742-ACDF-EF7A73FAA813}" destId="{C8104A94-37FB-4E53-9D0F-5939CB0B648D}" srcOrd="2" destOrd="0" presId="urn:microsoft.com/office/officeart/2018/2/layout/IconVerticalSolidList"/>
    <dgm:cxn modelId="{E3496F3D-066B-4160-B689-B46700FCD4EC}" type="presParOf" srcId="{DF299548-88E7-4742-ACDF-EF7A73FAA813}" destId="{B8D398EC-4C5A-48F9-B6E4-63B0DC6A1A27}" srcOrd="3" destOrd="0" presId="urn:microsoft.com/office/officeart/2018/2/layout/IconVerticalSolidList"/>
    <dgm:cxn modelId="{35CDC01B-44BD-4DBD-9C0A-FC28120ADE56}" type="presParOf" srcId="{DF299548-88E7-4742-ACDF-EF7A73FAA813}" destId="{E7F91B8F-6F51-4A2D-B64D-CE43A39EEA8B}" srcOrd="4" destOrd="0" presId="urn:microsoft.com/office/officeart/2018/2/layout/IconVerticalSolidList"/>
    <dgm:cxn modelId="{A3CECDE6-7CA4-4529-96CB-2DF6FCC56A02}" type="presParOf" srcId="{2C641434-F783-4A87-8725-143FD4133207}" destId="{52513D85-6D02-4943-820E-6CEFBAA88F86}" srcOrd="1" destOrd="0" presId="urn:microsoft.com/office/officeart/2018/2/layout/IconVerticalSolidList"/>
    <dgm:cxn modelId="{4AEC2D78-C8A0-4476-AAEA-F3528C36454B}" type="presParOf" srcId="{2C641434-F783-4A87-8725-143FD4133207}" destId="{FC2D29F5-3AC1-4C55-B880-3BF00FDAC864}" srcOrd="2" destOrd="0" presId="urn:microsoft.com/office/officeart/2018/2/layout/IconVerticalSolidList"/>
    <dgm:cxn modelId="{49C4B2FA-83FD-403B-8F53-49D3F699B8C1}" type="presParOf" srcId="{FC2D29F5-3AC1-4C55-B880-3BF00FDAC864}" destId="{6D008EAA-75E7-45D6-AE96-F9077FD2C4EB}" srcOrd="0" destOrd="0" presId="urn:microsoft.com/office/officeart/2018/2/layout/IconVerticalSolidList"/>
    <dgm:cxn modelId="{F3014F1C-823A-483A-A214-3591499C85CF}" type="presParOf" srcId="{FC2D29F5-3AC1-4C55-B880-3BF00FDAC864}" destId="{40EB3193-9C1B-4CDF-B5A8-9E3E217EF198}" srcOrd="1" destOrd="0" presId="urn:microsoft.com/office/officeart/2018/2/layout/IconVerticalSolidList"/>
    <dgm:cxn modelId="{A7668D1C-38E4-458B-9E15-FD0ED58A76A0}" type="presParOf" srcId="{FC2D29F5-3AC1-4C55-B880-3BF00FDAC864}" destId="{EDAE6949-5CBE-4156-8CC5-83FF2ECA34E4}" srcOrd="2" destOrd="0" presId="urn:microsoft.com/office/officeart/2018/2/layout/IconVerticalSolidList"/>
    <dgm:cxn modelId="{F86D2F0E-2717-49E2-81CD-305041D77B03}" type="presParOf" srcId="{FC2D29F5-3AC1-4C55-B880-3BF00FDAC864}" destId="{8499AE4E-601E-4B52-9300-04608D1AB8FF}" srcOrd="3" destOrd="0" presId="urn:microsoft.com/office/officeart/2018/2/layout/IconVerticalSolidList"/>
    <dgm:cxn modelId="{427FD4C8-9BEB-4D1B-80C3-CDD73EFF8A0F}" type="presParOf" srcId="{FC2D29F5-3AC1-4C55-B880-3BF00FDAC864}" destId="{6F3407E0-176F-47B3-A88B-6DC215BF52C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87B4C-7FE2-4D25-8ED7-B1830E84845A}">
      <dsp:nvSpPr>
        <dsp:cNvPr id="0" name=""/>
        <dsp:cNvSpPr/>
      </dsp:nvSpPr>
      <dsp:spPr>
        <a:xfrm>
          <a:off x="0" y="743709"/>
          <a:ext cx="10515600" cy="1492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F2489-4F29-4F93-BED4-834BC8A713C7}">
      <dsp:nvSpPr>
        <dsp:cNvPr id="0" name=""/>
        <dsp:cNvSpPr/>
      </dsp:nvSpPr>
      <dsp:spPr>
        <a:xfrm>
          <a:off x="451409" y="1148933"/>
          <a:ext cx="820744" cy="820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398EC-4C5A-48F9-B6E4-63B0DC6A1A27}">
      <dsp:nvSpPr>
        <dsp:cNvPr id="0" name=""/>
        <dsp:cNvSpPr/>
      </dsp:nvSpPr>
      <dsp:spPr>
        <a:xfrm>
          <a:off x="1723564" y="813174"/>
          <a:ext cx="4732020" cy="149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931" tIns="157931" rIns="157931" bIns="1579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seek(byte)</a:t>
          </a:r>
          <a:r>
            <a:rPr lang="es-ES" sz="2500" kern="1200"/>
            <a:t>: Mueve el puntero hacia el byte indicado.</a:t>
          </a:r>
          <a:endParaRPr lang="en-US" sz="2500" kern="1200"/>
        </a:p>
      </dsp:txBody>
      <dsp:txXfrm>
        <a:off x="1723564" y="813174"/>
        <a:ext cx="4732020" cy="1492263"/>
      </dsp:txXfrm>
    </dsp:sp>
    <dsp:sp modelId="{E7F91B8F-6F51-4A2D-B64D-CE43A39EEA8B}">
      <dsp:nvSpPr>
        <dsp:cNvPr id="0" name=""/>
        <dsp:cNvSpPr/>
      </dsp:nvSpPr>
      <dsp:spPr>
        <a:xfrm>
          <a:off x="6455584" y="813174"/>
          <a:ext cx="4058330" cy="149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931" tIns="157931" rIns="157931" bIns="1579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archivo = open("remeras.txt", "r") </a:t>
          </a:r>
          <a:br>
            <a:rPr lang="es-ES" sz="1100" kern="1200"/>
          </a:br>
          <a:r>
            <a:rPr lang="es-ES" sz="1100" kern="1200"/>
            <a:t>contenido = archivo.read()</a:t>
          </a:r>
          <a:br>
            <a:rPr lang="es-ES" sz="1100" kern="1200"/>
          </a:br>
          <a:r>
            <a:rPr lang="es-ES" sz="1100" i="1" kern="1200"/>
            <a:t># el puntero queda </a:t>
          </a:r>
          <a:br>
            <a:rPr lang="es-ES" sz="1100" kern="1200"/>
          </a:br>
          <a:r>
            <a:rPr lang="es-ES" sz="1100" i="1" kern="1200"/>
            <a:t># al final del documento</a:t>
          </a:r>
          <a:br>
            <a:rPr lang="es-ES" sz="1100" kern="1200"/>
          </a:br>
          <a:r>
            <a:rPr lang="es-ES" sz="1100" kern="1200"/>
            <a:t>archivo.seek(0)</a:t>
          </a:r>
          <a:endParaRPr lang="en-US" sz="1100" kern="1200"/>
        </a:p>
      </dsp:txBody>
      <dsp:txXfrm>
        <a:off x="6455584" y="813174"/>
        <a:ext cx="4058330" cy="1492263"/>
      </dsp:txXfrm>
    </dsp:sp>
    <dsp:sp modelId="{6D008EAA-75E7-45D6-AE96-F9077FD2C4EB}">
      <dsp:nvSpPr>
        <dsp:cNvPr id="0" name=""/>
        <dsp:cNvSpPr/>
      </dsp:nvSpPr>
      <dsp:spPr>
        <a:xfrm>
          <a:off x="0" y="2678503"/>
          <a:ext cx="10515600" cy="1492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B3193-9C1B-4CDF-B5A8-9E3E217EF198}">
      <dsp:nvSpPr>
        <dsp:cNvPr id="0" name=""/>
        <dsp:cNvSpPr/>
      </dsp:nvSpPr>
      <dsp:spPr>
        <a:xfrm>
          <a:off x="451409" y="3014262"/>
          <a:ext cx="820744" cy="820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AE4E-601E-4B52-9300-04608D1AB8FF}">
      <dsp:nvSpPr>
        <dsp:cNvPr id="0" name=""/>
        <dsp:cNvSpPr/>
      </dsp:nvSpPr>
      <dsp:spPr>
        <a:xfrm>
          <a:off x="1723564" y="2678503"/>
          <a:ext cx="4732020" cy="149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931" tIns="157931" rIns="157931" bIns="1579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tell()</a:t>
          </a:r>
          <a:r>
            <a:rPr lang="es-ES" sz="2500" kern="1200"/>
            <a:t>: Retorna la posición actual del puntero.</a:t>
          </a:r>
          <a:endParaRPr lang="en-US" sz="2500" kern="1200"/>
        </a:p>
      </dsp:txBody>
      <dsp:txXfrm>
        <a:off x="1723564" y="2678503"/>
        <a:ext cx="4732020" cy="1492263"/>
      </dsp:txXfrm>
    </dsp:sp>
    <dsp:sp modelId="{6F3407E0-176F-47B3-A88B-6DC215BF52C4}">
      <dsp:nvSpPr>
        <dsp:cNvPr id="0" name=""/>
        <dsp:cNvSpPr/>
      </dsp:nvSpPr>
      <dsp:spPr>
        <a:xfrm>
          <a:off x="6455584" y="2678503"/>
          <a:ext cx="4058330" cy="1492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931" tIns="157931" rIns="157931" bIns="1579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archivo = open("remeras.txt", "r") 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linea1 = archivo.readline()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mas = archivo.read(archivo.tell() * 2)</a:t>
          </a:r>
          <a:br>
            <a:rPr lang="es-ES" sz="1100" kern="1200"/>
          </a:b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if archivo.tell() &gt; 50:</a:t>
          </a:r>
          <a:br>
            <a:rPr lang="es-ES" sz="1100" kern="1200"/>
          </a:br>
          <a:r>
            <a:rPr lang="es-ES" sz="1100" kern="1200"/>
            <a:t>    archivo.seek(50)</a:t>
          </a:r>
          <a:endParaRPr lang="en-US" sz="1100" kern="1200"/>
        </a:p>
      </dsp:txBody>
      <dsp:txXfrm>
        <a:off x="6455584" y="2678503"/>
        <a:ext cx="4058330" cy="149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S" sz="5400">
                <a:cs typeface="Calibri Light"/>
              </a:rPr>
              <a:t>Archivos en Python</a:t>
            </a:r>
            <a:endParaRPr lang="es-ES" sz="5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433ACE-7049-4550-86A5-D8756A2F2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90" b="-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0EE8-8411-4393-B3A0-92276363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s-ES" sz="2400" b="1" dirty="0">
                <a:latin typeface="Calibri"/>
                <a:cs typeface="Calibri"/>
              </a:rPr>
              <a:t>METODOS PARA ESCRIBIR ARCHIVOS: </a:t>
            </a:r>
            <a:r>
              <a:rPr lang="es-ES" sz="1800" dirty="0" err="1">
                <a:latin typeface="Calibri"/>
                <a:cs typeface="Calibri"/>
              </a:rPr>
              <a:t>Write</a:t>
            </a:r>
            <a:r>
              <a:rPr lang="es-ES" sz="1800" dirty="0">
                <a:latin typeface="Arial"/>
                <a:cs typeface="Calibri"/>
              </a:rPr>
              <a:t>(), </a:t>
            </a:r>
            <a:r>
              <a:rPr lang="es-ES" sz="1800" dirty="0" err="1">
                <a:latin typeface="Arial"/>
                <a:cs typeface="Calibri"/>
              </a:rPr>
              <a:t>Writelines</a:t>
            </a:r>
            <a:endParaRPr lang="es-ES" sz="1800" dirty="0">
              <a:latin typeface="Arial"/>
              <a:cs typeface="Calibri Light"/>
            </a:endParaRPr>
          </a:p>
          <a:p>
            <a:endParaRPr lang="es-ES" sz="2400" b="1" dirty="0">
              <a:latin typeface="Calibri"/>
              <a:cs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B60E5-E774-42A6-8CC8-578AE040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64" y="1035338"/>
            <a:ext cx="11121024" cy="63346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Write(</a:t>
            </a:r>
            <a:r>
              <a:rPr lang="en-US" sz="1800" b="1" dirty="0" err="1">
                <a:ea typeface="+mn-lt"/>
                <a:cs typeface="+mn-lt"/>
              </a:rPr>
              <a:t>cadena</a:t>
            </a:r>
            <a:r>
              <a:rPr lang="en-US" sz="1800" b="1" dirty="0">
                <a:ea typeface="+mn-lt"/>
                <a:cs typeface="+mn-lt"/>
              </a:rPr>
              <a:t>)</a:t>
            </a:r>
            <a:r>
              <a:rPr lang="en-US" sz="18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: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 </a:t>
            </a:r>
            <a:r>
              <a:rPr lang="en-US" sz="1800" dirty="0">
                <a:ea typeface="+mn-lt"/>
                <a:cs typeface="+mn-lt"/>
              </a:rPr>
              <a:t>Escribe </a:t>
            </a:r>
            <a:r>
              <a:rPr lang="en-US" sz="1800" dirty="0" err="1">
                <a:ea typeface="+mn-lt"/>
                <a:cs typeface="+mn-lt"/>
              </a:rPr>
              <a:t>cadena</a:t>
            </a:r>
            <a:r>
              <a:rPr lang="en-US" sz="1800" dirty="0">
                <a:ea typeface="+mn-lt"/>
                <a:cs typeface="+mn-lt"/>
              </a:rPr>
              <a:t> dentro del </a:t>
            </a:r>
            <a:r>
              <a:rPr lang="en-US" sz="1800" dirty="0" err="1">
                <a:ea typeface="+mn-lt"/>
                <a:cs typeface="+mn-lt"/>
              </a:rPr>
              <a:t>archivo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457200" lvl="1" indent="0">
              <a:buNone/>
            </a:pPr>
            <a:r>
              <a:rPr lang="en-US" sz="1400" dirty="0" err="1">
                <a:latin typeface="-apple-system"/>
                <a:ea typeface="-apple-system"/>
                <a:cs typeface="-apple-system"/>
              </a:rPr>
              <a:t>archivo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 = </a:t>
            </a:r>
            <a:r>
              <a:rPr lang="en-US" sz="1400" dirty="0">
                <a:latin typeface="-apple-system"/>
              </a:rPr>
              <a:t>open("</a:t>
            </a:r>
            <a:r>
              <a:rPr lang="es-ES" sz="1400" dirty="0">
                <a:latin typeface="-apple-system"/>
              </a:rPr>
              <a:t> chaquetas</a:t>
            </a:r>
            <a:r>
              <a:rPr lang="en-US" sz="1400" dirty="0">
                <a:latin typeface="-apple-system"/>
              </a:rPr>
              <a:t>.txt", "r+")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
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contenido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 = 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archivo.read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()
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final_de_archivo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 = 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archivo.tell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()
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archivo.write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('Nueva 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linea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')
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archivo.seek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(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final_de_archivo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)
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nuevo_contenido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 = 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archivo.read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()
print </a:t>
            </a:r>
            <a:r>
              <a:rPr lang="en-US" sz="1400" dirty="0" err="1">
                <a:latin typeface="-apple-system"/>
                <a:ea typeface="-apple-system"/>
                <a:cs typeface="-apple-system"/>
              </a:rPr>
              <a:t>nuevo_contenido</a:t>
            </a:r>
            <a:r>
              <a:rPr lang="en-US" sz="1400" dirty="0">
                <a:latin typeface="-apple-system"/>
                <a:ea typeface="-apple-system"/>
                <a:cs typeface="-apple-system"/>
              </a:rPr>
              <a:t>
</a:t>
            </a:r>
            <a:r>
              <a:rPr lang="en-US" sz="1400" i="1" dirty="0">
                <a:latin typeface="-apple-system"/>
                <a:ea typeface="-apple-system"/>
                <a:cs typeface="-apple-system"/>
              </a:rPr>
              <a:t># Nueva </a:t>
            </a:r>
            <a:r>
              <a:rPr lang="en-US" sz="1400" i="1" dirty="0" err="1">
                <a:latin typeface="-apple-system"/>
                <a:ea typeface="-apple-system"/>
                <a:cs typeface="-apple-system"/>
              </a:rPr>
              <a:t>linea</a:t>
            </a:r>
            <a:endParaRPr lang="en-US" sz="1400" dirty="0">
              <a:latin typeface="-apple-system"/>
            </a:endParaRPr>
          </a:p>
          <a:p>
            <a:pPr marL="457200" lvl="1" indent="0">
              <a:buNone/>
            </a:pPr>
            <a:endParaRPr lang="en-US" sz="300" i="1" dirty="0">
              <a:latin typeface="-apple-system"/>
              <a:ea typeface="+mn-lt"/>
              <a:cs typeface="+mn-lt"/>
            </a:endParaRPr>
          </a:p>
          <a:p>
            <a:pPr marL="57150" indent="-285750">
              <a:buFont typeface="Wingdings" panose="020B0604020202020204" pitchFamily="34" charset="0"/>
              <a:buChar char="§"/>
            </a:pPr>
            <a:r>
              <a:rPr lang="en-US" sz="1800" b="1" dirty="0" err="1">
                <a:ea typeface="+mn-lt"/>
                <a:cs typeface="+mn-lt"/>
              </a:rPr>
              <a:t>Writelines</a:t>
            </a:r>
            <a:r>
              <a:rPr lang="en-US" sz="1800" b="1" dirty="0">
                <a:ea typeface="+mn-lt"/>
                <a:cs typeface="+mn-lt"/>
              </a:rPr>
              <a:t>(</a:t>
            </a:r>
            <a:r>
              <a:rPr lang="en-US" sz="1800" b="1" dirty="0" err="1">
                <a:ea typeface="+mn-lt"/>
                <a:cs typeface="+mn-lt"/>
              </a:rPr>
              <a:t>secuencia</a:t>
            </a:r>
            <a:r>
              <a:rPr lang="en-US" sz="1800" b="1" dirty="0">
                <a:ea typeface="+mn-lt"/>
                <a:cs typeface="+mn-lt"/>
              </a:rPr>
              <a:t>)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+mn-lt"/>
                <a:cs typeface="+mn-lt"/>
              </a:rPr>
              <a:t>:</a:t>
            </a:r>
            <a:r>
              <a:rPr lang="en-US" sz="1800" dirty="0">
                <a:latin typeface="-apple-system"/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Secuencia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será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cualquier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iterable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cuyos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elementos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serán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escritos</a:t>
            </a:r>
            <a:r>
              <a:rPr lang="en-US" sz="1800" dirty="0">
                <a:ea typeface="+mn-lt"/>
                <a:cs typeface="+mn-lt"/>
              </a:rPr>
              <a:t> uno por </a:t>
            </a:r>
            <a:r>
              <a:rPr lang="en-US" sz="1800" dirty="0" err="1">
                <a:ea typeface="+mn-lt"/>
                <a:cs typeface="+mn-lt"/>
              </a:rPr>
              <a:t>línea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lvl="1" indent="0">
              <a:buNone/>
            </a:pPr>
            <a:r>
              <a:rPr lang="en-US" sz="1400" dirty="0" err="1">
                <a:latin typeface="-apple-system"/>
              </a:rPr>
              <a:t>archivo</a:t>
            </a:r>
            <a:r>
              <a:rPr lang="en-US" sz="1400" dirty="0">
                <a:latin typeface="-apple-system"/>
              </a:rPr>
              <a:t> = open ("</a:t>
            </a:r>
            <a:r>
              <a:rPr lang="es-ES" sz="1400" dirty="0">
                <a:latin typeface="-apple-system"/>
              </a:rPr>
              <a:t> chaquetas</a:t>
            </a:r>
            <a:r>
              <a:rPr lang="en-US" sz="1400" dirty="0">
                <a:latin typeface="-apple-system"/>
              </a:rPr>
              <a:t>.txt", "r+") 
</a:t>
            </a:r>
            <a:r>
              <a:rPr lang="en-US" sz="1400" dirty="0" err="1">
                <a:latin typeface="-apple-system"/>
              </a:rPr>
              <a:t>contenido</a:t>
            </a:r>
            <a:r>
              <a:rPr lang="en-US" sz="1400" dirty="0">
                <a:latin typeface="-apple-system"/>
              </a:rPr>
              <a:t> = </a:t>
            </a:r>
            <a:r>
              <a:rPr lang="en-US" sz="1400" dirty="0" err="1">
                <a:latin typeface="-apple-system"/>
              </a:rPr>
              <a:t>archivo.read</a:t>
            </a:r>
            <a:r>
              <a:rPr lang="en-US" sz="1400" dirty="0">
                <a:latin typeface="-apple-system"/>
              </a:rPr>
              <a:t>()
</a:t>
            </a:r>
            <a:r>
              <a:rPr lang="en-US" sz="1400" dirty="0" err="1">
                <a:latin typeface="-apple-system"/>
              </a:rPr>
              <a:t>final_de_archivo</a:t>
            </a:r>
            <a:r>
              <a:rPr lang="en-US" sz="1400" dirty="0">
                <a:latin typeface="-apple-system"/>
              </a:rPr>
              <a:t> = </a:t>
            </a:r>
            <a:r>
              <a:rPr lang="en-US" sz="1400" dirty="0" err="1">
                <a:latin typeface="-apple-system"/>
              </a:rPr>
              <a:t>archivo.tell</a:t>
            </a:r>
            <a:r>
              <a:rPr lang="en-US" sz="1400" dirty="0">
                <a:latin typeface="-apple-system"/>
              </a:rPr>
              <a:t>()
</a:t>
            </a:r>
            <a:r>
              <a:rPr lang="en-US" sz="1400" dirty="0" err="1">
                <a:latin typeface="-apple-system"/>
              </a:rPr>
              <a:t>lista</a:t>
            </a:r>
            <a:r>
              <a:rPr lang="en-US" sz="1400" dirty="0">
                <a:latin typeface="-apple-system"/>
              </a:rPr>
              <a:t> = ['</a:t>
            </a:r>
            <a:r>
              <a:rPr lang="en-US" sz="1400" dirty="0" err="1">
                <a:latin typeface="-apple-system"/>
              </a:rPr>
              <a:t>Línea</a:t>
            </a:r>
            <a:r>
              <a:rPr lang="en-US" sz="1400" dirty="0">
                <a:latin typeface="-apple-system"/>
              </a:rPr>
              <a:t> 1\n', '</a:t>
            </a:r>
            <a:r>
              <a:rPr lang="en-US" sz="1400" dirty="0" err="1">
                <a:latin typeface="-apple-system"/>
              </a:rPr>
              <a:t>Línea</a:t>
            </a:r>
            <a:r>
              <a:rPr lang="en-US" sz="1400" dirty="0">
                <a:latin typeface="-apple-system"/>
              </a:rPr>
              <a:t> 2']
</a:t>
            </a:r>
            <a:r>
              <a:rPr lang="en-US" sz="1400" dirty="0" err="1">
                <a:latin typeface="-apple-system"/>
              </a:rPr>
              <a:t>archivo.writelines</a:t>
            </a:r>
            <a:r>
              <a:rPr lang="en-US" sz="1400" dirty="0">
                <a:latin typeface="-apple-system"/>
              </a:rPr>
              <a:t>(</a:t>
            </a:r>
            <a:r>
              <a:rPr lang="en-US" sz="1400" dirty="0" err="1">
                <a:latin typeface="-apple-system"/>
              </a:rPr>
              <a:t>lista</a:t>
            </a:r>
            <a:r>
              <a:rPr lang="en-US" sz="1400" dirty="0">
                <a:latin typeface="-apple-system"/>
              </a:rPr>
              <a:t>)
</a:t>
            </a:r>
            <a:r>
              <a:rPr lang="en-US" sz="1400" dirty="0" err="1">
                <a:latin typeface="-apple-system"/>
              </a:rPr>
              <a:t>archivo.seek</a:t>
            </a:r>
            <a:r>
              <a:rPr lang="en-US" sz="1400" dirty="0">
                <a:latin typeface="-apple-system"/>
              </a:rPr>
              <a:t>(</a:t>
            </a:r>
            <a:r>
              <a:rPr lang="en-US" sz="1400" dirty="0" err="1">
                <a:latin typeface="-apple-system"/>
              </a:rPr>
              <a:t>final_de_archivo</a:t>
            </a:r>
            <a:r>
              <a:rPr lang="en-US" sz="1400" dirty="0">
                <a:latin typeface="-apple-system"/>
              </a:rPr>
              <a:t>)
print </a:t>
            </a:r>
            <a:r>
              <a:rPr lang="en-US" sz="1400" dirty="0" err="1">
                <a:latin typeface="-apple-system"/>
              </a:rPr>
              <a:t>archivo.readline</a:t>
            </a:r>
            <a:r>
              <a:rPr lang="en-US" sz="1400" dirty="0">
                <a:latin typeface="-apple-system"/>
              </a:rPr>
              <a:t>()
</a:t>
            </a:r>
            <a:r>
              <a:rPr lang="en-US" sz="1400" i="1" dirty="0">
                <a:latin typeface="-apple-system"/>
              </a:rPr>
              <a:t># </a:t>
            </a:r>
            <a:r>
              <a:rPr lang="en-US" sz="1400" i="1" dirty="0" err="1">
                <a:latin typeface="-apple-system"/>
              </a:rPr>
              <a:t>Línea</a:t>
            </a:r>
            <a:r>
              <a:rPr lang="en-US" sz="1400" i="1" dirty="0">
                <a:latin typeface="-apple-system"/>
              </a:rPr>
              <a:t> 1</a:t>
            </a:r>
            <a:r>
              <a:rPr lang="en-US" sz="1400" dirty="0">
                <a:latin typeface="-apple-system"/>
              </a:rPr>
              <a:t>
print </a:t>
            </a:r>
            <a:r>
              <a:rPr lang="en-US" sz="1400" dirty="0" err="1">
                <a:latin typeface="-apple-system"/>
              </a:rPr>
              <a:t>archivo.readline</a:t>
            </a:r>
            <a:r>
              <a:rPr lang="en-US" sz="1400" dirty="0">
                <a:latin typeface="-apple-system"/>
              </a:rPr>
              <a:t>()
</a:t>
            </a:r>
            <a:r>
              <a:rPr lang="en-US" sz="1400" i="1" dirty="0">
                <a:latin typeface="-apple-system"/>
              </a:rPr>
              <a:t># </a:t>
            </a:r>
            <a:r>
              <a:rPr lang="en-US" sz="1400" i="1" dirty="0" err="1">
                <a:latin typeface="-apple-system"/>
              </a:rPr>
              <a:t>Línea</a:t>
            </a:r>
            <a:r>
              <a:rPr lang="en-US" sz="1400" i="1" dirty="0">
                <a:latin typeface="-apple-system"/>
              </a:rPr>
              <a:t> 2</a:t>
            </a:r>
            <a:endParaRPr lang="en-US" sz="1400" dirty="0">
              <a:latin typeface="-apple-system"/>
            </a:endParaRPr>
          </a:p>
          <a:p>
            <a:pPr marL="0" indent="0">
              <a:buNone/>
            </a:pPr>
            <a:endParaRPr lang="en-US" sz="1800" b="1" dirty="0">
              <a:solidFill>
                <a:srgbClr val="212529"/>
              </a:solidFill>
              <a:latin typeface="Calibri"/>
              <a:ea typeface="-apple-syste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4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BFC4C-E039-490B-A11D-1B87C3F2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684"/>
            <a:ext cx="10515600" cy="1253676"/>
          </a:xfrm>
        </p:spPr>
        <p:txBody>
          <a:bodyPr>
            <a:normAutofit/>
          </a:bodyPr>
          <a:lstStyle/>
          <a:p>
            <a:r>
              <a:rPr lang="es-ES" sz="2400" b="1">
                <a:latin typeface="Calibri"/>
                <a:cs typeface="Calibri"/>
              </a:rPr>
              <a:t>METODOS PARA BUSQUEDA DE ARCHIVO: </a:t>
            </a:r>
            <a:r>
              <a:rPr lang="es-ES" sz="2400" err="1">
                <a:latin typeface="Calibri"/>
                <a:cs typeface="Calibri"/>
              </a:rPr>
              <a:t>seek</a:t>
            </a:r>
            <a:r>
              <a:rPr lang="es-ES" sz="2400">
                <a:latin typeface="Arial"/>
                <a:cs typeface="Arial"/>
              </a:rPr>
              <a:t>(), </a:t>
            </a:r>
            <a:r>
              <a:rPr lang="es-ES" sz="2400" err="1">
                <a:latin typeface="Arial"/>
                <a:cs typeface="Arial"/>
              </a:rPr>
              <a:t>tell</a:t>
            </a:r>
            <a:r>
              <a:rPr lang="es-ES" sz="2400">
                <a:latin typeface="Arial"/>
                <a:cs typeface="Arial"/>
              </a:rPr>
              <a:t>()</a:t>
            </a:r>
            <a:endParaRPr lang="es-ES" sz="2400">
              <a:ea typeface="+mj-lt"/>
              <a:cs typeface="+mj-lt"/>
            </a:endParaRPr>
          </a:p>
          <a:p>
            <a:endParaRPr lang="es-ES">
              <a:cs typeface="Calibri Light"/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D097885-AC62-43F8-8CFE-401904E91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434217"/>
              </p:ext>
            </p:extLst>
          </p:nvPr>
        </p:nvGraphicFramePr>
        <p:xfrm>
          <a:off x="838200" y="1193022"/>
          <a:ext cx="10515600" cy="498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89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9D3F0-10D7-4FCC-A33E-32E01933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648"/>
            <a:ext cx="10515600" cy="879865"/>
          </a:xfrm>
        </p:spPr>
        <p:txBody>
          <a:bodyPr/>
          <a:lstStyle/>
          <a:p>
            <a:r>
              <a:rPr lang="es-ES" sz="2400" b="1" dirty="0">
                <a:latin typeface="Calibri"/>
                <a:cs typeface="Calibri"/>
              </a:rPr>
              <a:t>METODO PARA CERRAR EL ARCHIVO: </a:t>
            </a:r>
            <a:r>
              <a:rPr lang="es-ES" sz="2400" dirty="0" err="1">
                <a:latin typeface="Calibri"/>
                <a:cs typeface="Calibri"/>
              </a:rPr>
              <a:t>close</a:t>
            </a:r>
            <a:r>
              <a:rPr lang="es-ES" sz="2400" dirty="0">
                <a:latin typeface="Calibri"/>
                <a:cs typeface="Calibri"/>
              </a:rPr>
              <a:t>( )</a:t>
            </a:r>
            <a:endParaRPr lang="es-ES" sz="2400" dirty="0">
              <a:latin typeface="Arial"/>
              <a:ea typeface="+mj-lt"/>
              <a:cs typeface="Arial"/>
            </a:endParaRP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D6B70-424F-46CB-A9F7-3711289B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091"/>
            <a:ext cx="10515600" cy="5170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§"/>
            </a:pPr>
            <a:r>
              <a:rPr lang="es-ES" dirty="0" err="1">
                <a:ea typeface="+mn-lt"/>
                <a:cs typeface="+mn-lt"/>
              </a:rPr>
              <a:t>close</a:t>
            </a:r>
            <a:r>
              <a:rPr lang="es-ES" dirty="0">
                <a:ea typeface="+mn-lt"/>
                <a:cs typeface="+mn-lt"/>
              </a:rPr>
              <a:t>(): Cierra el archivo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§"/>
            </a:pPr>
            <a:endParaRPr lang="es-ES" dirty="0">
              <a:latin typeface="Calibri"/>
              <a:cs typeface="Calibri"/>
            </a:endParaRPr>
          </a:p>
          <a:p>
            <a:pPr marL="457200" lvl="1" indent="0">
              <a:buNone/>
            </a:pPr>
            <a:r>
              <a:rPr lang="es-ES" dirty="0">
                <a:latin typeface="Consolas"/>
              </a:rPr>
              <a:t>archivo = open(“chaquetas.txt", "r") 
contenido = </a:t>
            </a:r>
            <a:r>
              <a:rPr lang="es-ES" dirty="0" err="1">
                <a:latin typeface="Consolas"/>
              </a:rPr>
              <a:t>archivo.read</a:t>
            </a:r>
            <a:r>
              <a:rPr lang="es-ES" dirty="0">
                <a:latin typeface="Consolas"/>
              </a:rPr>
              <a:t>()
</a:t>
            </a:r>
            <a:r>
              <a:rPr lang="es-ES" dirty="0" err="1">
                <a:latin typeface="Consolas"/>
              </a:rPr>
              <a:t>archivo.close</a:t>
            </a:r>
            <a:r>
              <a:rPr lang="es-ES" dirty="0">
                <a:latin typeface="Consolas"/>
              </a:rPr>
              <a:t>()
</a:t>
            </a:r>
            <a:r>
              <a:rPr lang="es-ES" dirty="0" err="1">
                <a:latin typeface="Consolas"/>
              </a:rPr>
              <a:t>print</a:t>
            </a:r>
            <a:r>
              <a:rPr lang="es-ES" dirty="0">
                <a:latin typeface="Consolas"/>
              </a:rPr>
              <a:t> contenido</a:t>
            </a: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180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3C62F9-F0A0-4976-8D9F-8AF1E63D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u="sng">
                <a:solidFill>
                  <a:srgbClr val="FFFFFF"/>
                </a:solidFill>
              </a:rPr>
              <a:t>PROPIEDADES</a:t>
            </a:r>
            <a:endParaRPr lang="en-US" sz="5600" b="1" u="sng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4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3B1D7-FA92-4A53-AEEA-1F3458CD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022"/>
            <a:ext cx="10515600" cy="5745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600">
                <a:ea typeface="+mn-lt"/>
                <a:cs typeface="+mn-lt"/>
              </a:rPr>
              <a:t>Se pueden acceder a las siguientes propiedades del objeto </a:t>
            </a:r>
            <a:r>
              <a:rPr lang="es-ES" sz="3600">
                <a:latin typeface="Consolas"/>
              </a:rPr>
              <a:t>file</a:t>
            </a:r>
            <a:r>
              <a:rPr lang="es-ES" sz="3600">
                <a:ea typeface="+mn-lt"/>
                <a:cs typeface="+mn-lt"/>
              </a:rPr>
              <a:t>:</a:t>
            </a:r>
            <a:endParaRPr lang="es-ES" sz="3600">
              <a:cs typeface="Calibri" panose="020F0502020204030204"/>
            </a:endParaRPr>
          </a:p>
          <a:p>
            <a:r>
              <a:rPr lang="es-ES" sz="3600" err="1">
                <a:latin typeface="Consolas"/>
              </a:rPr>
              <a:t>closed</a:t>
            </a:r>
            <a:r>
              <a:rPr lang="es-ES" sz="3600">
                <a:ea typeface="+mn-lt"/>
                <a:cs typeface="+mn-lt"/>
              </a:rPr>
              <a:t>: retorna </a:t>
            </a:r>
            <a:r>
              <a:rPr lang="es-ES" sz="3600">
                <a:latin typeface="Consolas"/>
              </a:rPr>
              <a:t>True</a:t>
            </a:r>
            <a:r>
              <a:rPr lang="es-ES" sz="3600">
                <a:ea typeface="+mn-lt"/>
                <a:cs typeface="+mn-lt"/>
              </a:rPr>
              <a:t> si el archivo se ha cerrado. De lo contrario, </a:t>
            </a:r>
            <a:r>
              <a:rPr lang="es-ES" sz="3600">
                <a:latin typeface="Consolas"/>
              </a:rPr>
              <a:t>False</a:t>
            </a:r>
            <a:r>
              <a:rPr lang="es-ES" sz="3600">
                <a:ea typeface="+mn-lt"/>
                <a:cs typeface="+mn-lt"/>
              </a:rPr>
              <a:t>.</a:t>
            </a:r>
            <a:endParaRPr lang="es-ES" sz="3600">
              <a:cs typeface="Calibri"/>
            </a:endParaRPr>
          </a:p>
          <a:p>
            <a:r>
              <a:rPr lang="es-ES" sz="3600" err="1">
                <a:latin typeface="Consolas"/>
              </a:rPr>
              <a:t>mode</a:t>
            </a:r>
            <a:r>
              <a:rPr lang="es-ES" sz="3600">
                <a:ea typeface="+mn-lt"/>
                <a:cs typeface="+mn-lt"/>
              </a:rPr>
              <a:t>: retorna el modo de apertura.</a:t>
            </a:r>
            <a:endParaRPr lang="es-ES" sz="3600">
              <a:cs typeface="Calibri"/>
            </a:endParaRPr>
          </a:p>
          <a:p>
            <a:r>
              <a:rPr lang="es-ES" sz="3600" err="1">
                <a:latin typeface="Consolas"/>
              </a:rPr>
              <a:t>name</a:t>
            </a:r>
            <a:r>
              <a:rPr lang="es-ES" sz="3600">
                <a:ea typeface="+mn-lt"/>
                <a:cs typeface="+mn-lt"/>
              </a:rPr>
              <a:t>: retorna el nombre del archivo</a:t>
            </a:r>
            <a:endParaRPr lang="es-ES" sz="3600">
              <a:cs typeface="Calibri"/>
            </a:endParaRPr>
          </a:p>
          <a:p>
            <a:r>
              <a:rPr lang="es-ES" sz="3600" err="1">
                <a:latin typeface="Consolas"/>
              </a:rPr>
              <a:t>encoding</a:t>
            </a:r>
            <a:r>
              <a:rPr lang="es-ES" sz="3600">
                <a:ea typeface="+mn-lt"/>
                <a:cs typeface="+mn-lt"/>
              </a:rPr>
              <a:t>: retorna la codificación de caracteres de un archivo de texto</a:t>
            </a:r>
            <a:endParaRPr lang="es-ES" sz="3600"/>
          </a:p>
        </p:txBody>
      </p:sp>
    </p:spTree>
    <p:extLst>
      <p:ext uri="{BB962C8B-B14F-4D97-AF65-F5344CB8AC3E}">
        <p14:creationId xmlns:p14="http://schemas.microsoft.com/office/powerpoint/2010/main" val="330250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32823D87-F2A0-48C7-8B10-14C960F0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" y="585952"/>
            <a:ext cx="6811991" cy="5571076"/>
          </a:xfrm>
          <a:prstGeom prst="rect">
            <a:avLst/>
          </a:prstGeom>
        </p:spPr>
      </p:pic>
      <p:pic>
        <p:nvPicPr>
          <p:cNvPr id="8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8DDA7F0-2E4F-45A3-A4FA-1E6CF2AB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51" y="584440"/>
            <a:ext cx="3467459" cy="57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A9D40-2ED6-4263-8CC7-F9B60EC6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con archivos de texto</a:t>
            </a: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2F934-D7CD-4BA2-8126-3300094F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El lenguaje de programación Python es del tipo orientado a objetos. Esto quiere decir que está construido alrededor de un tipo especial de entidad, un objeto, que contiene a la vez datos así como una serie de métodos para acceder y alterar los datos. Una vez que se crea un objeto se puede interactuar con otros objetos.</a:t>
            </a:r>
            <a:endParaRPr lang="es-ES" dirty="0"/>
          </a:p>
          <a:p>
            <a:pPr marL="0" indent="0">
              <a:buNone/>
            </a:pPr>
            <a:endParaRPr lang="es-E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Es por es que a Python hace muy sencillo el trabajo con archivos y texto. Empecemos por los Métodos</a:t>
            </a:r>
            <a:endParaRPr lang="es-E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42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ED76A-823F-431E-AB53-F1C918ED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083"/>
            <a:ext cx="10515600" cy="3993833"/>
          </a:xfrm>
        </p:spPr>
        <p:txBody>
          <a:bodyPr>
            <a:normAutofit/>
          </a:bodyPr>
          <a:lstStyle/>
          <a:p>
            <a:r>
              <a:rPr lang="es-ES" dirty="0"/>
              <a:t>Normalmente, existen dos tipos de ficheros: ficheros de texto y ficheros binarios. </a:t>
            </a:r>
          </a:p>
          <a:p>
            <a:pPr algn="just"/>
            <a:r>
              <a:rPr lang="es-ES" dirty="0"/>
              <a:t>Un fichero de texto contiene caracteres que son legibles por el ser humano y están guardados con una codificación (ASCII, UTF-8, …). Por el contrario, un fichero binario está compuesto por un flujo de bytes y solo tienen sentido para los programas o aplicaciones para los que son creados. Un ejemplo de este tipo de archivos son las imágenes o la música.</a:t>
            </a:r>
          </a:p>
          <a:p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95AB867-E49F-472B-A7F9-F29FA98C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Ficheros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675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3F5B1-2C74-48EF-8867-2676D1F2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Ficheros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BF8C5-9E11-40CC-AF5C-C05DA1D5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Cuando se trabaja con un fichero de texto, hay que tener en cuenta que este se estructura como una secuencia de líneas. </a:t>
            </a:r>
          </a:p>
          <a:p>
            <a:pPr algn="just"/>
            <a:r>
              <a:rPr lang="es-ES" dirty="0"/>
              <a:t>Cada una de estas líneas acaba con un carácter especial conocido como EOL (fin de línea). En función del sistema operativo, este carácter puede variar. En Python, cuando escribimos o leemos el carácter</a:t>
            </a:r>
            <a:r>
              <a:rPr lang="es-ES" dirty="0">
                <a:solidFill>
                  <a:srgbClr val="FF0000"/>
                </a:solidFill>
              </a:rPr>
              <a:t> \n </a:t>
            </a:r>
            <a:r>
              <a:rPr lang="es-ES" dirty="0"/>
              <a:t>en un fichero </a:t>
            </a:r>
            <a:r>
              <a:rPr lang="es-ES" dirty="0">
                <a:solidFill>
                  <a:srgbClr val="FF0000"/>
                </a:solidFill>
              </a:rPr>
              <a:t>de</a:t>
            </a:r>
            <a:r>
              <a:rPr lang="es-ES" dirty="0"/>
              <a:t> texto, el propio lenguaje se encarga de convertir dicho carácter al correspondiente por el sistema operativo, por lo que es algo a prever si nuestro código se va a ejecutar en diferentes sistemas.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050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E6FD95-9654-4468-BDD2-4915C20F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METODOS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AE07E-037B-43AA-8075-41266431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Función open()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0E483-7E3D-41ED-AC13-BC72E4C2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En Python, para escribir en un fichero o simplemente leer su contenido utilizaremos la función predefinida </a:t>
            </a:r>
            <a:r>
              <a:rPr lang="es-ES" dirty="0">
                <a:solidFill>
                  <a:srgbClr val="FF0000"/>
                </a:solidFill>
              </a:rPr>
              <a:t>open(). </a:t>
            </a:r>
            <a:r>
              <a:rPr lang="es-ES" dirty="0"/>
              <a:t>Al invocar a esta, se crea un objeto de tipo File.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Lo más común es llamar a la función open() con dos parámetros:</a:t>
            </a:r>
          </a:p>
          <a:p>
            <a:pPr lvl="1"/>
            <a:r>
              <a:rPr lang="es-ES" dirty="0"/>
              <a:t>El primero de ellos es la ruta del fichero (en la que está o donde se va a crear).</a:t>
            </a:r>
          </a:p>
          <a:p>
            <a:pPr lvl="1"/>
            <a:r>
              <a:rPr lang="es-ES" dirty="0"/>
              <a:t>El segundo es el modo en el que se abre el fichero: lectura, escritura, …</a:t>
            </a:r>
          </a:p>
          <a:p>
            <a:endParaRPr lang="es-ES" dirty="0"/>
          </a:p>
          <a:p>
            <a:r>
              <a:rPr lang="es-ES" dirty="0"/>
              <a:t>Por defecto, cuando se invoca a la función </a:t>
            </a:r>
            <a:r>
              <a:rPr lang="es-ES" dirty="0">
                <a:solidFill>
                  <a:srgbClr val="FF0000"/>
                </a:solidFill>
              </a:rPr>
              <a:t>open(</a:t>
            </a:r>
            <a:r>
              <a:rPr lang="es-ES" dirty="0" err="1">
                <a:solidFill>
                  <a:srgbClr val="FF0000"/>
                </a:solidFill>
              </a:rPr>
              <a:t>path</a:t>
            </a:r>
            <a:r>
              <a:rPr lang="es-ES" dirty="0">
                <a:solidFill>
                  <a:srgbClr val="FF0000"/>
                </a:solidFill>
              </a:rPr>
              <a:t>, modo), </a:t>
            </a:r>
            <a:r>
              <a:rPr lang="es-ES" dirty="0"/>
              <a:t>el fichero se abre en modo texto. Si quisiéramos abrir un fichero en forma binaria, habría que añadir el carácter b al parámetro modo.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036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0EE8-8411-4393-B3A0-92276363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8" y="1200194"/>
            <a:ext cx="10515600" cy="1325563"/>
          </a:xfrm>
        </p:spPr>
        <p:txBody>
          <a:bodyPr/>
          <a:lstStyle/>
          <a:p>
            <a:r>
              <a:rPr lang="es-ES" sz="4000" b="1">
                <a:latin typeface="Calibri"/>
                <a:cs typeface="Calibri"/>
              </a:rPr>
              <a:t>METODOS PARA ABRIR UN ARCHIVO:</a:t>
            </a:r>
            <a:r>
              <a:rPr lang="es-ES" sz="2400" b="1">
                <a:latin typeface="Calibri"/>
                <a:cs typeface="Calibri"/>
              </a:rPr>
              <a:t> </a:t>
            </a:r>
            <a:r>
              <a:rPr lang="es-ES" sz="2400">
                <a:latin typeface="Consolas"/>
                <a:cs typeface="Calibri"/>
              </a:rPr>
              <a:t>open()</a:t>
            </a:r>
            <a:endParaRPr lang="es-ES" sz="2400">
              <a:latin typeface="Arial"/>
              <a:cs typeface="Calibri Light"/>
            </a:endParaRPr>
          </a:p>
          <a:p>
            <a:endParaRPr lang="es-ES" sz="2400" b="1">
              <a:latin typeface="Calibri"/>
              <a:cs typeface="Calibri"/>
            </a:endParaRPr>
          </a:p>
          <a:p>
            <a:endParaRPr lang="es-ES">
              <a:latin typeface="Consolas"/>
              <a:cs typeface="Calibri"/>
            </a:endParaRPr>
          </a:p>
          <a:p>
            <a:endParaRPr lang="es-ES" sz="2400" b="1">
              <a:latin typeface="Calibri"/>
              <a:cs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B60E5-E774-42A6-8CC8-578AE040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17" y="186737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Metodo para </a:t>
            </a:r>
            <a:r>
              <a:rPr lang="en-US" err="1"/>
              <a:t>aperturar</a:t>
            </a:r>
            <a:r>
              <a:rPr lang="en-US"/>
              <a:t> un </a:t>
            </a:r>
            <a:r>
              <a:rPr lang="en-US" err="1"/>
              <a:t>fichero</a:t>
            </a:r>
            <a:r>
              <a:rPr lang="en-US"/>
              <a:t>. Si </a:t>
            </a:r>
            <a:r>
              <a:rPr lang="en-US" err="1"/>
              <a:t>queremos</a:t>
            </a:r>
            <a:r>
              <a:rPr lang="en-US"/>
              <a:t> </a:t>
            </a:r>
            <a:r>
              <a:rPr lang="en-US" err="1"/>
              <a:t>trabajar</a:t>
            </a:r>
            <a:r>
              <a:rPr lang="en-US"/>
              <a:t> con un </a:t>
            </a:r>
            <a:r>
              <a:rPr lang="en-US" err="1"/>
              <a:t>fichero</a:t>
            </a:r>
            <a:r>
              <a:rPr lang="en-US"/>
              <a:t>, lo primordial es </a:t>
            </a:r>
            <a:r>
              <a:rPr lang="en-US" err="1"/>
              <a:t>abrir</a:t>
            </a:r>
            <a:r>
              <a:rPr lang="en-US"/>
              <a:t> primero el </a:t>
            </a:r>
            <a:r>
              <a:rPr lang="en-US" err="1"/>
              <a:t>fichero</a:t>
            </a:r>
            <a:r>
              <a:rPr lang="en-US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‘r’: Por </a:t>
            </a:r>
            <a:r>
              <a:rPr lang="en-US" sz="1800" err="1">
                <a:ea typeface="+mn-lt"/>
                <a:cs typeface="+mn-lt"/>
              </a:rPr>
              <a:t>defecto</a:t>
            </a:r>
            <a:r>
              <a:rPr lang="en-US" sz="1800">
                <a:ea typeface="+mn-lt"/>
                <a:cs typeface="+mn-lt"/>
              </a:rPr>
              <a:t>, para leer el </a:t>
            </a:r>
            <a:r>
              <a:rPr lang="en-US" sz="1800" err="1">
                <a:ea typeface="+mn-lt"/>
                <a:cs typeface="+mn-lt"/>
              </a:rPr>
              <a:t>fichero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‘w’: Para </a:t>
            </a:r>
            <a:r>
              <a:rPr lang="en-US" sz="1800" err="1">
                <a:ea typeface="+mn-lt"/>
                <a:cs typeface="+mn-lt"/>
              </a:rPr>
              <a:t>escribir</a:t>
            </a:r>
            <a:r>
              <a:rPr lang="en-US" sz="1800">
                <a:ea typeface="+mn-lt"/>
                <a:cs typeface="+mn-lt"/>
              </a:rPr>
              <a:t> en el </a:t>
            </a:r>
            <a:r>
              <a:rPr lang="en-US" sz="1800" err="1">
                <a:ea typeface="+mn-lt"/>
                <a:cs typeface="+mn-lt"/>
              </a:rPr>
              <a:t>fichero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‘x’: Para la </a:t>
            </a:r>
            <a:r>
              <a:rPr lang="en-US" sz="1800" err="1">
                <a:ea typeface="+mn-lt"/>
                <a:cs typeface="+mn-lt"/>
              </a:rPr>
              <a:t>creación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fallando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ya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existe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‘a’: Para </a:t>
            </a:r>
            <a:r>
              <a:rPr lang="en-US" sz="1800" err="1">
                <a:ea typeface="+mn-lt"/>
                <a:cs typeface="+mn-lt"/>
              </a:rPr>
              <a:t>añadir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contenido</a:t>
            </a:r>
            <a:r>
              <a:rPr lang="en-US" sz="1800">
                <a:ea typeface="+mn-lt"/>
                <a:cs typeface="+mn-lt"/>
              </a:rPr>
              <a:t> a un </a:t>
            </a:r>
            <a:r>
              <a:rPr lang="en-US" sz="1800" err="1">
                <a:ea typeface="+mn-lt"/>
                <a:cs typeface="+mn-lt"/>
              </a:rPr>
              <a:t>fichero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existente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‘b’: Para </a:t>
            </a:r>
            <a:r>
              <a:rPr lang="en-US" sz="1800" err="1">
                <a:ea typeface="+mn-lt"/>
                <a:cs typeface="+mn-lt"/>
              </a:rPr>
              <a:t>abrir</a:t>
            </a:r>
            <a:r>
              <a:rPr lang="en-US" sz="1800">
                <a:ea typeface="+mn-lt"/>
                <a:cs typeface="+mn-lt"/>
              </a:rPr>
              <a:t> en modo </a:t>
            </a:r>
            <a:r>
              <a:rPr lang="en-US" sz="1800" err="1">
                <a:ea typeface="+mn-lt"/>
                <a:cs typeface="+mn-lt"/>
              </a:rPr>
              <a:t>binario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pPr marL="457200" lvl="1" indent="0">
              <a:buNone/>
            </a:pP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EJEMPLO: </a:t>
            </a:r>
            <a:r>
              <a:rPr lang="en-US" sz="2000" b="1" err="1">
                <a:ea typeface="+mn-lt"/>
                <a:cs typeface="+mn-lt"/>
              </a:rPr>
              <a:t>LeerArchivo</a:t>
            </a:r>
            <a:r>
              <a:rPr lang="en-US" sz="2000" b="1">
                <a:ea typeface="+mn-lt"/>
                <a:cs typeface="+mn-lt"/>
              </a:rPr>
              <a:t>()</a:t>
            </a:r>
          </a:p>
          <a:p>
            <a:pPr marL="457200" lvl="1" indent="0">
              <a:buNone/>
            </a:pPr>
            <a:r>
              <a:rPr lang="en-US" sz="2800" err="1">
                <a:ea typeface="+mn-lt"/>
                <a:cs typeface="+mn-lt"/>
              </a:rPr>
              <a:t>fichero</a:t>
            </a:r>
            <a:r>
              <a:rPr lang="en-US" sz="2800">
                <a:ea typeface="+mn-lt"/>
                <a:cs typeface="+mn-lt"/>
              </a:rPr>
              <a:t> = open('ejemplo.txt', 'r')</a:t>
            </a:r>
            <a:endParaRPr lang="en-US" sz="280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5577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BFB1D-8218-438A-9366-0C9F6DFA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Modos de abrir un fichero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0BD392-7AAC-4F85-80DC-E362E1368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84" y="1593980"/>
            <a:ext cx="8438823" cy="3670039"/>
          </a:xfrm>
        </p:spPr>
      </p:pic>
    </p:spTree>
    <p:extLst>
      <p:ext uri="{BB962C8B-B14F-4D97-AF65-F5344CB8AC3E}">
        <p14:creationId xmlns:p14="http://schemas.microsoft.com/office/powerpoint/2010/main" val="4349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0EE8-8411-4393-B3A0-92276363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591"/>
            <a:ext cx="10515600" cy="1325563"/>
          </a:xfrm>
        </p:spPr>
        <p:txBody>
          <a:bodyPr/>
          <a:lstStyle/>
          <a:p>
            <a:r>
              <a:rPr lang="es-ES" sz="2400" b="1">
                <a:latin typeface="Calibri"/>
                <a:cs typeface="Calibri"/>
              </a:rPr>
              <a:t>METODOS PARA LEER ARCHIVOS: </a:t>
            </a:r>
            <a:r>
              <a:rPr lang="es-ES" sz="2000" err="1">
                <a:latin typeface="Arial"/>
                <a:cs typeface="Calibri"/>
              </a:rPr>
              <a:t>read</a:t>
            </a:r>
            <a:r>
              <a:rPr lang="es-ES" sz="2000">
                <a:latin typeface="Arial"/>
                <a:cs typeface="Calibri"/>
              </a:rPr>
              <a:t>(), </a:t>
            </a:r>
            <a:r>
              <a:rPr lang="es-ES" sz="2000" err="1">
                <a:latin typeface="Arial"/>
                <a:cs typeface="Calibri"/>
              </a:rPr>
              <a:t>readline</a:t>
            </a:r>
            <a:r>
              <a:rPr lang="es-ES" sz="2000">
                <a:latin typeface="Arial"/>
                <a:cs typeface="Calibri"/>
              </a:rPr>
              <a:t>(), </a:t>
            </a:r>
            <a:r>
              <a:rPr lang="es-ES" sz="2000" err="1">
                <a:latin typeface="Arial"/>
                <a:ea typeface="+mj-lt"/>
                <a:cs typeface="+mj-lt"/>
              </a:rPr>
              <a:t>readlines</a:t>
            </a:r>
            <a:r>
              <a:rPr lang="es-ES" sz="2000">
                <a:latin typeface="Arial"/>
                <a:ea typeface="+mj-lt"/>
                <a:cs typeface="+mj-lt"/>
              </a:rPr>
              <a:t>()</a:t>
            </a:r>
            <a:endParaRPr lang="es-ES" sz="2000">
              <a:latin typeface="Arial"/>
              <a:cs typeface="Calibri"/>
            </a:endParaRPr>
          </a:p>
          <a:p>
            <a:endParaRPr lang="es-ES">
              <a:latin typeface="Consolas"/>
              <a:cs typeface="Calibri"/>
            </a:endParaRPr>
          </a:p>
          <a:p>
            <a:endParaRPr lang="es-ES" sz="2400" b="1">
              <a:latin typeface="Calibri"/>
              <a:cs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B60E5-E774-42A6-8CC8-578AE040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468"/>
            <a:ext cx="10515600" cy="4695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800" b="1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read([bytes]):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 Lee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todo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el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contenido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de un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archivo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. Si se le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pasa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la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longitud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de bytes,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leerá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solo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el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contenido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hasta la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longitud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indicada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.</a:t>
            </a:r>
            <a:endParaRPr lang="en-US" sz="1800" dirty="0">
              <a:cs typeface="Calibri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archivo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= open(</a:t>
            </a:r>
            <a:r>
              <a:rPr lang="en-US" sz="1800" dirty="0">
                <a:solidFill>
                  <a:srgbClr val="183691"/>
                </a:solidFill>
                <a:latin typeface="-apple-system"/>
                <a:ea typeface="-apple-system"/>
                <a:cs typeface="-apple-system"/>
              </a:rPr>
              <a:t>"remeras.txt"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 </a:t>
            </a:r>
            <a:r>
              <a:rPr lang="en-US" sz="1800" dirty="0">
                <a:solidFill>
                  <a:srgbClr val="183691"/>
                </a:solidFill>
                <a:latin typeface="-apple-system"/>
                <a:ea typeface="-apple-system"/>
                <a:cs typeface="-apple-system"/>
              </a:rPr>
              <a:t>"r"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 </a:t>
            </a:r>
            <a:endParaRPr lang="es-ES" sz="1800" dirty="0">
              <a:solidFill>
                <a:srgbClr val="000000"/>
              </a:solidFill>
              <a:latin typeface="Calibri" panose="020F0502020204030204"/>
              <a:ea typeface="-apple-system"/>
              <a:cs typeface="Calibri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contenido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=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archivo.read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() </a:t>
            </a:r>
            <a:endParaRPr lang="es-ES" sz="1800" dirty="0">
              <a:solidFill>
                <a:srgbClr val="000000"/>
              </a:solidFill>
              <a:latin typeface="Calibri" panose="020F0502020204030204"/>
              <a:ea typeface="-apple-system"/>
              <a:cs typeface="Calibri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E2068"/>
                </a:solidFill>
                <a:latin typeface="-apple-system"/>
                <a:ea typeface="-apple-system"/>
                <a:cs typeface="-apple-system"/>
              </a:rPr>
              <a:t>print</a:t>
            </a:r>
            <a:r>
              <a:rPr lang="en-US" sz="1800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contenido</a:t>
            </a:r>
            <a:endParaRPr lang="en-US" sz="1800" dirty="0">
              <a:solidFill>
                <a:srgbClr val="000000"/>
              </a:solidFill>
              <a:latin typeface="Calibri" panose="020F0502020204030204"/>
              <a:ea typeface="-apple-system"/>
              <a:cs typeface="Calibri"/>
            </a:endParaRPr>
          </a:p>
          <a:p>
            <a:pPr marL="57150" indent="-285750">
              <a:buFont typeface="Wingdings" panose="020B0604020202020204" pitchFamily="34" charset="0"/>
              <a:buChar char="§"/>
            </a:pPr>
            <a:r>
              <a:rPr lang="en-US" sz="1800" b="1" dirty="0" err="1">
                <a:solidFill>
                  <a:srgbClr val="212529"/>
                </a:solidFill>
                <a:latin typeface="Calibri"/>
                <a:ea typeface="+mn-lt"/>
                <a:cs typeface="Calibri"/>
              </a:rPr>
              <a:t>readline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+mn-lt"/>
                <a:cs typeface="+mn-lt"/>
              </a:rPr>
              <a:t>([bytes]):</a:t>
            </a:r>
            <a:r>
              <a:rPr lang="en-US" sz="1800" dirty="0">
                <a:latin typeface="-apple-system"/>
                <a:ea typeface="+mn-lt"/>
                <a:cs typeface="+mn-lt"/>
              </a:rPr>
              <a:t>: Lee una </a:t>
            </a:r>
            <a:r>
              <a:rPr lang="en-US" sz="1800" dirty="0" err="1">
                <a:latin typeface="-apple-system"/>
                <a:ea typeface="+mn-lt"/>
                <a:cs typeface="+mn-lt"/>
              </a:rPr>
              <a:t>línea</a:t>
            </a:r>
            <a:r>
              <a:rPr lang="en-US" sz="1800" dirty="0">
                <a:latin typeface="-apple-system"/>
                <a:ea typeface="+mn-lt"/>
                <a:cs typeface="+mn-lt"/>
              </a:rPr>
              <a:t> del </a:t>
            </a:r>
            <a:r>
              <a:rPr lang="en-US" sz="1800" dirty="0" err="1">
                <a:latin typeface="-apple-system"/>
                <a:ea typeface="+mn-lt"/>
                <a:cs typeface="+mn-lt"/>
              </a:rPr>
              <a:t>archivo</a:t>
            </a:r>
            <a:r>
              <a:rPr lang="en-US" sz="1800" dirty="0">
                <a:latin typeface="-apple-system"/>
                <a:ea typeface="+mn-lt"/>
                <a:cs typeface="+mn-lt"/>
              </a:rPr>
              <a:t>.</a:t>
            </a:r>
            <a:endParaRPr lang="en-US" sz="1800" dirty="0">
              <a:latin typeface="-apple-system"/>
              <a:cs typeface="Calibri"/>
            </a:endParaRPr>
          </a:p>
          <a:p>
            <a:pPr lvl="1" indent="0">
              <a:buNone/>
            </a:pPr>
            <a:r>
              <a:rPr lang="en-US" sz="1800" dirty="0" err="1">
                <a:latin typeface="-apple-system"/>
              </a:rPr>
              <a:t>archivo</a:t>
            </a:r>
            <a:r>
              <a:rPr lang="en-US" sz="1800" dirty="0">
                <a:latin typeface="-apple-system"/>
              </a:rPr>
              <a:t> = open("remeras.txt", "r") </a:t>
            </a:r>
            <a:endParaRPr lang="en-US" sz="1800" dirty="0">
              <a:latin typeface="-apple-system"/>
              <a:cs typeface="Calibri"/>
            </a:endParaRPr>
          </a:p>
          <a:p>
            <a:pPr lvl="1" indent="0">
              <a:buNone/>
            </a:pPr>
            <a:r>
              <a:rPr lang="en-US" sz="1800" dirty="0">
                <a:latin typeface="-apple-system"/>
              </a:rPr>
              <a:t>linea1 = </a:t>
            </a:r>
            <a:r>
              <a:rPr lang="en-US" sz="1800" dirty="0" err="1">
                <a:latin typeface="-apple-system"/>
              </a:rPr>
              <a:t>archivo.readline</a:t>
            </a:r>
            <a:r>
              <a:rPr lang="en-US" sz="1800" dirty="0">
                <a:latin typeface="-apple-system"/>
              </a:rPr>
              <a:t>()</a:t>
            </a:r>
            <a:endParaRPr lang="en-US" sz="1800" dirty="0">
              <a:latin typeface="-apple-system"/>
              <a:cs typeface="Calibri"/>
            </a:endParaRPr>
          </a:p>
          <a:p>
            <a:pPr lvl="1" indent="0">
              <a:buNone/>
            </a:pPr>
            <a:r>
              <a:rPr lang="en-US" sz="1800" dirty="0">
                <a:latin typeface="-apple-system"/>
              </a:rPr>
              <a:t>print linea1</a:t>
            </a:r>
            <a:endParaRPr lang="en-US" sz="1800" dirty="0">
              <a:latin typeface="-apple-system"/>
              <a:cs typeface="Calibri"/>
            </a:endParaRPr>
          </a:p>
          <a:p>
            <a:pPr>
              <a:buFont typeface="Wingdings,Sans-Serif"/>
              <a:buChar char="§"/>
            </a:pPr>
            <a:r>
              <a:rPr lang="en-US" sz="1800" b="1" dirty="0" err="1">
                <a:solidFill>
                  <a:srgbClr val="212529"/>
                </a:solidFill>
                <a:ea typeface="+mn-lt"/>
                <a:cs typeface="+mn-lt"/>
              </a:rPr>
              <a:t>readlines</a:t>
            </a:r>
            <a:r>
              <a:rPr lang="en-US" sz="1800" b="1" dirty="0">
                <a:solidFill>
                  <a:srgbClr val="212529"/>
                </a:solidFill>
                <a:ea typeface="+mn-lt"/>
                <a:cs typeface="+mn-lt"/>
              </a:rPr>
              <a:t>([bytes]):</a:t>
            </a:r>
            <a:r>
              <a:rPr lang="en-US" sz="1800" dirty="0">
                <a:solidFill>
                  <a:srgbClr val="212529"/>
                </a:solidFill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Lee </a:t>
            </a:r>
            <a:r>
              <a:rPr lang="en-US" sz="1800" dirty="0" err="1">
                <a:ea typeface="+mn-lt"/>
                <a:cs typeface="+mn-lt"/>
              </a:rPr>
              <a:t>todas</a:t>
            </a:r>
            <a:r>
              <a:rPr lang="en-US" sz="1800" dirty="0">
                <a:ea typeface="+mn-lt"/>
                <a:cs typeface="+mn-lt"/>
              </a:rPr>
              <a:t> las </a:t>
            </a:r>
            <a:r>
              <a:rPr lang="en-US" sz="1800" dirty="0" err="1">
                <a:ea typeface="+mn-lt"/>
                <a:cs typeface="+mn-lt"/>
              </a:rPr>
              <a:t>líneas</a:t>
            </a:r>
            <a:r>
              <a:rPr lang="en-US" sz="1800" dirty="0">
                <a:ea typeface="+mn-lt"/>
                <a:cs typeface="+mn-lt"/>
              </a:rPr>
              <a:t> de un </a:t>
            </a:r>
            <a:r>
              <a:rPr lang="en-US" sz="1800" dirty="0" err="1">
                <a:ea typeface="+mn-lt"/>
                <a:cs typeface="+mn-lt"/>
              </a:rPr>
              <a:t>archivo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457200" lvl="1" indent="0">
              <a:buNone/>
            </a:pPr>
            <a:r>
              <a:rPr lang="en-US" sz="1800" dirty="0" err="1">
                <a:latin typeface="-apple-system"/>
                <a:ea typeface="+mn-lt"/>
                <a:cs typeface="+mn-lt"/>
              </a:rPr>
              <a:t>archivo</a:t>
            </a:r>
            <a:r>
              <a:rPr lang="en-US" sz="1800" dirty="0">
                <a:latin typeface="-apple-system"/>
                <a:ea typeface="+mn-lt"/>
                <a:cs typeface="+mn-lt"/>
              </a:rPr>
              <a:t> = open("remeras.txt", "r")
for </a:t>
            </a:r>
            <a:r>
              <a:rPr lang="en-US" sz="1800" dirty="0" err="1">
                <a:latin typeface="-apple-system"/>
                <a:ea typeface="+mn-lt"/>
                <a:cs typeface="+mn-lt"/>
              </a:rPr>
              <a:t>linea</a:t>
            </a:r>
            <a:r>
              <a:rPr lang="en-US" sz="1800" dirty="0">
                <a:latin typeface="-apple-system"/>
                <a:ea typeface="+mn-lt"/>
                <a:cs typeface="+mn-lt"/>
              </a:rPr>
              <a:t> in </a:t>
            </a:r>
            <a:r>
              <a:rPr lang="en-US" sz="1800" dirty="0" err="1">
                <a:latin typeface="-apple-system"/>
                <a:ea typeface="+mn-lt"/>
                <a:cs typeface="+mn-lt"/>
              </a:rPr>
              <a:t>archivo.readlines</a:t>
            </a:r>
            <a:r>
              <a:rPr lang="en-US" sz="1800" dirty="0">
                <a:latin typeface="-apple-system"/>
                <a:ea typeface="+mn-lt"/>
                <a:cs typeface="+mn-lt"/>
              </a:rPr>
              <a:t>():
    print </a:t>
            </a:r>
            <a:r>
              <a:rPr lang="en-US" sz="1800" dirty="0" err="1">
                <a:latin typeface="-apple-system"/>
                <a:ea typeface="+mn-lt"/>
                <a:cs typeface="+mn-lt"/>
              </a:rPr>
              <a:t>linea</a:t>
            </a:r>
            <a:endParaRPr lang="en-US" sz="1800" dirty="0">
              <a:latin typeface="-apple-system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212529"/>
              </a:solidFill>
              <a:latin typeface="-apple-system"/>
              <a:ea typeface="-apple-system"/>
              <a:cs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78130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1034</Words>
  <Application>Microsoft Office PowerPoint</Application>
  <PresentationFormat>Panorámica</PresentationFormat>
  <Paragraphs>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Wingdings</vt:lpstr>
      <vt:lpstr>Wingdings,Sans-Serif</vt:lpstr>
      <vt:lpstr>Tema de Office</vt:lpstr>
      <vt:lpstr>Archivos en Python</vt:lpstr>
      <vt:lpstr>Trabajar con archivos de texto </vt:lpstr>
      <vt:lpstr>Ficheros</vt:lpstr>
      <vt:lpstr>Ficheros</vt:lpstr>
      <vt:lpstr>METODOS</vt:lpstr>
      <vt:lpstr>Función open()</vt:lpstr>
      <vt:lpstr>METODOS PARA ABRIR UN ARCHIVO: open()   </vt:lpstr>
      <vt:lpstr>Modos de abrir un fichero</vt:lpstr>
      <vt:lpstr>METODOS PARA LEER ARCHIVOS: read(), readline(), readlines()  </vt:lpstr>
      <vt:lpstr>METODOS PARA ESCRIBIR ARCHIVOS: Write(), Writelines </vt:lpstr>
      <vt:lpstr>METODOS PARA BUSQUEDA DE ARCHIVO: seek(), tell() </vt:lpstr>
      <vt:lpstr>METODO PARA CERRAR EL ARCHIVO: close( ) </vt:lpstr>
      <vt:lpstr>PROPIEDADES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y Dayana</dc:creator>
  <cp:lastModifiedBy>LILIANA MERCEDES MILAGROS VEGA BERNAL</cp:lastModifiedBy>
  <cp:revision>226</cp:revision>
  <dcterms:created xsi:type="dcterms:W3CDTF">2020-12-18T14:57:58Z</dcterms:created>
  <dcterms:modified xsi:type="dcterms:W3CDTF">2021-06-25T16:27:50Z</dcterms:modified>
</cp:coreProperties>
</file>