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2" r:id="rId6"/>
    <p:sldId id="26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6" autoAdjust="0"/>
    <p:restoredTop sz="94660"/>
  </p:normalViewPr>
  <p:slideViewPr>
    <p:cSldViewPr snapToGrid="0">
      <p:cViewPr varScale="1">
        <p:scale>
          <a:sx n="68" d="100"/>
          <a:sy n="68" d="100"/>
        </p:scale>
        <p:origin x="12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54394831-1CBE-4265-A084-132ACF85050B}" type="datetimeFigureOut">
              <a:rPr lang="es-PE" smtClean="0"/>
              <a:t>31/05/2021</a:t>
            </a:fld>
            <a:endParaRPr lang="es-PE"/>
          </a:p>
        </p:txBody>
      </p:sp>
      <p:sp>
        <p:nvSpPr>
          <p:cNvPr id="5" name="Footer Placeholder 4"/>
          <p:cNvSpPr>
            <a:spLocks noGrp="1"/>
          </p:cNvSpPr>
          <p:nvPr>
            <p:ph type="ftr" sz="quarter" idx="11"/>
          </p:nvPr>
        </p:nvSpPr>
        <p:spPr>
          <a:xfrm>
            <a:off x="1900237" y="5410202"/>
            <a:ext cx="3843665" cy="365125"/>
          </a:xfrm>
        </p:spPr>
        <p:txBody>
          <a:bodyPr/>
          <a:lstStyle/>
          <a:p>
            <a:endParaRPr lang="es-PE"/>
          </a:p>
        </p:txBody>
      </p:sp>
      <p:sp>
        <p:nvSpPr>
          <p:cNvPr id="6" name="Slide Number Placeholder 5"/>
          <p:cNvSpPr>
            <a:spLocks noGrp="1"/>
          </p:cNvSpPr>
          <p:nvPr>
            <p:ph type="sldNum" sz="quarter" idx="12"/>
          </p:nvPr>
        </p:nvSpPr>
        <p:spPr>
          <a:xfrm>
            <a:off x="7915603" y="5410200"/>
            <a:ext cx="578317" cy="365125"/>
          </a:xfrm>
        </p:spPr>
        <p:txBody>
          <a:bodyPr/>
          <a:lstStyle/>
          <a:p>
            <a:fld id="{1328CCF8-619D-4F73-8125-1FF6CCF474DC}" type="slidenum">
              <a:rPr lang="es-PE" smtClean="0"/>
              <a:t>‹Nº›</a:t>
            </a:fld>
            <a:endParaRPr lang="es-PE"/>
          </a:p>
        </p:txBody>
      </p:sp>
    </p:spTree>
    <p:extLst>
      <p:ext uri="{BB962C8B-B14F-4D97-AF65-F5344CB8AC3E}">
        <p14:creationId xmlns:p14="http://schemas.microsoft.com/office/powerpoint/2010/main" val="3353327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4394831-1CBE-4265-A084-132ACF85050B}" type="datetimeFigureOut">
              <a:rPr lang="es-PE" smtClean="0"/>
              <a:t>31/05/2021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328CCF8-619D-4F73-8125-1FF6CCF474DC}" type="slidenum">
              <a:rPr lang="es-PE" smtClean="0"/>
              <a:t>‹Nº›</a:t>
            </a:fld>
            <a:endParaRPr lang="es-PE"/>
          </a:p>
        </p:txBody>
      </p:sp>
    </p:spTree>
    <p:extLst>
      <p:ext uri="{BB962C8B-B14F-4D97-AF65-F5344CB8AC3E}">
        <p14:creationId xmlns:p14="http://schemas.microsoft.com/office/powerpoint/2010/main" val="680156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4394831-1CBE-4265-A084-132ACF85050B}" type="datetimeFigureOut">
              <a:rPr lang="es-PE" smtClean="0"/>
              <a:t>31/05/2021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328CCF8-619D-4F73-8125-1FF6CCF474DC}" type="slidenum">
              <a:rPr lang="es-PE" smtClean="0"/>
              <a:t>‹Nº›</a:t>
            </a:fld>
            <a:endParaRPr lang="es-PE"/>
          </a:p>
        </p:txBody>
      </p:sp>
    </p:spTree>
    <p:extLst>
      <p:ext uri="{BB962C8B-B14F-4D97-AF65-F5344CB8AC3E}">
        <p14:creationId xmlns:p14="http://schemas.microsoft.com/office/powerpoint/2010/main" val="1450363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4394831-1CBE-4265-A084-132ACF85050B}" type="datetimeFigureOut">
              <a:rPr lang="es-PE" smtClean="0"/>
              <a:t>31/05/2021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328CCF8-619D-4F73-8125-1FF6CCF474DC}" type="slidenum">
              <a:rPr lang="es-PE" smtClean="0"/>
              <a:t>‹Nº›</a:t>
            </a:fld>
            <a:endParaRPr lang="es-PE"/>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42808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4394831-1CBE-4265-A084-132ACF85050B}" type="datetimeFigureOut">
              <a:rPr lang="es-PE" smtClean="0"/>
              <a:t>31/05/2021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328CCF8-619D-4F73-8125-1FF6CCF474DC}" type="slidenum">
              <a:rPr lang="es-PE" smtClean="0"/>
              <a:t>‹Nº›</a:t>
            </a:fld>
            <a:endParaRPr lang="es-PE"/>
          </a:p>
        </p:txBody>
      </p:sp>
    </p:spTree>
    <p:extLst>
      <p:ext uri="{BB962C8B-B14F-4D97-AF65-F5344CB8AC3E}">
        <p14:creationId xmlns:p14="http://schemas.microsoft.com/office/powerpoint/2010/main" val="288257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54394831-1CBE-4265-A084-132ACF85050B}" type="datetimeFigureOut">
              <a:rPr lang="es-PE" smtClean="0"/>
              <a:t>31/05/2021</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1328CCF8-619D-4F73-8125-1FF6CCF474DC}" type="slidenum">
              <a:rPr lang="es-PE" smtClean="0"/>
              <a:t>‹Nº›</a:t>
            </a:fld>
            <a:endParaRPr lang="es-PE"/>
          </a:p>
        </p:txBody>
      </p:sp>
    </p:spTree>
    <p:extLst>
      <p:ext uri="{BB962C8B-B14F-4D97-AF65-F5344CB8AC3E}">
        <p14:creationId xmlns:p14="http://schemas.microsoft.com/office/powerpoint/2010/main" val="4218441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54394831-1CBE-4265-A084-132ACF85050B}" type="datetimeFigureOut">
              <a:rPr lang="es-PE" smtClean="0"/>
              <a:t>31/05/2021</a:t>
            </a:fld>
            <a:endParaRPr lang="es-PE"/>
          </a:p>
        </p:txBody>
      </p:sp>
      <p:sp>
        <p:nvSpPr>
          <p:cNvPr id="4" name="Footer Placeholder 3"/>
          <p:cNvSpPr>
            <a:spLocks noGrp="1"/>
          </p:cNvSpPr>
          <p:nvPr>
            <p:ph type="ftr" sz="quarter" idx="11"/>
          </p:nvPr>
        </p:nvSpPr>
        <p:spPr/>
        <p:txBody>
          <a:bodyPr/>
          <a:lstStyle>
            <a:lvl1pPr>
              <a:defRPr cap="all" baseline="0"/>
            </a:lvl1pPr>
          </a:lstStyle>
          <a:p>
            <a:endParaRPr lang="es-PE"/>
          </a:p>
        </p:txBody>
      </p:sp>
      <p:sp>
        <p:nvSpPr>
          <p:cNvPr id="5" name="Slide Number Placeholder 4"/>
          <p:cNvSpPr>
            <a:spLocks noGrp="1"/>
          </p:cNvSpPr>
          <p:nvPr>
            <p:ph type="sldNum" sz="quarter" idx="12"/>
          </p:nvPr>
        </p:nvSpPr>
        <p:spPr/>
        <p:txBody>
          <a:bodyPr/>
          <a:lstStyle/>
          <a:p>
            <a:fld id="{1328CCF8-619D-4F73-8125-1FF6CCF474DC}" type="slidenum">
              <a:rPr lang="es-PE" smtClean="0"/>
              <a:t>‹Nº›</a:t>
            </a:fld>
            <a:endParaRPr lang="es-PE"/>
          </a:p>
        </p:txBody>
      </p:sp>
    </p:spTree>
    <p:extLst>
      <p:ext uri="{BB962C8B-B14F-4D97-AF65-F5344CB8AC3E}">
        <p14:creationId xmlns:p14="http://schemas.microsoft.com/office/powerpoint/2010/main" val="886835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4394831-1CBE-4265-A084-132ACF85050B}" type="datetimeFigureOut">
              <a:rPr lang="es-PE" smtClean="0"/>
              <a:t>31/05/2021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328CCF8-619D-4F73-8125-1FF6CCF474DC}" type="slidenum">
              <a:rPr lang="es-PE" smtClean="0"/>
              <a:t>‹Nº›</a:t>
            </a:fld>
            <a:endParaRPr lang="es-PE"/>
          </a:p>
        </p:txBody>
      </p:sp>
    </p:spTree>
    <p:extLst>
      <p:ext uri="{BB962C8B-B14F-4D97-AF65-F5344CB8AC3E}">
        <p14:creationId xmlns:p14="http://schemas.microsoft.com/office/powerpoint/2010/main" val="3866914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4394831-1CBE-4265-A084-132ACF85050B}" type="datetimeFigureOut">
              <a:rPr lang="es-PE" smtClean="0"/>
              <a:t>31/05/2021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328CCF8-619D-4F73-8125-1FF6CCF474DC}" type="slidenum">
              <a:rPr lang="es-PE" smtClean="0"/>
              <a:t>‹Nº›</a:t>
            </a:fld>
            <a:endParaRPr lang="es-PE"/>
          </a:p>
        </p:txBody>
      </p:sp>
    </p:spTree>
    <p:extLst>
      <p:ext uri="{BB962C8B-B14F-4D97-AF65-F5344CB8AC3E}">
        <p14:creationId xmlns:p14="http://schemas.microsoft.com/office/powerpoint/2010/main" val="218694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s-ES"/>
              <a:t>Haga clic para modificar el estilo de título del patrón</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54394831-1CBE-4265-A084-132ACF85050B}" type="datetimeFigureOut">
              <a:rPr lang="es-PE" smtClean="0"/>
              <a:t>31/05/2021</a:t>
            </a:fld>
            <a:endParaRPr lang="es-PE"/>
          </a:p>
        </p:txBody>
      </p:sp>
      <p:sp>
        <p:nvSpPr>
          <p:cNvPr id="50" name="Footer Placeholder 4"/>
          <p:cNvSpPr>
            <a:spLocks noGrp="1"/>
          </p:cNvSpPr>
          <p:nvPr>
            <p:ph type="ftr" sz="quarter" idx="11"/>
          </p:nvPr>
        </p:nvSpPr>
        <p:spPr>
          <a:xfrm>
            <a:off x="856059" y="5883276"/>
            <a:ext cx="4679482" cy="365125"/>
          </a:xfrm>
        </p:spPr>
        <p:txBody>
          <a:bodyPr/>
          <a:lstStyle/>
          <a:p>
            <a:endParaRPr lang="es-PE"/>
          </a:p>
        </p:txBody>
      </p:sp>
      <p:sp>
        <p:nvSpPr>
          <p:cNvPr id="51" name="Slide Number Placeholder 5"/>
          <p:cNvSpPr>
            <a:spLocks noGrp="1"/>
          </p:cNvSpPr>
          <p:nvPr>
            <p:ph type="sldNum" sz="quarter" idx="12"/>
          </p:nvPr>
        </p:nvSpPr>
        <p:spPr>
          <a:xfrm>
            <a:off x="7707241" y="5883275"/>
            <a:ext cx="578317" cy="365125"/>
          </a:xfrm>
        </p:spPr>
        <p:txBody>
          <a:bodyPr/>
          <a:lstStyle/>
          <a:p>
            <a:fld id="{1328CCF8-619D-4F73-8125-1FF6CCF474DC}" type="slidenum">
              <a:rPr lang="es-PE" smtClean="0"/>
              <a:t>‹Nº›</a:t>
            </a:fld>
            <a:endParaRPr lang="es-PE"/>
          </a:p>
        </p:txBody>
      </p:sp>
    </p:spTree>
    <p:extLst>
      <p:ext uri="{BB962C8B-B14F-4D97-AF65-F5344CB8AC3E}">
        <p14:creationId xmlns:p14="http://schemas.microsoft.com/office/powerpoint/2010/main" val="2721614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4394831-1CBE-4265-A084-132ACF85050B}" type="datetimeFigureOut">
              <a:rPr lang="es-PE" smtClean="0"/>
              <a:t>31/05/2021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328CCF8-619D-4F73-8125-1FF6CCF474DC}" type="slidenum">
              <a:rPr lang="es-PE" smtClean="0"/>
              <a:t>‹Nº›</a:t>
            </a:fld>
            <a:endParaRPr lang="es-PE"/>
          </a:p>
        </p:txBody>
      </p:sp>
    </p:spTree>
    <p:extLst>
      <p:ext uri="{BB962C8B-B14F-4D97-AF65-F5344CB8AC3E}">
        <p14:creationId xmlns:p14="http://schemas.microsoft.com/office/powerpoint/2010/main" val="1985594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4394831-1CBE-4265-A084-132ACF85050B}" type="datetimeFigureOut">
              <a:rPr lang="es-PE" smtClean="0"/>
              <a:t>31/05/2021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328CCF8-619D-4F73-8125-1FF6CCF474DC}" type="slidenum">
              <a:rPr lang="es-PE" smtClean="0"/>
              <a:t>‹Nº›</a:t>
            </a:fld>
            <a:endParaRPr lang="es-PE"/>
          </a:p>
        </p:txBody>
      </p:sp>
    </p:spTree>
    <p:extLst>
      <p:ext uri="{BB962C8B-B14F-4D97-AF65-F5344CB8AC3E}">
        <p14:creationId xmlns:p14="http://schemas.microsoft.com/office/powerpoint/2010/main" val="2376969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56058" y="3073398"/>
            <a:ext cx="3658793"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3073398"/>
            <a:ext cx="3656408"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4394831-1CBE-4265-A084-132ACF85050B}" type="datetimeFigureOut">
              <a:rPr lang="es-PE" smtClean="0"/>
              <a:t>31/05/2021</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1328CCF8-619D-4F73-8125-1FF6CCF474DC}" type="slidenum">
              <a:rPr lang="es-PE" smtClean="0"/>
              <a:t>‹Nº›</a:t>
            </a:fld>
            <a:endParaRPr lang="es-PE"/>
          </a:p>
        </p:txBody>
      </p:sp>
    </p:spTree>
    <p:extLst>
      <p:ext uri="{BB962C8B-B14F-4D97-AF65-F5344CB8AC3E}">
        <p14:creationId xmlns:p14="http://schemas.microsoft.com/office/powerpoint/2010/main" val="1354545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4394831-1CBE-4265-A084-132ACF85050B}" type="datetimeFigureOut">
              <a:rPr lang="es-PE" smtClean="0"/>
              <a:t>31/05/2021</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1328CCF8-619D-4F73-8125-1FF6CCF474DC}" type="slidenum">
              <a:rPr lang="es-PE" smtClean="0"/>
              <a:t>‹Nº›</a:t>
            </a:fld>
            <a:endParaRPr lang="es-PE"/>
          </a:p>
        </p:txBody>
      </p:sp>
    </p:spTree>
    <p:extLst>
      <p:ext uri="{BB962C8B-B14F-4D97-AF65-F5344CB8AC3E}">
        <p14:creationId xmlns:p14="http://schemas.microsoft.com/office/powerpoint/2010/main" val="423650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394831-1CBE-4265-A084-132ACF85050B}" type="datetimeFigureOut">
              <a:rPr lang="es-PE" smtClean="0"/>
              <a:t>31/05/2021</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1328CCF8-619D-4F73-8125-1FF6CCF474DC}" type="slidenum">
              <a:rPr lang="es-PE" smtClean="0"/>
              <a:t>‹Nº›</a:t>
            </a:fld>
            <a:endParaRPr lang="es-PE"/>
          </a:p>
        </p:txBody>
      </p:sp>
    </p:spTree>
    <p:extLst>
      <p:ext uri="{BB962C8B-B14F-4D97-AF65-F5344CB8AC3E}">
        <p14:creationId xmlns:p14="http://schemas.microsoft.com/office/powerpoint/2010/main" val="4202912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4394831-1CBE-4265-A084-132ACF85050B}" type="datetimeFigureOut">
              <a:rPr lang="es-PE" smtClean="0"/>
              <a:t>31/05/2021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328CCF8-619D-4F73-8125-1FF6CCF474DC}" type="slidenum">
              <a:rPr lang="es-PE" smtClean="0"/>
              <a:t>‹Nº›</a:t>
            </a:fld>
            <a:endParaRPr lang="es-PE"/>
          </a:p>
        </p:txBody>
      </p:sp>
    </p:spTree>
    <p:extLst>
      <p:ext uri="{BB962C8B-B14F-4D97-AF65-F5344CB8AC3E}">
        <p14:creationId xmlns:p14="http://schemas.microsoft.com/office/powerpoint/2010/main" val="3060848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4394831-1CBE-4265-A084-132ACF85050B}" type="datetimeFigureOut">
              <a:rPr lang="es-PE" smtClean="0"/>
              <a:t>31/05/2021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328CCF8-619D-4F73-8125-1FF6CCF474DC}" type="slidenum">
              <a:rPr lang="es-PE" smtClean="0"/>
              <a:t>‹Nº›</a:t>
            </a:fld>
            <a:endParaRPr lang="es-PE"/>
          </a:p>
        </p:txBody>
      </p:sp>
    </p:spTree>
    <p:extLst>
      <p:ext uri="{BB962C8B-B14F-4D97-AF65-F5344CB8AC3E}">
        <p14:creationId xmlns:p14="http://schemas.microsoft.com/office/powerpoint/2010/main" val="281534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4394831-1CBE-4265-A084-132ACF85050B}" type="datetimeFigureOut">
              <a:rPr lang="es-PE" smtClean="0"/>
              <a:t>31/05/2021</a:t>
            </a:fld>
            <a:endParaRPr lang="es-PE"/>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328CCF8-619D-4F73-8125-1FF6CCF474DC}" type="slidenum">
              <a:rPr lang="es-PE" smtClean="0"/>
              <a:t>‹Nº›</a:t>
            </a:fld>
            <a:endParaRPr lang="es-PE"/>
          </a:p>
        </p:txBody>
      </p:sp>
    </p:spTree>
    <p:extLst>
      <p:ext uri="{BB962C8B-B14F-4D97-AF65-F5344CB8AC3E}">
        <p14:creationId xmlns:p14="http://schemas.microsoft.com/office/powerpoint/2010/main" val="391277580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2.bp.blogspot.com/-83YfPZFwyPU/VoEhxUsYoII/AAAAAAAACpc/YvwxWnf9RHo/s1600/tkinter2.png"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67639F-D652-4597-9C89-1EF06310D2F4}"/>
              </a:ext>
            </a:extLst>
          </p:cNvPr>
          <p:cNvSpPr>
            <a:spLocks noGrp="1"/>
          </p:cNvSpPr>
          <p:nvPr>
            <p:ph type="ctrTitle"/>
          </p:nvPr>
        </p:nvSpPr>
        <p:spPr/>
        <p:txBody>
          <a:bodyPr/>
          <a:lstStyle/>
          <a:p>
            <a:r>
              <a:rPr lang="es-ES" dirty="0"/>
              <a:t>Interfaz Gráfica</a:t>
            </a:r>
            <a:endParaRPr lang="es-PE" dirty="0"/>
          </a:p>
        </p:txBody>
      </p:sp>
      <p:sp>
        <p:nvSpPr>
          <p:cNvPr id="3" name="Subtítulo 2">
            <a:extLst>
              <a:ext uri="{FF2B5EF4-FFF2-40B4-BE49-F238E27FC236}">
                <a16:creationId xmlns:a16="http://schemas.microsoft.com/office/drawing/2014/main" id="{894D6B39-E655-43A9-A562-1AED63D1E594}"/>
              </a:ext>
            </a:extLst>
          </p:cNvPr>
          <p:cNvSpPr>
            <a:spLocks noGrp="1"/>
          </p:cNvSpPr>
          <p:nvPr>
            <p:ph type="subTitle" idx="1"/>
          </p:nvPr>
        </p:nvSpPr>
        <p:spPr/>
        <p:txBody>
          <a:bodyPr/>
          <a:lstStyle/>
          <a:p>
            <a:r>
              <a:rPr lang="es-ES" dirty="0"/>
              <a:t>TKINTER</a:t>
            </a:r>
            <a:endParaRPr lang="es-PE" dirty="0"/>
          </a:p>
        </p:txBody>
      </p:sp>
    </p:spTree>
    <p:extLst>
      <p:ext uri="{BB962C8B-B14F-4D97-AF65-F5344CB8AC3E}">
        <p14:creationId xmlns:p14="http://schemas.microsoft.com/office/powerpoint/2010/main" val="34678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E63EB1-5913-4662-86C2-457F687FD701}"/>
              </a:ext>
            </a:extLst>
          </p:cNvPr>
          <p:cNvSpPr>
            <a:spLocks noGrp="1"/>
          </p:cNvSpPr>
          <p:nvPr>
            <p:ph type="title"/>
          </p:nvPr>
        </p:nvSpPr>
        <p:spPr/>
        <p:txBody>
          <a:bodyPr/>
          <a:lstStyle/>
          <a:p>
            <a:r>
              <a:rPr lang="es-ES" sz="1350" b="1" dirty="0" err="1">
                <a:solidFill>
                  <a:srgbClr val="414141"/>
                </a:solidFill>
                <a:latin typeface="Arial" panose="020B0604020202020204" pitchFamily="34" charset="0"/>
                <a:ea typeface="Times New Roman" panose="02020603050405020304" pitchFamily="18" charset="0"/>
              </a:rPr>
              <a:t>Tkinter</a:t>
            </a:r>
            <a:r>
              <a:rPr lang="es-ES" sz="1350" b="1" dirty="0">
                <a:solidFill>
                  <a:srgbClr val="414141"/>
                </a:solidFill>
                <a:latin typeface="Arial" panose="020B0604020202020204" pitchFamily="34" charset="0"/>
                <a:ea typeface="Times New Roman" panose="02020603050405020304" pitchFamily="18" charset="0"/>
              </a:rPr>
              <a:t>: Diseñando ventanas gráficas</a:t>
            </a:r>
            <a:br>
              <a:rPr lang="es-PE" sz="1350" b="1" dirty="0">
                <a:latin typeface="Times New Roman" panose="02020603050405020304" pitchFamily="18" charset="0"/>
                <a:ea typeface="Times New Roman" panose="02020603050405020304" pitchFamily="18" charset="0"/>
              </a:rPr>
            </a:br>
            <a:endParaRPr lang="es-PE" dirty="0"/>
          </a:p>
        </p:txBody>
      </p:sp>
      <p:pic>
        <p:nvPicPr>
          <p:cNvPr id="3" name="Imagen 2">
            <a:hlinkClick r:id="rId2"/>
            <a:extLst>
              <a:ext uri="{FF2B5EF4-FFF2-40B4-BE49-F238E27FC236}">
                <a16:creationId xmlns:a16="http://schemas.microsoft.com/office/drawing/2014/main" id="{06D30F04-7255-4E30-82A3-AE69E485C25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45237" y="1677581"/>
            <a:ext cx="2286000" cy="1514475"/>
          </a:xfrm>
          <a:prstGeom prst="rect">
            <a:avLst/>
          </a:prstGeom>
          <a:noFill/>
          <a:ln>
            <a:noFill/>
          </a:ln>
        </p:spPr>
      </p:pic>
      <p:sp>
        <p:nvSpPr>
          <p:cNvPr id="5" name="CuadroTexto 4">
            <a:extLst>
              <a:ext uri="{FF2B5EF4-FFF2-40B4-BE49-F238E27FC236}">
                <a16:creationId xmlns:a16="http://schemas.microsoft.com/office/drawing/2014/main" id="{25D40F25-7733-4820-B128-BE8824A19CFF}"/>
              </a:ext>
            </a:extLst>
          </p:cNvPr>
          <p:cNvSpPr txBox="1"/>
          <p:nvPr/>
        </p:nvSpPr>
        <p:spPr>
          <a:xfrm>
            <a:off x="405162" y="3932888"/>
            <a:ext cx="8333676" cy="1938992"/>
          </a:xfrm>
          <a:prstGeom prst="rect">
            <a:avLst/>
          </a:prstGeom>
          <a:noFill/>
        </p:spPr>
        <p:txBody>
          <a:bodyPr wrap="square">
            <a:spAutoFit/>
          </a:bodyPr>
          <a:lstStyle/>
          <a:p>
            <a:r>
              <a:rPr lang="es-ES" sz="2400" b="1" dirty="0" err="1">
                <a:solidFill>
                  <a:srgbClr val="202124"/>
                </a:solidFill>
                <a:latin typeface="arial" panose="020B0604020202020204" pitchFamily="34" charset="0"/>
              </a:rPr>
              <a:t>Tkinter</a:t>
            </a:r>
            <a:r>
              <a:rPr lang="es-ES" sz="2400" dirty="0">
                <a:solidFill>
                  <a:srgbClr val="202124"/>
                </a:solidFill>
                <a:latin typeface="arial" panose="020B0604020202020204" pitchFamily="34" charset="0"/>
              </a:rPr>
              <a:t> es un </a:t>
            </a:r>
            <a:r>
              <a:rPr lang="es-ES" sz="2400" dirty="0" err="1">
                <a:solidFill>
                  <a:srgbClr val="202124"/>
                </a:solidFill>
                <a:latin typeface="arial" panose="020B0604020202020204" pitchFamily="34" charset="0"/>
              </a:rPr>
              <a:t>binding</a:t>
            </a:r>
            <a:r>
              <a:rPr lang="es-ES" sz="2400" dirty="0">
                <a:solidFill>
                  <a:srgbClr val="202124"/>
                </a:solidFill>
                <a:latin typeface="arial" panose="020B0604020202020204" pitchFamily="34" charset="0"/>
              </a:rPr>
              <a:t> de la biblioteca gráfica </a:t>
            </a:r>
            <a:r>
              <a:rPr lang="es-ES" sz="2400" dirty="0" err="1">
                <a:solidFill>
                  <a:srgbClr val="202124"/>
                </a:solidFill>
                <a:latin typeface="arial" panose="020B0604020202020204" pitchFamily="34" charset="0"/>
              </a:rPr>
              <a:t>Tcl</a:t>
            </a:r>
            <a:r>
              <a:rPr lang="es-ES" sz="2400" dirty="0">
                <a:solidFill>
                  <a:srgbClr val="202124"/>
                </a:solidFill>
                <a:latin typeface="arial" panose="020B0604020202020204" pitchFamily="34" charset="0"/>
              </a:rPr>
              <a:t>/</a:t>
            </a:r>
            <a:r>
              <a:rPr lang="es-ES" sz="2400" dirty="0" err="1">
                <a:solidFill>
                  <a:srgbClr val="202124"/>
                </a:solidFill>
                <a:latin typeface="arial" panose="020B0604020202020204" pitchFamily="34" charset="0"/>
              </a:rPr>
              <a:t>Tk</a:t>
            </a:r>
            <a:r>
              <a:rPr lang="es-ES" sz="2400" dirty="0">
                <a:solidFill>
                  <a:srgbClr val="202124"/>
                </a:solidFill>
                <a:latin typeface="arial" panose="020B0604020202020204" pitchFamily="34" charset="0"/>
              </a:rPr>
              <a:t> para el lenguaje de programación Python, con estos queremos decir que </a:t>
            </a:r>
            <a:r>
              <a:rPr lang="es-ES" sz="2400" dirty="0" err="1">
                <a:solidFill>
                  <a:srgbClr val="202124"/>
                </a:solidFill>
                <a:latin typeface="arial" panose="020B0604020202020204" pitchFamily="34" charset="0"/>
              </a:rPr>
              <a:t>Tk</a:t>
            </a:r>
            <a:r>
              <a:rPr lang="es-ES" sz="2400" dirty="0">
                <a:solidFill>
                  <a:srgbClr val="202124"/>
                </a:solidFill>
                <a:latin typeface="arial" panose="020B0604020202020204" pitchFamily="34" charset="0"/>
              </a:rPr>
              <a:t> se encuentra disponible para varios lenguajes de programación entre los cuales se encuentra Python con el nombre de </a:t>
            </a:r>
            <a:r>
              <a:rPr lang="es-ES" sz="2400" b="1" dirty="0" err="1">
                <a:solidFill>
                  <a:srgbClr val="202124"/>
                </a:solidFill>
                <a:latin typeface="arial" panose="020B0604020202020204" pitchFamily="34" charset="0"/>
              </a:rPr>
              <a:t>Tkinter</a:t>
            </a:r>
            <a:endParaRPr lang="es-PE" sz="2400" dirty="0"/>
          </a:p>
        </p:txBody>
      </p:sp>
    </p:spTree>
    <p:extLst>
      <p:ext uri="{BB962C8B-B14F-4D97-AF65-F5344CB8AC3E}">
        <p14:creationId xmlns:p14="http://schemas.microsoft.com/office/powerpoint/2010/main" val="2873353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F906D5-99CC-4CCC-AC6C-FE003403DBA4}"/>
              </a:ext>
            </a:extLst>
          </p:cNvPr>
          <p:cNvSpPr>
            <a:spLocks noGrp="1"/>
          </p:cNvSpPr>
          <p:nvPr>
            <p:ph type="title"/>
          </p:nvPr>
        </p:nvSpPr>
        <p:spPr>
          <a:xfrm>
            <a:off x="797463" y="2433077"/>
            <a:ext cx="7886700" cy="1325563"/>
          </a:xfrm>
        </p:spPr>
        <p:txBody>
          <a:bodyPr>
            <a:noAutofit/>
          </a:bodyPr>
          <a:lstStyle/>
          <a:p>
            <a:r>
              <a:rPr lang="es-ES" sz="3200" b="0" i="0" dirty="0">
                <a:solidFill>
                  <a:srgbClr val="202124"/>
                </a:solidFill>
                <a:effectLst/>
                <a:latin typeface="arial" panose="020B0604020202020204" pitchFamily="34" charset="0"/>
              </a:rPr>
              <a:t>El paquete </a:t>
            </a:r>
            <a:r>
              <a:rPr lang="es-ES" sz="3200" b="1" i="0" dirty="0" err="1">
                <a:solidFill>
                  <a:srgbClr val="202124"/>
                </a:solidFill>
                <a:effectLst/>
                <a:latin typeface="arial" panose="020B0604020202020204" pitchFamily="34" charset="0"/>
              </a:rPr>
              <a:t>tkinter</a:t>
            </a:r>
            <a:r>
              <a:rPr lang="es-ES" sz="3200" b="0" i="0" dirty="0">
                <a:solidFill>
                  <a:srgbClr val="202124"/>
                </a:solidFill>
                <a:effectLst/>
                <a:latin typeface="arial" panose="020B0604020202020204" pitchFamily="34" charset="0"/>
              </a:rPr>
              <a:t> («interfaz </a:t>
            </a:r>
            <a:r>
              <a:rPr lang="es-ES" sz="3200" b="0" i="0" dirty="0" err="1">
                <a:solidFill>
                  <a:srgbClr val="202124"/>
                </a:solidFill>
                <a:effectLst/>
                <a:latin typeface="arial" panose="020B0604020202020204" pitchFamily="34" charset="0"/>
              </a:rPr>
              <a:t>Tk</a:t>
            </a:r>
            <a:r>
              <a:rPr lang="es-ES" sz="3200" b="0" i="0" dirty="0">
                <a:solidFill>
                  <a:srgbClr val="202124"/>
                </a:solidFill>
                <a:effectLst/>
                <a:latin typeface="arial" panose="020B0604020202020204" pitchFamily="34" charset="0"/>
              </a:rPr>
              <a:t>») es la interfaz por defecto de Python para el </a:t>
            </a:r>
            <a:r>
              <a:rPr lang="es-ES" sz="3200" b="0" i="0" dirty="0" err="1">
                <a:solidFill>
                  <a:srgbClr val="202124"/>
                </a:solidFill>
                <a:effectLst/>
                <a:latin typeface="arial" panose="020B0604020202020204" pitchFamily="34" charset="0"/>
              </a:rPr>
              <a:t>toolkit</a:t>
            </a:r>
            <a:r>
              <a:rPr lang="es-ES" sz="3200" b="0" i="0" dirty="0">
                <a:solidFill>
                  <a:srgbClr val="202124"/>
                </a:solidFill>
                <a:effectLst/>
                <a:latin typeface="arial" panose="020B0604020202020204" pitchFamily="34" charset="0"/>
              </a:rPr>
              <a:t> de la GUI </a:t>
            </a:r>
            <a:r>
              <a:rPr lang="es-ES" sz="3200" b="0" i="0" dirty="0" err="1">
                <a:solidFill>
                  <a:srgbClr val="202124"/>
                </a:solidFill>
                <a:effectLst/>
                <a:latin typeface="arial" panose="020B0604020202020204" pitchFamily="34" charset="0"/>
              </a:rPr>
              <a:t>Tk</a:t>
            </a:r>
            <a:r>
              <a:rPr lang="es-ES" sz="3200" b="0" i="0" dirty="0">
                <a:solidFill>
                  <a:srgbClr val="202124"/>
                </a:solidFill>
                <a:effectLst/>
                <a:latin typeface="arial" panose="020B0604020202020204" pitchFamily="34" charset="0"/>
              </a:rPr>
              <a:t>. </a:t>
            </a:r>
            <a:br>
              <a:rPr lang="es-ES" sz="3200" b="0" i="0" dirty="0">
                <a:solidFill>
                  <a:srgbClr val="202124"/>
                </a:solidFill>
                <a:effectLst/>
                <a:latin typeface="arial" panose="020B0604020202020204" pitchFamily="34" charset="0"/>
              </a:rPr>
            </a:br>
            <a:br>
              <a:rPr lang="es-ES" sz="3200" b="0" i="0" dirty="0">
                <a:solidFill>
                  <a:srgbClr val="202124"/>
                </a:solidFill>
                <a:effectLst/>
                <a:latin typeface="arial" panose="020B0604020202020204" pitchFamily="34" charset="0"/>
              </a:rPr>
            </a:br>
            <a:r>
              <a:rPr lang="es-ES" sz="3200" b="0" i="0" dirty="0">
                <a:solidFill>
                  <a:srgbClr val="202124"/>
                </a:solidFill>
                <a:effectLst/>
                <a:latin typeface="arial" panose="020B0604020202020204" pitchFamily="34" charset="0"/>
              </a:rPr>
              <a:t>Tanto </a:t>
            </a:r>
            <a:r>
              <a:rPr lang="es-ES" sz="3200" b="0" i="0" dirty="0" err="1">
                <a:solidFill>
                  <a:srgbClr val="202124"/>
                </a:solidFill>
                <a:effectLst/>
                <a:latin typeface="arial" panose="020B0604020202020204" pitchFamily="34" charset="0"/>
              </a:rPr>
              <a:t>Tk</a:t>
            </a:r>
            <a:r>
              <a:rPr lang="es-ES" sz="3200" b="0" i="0" dirty="0">
                <a:solidFill>
                  <a:srgbClr val="202124"/>
                </a:solidFill>
                <a:effectLst/>
                <a:latin typeface="arial" panose="020B0604020202020204" pitchFamily="34" charset="0"/>
              </a:rPr>
              <a:t> como </a:t>
            </a:r>
            <a:r>
              <a:rPr lang="es-ES" sz="3200" b="1" i="0" dirty="0" err="1">
                <a:solidFill>
                  <a:srgbClr val="202124"/>
                </a:solidFill>
                <a:effectLst/>
                <a:latin typeface="arial" panose="020B0604020202020204" pitchFamily="34" charset="0"/>
              </a:rPr>
              <a:t>tkinter</a:t>
            </a:r>
            <a:r>
              <a:rPr lang="es-ES" sz="3200" b="0" i="0" dirty="0">
                <a:solidFill>
                  <a:srgbClr val="202124"/>
                </a:solidFill>
                <a:effectLst/>
                <a:latin typeface="arial" panose="020B0604020202020204" pitchFamily="34" charset="0"/>
              </a:rPr>
              <a:t> están disponibles en la mayoría de las plataformas Unix, así como en sistemas Windows (</a:t>
            </a:r>
            <a:r>
              <a:rPr lang="es-ES" sz="3200" b="0" i="0" dirty="0" err="1">
                <a:solidFill>
                  <a:srgbClr val="202124"/>
                </a:solidFill>
                <a:effectLst/>
                <a:latin typeface="arial" panose="020B0604020202020204" pitchFamily="34" charset="0"/>
              </a:rPr>
              <a:t>Tk</a:t>
            </a:r>
            <a:r>
              <a:rPr lang="es-ES" sz="3200" b="0" i="0" dirty="0">
                <a:solidFill>
                  <a:srgbClr val="202124"/>
                </a:solidFill>
                <a:effectLst/>
                <a:latin typeface="arial" panose="020B0604020202020204" pitchFamily="34" charset="0"/>
              </a:rPr>
              <a:t> en sí no es parte de Python, es mantenido por </a:t>
            </a:r>
            <a:r>
              <a:rPr lang="es-ES" sz="3200" b="0" i="0" dirty="0" err="1">
                <a:solidFill>
                  <a:srgbClr val="202124"/>
                </a:solidFill>
                <a:effectLst/>
                <a:latin typeface="arial" panose="020B0604020202020204" pitchFamily="34" charset="0"/>
              </a:rPr>
              <a:t>ActiveState</a:t>
            </a:r>
            <a:r>
              <a:rPr lang="es-ES" sz="3200" b="0" i="0" dirty="0">
                <a:solidFill>
                  <a:srgbClr val="202124"/>
                </a:solidFill>
                <a:effectLst/>
                <a:latin typeface="arial" panose="020B0604020202020204" pitchFamily="34" charset="0"/>
              </a:rPr>
              <a:t>).</a:t>
            </a:r>
            <a:endParaRPr lang="es-PE" sz="3200" dirty="0"/>
          </a:p>
        </p:txBody>
      </p:sp>
    </p:spTree>
    <p:extLst>
      <p:ext uri="{BB962C8B-B14F-4D97-AF65-F5344CB8AC3E}">
        <p14:creationId xmlns:p14="http://schemas.microsoft.com/office/powerpoint/2010/main" val="3357976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C2AB52-E15C-40E3-AEF6-62523846CBFB}"/>
              </a:ext>
            </a:extLst>
          </p:cNvPr>
          <p:cNvSpPr>
            <a:spLocks noGrp="1"/>
          </p:cNvSpPr>
          <p:nvPr>
            <p:ph type="title"/>
          </p:nvPr>
        </p:nvSpPr>
        <p:spPr>
          <a:xfrm>
            <a:off x="628650" y="365126"/>
            <a:ext cx="7886700" cy="5655846"/>
          </a:xfrm>
        </p:spPr>
        <p:txBody>
          <a:bodyPr>
            <a:normAutofit/>
          </a:bodyPr>
          <a:lstStyle/>
          <a:p>
            <a:pPr>
              <a:lnSpc>
                <a:spcPct val="107000"/>
              </a:lnSpc>
              <a:spcAft>
                <a:spcPts val="800"/>
              </a:spcAft>
            </a:pPr>
            <a:r>
              <a:rPr lang="es-ES" sz="1800" b="1" dirty="0">
                <a:solidFill>
                  <a:srgbClr val="660000"/>
                </a:solidFill>
                <a:effectLst/>
                <a:latin typeface="Arial" panose="020B0604020202020204" pitchFamily="34" charset="0"/>
                <a:ea typeface="Times New Roman" panose="02020603050405020304" pitchFamily="18" charset="0"/>
                <a:cs typeface="Times New Roman" panose="02020603050405020304" pitchFamily="18" charset="0"/>
              </a:rPr>
              <a:t>Ventanas modales y no modales</a:t>
            </a:r>
            <a:br>
              <a:rPr lang="es-PE" sz="1800" dirty="0">
                <a:effectLst/>
                <a:latin typeface="Calibri" panose="020F0502020204030204" pitchFamily="34" charset="0"/>
                <a:ea typeface="Calibri" panose="020F0502020204030204" pitchFamily="34" charset="0"/>
                <a:cs typeface="Times New Roman" panose="02020603050405020304" pitchFamily="18" charset="0"/>
              </a:rPr>
            </a:br>
            <a:r>
              <a:rPr lang="es-ES" sz="1800" dirty="0">
                <a:solidFill>
                  <a:srgbClr val="414141"/>
                </a:solidFill>
                <a:effectLst/>
                <a:latin typeface="Arial" panose="020B0604020202020204" pitchFamily="34" charset="0"/>
                <a:ea typeface="Calibri" panose="020F0502020204030204" pitchFamily="34" charset="0"/>
              </a:rPr>
              <a:t>Las ventanas hijas del ejemplo anterior son del tipo </a:t>
            </a:r>
            <a:r>
              <a:rPr lang="es-ES" sz="1800" b="1" i="1" dirty="0">
                <a:solidFill>
                  <a:srgbClr val="414141"/>
                </a:solidFill>
                <a:effectLst/>
                <a:latin typeface="Arial" panose="020B0604020202020204" pitchFamily="34" charset="0"/>
                <a:ea typeface="Calibri" panose="020F0502020204030204" pitchFamily="34" charset="0"/>
              </a:rPr>
              <a:t>no modales</a:t>
            </a:r>
            <a:r>
              <a:rPr lang="es-ES" sz="1800" dirty="0">
                <a:solidFill>
                  <a:srgbClr val="414141"/>
                </a:solidFill>
                <a:effectLst/>
                <a:latin typeface="Arial" panose="020B0604020202020204" pitchFamily="34" charset="0"/>
                <a:ea typeface="Calibri" panose="020F0502020204030204" pitchFamily="34" charset="0"/>
              </a:rPr>
              <a:t> porque mientras existen es posible interactuar libremente con ellas, sin ningún límite, excepto que si cerramos la ventana principal se cerrarán todas las ventanas hijas abiertas.</a:t>
            </a:r>
            <a:br>
              <a:rPr lang="es-ES" sz="1800" dirty="0">
                <a:solidFill>
                  <a:srgbClr val="414141"/>
                </a:solidFill>
                <a:effectLst/>
                <a:latin typeface="Arial" panose="020B0604020202020204" pitchFamily="34" charset="0"/>
                <a:ea typeface="Calibri" panose="020F0502020204030204" pitchFamily="34" charset="0"/>
              </a:rPr>
            </a:br>
            <a:br>
              <a:rPr lang="es-ES" sz="1800" dirty="0">
                <a:solidFill>
                  <a:srgbClr val="414141"/>
                </a:solidFill>
                <a:effectLst/>
                <a:latin typeface="Arial" panose="020B0604020202020204" pitchFamily="34" charset="0"/>
                <a:ea typeface="Calibri" panose="020F0502020204030204" pitchFamily="34" charset="0"/>
              </a:rPr>
            </a:br>
            <a:r>
              <a:rPr lang="es-ES" sz="1800" dirty="0">
                <a:solidFill>
                  <a:srgbClr val="414141"/>
                </a:solidFill>
                <a:effectLst/>
                <a:latin typeface="Arial" panose="020B0604020202020204" pitchFamily="34" charset="0"/>
                <a:ea typeface="Calibri" panose="020F0502020204030204" pitchFamily="34" charset="0"/>
              </a:rPr>
              <a:t>Un ejemplo evidente que usa ventanas no modales está en las aplicaciones ofimáticas más conocidas, que permiten trabajar con varios documentos al mismo tiempo, cada uno de ellos abierto en su propia ventana, permitiendo al usuario cambiar sin restricciones de una ventana a otra.</a:t>
            </a:r>
            <a:br>
              <a:rPr lang="es-ES" sz="1800" dirty="0">
                <a:solidFill>
                  <a:srgbClr val="414141"/>
                </a:solidFill>
                <a:effectLst/>
                <a:latin typeface="Arial" panose="020B0604020202020204" pitchFamily="34" charset="0"/>
                <a:ea typeface="Calibri" panose="020F0502020204030204" pitchFamily="34" charset="0"/>
              </a:rPr>
            </a:br>
            <a:br>
              <a:rPr lang="es-ES" sz="1800" dirty="0">
                <a:solidFill>
                  <a:srgbClr val="414141"/>
                </a:solidFill>
                <a:effectLst/>
                <a:latin typeface="Arial" panose="020B0604020202020204" pitchFamily="34" charset="0"/>
                <a:ea typeface="Calibri" panose="020F0502020204030204" pitchFamily="34" charset="0"/>
              </a:rPr>
            </a:br>
            <a:endParaRPr lang="es-PE" dirty="0"/>
          </a:p>
        </p:txBody>
      </p:sp>
    </p:spTree>
    <p:extLst>
      <p:ext uri="{BB962C8B-B14F-4D97-AF65-F5344CB8AC3E}">
        <p14:creationId xmlns:p14="http://schemas.microsoft.com/office/powerpoint/2010/main" val="3438261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F9F067-6CE4-48AB-8CFC-E8E134834B1D}"/>
              </a:ext>
            </a:extLst>
          </p:cNvPr>
          <p:cNvSpPr>
            <a:spLocks noGrp="1"/>
          </p:cNvSpPr>
          <p:nvPr>
            <p:ph type="title"/>
          </p:nvPr>
        </p:nvSpPr>
        <p:spPr>
          <a:xfrm>
            <a:off x="857250" y="2689715"/>
            <a:ext cx="7429499" cy="1478570"/>
          </a:xfrm>
        </p:spPr>
        <p:txBody>
          <a:bodyPr>
            <a:noAutofit/>
          </a:bodyPr>
          <a:lstStyle/>
          <a:p>
            <a:r>
              <a:rPr lang="es-ES" sz="2400" dirty="0">
                <a:solidFill>
                  <a:srgbClr val="414141"/>
                </a:solidFill>
                <a:effectLst/>
                <a:latin typeface="Arial" panose="020B0604020202020204" pitchFamily="34" charset="0"/>
                <a:ea typeface="Calibri" panose="020F0502020204030204" pitchFamily="34" charset="0"/>
              </a:rPr>
              <a:t>El caso contrario, es el de las </a:t>
            </a:r>
            <a:r>
              <a:rPr lang="es-ES" sz="2400" b="1" dirty="0">
                <a:solidFill>
                  <a:srgbClr val="414141"/>
                </a:solidFill>
                <a:effectLst/>
                <a:latin typeface="Arial" panose="020B0604020202020204" pitchFamily="34" charset="0"/>
                <a:ea typeface="Calibri" panose="020F0502020204030204" pitchFamily="34" charset="0"/>
              </a:rPr>
              <a:t>ventanas modales</a:t>
            </a:r>
            <a:r>
              <a:rPr lang="es-ES" sz="2400" dirty="0">
                <a:solidFill>
                  <a:srgbClr val="414141"/>
                </a:solidFill>
                <a:effectLst/>
                <a:latin typeface="Arial" panose="020B0604020202020204" pitchFamily="34" charset="0"/>
                <a:ea typeface="Calibri" panose="020F0502020204030204" pitchFamily="34" charset="0"/>
              </a:rPr>
              <a:t>. Cuando una ventana modal está abierta no será posible interactuar con otras ventanas de la aplicación hasta que ésta sea cerrada.</a:t>
            </a:r>
            <a:br>
              <a:rPr lang="es-ES" sz="2400" dirty="0">
                <a:solidFill>
                  <a:srgbClr val="414141"/>
                </a:solidFill>
                <a:effectLst/>
                <a:latin typeface="Arial" panose="020B0604020202020204" pitchFamily="34" charset="0"/>
                <a:ea typeface="Calibri" panose="020F0502020204030204" pitchFamily="34" charset="0"/>
              </a:rPr>
            </a:br>
            <a:br>
              <a:rPr lang="es-ES" sz="2400" dirty="0">
                <a:solidFill>
                  <a:srgbClr val="414141"/>
                </a:solidFill>
                <a:effectLst/>
                <a:latin typeface="Arial" panose="020B0604020202020204" pitchFamily="34" charset="0"/>
                <a:ea typeface="Calibri" panose="020F0502020204030204" pitchFamily="34" charset="0"/>
              </a:rPr>
            </a:br>
            <a:r>
              <a:rPr lang="es-ES" sz="2400" dirty="0">
                <a:solidFill>
                  <a:srgbClr val="414141"/>
                </a:solidFill>
                <a:effectLst/>
                <a:latin typeface="Arial" panose="020B0604020202020204" pitchFamily="34" charset="0"/>
                <a:ea typeface="Calibri" panose="020F0502020204030204" pitchFamily="34" charset="0"/>
              </a:rPr>
              <a:t>Un ejemplo típico es el de algunas ventanas de diálogo que se utilizan para establecer las preferencias de las aplicaciones, que obligan a ser cerradas antes de permitirse la apertura de otras.</a:t>
            </a:r>
            <a:br>
              <a:rPr lang="es-ES" sz="2400" dirty="0">
                <a:solidFill>
                  <a:srgbClr val="414141"/>
                </a:solidFill>
                <a:effectLst/>
                <a:latin typeface="Arial" panose="020B0604020202020204" pitchFamily="34" charset="0"/>
                <a:ea typeface="Calibri" panose="020F0502020204030204" pitchFamily="34" charset="0"/>
              </a:rPr>
            </a:br>
            <a:endParaRPr lang="es-PE" sz="2400" dirty="0"/>
          </a:p>
        </p:txBody>
      </p:sp>
    </p:spTree>
    <p:extLst>
      <p:ext uri="{BB962C8B-B14F-4D97-AF65-F5344CB8AC3E}">
        <p14:creationId xmlns:p14="http://schemas.microsoft.com/office/powerpoint/2010/main" val="1254687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CB2E7-1DFE-4EEA-BC71-DE309CAD9A9C}"/>
              </a:ext>
            </a:extLst>
          </p:cNvPr>
          <p:cNvSpPr>
            <a:spLocks noGrp="1"/>
          </p:cNvSpPr>
          <p:nvPr>
            <p:ph type="title"/>
          </p:nvPr>
        </p:nvSpPr>
        <p:spPr/>
        <p:txBody>
          <a:bodyPr/>
          <a:lstStyle/>
          <a:p>
            <a:r>
              <a:rPr lang="es-ES" dirty="0"/>
              <a:t>Widgets:</a:t>
            </a:r>
            <a:endParaRPr lang="es-PE" dirty="0"/>
          </a:p>
        </p:txBody>
      </p:sp>
      <p:sp>
        <p:nvSpPr>
          <p:cNvPr id="4" name="CuadroTexto 3">
            <a:extLst>
              <a:ext uri="{FF2B5EF4-FFF2-40B4-BE49-F238E27FC236}">
                <a16:creationId xmlns:a16="http://schemas.microsoft.com/office/drawing/2014/main" id="{1F99B572-DD9C-4FA0-B716-C857202EFF27}"/>
              </a:ext>
            </a:extLst>
          </p:cNvPr>
          <p:cNvSpPr txBox="1"/>
          <p:nvPr/>
        </p:nvSpPr>
        <p:spPr>
          <a:xfrm>
            <a:off x="628649" y="1608607"/>
            <a:ext cx="8008913" cy="3629007"/>
          </a:xfrm>
          <a:prstGeom prst="rect">
            <a:avLst/>
          </a:prstGeom>
          <a:noFill/>
        </p:spPr>
        <p:txBody>
          <a:bodyPr wrap="square">
            <a:spAutoFit/>
          </a:bodyPr>
          <a:lstStyle/>
          <a:p>
            <a:pPr algn="just">
              <a:lnSpc>
                <a:spcPct val="107000"/>
              </a:lnSpc>
              <a:spcAft>
                <a:spcPts val="800"/>
              </a:spcAft>
            </a:pPr>
            <a:r>
              <a:rPr lang="es-ES" sz="2400" dirty="0" err="1">
                <a:solidFill>
                  <a:srgbClr val="414141"/>
                </a:solidFill>
                <a:effectLst/>
                <a:latin typeface="Arial" panose="020B0604020202020204" pitchFamily="34" charset="0"/>
                <a:ea typeface="Calibri" panose="020F0502020204030204" pitchFamily="34" charset="0"/>
                <a:cs typeface="Times New Roman" panose="02020603050405020304" pitchFamily="18" charset="0"/>
              </a:rPr>
              <a:t>Tkinter</a:t>
            </a:r>
            <a:r>
              <a:rPr lang="es-ES" sz="2400" dirty="0">
                <a:solidFill>
                  <a:srgbClr val="414141"/>
                </a:solidFill>
                <a:effectLst/>
                <a:latin typeface="Arial" panose="020B0604020202020204" pitchFamily="34" charset="0"/>
                <a:ea typeface="Calibri" panose="020F0502020204030204" pitchFamily="34" charset="0"/>
                <a:cs typeface="Times New Roman" panose="02020603050405020304" pitchFamily="18" charset="0"/>
              </a:rPr>
              <a:t> cuenta con widgets específicos para incluir </a:t>
            </a:r>
            <a:r>
              <a:rPr lang="es-ES" sz="2400" b="1" dirty="0">
                <a:solidFill>
                  <a:srgbClr val="414141"/>
                </a:solidFill>
                <a:effectLst/>
                <a:latin typeface="Arial" panose="020B0604020202020204" pitchFamily="34" charset="0"/>
                <a:ea typeface="Calibri" panose="020F0502020204030204" pitchFamily="34" charset="0"/>
                <a:cs typeface="Times New Roman" panose="02020603050405020304" pitchFamily="18" charset="0"/>
              </a:rPr>
              <a:t>menús de opciones</a:t>
            </a:r>
            <a:r>
              <a:rPr lang="es-ES" sz="2400" dirty="0">
                <a:solidFill>
                  <a:srgbClr val="414141"/>
                </a:solidFill>
                <a:effectLst/>
                <a:latin typeface="Arial" panose="020B0604020202020204" pitchFamily="34" charset="0"/>
                <a:ea typeface="Calibri" panose="020F0502020204030204" pitchFamily="34" charset="0"/>
                <a:cs typeface="Times New Roman" panose="02020603050405020304" pitchFamily="18" charset="0"/>
              </a:rPr>
              <a:t> de distintos tipos en una aplicación. Además, siguiendo unas pautas en la construcción de ventanas es posible agregar otros elementos como </a:t>
            </a:r>
            <a:r>
              <a:rPr lang="es-ES" sz="2400" b="1" dirty="0">
                <a:solidFill>
                  <a:srgbClr val="414141"/>
                </a:solidFill>
                <a:effectLst/>
                <a:latin typeface="Arial" panose="020B0604020202020204" pitchFamily="34" charset="0"/>
                <a:ea typeface="Calibri" panose="020F0502020204030204" pitchFamily="34" charset="0"/>
                <a:cs typeface="Times New Roman" panose="02020603050405020304" pitchFamily="18" charset="0"/>
              </a:rPr>
              <a:t>barras de herramientas y de estado</a:t>
            </a:r>
            <a:r>
              <a:rPr lang="es-ES" sz="2400" dirty="0">
                <a:solidFill>
                  <a:srgbClr val="414141"/>
                </a:solidFill>
                <a:effectLst/>
                <a:latin typeface="Arial" panose="020B0604020202020204" pitchFamily="34" charset="0"/>
                <a:ea typeface="Calibri" panose="020F0502020204030204" pitchFamily="34" charset="0"/>
                <a:cs typeface="Times New Roman" panose="02020603050405020304" pitchFamily="18" charset="0"/>
              </a:rPr>
              <a:t>.</a:t>
            </a:r>
            <a:br>
              <a:rPr lang="es-ES" sz="2400" dirty="0">
                <a:solidFill>
                  <a:srgbClr val="414141"/>
                </a:solidFill>
                <a:effectLst/>
                <a:latin typeface="Arial" panose="020B0604020202020204" pitchFamily="34" charset="0"/>
                <a:ea typeface="Calibri" panose="020F0502020204030204" pitchFamily="34" charset="0"/>
                <a:cs typeface="Times New Roman" panose="02020603050405020304" pitchFamily="18" charset="0"/>
              </a:rPr>
            </a:br>
            <a:br>
              <a:rPr lang="es-ES" sz="2400" dirty="0">
                <a:solidFill>
                  <a:srgbClr val="414141"/>
                </a:solidFill>
                <a:effectLst/>
                <a:latin typeface="Arial" panose="020B0604020202020204" pitchFamily="34" charset="0"/>
                <a:ea typeface="Calibri" panose="020F0502020204030204" pitchFamily="34" charset="0"/>
                <a:cs typeface="Times New Roman" panose="02020603050405020304" pitchFamily="18" charset="0"/>
              </a:rPr>
            </a:br>
            <a:r>
              <a:rPr lang="es-ES" sz="2400" dirty="0">
                <a:solidFill>
                  <a:srgbClr val="414141"/>
                </a:solidFill>
                <a:effectLst/>
                <a:latin typeface="Arial" panose="020B0604020202020204" pitchFamily="34" charset="0"/>
                <a:ea typeface="Calibri" panose="020F0502020204030204" pitchFamily="34" charset="0"/>
                <a:cs typeface="Times New Roman" panose="02020603050405020304" pitchFamily="18" charset="0"/>
              </a:rPr>
              <a:t>Todos estos componentes se utilizan con frecuencia en el desarrollo de interfaces porque facilitan mucho la interacción de los usuarios con las aplicaciones gráficas.</a:t>
            </a:r>
            <a:endParaRPr lang="es-PE"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40714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40</TotalTime>
  <Words>347</Words>
  <Application>Microsoft Office PowerPoint</Application>
  <PresentationFormat>Presentación en pantalla (4:3)</PresentationFormat>
  <Paragraphs>9</Paragraphs>
  <Slides>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arial</vt:lpstr>
      <vt:lpstr>Calibri</vt:lpstr>
      <vt:lpstr>Times New Roman</vt:lpstr>
      <vt:lpstr>Tw Cen MT</vt:lpstr>
      <vt:lpstr>Circuito</vt:lpstr>
      <vt:lpstr>Interfaz Gráfica</vt:lpstr>
      <vt:lpstr>Tkinter: Diseñando ventanas gráficas </vt:lpstr>
      <vt:lpstr>El paquete tkinter («interfaz Tk») es la interfaz por defecto de Python para el toolkit de la GUI Tk.   Tanto Tk como tkinter están disponibles en la mayoría de las plataformas Unix, así como en sistemas Windows (Tk en sí no es parte de Python, es mantenido por ActiveState).</vt:lpstr>
      <vt:lpstr>Ventanas modales y no modales Las ventanas hijas del ejemplo anterior son del tipo no modales porque mientras existen es posible interactuar libremente con ellas, sin ningún límite, excepto que si cerramos la ventana principal se cerrarán todas las ventanas hijas abiertas.  Un ejemplo evidente que usa ventanas no modales está en las aplicaciones ofimáticas más conocidas, que permiten trabajar con varios documentos al mismo tiempo, cada uno de ellos abierto en su propia ventana, permitiendo al usuario cambiar sin restricciones de una ventana a otra.  </vt:lpstr>
      <vt:lpstr>El caso contrario, es el de las ventanas modales. Cuando una ventana modal está abierta no será posible interactuar con otras ventanas de la aplicación hasta que ésta sea cerrada.  Un ejemplo típico es el de algunas ventanas de diálogo que se utilizan para establecer las preferencias de las aplicaciones, que obligan a ser cerradas antes de permitirse la apertura de otras. </vt:lpstr>
      <vt:lpstr>Widgets: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Interfaz Gráfica</dc:title>
  <dc:creator>LILIANA MERCEDES MILAGROS VEGA BERNAL</dc:creator>
  <cp:lastModifiedBy>LILIANA MERCEDES MILAGROS VEGA BERNAL</cp:lastModifiedBy>
  <cp:revision>4</cp:revision>
  <dcterms:created xsi:type="dcterms:W3CDTF">2021-05-31T14:30:52Z</dcterms:created>
  <dcterms:modified xsi:type="dcterms:W3CDTF">2021-05-31T15:14:34Z</dcterms:modified>
</cp:coreProperties>
</file>