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3"/>
  </p:notesMasterIdLst>
  <p:sldIdLst>
    <p:sldId id="347" r:id="rId5"/>
    <p:sldId id="567" r:id="rId6"/>
    <p:sldId id="741" r:id="rId7"/>
    <p:sldId id="742" r:id="rId8"/>
    <p:sldId id="2146848618" r:id="rId9"/>
    <p:sldId id="2146848601" r:id="rId10"/>
    <p:sldId id="346" r:id="rId11"/>
    <p:sldId id="2146848620" r:id="rId12"/>
    <p:sldId id="2146848619" r:id="rId13"/>
    <p:sldId id="2146848611" r:id="rId14"/>
    <p:sldId id="2146848612" r:id="rId15"/>
    <p:sldId id="2146848613" r:id="rId16"/>
    <p:sldId id="2146848614" r:id="rId17"/>
    <p:sldId id="2146848615" r:id="rId18"/>
    <p:sldId id="2146848609" r:id="rId19"/>
    <p:sldId id="2146848616" r:id="rId20"/>
    <p:sldId id="2146848610" r:id="rId21"/>
    <p:sldId id="349"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6FF"/>
    <a:srgbClr val="0033B4"/>
    <a:srgbClr val="D1DFE0"/>
    <a:srgbClr val="F7F7F7"/>
    <a:srgbClr val="064648"/>
    <a:srgbClr val="91B2B5"/>
    <a:srgbClr val="064E84"/>
    <a:srgbClr val="2CABDB"/>
    <a:srgbClr val="FFCC00"/>
    <a:srgbClr val="FFE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08F110-9297-48A2-8686-AE7A7E2C8395}" v="1" dt="2024-06-20T05:55:34.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34" autoAdjust="0"/>
    <p:restoredTop sz="93248" autoAdjust="0"/>
  </p:normalViewPr>
  <p:slideViewPr>
    <p:cSldViewPr snapToGrid="0">
      <p:cViewPr varScale="1">
        <p:scale>
          <a:sx n="92" d="100"/>
          <a:sy n="92"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masivan, Navaneetha Krishnan (Cognizant)" userId="2520ab4d-3bb1-48b9-bf4f-e585f81567ec" providerId="ADAL" clId="{CE08F110-9297-48A2-8686-AE7A7E2C8395}"/>
    <pc:docChg chg="addSld modSld">
      <pc:chgData name="Paramasivan, Navaneetha Krishnan (Cognizant)" userId="2520ab4d-3bb1-48b9-bf4f-e585f81567ec" providerId="ADAL" clId="{CE08F110-9297-48A2-8686-AE7A7E2C8395}" dt="2024-06-20T05:55:34.345" v="0"/>
      <pc:docMkLst>
        <pc:docMk/>
      </pc:docMkLst>
      <pc:sldChg chg="add">
        <pc:chgData name="Paramasivan, Navaneetha Krishnan (Cognizant)" userId="2520ab4d-3bb1-48b9-bf4f-e585f81567ec" providerId="ADAL" clId="{CE08F110-9297-48A2-8686-AE7A7E2C8395}" dt="2024-06-20T05:55:34.345" v="0"/>
        <pc:sldMkLst>
          <pc:docMk/>
          <pc:sldMk cId="290028649" sldId="21468486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09A4A-4A49-4BC6-B4CF-16002047CEBB}" type="datetimeFigureOut">
              <a:rPr lang="en-US" smtClean="0"/>
              <a:t>6/20/2024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951A7-9D27-4694-B32C-55E512CA2D9D}" type="slidenum">
              <a:rPr lang="en-US" smtClean="0"/>
              <a:t>‹#›</a:t>
            </a:fld>
            <a:endParaRPr lang="en-US" dirty="0"/>
          </a:p>
        </p:txBody>
      </p:sp>
    </p:spTree>
    <p:extLst>
      <p:ext uri="{BB962C8B-B14F-4D97-AF65-F5344CB8AC3E}">
        <p14:creationId xmlns:p14="http://schemas.microsoft.com/office/powerpoint/2010/main" val="416876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154"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really behind</a:t>
            </a:r>
            <a:r>
              <a:rPr lang="en-US" sz="1200" b="0" i="0" kern="1200" baseline="0" dirty="0">
                <a:solidFill>
                  <a:schemeClr val="tx1"/>
                </a:solidFill>
                <a:effectLst/>
                <a:latin typeface="+mn-lt"/>
                <a:ea typeface="+mn-ea"/>
                <a:cs typeface="+mn-cs"/>
              </a:rPr>
              <a:t> all the policies, statistics, and strategies are people and their situations</a:t>
            </a: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Anne. Anne is a 66 year old retired school teacher that is active in the community.  While active, she has a history of diabetes, high blood pressure and has been increasingly feeling</a:t>
            </a:r>
            <a:r>
              <a:rPr lang="en-US" sz="1200" kern="1200" baseline="0" dirty="0">
                <a:solidFill>
                  <a:schemeClr val="tx1"/>
                </a:solidFill>
                <a:effectLst/>
                <a:latin typeface="+mn-lt"/>
                <a:ea typeface="+mn-ea"/>
                <a:cs typeface="+mn-cs"/>
              </a:rPr>
              <a:t> fatigued.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B5CEA7E-9EFE-C047-8F16-432DD91E222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379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experiencing shortness of breath while gardening, Anne goes to the hospital emergency department (ED) and is admitted with a congestive heart failure diagnosis. Anne is prescribed medication and discharged. In the weeks that follow however, Anne is unable to follow treatment and dietary instructions and again suffers from worsening symptoms and is readmitted to the hospital.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15251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Anne’s physician happens to be an investigator for a clinical trial evaluating telemonitoring services to reduce heart failure related hospital readmissions and recommends Anne consider joining the study to help </a:t>
            </a:r>
          </a:p>
          <a:p>
            <a:endParaRPr lang="en-US" dirty="0"/>
          </a:p>
          <a:p>
            <a:r>
              <a:rPr lang="en-US" dirty="0"/>
              <a:t>https://</a:t>
            </a:r>
            <a:r>
              <a:rPr lang="en-US" dirty="0" err="1"/>
              <a:t>clinicaltrials.gov</a:t>
            </a:r>
            <a:r>
              <a:rPr lang="en-US" dirty="0"/>
              <a:t>/ct2/show/study/NCT02489370</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17739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4" name="Rectangle 3"/>
          <p:cNvSpPr/>
          <p:nvPr userDrawn="1"/>
        </p:nvSpPr>
        <p:spPr>
          <a:xfrm>
            <a:off x="0" y="0"/>
            <a:ext cx="9144000" cy="5508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39980" y="87029"/>
            <a:ext cx="8385048" cy="795528"/>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25508"/>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60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987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1536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21189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62769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41105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8997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3992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20040" y="274321"/>
            <a:ext cx="8503920" cy="621030"/>
          </a:xfrm>
          <a:prstGeom prst="rect">
            <a:avLst/>
          </a:prstGeom>
        </p:spPr>
        <p:txBody>
          <a:bodyPr wrap="square">
            <a:noAutofit/>
          </a:bodyPr>
          <a:lstStyle>
            <a:lvl1pPr>
              <a:lnSpc>
                <a:spcPct val="100000"/>
              </a:lnSpc>
              <a:spcBef>
                <a:spcPts val="0"/>
              </a:spcBef>
              <a:defRPr sz="2000" b="1">
                <a:latin typeface="+mj-lt"/>
              </a:defRPr>
            </a:lvl1pPr>
          </a:lstStyle>
          <a:p>
            <a:r>
              <a:rPr lang="en-US" dirty="0"/>
              <a:t>Click to edit Master title style</a:t>
            </a:r>
          </a:p>
        </p:txBody>
      </p:sp>
    </p:spTree>
    <p:extLst>
      <p:ext uri="{BB962C8B-B14F-4D97-AF65-F5344CB8AC3E}">
        <p14:creationId xmlns:p14="http://schemas.microsoft.com/office/powerpoint/2010/main" val="2216661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b="1">
                <a:solidFill>
                  <a:schemeClr val="tx2"/>
                </a:solidFill>
              </a:defRPr>
            </a:lvl1pPr>
          </a:lstStyle>
          <a:p>
            <a:r>
              <a:rPr lang="en-US"/>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1"/>
            <a:ext cx="8417052" cy="331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152400" y="488265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981234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grpSp>
        <p:nvGrpSpPr>
          <p:cNvPr id="3" name="Group 2"/>
          <p:cNvGrpSpPr/>
          <p:nvPr userDrawn="1"/>
        </p:nvGrpSpPr>
        <p:grpSpPr>
          <a:xfrm>
            <a:off x="0" y="-1396"/>
            <a:ext cx="9144000" cy="5146293"/>
            <a:chOff x="0" y="-1396"/>
            <a:chExt cx="9144000" cy="5146293"/>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16"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57200" y="2304497"/>
            <a:ext cx="8229600" cy="553998"/>
          </a:xfrm>
          <a:prstGeom prst="rect">
            <a:avLst/>
          </a:prstGeom>
        </p:spPr>
        <p:txBody>
          <a:bodyPr wrap="square" lIns="0" tIns="0" rIns="0" bIns="0" anchor="b" anchorCtr="0">
            <a:noAutofit/>
          </a:bodyPr>
          <a:lstStyle>
            <a:lvl1pPr algn="l">
              <a:lnSpc>
                <a:spcPct val="100000"/>
              </a:lnSpc>
              <a:spcBef>
                <a:spcPts val="0"/>
              </a:spcBef>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7" name="Straight Connector 16">
            <a:extLst>
              <a:ext uri="{FF2B5EF4-FFF2-40B4-BE49-F238E27FC236}">
                <a16:creationId xmlns:a16="http://schemas.microsoft.com/office/drawing/2014/main" id="{87F69DE6-F71B-D441-B24C-6419119B82AF}"/>
              </a:ext>
            </a:extLst>
          </p:cNvPr>
          <p:cNvCxnSpPr>
            <a:cxnSpLocks/>
          </p:cNvCxnSpPr>
          <p:nvPr userDrawn="1"/>
        </p:nvCxnSpPr>
        <p:spPr bwMode="white">
          <a:xfrm flipH="1">
            <a:off x="457200"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57200" y="3206950"/>
            <a:ext cx="8229600" cy="254000"/>
          </a:xfrm>
          <a:prstGeom prst="rect">
            <a:avLst/>
          </a:prstGeom>
        </p:spPr>
        <p:txBody>
          <a:bodyPr wrap="square" lIns="0" tIns="0" rIns="0" bIns="0" anchor="ctr" anchorCtr="0">
            <a:noAutofit/>
          </a:bodyPr>
          <a:lstStyle>
            <a:lvl1pPr>
              <a:lnSpc>
                <a:spcPct val="100000"/>
              </a:lnSpc>
              <a:spcBef>
                <a:spcPts val="0"/>
              </a:spcBef>
              <a:defRPr sz="1600" b="1">
                <a:solidFill>
                  <a:srgbClr val="00B050"/>
                </a:solidFill>
              </a:defRPr>
            </a:lvl1pPr>
          </a:lstStyle>
          <a:p>
            <a:r>
              <a:rPr lang="en-US" dirty="0"/>
              <a:t>Speaker title and/or date</a:t>
            </a:r>
          </a:p>
        </p:txBody>
      </p:sp>
      <p:sp>
        <p:nvSpPr>
          <p:cNvPr id="12" name="Footer Placeholder 8">
            <a:extLst>
              <a:ext uri="{FF2B5EF4-FFF2-40B4-BE49-F238E27FC236}">
                <a16:creationId xmlns:a16="http://schemas.microsoft.com/office/drawing/2014/main" id="{45F5A493-6B30-419E-9A09-778D199424D5}"/>
              </a:ext>
            </a:extLst>
          </p:cNvPr>
          <p:cNvSpPr txBox="1">
            <a:spLocks/>
          </p:cNvSpPr>
          <p:nvPr userDrawn="1"/>
        </p:nvSpPr>
        <p:spPr>
          <a:xfrm>
            <a:off x="457199" y="4777605"/>
            <a:ext cx="2611483" cy="187241"/>
          </a:xfrm>
          <a:prstGeom prst="rect">
            <a:avLst/>
          </a:prstGeom>
        </p:spPr>
        <p:txBody>
          <a:bodyPr vert="horz" wrap="square" lIns="0" tIns="0" rIns="0" bIns="0" rtlCol="0" anchor="ctr" anchorCtr="0">
            <a:noAutofit/>
          </a:bodyPr>
          <a:lstStyle>
            <a:defPPr>
              <a:defRPr lang="en-US"/>
            </a:defPPr>
            <a:lvl1pPr marL="0" algn="l" defTabSz="457200" rtl="0" eaLnBrk="1" latinLnBrk="0" hangingPunct="1">
              <a:lnSpc>
                <a:spcPct val="100000"/>
              </a:lnSpc>
              <a:spcBef>
                <a:spcPts val="0"/>
              </a:spcBef>
              <a:defRPr sz="800" kern="1200">
                <a:solidFill>
                  <a:schemeClr val="bg2"/>
                </a:solidFill>
                <a:latin typeface="Arial" panose="020B0604020202020204" pitchFamily="34" charset="0"/>
                <a:ea typeface="+mn-ea"/>
                <a:cs typeface="Arial" panose="020B0604020202020204" pitchFamily="34" charset="0"/>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2021 Cognizant    Confidential | Business Use Only</a:t>
            </a:r>
          </a:p>
        </p:txBody>
      </p:sp>
      <p:pic>
        <p:nvPicPr>
          <p:cNvPr id="13" name="Picture 12">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20" y="382877"/>
            <a:ext cx="2624563" cy="558418"/>
          </a:xfrm>
          <a:prstGeom prst="rect">
            <a:avLst/>
          </a:prstGeom>
        </p:spPr>
      </p:pic>
      <p:cxnSp>
        <p:nvCxnSpPr>
          <p:cNvPr id="14" name="Straight Connector 13">
            <a:extLst>
              <a:ext uri="{FF2B5EF4-FFF2-40B4-BE49-F238E27FC236}">
                <a16:creationId xmlns:a16="http://schemas.microsoft.com/office/drawing/2014/main" id="{0750A376-7FBF-4B19-BB69-45B6E0B00860}"/>
              </a:ext>
            </a:extLst>
          </p:cNvPr>
          <p:cNvCxnSpPr/>
          <p:nvPr userDrawn="1"/>
        </p:nvCxnSpPr>
        <p:spPr>
          <a:xfrm>
            <a:off x="3245303" y="392278"/>
            <a:ext cx="0" cy="46323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descr="A picture containing text, clipart&#10;&#10;Description automatically generated">
            <a:extLst>
              <a:ext uri="{FF2B5EF4-FFF2-40B4-BE49-F238E27FC236}">
                <a16:creationId xmlns:a16="http://schemas.microsoft.com/office/drawing/2014/main" id="{A84F6B8A-D59F-486E-9E85-651EA69C94E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3781" y="438478"/>
            <a:ext cx="2425297" cy="472639"/>
          </a:xfrm>
          <a:prstGeom prst="rect">
            <a:avLst/>
          </a:prstGeom>
        </p:spPr>
      </p:pic>
    </p:spTree>
    <p:extLst>
      <p:ext uri="{BB962C8B-B14F-4D97-AF65-F5344CB8AC3E}">
        <p14:creationId xmlns:p14="http://schemas.microsoft.com/office/powerpoint/2010/main" val="264818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61340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2" y="4351664"/>
            <a:ext cx="2024449" cy="430734"/>
          </a:xfrm>
          <a:prstGeom prst="rect">
            <a:avLst/>
          </a:prstGeom>
        </p:spPr>
      </p:pic>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9"/>
            <a:ext cx="4069701" cy="830997"/>
          </a:xfrm>
          <a:prstGeom prst="rect">
            <a:avLst/>
          </a:prstGeom>
        </p:spPr>
        <p:txBody>
          <a:bodyPr wrap="square" anchor="t" anchorCtr="0">
            <a:no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clipart&#10;&#10;Description automatically generated">
            <a:extLst>
              <a:ext uri="{FF2B5EF4-FFF2-40B4-BE49-F238E27FC236}">
                <a16:creationId xmlns:a16="http://schemas.microsoft.com/office/drawing/2014/main" id="{A84F6B8A-D59F-486E-9E85-651EA69C94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96608" y="4363844"/>
            <a:ext cx="2147765" cy="418554"/>
          </a:xfrm>
          <a:prstGeom prst="rect">
            <a:avLst/>
          </a:prstGeom>
        </p:spPr>
      </p:pic>
      <p:cxnSp>
        <p:nvCxnSpPr>
          <p:cNvPr id="7" name="Straight Connector 6">
            <a:extLst>
              <a:ext uri="{FF2B5EF4-FFF2-40B4-BE49-F238E27FC236}">
                <a16:creationId xmlns:a16="http://schemas.microsoft.com/office/drawing/2014/main" id="{0750A376-7FBF-4B19-BB69-45B6E0B00860}"/>
              </a:ext>
            </a:extLst>
          </p:cNvPr>
          <p:cNvCxnSpPr/>
          <p:nvPr userDrawn="1"/>
        </p:nvCxnSpPr>
        <p:spPr>
          <a:xfrm>
            <a:off x="6609099" y="4309759"/>
            <a:ext cx="0" cy="46323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85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a:prstGeom prst="rect">
            <a:avLst/>
          </a:prstGeom>
        </p:spPr>
        <p:txBody>
          <a:bodyPr wrap="none">
            <a:noAutofit/>
          </a:bodyPr>
          <a:lstStyle>
            <a:lvl1pPr>
              <a:defRPr sz="2400"/>
            </a:lvl1pPr>
          </a:lstStyle>
          <a:p>
            <a:r>
              <a:rPr lang="en-US"/>
              <a:t>Click to edit Master title style</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4048" y="4816635"/>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cxnSp>
        <p:nvCxnSpPr>
          <p:cNvPr id="6" name="Straight Connector 5">
            <a:extLst>
              <a:ext uri="{FF2B5EF4-FFF2-40B4-BE49-F238E27FC236}">
                <a16:creationId xmlns:a16="http://schemas.microsoft.com/office/drawing/2014/main" id="{D0DFEA11-031B-4A36-91F6-896A3032F023}"/>
              </a:ext>
            </a:extLst>
          </p:cNvPr>
          <p:cNvCxnSpPr>
            <a:cxnSpLocks/>
          </p:cNvCxnSpPr>
          <p:nvPr userDrawn="1"/>
        </p:nvCxnSpPr>
        <p:spPr>
          <a:xfrm>
            <a:off x="8023260" y="4731698"/>
            <a:ext cx="0" cy="190662"/>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close up of a sign&#10;&#10;Description automatically generated">
            <a:extLst>
              <a:ext uri="{FF2B5EF4-FFF2-40B4-BE49-F238E27FC236}">
                <a16:creationId xmlns:a16="http://schemas.microsoft.com/office/drawing/2014/main" id="{81465EEC-D6D0-4DF2-A74A-290F8AB3642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983489" y="4660025"/>
            <a:ext cx="865236" cy="313221"/>
          </a:xfrm>
          <a:prstGeom prst="rect">
            <a:avLst/>
          </a:prstGeom>
        </p:spPr>
      </p:pic>
    </p:spTree>
    <p:extLst>
      <p:ext uri="{BB962C8B-B14F-4D97-AF65-F5344CB8AC3E}">
        <p14:creationId xmlns:p14="http://schemas.microsoft.com/office/powerpoint/2010/main" val="4096071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A292-A1DC-409A-A732-DD31DC61AF4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7365782-5E21-439B-A999-B1DB7E9CC2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DC3EABB-9478-4BB2-A279-71166A8C00DE}"/>
              </a:ext>
            </a:extLst>
          </p:cNvPr>
          <p:cNvSpPr>
            <a:spLocks noGrp="1"/>
          </p:cNvSpPr>
          <p:nvPr>
            <p:ph type="dt" sz="half" idx="10"/>
          </p:nvPr>
        </p:nvSpPr>
        <p:spPr/>
        <p:txBody>
          <a:bodyPr/>
          <a:lstStyle/>
          <a:p>
            <a:fld id="{3B38B665-8848-4E68-A248-C428D0BD3620}" type="datetimeFigureOut">
              <a:rPr lang="en-US" smtClean="0"/>
              <a:t>6/20/2024</a:t>
            </a:fld>
            <a:endParaRPr lang="en-US"/>
          </a:p>
        </p:txBody>
      </p:sp>
      <p:sp>
        <p:nvSpPr>
          <p:cNvPr id="5" name="Footer Placeholder 4">
            <a:extLst>
              <a:ext uri="{FF2B5EF4-FFF2-40B4-BE49-F238E27FC236}">
                <a16:creationId xmlns:a16="http://schemas.microsoft.com/office/drawing/2014/main" id="{8A89DCA0-782D-4EE0-8DD7-59DB54788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86A19-76A6-44E4-A3FE-7A1A85E53BFD}"/>
              </a:ext>
            </a:extLst>
          </p:cNvPr>
          <p:cNvSpPr>
            <a:spLocks noGrp="1"/>
          </p:cNvSpPr>
          <p:nvPr>
            <p:ph type="sldNum" sz="quarter" idx="12"/>
          </p:nvPr>
        </p:nvSpPr>
        <p:spPr/>
        <p:txBody>
          <a:bodyPr/>
          <a:lstStyle/>
          <a:p>
            <a:fld id="{2CADB6FB-9DD7-40D6-A768-12F64D6E8098}" type="slidenum">
              <a:rPr lang="en-US" smtClean="0"/>
              <a:t>‹#›</a:t>
            </a:fld>
            <a:endParaRPr lang="en-US"/>
          </a:p>
        </p:txBody>
      </p:sp>
    </p:spTree>
    <p:extLst>
      <p:ext uri="{BB962C8B-B14F-4D97-AF65-F5344CB8AC3E}">
        <p14:creationId xmlns:p14="http://schemas.microsoft.com/office/powerpoint/2010/main" val="134882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93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69386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44948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4948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6184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9473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3823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p:nvSpPr>
        <p:spPr>
          <a:xfrm>
            <a:off x="3561484" y="4783651"/>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2021 Cognizant </a:t>
            </a:r>
          </a:p>
        </p:txBody>
      </p:sp>
      <p:pic>
        <p:nvPicPr>
          <p:cNvPr id="8" name="Picture 7" descr="A black and white sign&#10;&#10;Description automatically generated with low confidence">
            <a:extLst>
              <a:ext uri="{FF2B5EF4-FFF2-40B4-BE49-F238E27FC236}">
                <a16:creationId xmlns:a16="http://schemas.microsoft.com/office/drawing/2014/main" id="{68F11638-F2B8-4B16-B0C1-16474CF9B442}"/>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227618" y="4755553"/>
            <a:ext cx="1131489" cy="220504"/>
          </a:xfrm>
          <a:prstGeom prst="rect">
            <a:avLst/>
          </a:prstGeom>
        </p:spPr>
      </p:pic>
    </p:spTree>
    <p:extLst>
      <p:ext uri="{BB962C8B-B14F-4D97-AF65-F5344CB8AC3E}">
        <p14:creationId xmlns:p14="http://schemas.microsoft.com/office/powerpoint/2010/main" val="25598467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36" r:id="rId16"/>
    <p:sldLayoutId id="2147483762" r:id="rId17"/>
    <p:sldLayoutId id="2147483796" r:id="rId18"/>
    <p:sldLayoutId id="2147483831" r:id="rId19"/>
    <p:sldLayoutId id="2147483832" r:id="rId20"/>
    <p:sldLayoutId id="2147483834" r:id="rId21"/>
    <p:sldLayoutId id="2147483835" r:id="rId22"/>
  </p:sldLayoutIdLst>
  <p:txStyles>
    <p:titleStyle>
      <a:lvl1pPr algn="l" defTabSz="914400" rtl="0" eaLnBrk="1" latinLnBrk="0" hangingPunct="1">
        <a:lnSpc>
          <a:spcPct val="90000"/>
        </a:lnSpc>
        <a:spcBef>
          <a:spcPct val="0"/>
        </a:spcBef>
        <a:buNone/>
        <a:defRPr sz="2000" b="1" kern="1200">
          <a:solidFill>
            <a:schemeClr val="tx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7.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7.xml"/><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7.xml"/><Relationship Id="rId6" Type="http://schemas.openxmlformats.org/officeDocument/2006/relationships/image" Target="../media/image56.png"/><Relationship Id="rId5" Type="http://schemas.openxmlformats.org/officeDocument/2006/relationships/image" Target="../media/image1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7.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tmp"/><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7.xml"/><Relationship Id="rId6" Type="http://schemas.microsoft.com/office/2007/relationships/hdphoto" Target="../media/hdphoto1.wdp"/><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9.tmp"/><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pn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7.jpeg"/><Relationship Id="rId16" Type="http://schemas.openxmlformats.org/officeDocument/2006/relationships/image" Target="../media/image41.svg"/><Relationship Id="rId1" Type="http://schemas.openxmlformats.org/officeDocument/2006/relationships/slideLayout" Target="../slideLayouts/slideLayout22.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49E5-A313-A547-A0F7-FADCCF330683}"/>
              </a:ext>
            </a:extLst>
          </p:cNvPr>
          <p:cNvSpPr>
            <a:spLocks noGrp="1"/>
          </p:cNvSpPr>
          <p:nvPr>
            <p:ph type="ctrTitle"/>
          </p:nvPr>
        </p:nvSpPr>
        <p:spPr>
          <a:xfrm>
            <a:off x="457200" y="2304497"/>
            <a:ext cx="8686800" cy="553998"/>
          </a:xfrm>
        </p:spPr>
        <p:txBody>
          <a:bodyPr/>
          <a:lstStyle/>
          <a:p>
            <a:r>
              <a:rPr lang="en-US" sz="3600" dirty="0"/>
              <a:t>DCT  - Patient Experience</a:t>
            </a:r>
          </a:p>
        </p:txBody>
      </p:sp>
      <p:sp>
        <p:nvSpPr>
          <p:cNvPr id="8" name="Text Placeholder 7">
            <a:extLst>
              <a:ext uri="{FF2B5EF4-FFF2-40B4-BE49-F238E27FC236}">
                <a16:creationId xmlns:a16="http://schemas.microsoft.com/office/drawing/2014/main" id="{AE70288E-EC78-41E1-9CB2-DA3CC96D20BC}"/>
              </a:ext>
            </a:extLst>
          </p:cNvPr>
          <p:cNvSpPr>
            <a:spLocks noGrp="1"/>
          </p:cNvSpPr>
          <p:nvPr>
            <p:ph type="body" sz="quarter" idx="13"/>
          </p:nvPr>
        </p:nvSpPr>
        <p:spPr/>
        <p:txBody>
          <a:bodyPr/>
          <a:lstStyle/>
          <a:p>
            <a:r>
              <a:rPr lang="en-US" dirty="0"/>
              <a:t>Date: 22-Dec-2021</a:t>
            </a:r>
          </a:p>
        </p:txBody>
      </p:sp>
    </p:spTree>
    <p:extLst>
      <p:ext uri="{BB962C8B-B14F-4D97-AF65-F5344CB8AC3E}">
        <p14:creationId xmlns:p14="http://schemas.microsoft.com/office/powerpoint/2010/main" val="44636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C4DB44-6C99-47FF-9D41-802B146E4F26}"/>
              </a:ext>
            </a:extLst>
          </p:cNvPr>
          <p:cNvSpPr/>
          <p:nvPr/>
        </p:nvSpPr>
        <p:spPr>
          <a:xfrm>
            <a:off x="-1" y="958354"/>
            <a:ext cx="6548109" cy="33230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F190E-2EC8-4016-AD09-8BA796F6E10A}"/>
              </a:ext>
            </a:extLst>
          </p:cNvPr>
          <p:cNvSpPr>
            <a:spLocks noGrp="1"/>
          </p:cNvSpPr>
          <p:nvPr>
            <p:ph type="title"/>
          </p:nvPr>
        </p:nvSpPr>
        <p:spPr/>
        <p:txBody>
          <a:bodyPr/>
          <a:lstStyle/>
          <a:p>
            <a:r>
              <a:rPr lang="en-US" b="1" dirty="0"/>
              <a:t>Patient Login</a:t>
            </a:r>
            <a:endParaRPr lang="en-IO" b="1" dirty="0"/>
          </a:p>
        </p:txBody>
      </p:sp>
      <p:sp>
        <p:nvSpPr>
          <p:cNvPr id="8" name="TextBox 7">
            <a:extLst>
              <a:ext uri="{FF2B5EF4-FFF2-40B4-BE49-F238E27FC236}">
                <a16:creationId xmlns:a16="http://schemas.microsoft.com/office/drawing/2014/main" id="{E729F79F-73B0-499E-9B07-69DC1F3FAF36}"/>
              </a:ext>
            </a:extLst>
          </p:cNvPr>
          <p:cNvSpPr txBox="1"/>
          <p:nvPr/>
        </p:nvSpPr>
        <p:spPr>
          <a:xfrm>
            <a:off x="609601" y="2029970"/>
            <a:ext cx="5530920" cy="1179810"/>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600" dirty="0">
                <a:solidFill>
                  <a:schemeClr val="bg1"/>
                </a:solidFill>
                <a:effectLst/>
                <a:ea typeface="Calibri" panose="020F0502020204030204" pitchFamily="34" charset="0"/>
                <a:cs typeface="Mangal" panose="02040503050203030202" pitchFamily="18" charset="0"/>
              </a:rPr>
              <a:t>Patients can login to the application using their credentials by selecting the </a:t>
            </a:r>
            <a:r>
              <a:rPr lang="en-US" sz="1600" i="1" u="sng" dirty="0">
                <a:solidFill>
                  <a:schemeClr val="bg1"/>
                </a:solidFill>
                <a:effectLst/>
                <a:ea typeface="Calibri" panose="020F0502020204030204" pitchFamily="34" charset="0"/>
                <a:cs typeface="Mangal" panose="02040503050203030202" pitchFamily="18" charset="0"/>
              </a:rPr>
              <a:t>Patient</a:t>
            </a:r>
            <a:r>
              <a:rPr lang="en-US" sz="1600" dirty="0">
                <a:solidFill>
                  <a:schemeClr val="bg1"/>
                </a:solidFill>
                <a:effectLst/>
                <a:ea typeface="Calibri" panose="020F0502020204030204" pitchFamily="34" charset="0"/>
                <a:cs typeface="Mangal" panose="02040503050203030202" pitchFamily="18" charset="0"/>
              </a:rPr>
              <a:t> role. </a:t>
            </a:r>
          </a:p>
          <a:p>
            <a:pPr marL="285750" indent="-285750">
              <a:spcAft>
                <a:spcPts val="800"/>
              </a:spcAft>
              <a:buFont typeface="Arial" panose="020B0604020202020204" pitchFamily="34" charset="0"/>
              <a:buChar char="•"/>
            </a:pPr>
            <a:r>
              <a:rPr lang="en-US" sz="1600" dirty="0">
                <a:solidFill>
                  <a:schemeClr val="bg1"/>
                </a:solidFill>
                <a:effectLst/>
                <a:ea typeface="Calibri" panose="020F0502020204030204" pitchFamily="34" charset="0"/>
                <a:cs typeface="Mangal" panose="02040503050203030202" pitchFamily="18" charset="0"/>
              </a:rPr>
              <a:t>On successful authentication patient will be directed to </a:t>
            </a:r>
            <a:r>
              <a:rPr lang="en-US" sz="1600" b="1" dirty="0">
                <a:solidFill>
                  <a:schemeClr val="bg1"/>
                </a:solidFill>
                <a:effectLst/>
                <a:ea typeface="Calibri" panose="020F0502020204030204" pitchFamily="34" charset="0"/>
                <a:cs typeface="Mangal" panose="02040503050203030202" pitchFamily="18" charset="0"/>
              </a:rPr>
              <a:t>Dashboard</a:t>
            </a:r>
            <a:r>
              <a:rPr lang="en-US" sz="1600" dirty="0">
                <a:solidFill>
                  <a:schemeClr val="bg1"/>
                </a:solidFill>
                <a:effectLst/>
                <a:ea typeface="Calibri" panose="020F0502020204030204" pitchFamily="34" charset="0"/>
                <a:cs typeface="Mangal" panose="02040503050203030202" pitchFamily="18" charset="0"/>
              </a:rPr>
              <a:t> screen.</a:t>
            </a:r>
            <a:endParaRPr lang="en-IN" sz="1600" dirty="0">
              <a:solidFill>
                <a:schemeClr val="bg1"/>
              </a:solidFill>
              <a:effectLst/>
              <a:ea typeface="Calibri" panose="020F0502020204030204" pitchFamily="34" charset="0"/>
              <a:cs typeface="Mangal" panose="02040503050203030202" pitchFamily="18" charset="0"/>
            </a:endParaRPr>
          </a:p>
        </p:txBody>
      </p:sp>
      <p:grpSp>
        <p:nvGrpSpPr>
          <p:cNvPr id="14" name="Group 13">
            <a:extLst>
              <a:ext uri="{FF2B5EF4-FFF2-40B4-BE49-F238E27FC236}">
                <a16:creationId xmlns:a16="http://schemas.microsoft.com/office/drawing/2014/main" id="{1604DA78-019F-4D3C-9E19-831436DCFA48}"/>
              </a:ext>
            </a:extLst>
          </p:cNvPr>
          <p:cNvGrpSpPr/>
          <p:nvPr/>
        </p:nvGrpSpPr>
        <p:grpSpPr>
          <a:xfrm>
            <a:off x="6401382" y="456459"/>
            <a:ext cx="2161716" cy="4308477"/>
            <a:chOff x="5881617" y="456459"/>
            <a:chExt cx="2161716" cy="4308477"/>
          </a:xfrm>
        </p:grpSpPr>
        <p:sp>
          <p:nvSpPr>
            <p:cNvPr id="12" name="Rectangle: Rounded Corners 11">
              <a:extLst>
                <a:ext uri="{FF2B5EF4-FFF2-40B4-BE49-F238E27FC236}">
                  <a16:creationId xmlns:a16="http://schemas.microsoft.com/office/drawing/2014/main" id="{8DE80D1D-04C6-44AE-B148-984BBF42D3D6}"/>
                </a:ext>
              </a:extLst>
            </p:cNvPr>
            <p:cNvSpPr/>
            <p:nvPr/>
          </p:nvSpPr>
          <p:spPr>
            <a:xfrm>
              <a:off x="6001509" y="524933"/>
              <a:ext cx="1921933" cy="4162108"/>
            </a:xfrm>
            <a:prstGeom prst="roundRect">
              <a:avLst>
                <a:gd name="adj" fmla="val 11381"/>
              </a:avLst>
            </a:prstGeom>
            <a:solidFill>
              <a:srgbClr val="91B2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Graphical user interface, application, chat or text message&#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28344" y="961387"/>
              <a:ext cx="1868262" cy="332911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aphic 3">
              <a:extLst>
                <a:ext uri="{FF2B5EF4-FFF2-40B4-BE49-F238E27FC236}">
                  <a16:creationId xmlns:a16="http://schemas.microsoft.com/office/drawing/2014/main" id="{0BDCAB24-5951-4329-91D3-0575191F0EE2}"/>
                </a:ext>
              </a:extLst>
            </p:cNvPr>
            <p:cNvGrpSpPr/>
            <p:nvPr/>
          </p:nvGrpSpPr>
          <p:grpSpPr>
            <a:xfrm>
              <a:off x="5881617" y="456459"/>
              <a:ext cx="2161716" cy="4308477"/>
              <a:chOff x="5884953" y="465741"/>
              <a:chExt cx="1927860" cy="3842384"/>
            </a:xfrm>
            <a:solidFill>
              <a:schemeClr val="accent1"/>
            </a:solidFill>
          </p:grpSpPr>
          <p:sp>
            <p:nvSpPr>
              <p:cNvPr id="6" name="Freeform: Shape 5">
                <a:extLst>
                  <a:ext uri="{FF2B5EF4-FFF2-40B4-BE49-F238E27FC236}">
                    <a16:creationId xmlns:a16="http://schemas.microsoft.com/office/drawing/2014/main" id="{5EF686B8-3856-4801-82C8-1A90B8175434}"/>
                  </a:ext>
                </a:extLst>
              </p:cNvPr>
              <p:cNvSpPr/>
              <p:nvPr/>
            </p:nvSpPr>
            <p:spPr>
              <a:xfrm>
                <a:off x="5884953" y="465741"/>
                <a:ext cx="1927860" cy="3842384"/>
              </a:xfrm>
              <a:custGeom>
                <a:avLst/>
                <a:gdLst>
                  <a:gd name="connsiteX0" fmla="*/ 1905000 w 1927860"/>
                  <a:gd name="connsiteY0" fmla="*/ 872490 h 3842384"/>
                  <a:gd name="connsiteX1" fmla="*/ 1905000 w 1927860"/>
                  <a:gd name="connsiteY1" fmla="*/ 274320 h 3842384"/>
                  <a:gd name="connsiteX2" fmla="*/ 1630680 w 1927860"/>
                  <a:gd name="connsiteY2" fmla="*/ 0 h 3842384"/>
                  <a:gd name="connsiteX3" fmla="*/ 300037 w 1927860"/>
                  <a:gd name="connsiteY3" fmla="*/ 0 h 3842384"/>
                  <a:gd name="connsiteX4" fmla="*/ 16193 w 1927860"/>
                  <a:gd name="connsiteY4" fmla="*/ 283845 h 3842384"/>
                  <a:gd name="connsiteX5" fmla="*/ 16193 w 1927860"/>
                  <a:gd name="connsiteY5" fmla="*/ 502920 h 3842384"/>
                  <a:gd name="connsiteX6" fmla="*/ 16193 w 1927860"/>
                  <a:gd name="connsiteY6" fmla="*/ 502920 h 3842384"/>
                  <a:gd name="connsiteX7" fmla="*/ 0 w 1927860"/>
                  <a:gd name="connsiteY7" fmla="*/ 519113 h 3842384"/>
                  <a:gd name="connsiteX8" fmla="*/ 0 w 1927860"/>
                  <a:gd name="connsiteY8" fmla="*/ 631508 h 3842384"/>
                  <a:gd name="connsiteX9" fmla="*/ 16193 w 1927860"/>
                  <a:gd name="connsiteY9" fmla="*/ 647700 h 3842384"/>
                  <a:gd name="connsiteX10" fmla="*/ 16193 w 1927860"/>
                  <a:gd name="connsiteY10" fmla="*/ 647700 h 3842384"/>
                  <a:gd name="connsiteX11" fmla="*/ 16193 w 1927860"/>
                  <a:gd name="connsiteY11" fmla="*/ 781050 h 3842384"/>
                  <a:gd name="connsiteX12" fmla="*/ 16193 w 1927860"/>
                  <a:gd name="connsiteY12" fmla="*/ 781050 h 3842384"/>
                  <a:gd name="connsiteX13" fmla="*/ 0 w 1927860"/>
                  <a:gd name="connsiteY13" fmla="*/ 797243 h 3842384"/>
                  <a:gd name="connsiteX14" fmla="*/ 0 w 1927860"/>
                  <a:gd name="connsiteY14" fmla="*/ 1038225 h 3842384"/>
                  <a:gd name="connsiteX15" fmla="*/ 16193 w 1927860"/>
                  <a:gd name="connsiteY15" fmla="*/ 1054418 h 3842384"/>
                  <a:gd name="connsiteX16" fmla="*/ 16193 w 1927860"/>
                  <a:gd name="connsiteY16" fmla="*/ 1054418 h 3842384"/>
                  <a:gd name="connsiteX17" fmla="*/ 16193 w 1927860"/>
                  <a:gd name="connsiteY17" fmla="*/ 1134428 h 3842384"/>
                  <a:gd name="connsiteX18" fmla="*/ 16193 w 1927860"/>
                  <a:gd name="connsiteY18" fmla="*/ 1134428 h 3842384"/>
                  <a:gd name="connsiteX19" fmla="*/ 0 w 1927860"/>
                  <a:gd name="connsiteY19" fmla="*/ 1150620 h 3842384"/>
                  <a:gd name="connsiteX20" fmla="*/ 0 w 1927860"/>
                  <a:gd name="connsiteY20" fmla="*/ 1391603 h 3842384"/>
                  <a:gd name="connsiteX21" fmla="*/ 16193 w 1927860"/>
                  <a:gd name="connsiteY21" fmla="*/ 1407795 h 3842384"/>
                  <a:gd name="connsiteX22" fmla="*/ 16193 w 1927860"/>
                  <a:gd name="connsiteY22" fmla="*/ 1407795 h 3842384"/>
                  <a:gd name="connsiteX23" fmla="*/ 16193 w 1927860"/>
                  <a:gd name="connsiteY23" fmla="*/ 3557588 h 3842384"/>
                  <a:gd name="connsiteX24" fmla="*/ 300990 w 1927860"/>
                  <a:gd name="connsiteY24" fmla="*/ 3842385 h 3842384"/>
                  <a:gd name="connsiteX25" fmla="*/ 1631633 w 1927860"/>
                  <a:gd name="connsiteY25" fmla="*/ 3842385 h 3842384"/>
                  <a:gd name="connsiteX26" fmla="*/ 1905953 w 1927860"/>
                  <a:gd name="connsiteY26" fmla="*/ 3568065 h 3842384"/>
                  <a:gd name="connsiteX27" fmla="*/ 1905953 w 1927860"/>
                  <a:gd name="connsiteY27" fmla="*/ 1316355 h 3842384"/>
                  <a:gd name="connsiteX28" fmla="*/ 1911667 w 1927860"/>
                  <a:gd name="connsiteY28" fmla="*/ 1316355 h 3842384"/>
                  <a:gd name="connsiteX29" fmla="*/ 1927860 w 1927860"/>
                  <a:gd name="connsiteY29" fmla="*/ 1300163 h 3842384"/>
                  <a:gd name="connsiteX30" fmla="*/ 1927860 w 1927860"/>
                  <a:gd name="connsiteY30" fmla="*/ 887730 h 3842384"/>
                  <a:gd name="connsiteX31" fmla="*/ 1911667 w 1927860"/>
                  <a:gd name="connsiteY31" fmla="*/ 871538 h 3842384"/>
                  <a:gd name="connsiteX32" fmla="*/ 1905000 w 1927860"/>
                  <a:gd name="connsiteY32" fmla="*/ 871538 h 3842384"/>
                  <a:gd name="connsiteX33" fmla="*/ 1189673 w 1927860"/>
                  <a:gd name="connsiteY33" fmla="*/ 122873 h 3842384"/>
                  <a:gd name="connsiteX34" fmla="*/ 1165860 w 1927860"/>
                  <a:gd name="connsiteY34" fmla="*/ 146685 h 3842384"/>
                  <a:gd name="connsiteX35" fmla="*/ 1142048 w 1927860"/>
                  <a:gd name="connsiteY35" fmla="*/ 122873 h 3842384"/>
                  <a:gd name="connsiteX36" fmla="*/ 1165860 w 1927860"/>
                  <a:gd name="connsiteY36" fmla="*/ 99060 h 3842384"/>
                  <a:gd name="connsiteX37" fmla="*/ 1189673 w 1927860"/>
                  <a:gd name="connsiteY37" fmla="*/ 122873 h 3842384"/>
                  <a:gd name="connsiteX38" fmla="*/ 871537 w 1927860"/>
                  <a:gd name="connsiteY38" fmla="*/ 118110 h 3842384"/>
                  <a:gd name="connsiteX39" fmla="*/ 1080135 w 1927860"/>
                  <a:gd name="connsiteY39" fmla="*/ 118110 h 3842384"/>
                  <a:gd name="connsiteX40" fmla="*/ 1096328 w 1927860"/>
                  <a:gd name="connsiteY40" fmla="*/ 131445 h 3842384"/>
                  <a:gd name="connsiteX41" fmla="*/ 1080135 w 1927860"/>
                  <a:gd name="connsiteY41" fmla="*/ 144780 h 3842384"/>
                  <a:gd name="connsiteX42" fmla="*/ 871537 w 1927860"/>
                  <a:gd name="connsiteY42" fmla="*/ 144780 h 3842384"/>
                  <a:gd name="connsiteX43" fmla="*/ 855345 w 1927860"/>
                  <a:gd name="connsiteY43" fmla="*/ 131445 h 3842384"/>
                  <a:gd name="connsiteX44" fmla="*/ 871537 w 1927860"/>
                  <a:gd name="connsiteY44" fmla="*/ 118110 h 3842384"/>
                  <a:gd name="connsiteX45" fmla="*/ 1804035 w 1927860"/>
                  <a:gd name="connsiteY45" fmla="*/ 3545205 h 3842384"/>
                  <a:gd name="connsiteX46" fmla="*/ 1641158 w 1927860"/>
                  <a:gd name="connsiteY46" fmla="*/ 3719513 h 3842384"/>
                  <a:gd name="connsiteX47" fmla="*/ 308610 w 1927860"/>
                  <a:gd name="connsiteY47" fmla="*/ 3719513 h 3842384"/>
                  <a:gd name="connsiteX48" fmla="*/ 134302 w 1927860"/>
                  <a:gd name="connsiteY48" fmla="*/ 3545205 h 3842384"/>
                  <a:gd name="connsiteX49" fmla="*/ 134302 w 1927860"/>
                  <a:gd name="connsiteY49" fmla="*/ 263843 h 3842384"/>
                  <a:gd name="connsiteX50" fmla="*/ 308610 w 1927860"/>
                  <a:gd name="connsiteY50" fmla="*/ 101918 h 3842384"/>
                  <a:gd name="connsiteX51" fmla="*/ 462915 w 1927860"/>
                  <a:gd name="connsiteY51" fmla="*/ 101918 h 3842384"/>
                  <a:gd name="connsiteX52" fmla="*/ 509587 w 1927860"/>
                  <a:gd name="connsiteY52" fmla="*/ 139065 h 3842384"/>
                  <a:gd name="connsiteX53" fmla="*/ 531495 w 1927860"/>
                  <a:gd name="connsiteY53" fmla="*/ 190500 h 3842384"/>
                  <a:gd name="connsiteX54" fmla="*/ 581025 w 1927860"/>
                  <a:gd name="connsiteY54" fmla="*/ 220980 h 3842384"/>
                  <a:gd name="connsiteX55" fmla="*/ 623887 w 1927860"/>
                  <a:gd name="connsiteY55" fmla="*/ 228600 h 3842384"/>
                  <a:gd name="connsiteX56" fmla="*/ 653415 w 1927860"/>
                  <a:gd name="connsiteY56" fmla="*/ 228600 h 3842384"/>
                  <a:gd name="connsiteX57" fmla="*/ 1299210 w 1927860"/>
                  <a:gd name="connsiteY57" fmla="*/ 228600 h 3842384"/>
                  <a:gd name="connsiteX58" fmla="*/ 1328738 w 1927860"/>
                  <a:gd name="connsiteY58" fmla="*/ 228600 h 3842384"/>
                  <a:gd name="connsiteX59" fmla="*/ 1371600 w 1927860"/>
                  <a:gd name="connsiteY59" fmla="*/ 220027 h 3842384"/>
                  <a:gd name="connsiteX60" fmla="*/ 1421130 w 1927860"/>
                  <a:gd name="connsiteY60" fmla="*/ 190500 h 3842384"/>
                  <a:gd name="connsiteX61" fmla="*/ 1443038 w 1927860"/>
                  <a:gd name="connsiteY61" fmla="*/ 140018 h 3842384"/>
                  <a:gd name="connsiteX62" fmla="*/ 1489710 w 1927860"/>
                  <a:gd name="connsiteY62" fmla="*/ 100965 h 3842384"/>
                  <a:gd name="connsiteX63" fmla="*/ 1642110 w 1927860"/>
                  <a:gd name="connsiteY63" fmla="*/ 100965 h 3842384"/>
                  <a:gd name="connsiteX64" fmla="*/ 1804988 w 1927860"/>
                  <a:gd name="connsiteY64" fmla="*/ 262890 h 3842384"/>
                  <a:gd name="connsiteX65" fmla="*/ 1804988 w 1927860"/>
                  <a:gd name="connsiteY65" fmla="*/ 3545205 h 38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27860" h="3842384">
                    <a:moveTo>
                      <a:pt x="1905000" y="872490"/>
                    </a:moveTo>
                    <a:lnTo>
                      <a:pt x="1905000" y="274320"/>
                    </a:lnTo>
                    <a:cubicBezTo>
                      <a:pt x="1905000" y="122873"/>
                      <a:pt x="1782128" y="0"/>
                      <a:pt x="1630680" y="0"/>
                    </a:cubicBezTo>
                    <a:lnTo>
                      <a:pt x="300037" y="0"/>
                    </a:lnTo>
                    <a:cubicBezTo>
                      <a:pt x="143827" y="0"/>
                      <a:pt x="16193" y="127635"/>
                      <a:pt x="16193" y="283845"/>
                    </a:cubicBezTo>
                    <a:lnTo>
                      <a:pt x="16193" y="502920"/>
                    </a:lnTo>
                    <a:lnTo>
                      <a:pt x="16193" y="502920"/>
                    </a:lnTo>
                    <a:cubicBezTo>
                      <a:pt x="7620" y="502920"/>
                      <a:pt x="0" y="510540"/>
                      <a:pt x="0" y="519113"/>
                    </a:cubicBezTo>
                    <a:lnTo>
                      <a:pt x="0" y="631508"/>
                    </a:lnTo>
                    <a:cubicBezTo>
                      <a:pt x="0" y="640080"/>
                      <a:pt x="7620" y="647700"/>
                      <a:pt x="16193" y="647700"/>
                    </a:cubicBezTo>
                    <a:lnTo>
                      <a:pt x="16193" y="647700"/>
                    </a:lnTo>
                    <a:lnTo>
                      <a:pt x="16193" y="781050"/>
                    </a:lnTo>
                    <a:lnTo>
                      <a:pt x="16193" y="781050"/>
                    </a:lnTo>
                    <a:cubicBezTo>
                      <a:pt x="7620" y="781050"/>
                      <a:pt x="0" y="788670"/>
                      <a:pt x="0" y="797243"/>
                    </a:cubicBezTo>
                    <a:lnTo>
                      <a:pt x="0" y="1038225"/>
                    </a:lnTo>
                    <a:cubicBezTo>
                      <a:pt x="0" y="1046797"/>
                      <a:pt x="7620" y="1054418"/>
                      <a:pt x="16193" y="1054418"/>
                    </a:cubicBezTo>
                    <a:lnTo>
                      <a:pt x="16193" y="1054418"/>
                    </a:lnTo>
                    <a:lnTo>
                      <a:pt x="16193" y="1134428"/>
                    </a:lnTo>
                    <a:lnTo>
                      <a:pt x="16193" y="1134428"/>
                    </a:lnTo>
                    <a:cubicBezTo>
                      <a:pt x="7620" y="1134428"/>
                      <a:pt x="0" y="1142048"/>
                      <a:pt x="0" y="1150620"/>
                    </a:cubicBezTo>
                    <a:lnTo>
                      <a:pt x="0" y="1391603"/>
                    </a:lnTo>
                    <a:cubicBezTo>
                      <a:pt x="0" y="1400175"/>
                      <a:pt x="7620" y="1407795"/>
                      <a:pt x="16193" y="1407795"/>
                    </a:cubicBezTo>
                    <a:lnTo>
                      <a:pt x="16193" y="1407795"/>
                    </a:lnTo>
                    <a:lnTo>
                      <a:pt x="16193" y="3557588"/>
                    </a:lnTo>
                    <a:cubicBezTo>
                      <a:pt x="16193" y="3713798"/>
                      <a:pt x="143827" y="3842385"/>
                      <a:pt x="300990" y="3842385"/>
                    </a:cubicBezTo>
                    <a:lnTo>
                      <a:pt x="1631633" y="3842385"/>
                    </a:lnTo>
                    <a:cubicBezTo>
                      <a:pt x="1782128" y="3842385"/>
                      <a:pt x="1905953" y="3719513"/>
                      <a:pt x="1905953" y="3568065"/>
                    </a:cubicBezTo>
                    <a:lnTo>
                      <a:pt x="1905953" y="1316355"/>
                    </a:lnTo>
                    <a:lnTo>
                      <a:pt x="1911667" y="1316355"/>
                    </a:lnTo>
                    <a:cubicBezTo>
                      <a:pt x="1920240" y="1316355"/>
                      <a:pt x="1927860" y="1308735"/>
                      <a:pt x="1927860" y="1300163"/>
                    </a:cubicBezTo>
                    <a:lnTo>
                      <a:pt x="1927860" y="887730"/>
                    </a:lnTo>
                    <a:cubicBezTo>
                      <a:pt x="1927860" y="879158"/>
                      <a:pt x="1920240" y="871538"/>
                      <a:pt x="1911667" y="871538"/>
                    </a:cubicBezTo>
                    <a:lnTo>
                      <a:pt x="1905000" y="871538"/>
                    </a:lnTo>
                    <a:close/>
                    <a:moveTo>
                      <a:pt x="1189673" y="122873"/>
                    </a:moveTo>
                    <a:cubicBezTo>
                      <a:pt x="1189673" y="136208"/>
                      <a:pt x="1179195" y="146685"/>
                      <a:pt x="1165860" y="146685"/>
                    </a:cubicBezTo>
                    <a:cubicBezTo>
                      <a:pt x="1152525" y="146685"/>
                      <a:pt x="1142048" y="136208"/>
                      <a:pt x="1142048" y="122873"/>
                    </a:cubicBezTo>
                    <a:cubicBezTo>
                      <a:pt x="1142048" y="109538"/>
                      <a:pt x="1152525" y="99060"/>
                      <a:pt x="1165860" y="99060"/>
                    </a:cubicBezTo>
                    <a:cubicBezTo>
                      <a:pt x="1179195" y="99060"/>
                      <a:pt x="1189673" y="109538"/>
                      <a:pt x="1189673" y="122873"/>
                    </a:cubicBezTo>
                    <a:close/>
                    <a:moveTo>
                      <a:pt x="871537" y="118110"/>
                    </a:moveTo>
                    <a:lnTo>
                      <a:pt x="1080135" y="118110"/>
                    </a:lnTo>
                    <a:cubicBezTo>
                      <a:pt x="1088708" y="118110"/>
                      <a:pt x="1096328" y="123825"/>
                      <a:pt x="1096328" y="131445"/>
                    </a:cubicBezTo>
                    <a:cubicBezTo>
                      <a:pt x="1096328" y="139065"/>
                      <a:pt x="1088708" y="144780"/>
                      <a:pt x="1080135" y="144780"/>
                    </a:cubicBezTo>
                    <a:lnTo>
                      <a:pt x="871537" y="144780"/>
                    </a:lnTo>
                    <a:cubicBezTo>
                      <a:pt x="862965" y="144780"/>
                      <a:pt x="855345" y="139065"/>
                      <a:pt x="855345" y="131445"/>
                    </a:cubicBezTo>
                    <a:cubicBezTo>
                      <a:pt x="855345" y="123825"/>
                      <a:pt x="862012" y="118110"/>
                      <a:pt x="871537" y="118110"/>
                    </a:cubicBezTo>
                    <a:close/>
                    <a:moveTo>
                      <a:pt x="1804035" y="3545205"/>
                    </a:moveTo>
                    <a:cubicBezTo>
                      <a:pt x="1804035" y="3638550"/>
                      <a:pt x="1735455" y="3719513"/>
                      <a:pt x="1641158" y="3719513"/>
                    </a:cubicBezTo>
                    <a:lnTo>
                      <a:pt x="308610" y="3719513"/>
                    </a:lnTo>
                    <a:cubicBezTo>
                      <a:pt x="215265" y="3719513"/>
                      <a:pt x="134302" y="3638550"/>
                      <a:pt x="134302" y="3545205"/>
                    </a:cubicBezTo>
                    <a:lnTo>
                      <a:pt x="134302" y="263843"/>
                    </a:lnTo>
                    <a:cubicBezTo>
                      <a:pt x="134302" y="170498"/>
                      <a:pt x="215265" y="101918"/>
                      <a:pt x="308610" y="101918"/>
                    </a:cubicBezTo>
                    <a:lnTo>
                      <a:pt x="462915" y="101918"/>
                    </a:lnTo>
                    <a:cubicBezTo>
                      <a:pt x="495300" y="101918"/>
                      <a:pt x="507683" y="98107"/>
                      <a:pt x="509587" y="139065"/>
                    </a:cubicBezTo>
                    <a:cubicBezTo>
                      <a:pt x="510540" y="160973"/>
                      <a:pt x="518160" y="177165"/>
                      <a:pt x="531495" y="190500"/>
                    </a:cubicBezTo>
                    <a:cubicBezTo>
                      <a:pt x="543878" y="203835"/>
                      <a:pt x="561023" y="215265"/>
                      <a:pt x="581025" y="220980"/>
                    </a:cubicBezTo>
                    <a:cubicBezTo>
                      <a:pt x="594360" y="224790"/>
                      <a:pt x="609600" y="228600"/>
                      <a:pt x="623887" y="228600"/>
                    </a:cubicBezTo>
                    <a:lnTo>
                      <a:pt x="653415" y="228600"/>
                    </a:lnTo>
                    <a:lnTo>
                      <a:pt x="1299210" y="228600"/>
                    </a:lnTo>
                    <a:lnTo>
                      <a:pt x="1328738" y="228600"/>
                    </a:lnTo>
                    <a:cubicBezTo>
                      <a:pt x="1343025" y="228600"/>
                      <a:pt x="1358265" y="223838"/>
                      <a:pt x="1371600" y="220027"/>
                    </a:cubicBezTo>
                    <a:cubicBezTo>
                      <a:pt x="1391603" y="213360"/>
                      <a:pt x="1408748" y="203835"/>
                      <a:pt x="1421130" y="190500"/>
                    </a:cubicBezTo>
                    <a:cubicBezTo>
                      <a:pt x="1433513" y="177165"/>
                      <a:pt x="1441133" y="160973"/>
                      <a:pt x="1443038" y="140018"/>
                    </a:cubicBezTo>
                    <a:cubicBezTo>
                      <a:pt x="1444942" y="99060"/>
                      <a:pt x="1457325" y="100965"/>
                      <a:pt x="1489710" y="100965"/>
                    </a:cubicBezTo>
                    <a:lnTo>
                      <a:pt x="1642110" y="100965"/>
                    </a:lnTo>
                    <a:cubicBezTo>
                      <a:pt x="1735455" y="100965"/>
                      <a:pt x="1804988" y="169545"/>
                      <a:pt x="1804988" y="262890"/>
                    </a:cubicBezTo>
                    <a:lnTo>
                      <a:pt x="1804988" y="3545205"/>
                    </a:lnTo>
                    <a:close/>
                  </a:path>
                </a:pathLst>
              </a:custGeom>
              <a:solidFill>
                <a:schemeClr val="accent1"/>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C41547C-C40F-4F4E-BB27-046C3CB4A9E5}"/>
                  </a:ext>
                </a:extLst>
              </p:cNvPr>
              <p:cNvSpPr/>
              <p:nvPr/>
            </p:nvSpPr>
            <p:spPr>
              <a:xfrm>
                <a:off x="6740298" y="583851"/>
                <a:ext cx="240982" cy="26669"/>
              </a:xfrm>
              <a:custGeom>
                <a:avLst/>
                <a:gdLst>
                  <a:gd name="connsiteX0" fmla="*/ 224790 w 240982"/>
                  <a:gd name="connsiteY0" fmla="*/ 0 h 26669"/>
                  <a:gd name="connsiteX1" fmla="*/ 16192 w 240982"/>
                  <a:gd name="connsiteY1" fmla="*/ 0 h 26669"/>
                  <a:gd name="connsiteX2" fmla="*/ 0 w 240982"/>
                  <a:gd name="connsiteY2" fmla="*/ 13335 h 26669"/>
                  <a:gd name="connsiteX3" fmla="*/ 16192 w 240982"/>
                  <a:gd name="connsiteY3" fmla="*/ 26670 h 26669"/>
                  <a:gd name="connsiteX4" fmla="*/ 224790 w 240982"/>
                  <a:gd name="connsiteY4" fmla="*/ 26670 h 26669"/>
                  <a:gd name="connsiteX5" fmla="*/ 240983 w 240982"/>
                  <a:gd name="connsiteY5" fmla="*/ 13335 h 26669"/>
                  <a:gd name="connsiteX6" fmla="*/ 224790 w 240982"/>
                  <a:gd name="connsiteY6" fmla="*/ 0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82" h="26669">
                    <a:moveTo>
                      <a:pt x="224790" y="0"/>
                    </a:moveTo>
                    <a:lnTo>
                      <a:pt x="16192" y="0"/>
                    </a:lnTo>
                    <a:cubicBezTo>
                      <a:pt x="7620" y="0"/>
                      <a:pt x="0" y="5715"/>
                      <a:pt x="0" y="13335"/>
                    </a:cubicBezTo>
                    <a:cubicBezTo>
                      <a:pt x="0" y="20955"/>
                      <a:pt x="7620" y="26670"/>
                      <a:pt x="16192" y="26670"/>
                    </a:cubicBezTo>
                    <a:lnTo>
                      <a:pt x="224790" y="26670"/>
                    </a:lnTo>
                    <a:cubicBezTo>
                      <a:pt x="233363" y="26670"/>
                      <a:pt x="240983" y="20955"/>
                      <a:pt x="240983" y="13335"/>
                    </a:cubicBezTo>
                    <a:cubicBezTo>
                      <a:pt x="240983" y="5715"/>
                      <a:pt x="233363" y="0"/>
                      <a:pt x="224790" y="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757990E-C91E-407F-AFFB-FC0F3514E981}"/>
                  </a:ext>
                </a:extLst>
              </p:cNvPr>
              <p:cNvSpPr/>
              <p:nvPr/>
            </p:nvSpPr>
            <p:spPr>
              <a:xfrm>
                <a:off x="7027000" y="564801"/>
                <a:ext cx="47625" cy="47625"/>
              </a:xfrm>
              <a:custGeom>
                <a:avLst/>
                <a:gdLst>
                  <a:gd name="connsiteX0" fmla="*/ 23813 w 47625"/>
                  <a:gd name="connsiteY0" fmla="*/ 0 h 47625"/>
                  <a:gd name="connsiteX1" fmla="*/ 0 w 47625"/>
                  <a:gd name="connsiteY1" fmla="*/ 23813 h 47625"/>
                  <a:gd name="connsiteX2" fmla="*/ 23813 w 47625"/>
                  <a:gd name="connsiteY2" fmla="*/ 47625 h 47625"/>
                  <a:gd name="connsiteX3" fmla="*/ 47625 w 47625"/>
                  <a:gd name="connsiteY3" fmla="*/ 23813 h 47625"/>
                  <a:gd name="connsiteX4" fmla="*/ 2381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3813" y="0"/>
                    </a:moveTo>
                    <a:cubicBezTo>
                      <a:pt x="10477" y="0"/>
                      <a:pt x="0" y="10477"/>
                      <a:pt x="0" y="23813"/>
                    </a:cubicBezTo>
                    <a:cubicBezTo>
                      <a:pt x="0" y="37147"/>
                      <a:pt x="10477" y="47625"/>
                      <a:pt x="23813" y="47625"/>
                    </a:cubicBezTo>
                    <a:cubicBezTo>
                      <a:pt x="37147" y="47625"/>
                      <a:pt x="47625" y="37147"/>
                      <a:pt x="47625" y="23813"/>
                    </a:cubicBezTo>
                    <a:cubicBezTo>
                      <a:pt x="47625" y="10477"/>
                      <a:pt x="37147" y="0"/>
                      <a:pt x="23813" y="0"/>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9274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73093B2-3CC9-4A1D-A2AE-277CC9947C39}"/>
              </a:ext>
            </a:extLst>
          </p:cNvPr>
          <p:cNvSpPr/>
          <p:nvPr/>
        </p:nvSpPr>
        <p:spPr>
          <a:xfrm>
            <a:off x="6521274" y="524933"/>
            <a:ext cx="1921933" cy="4162108"/>
          </a:xfrm>
          <a:prstGeom prst="roundRect">
            <a:avLst>
              <a:gd name="adj" fmla="val 11381"/>
            </a:avLst>
          </a:prstGeom>
          <a:solidFill>
            <a:srgbClr val="D1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5F6C423-0C86-47A7-8FDA-116C816B897C}"/>
              </a:ext>
            </a:extLst>
          </p:cNvPr>
          <p:cNvSpPr/>
          <p:nvPr/>
        </p:nvSpPr>
        <p:spPr>
          <a:xfrm>
            <a:off x="-1" y="958354"/>
            <a:ext cx="6548109" cy="33230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4BCCD-2147-4E66-BE3C-BE2252C403D6}"/>
              </a:ext>
            </a:extLst>
          </p:cNvPr>
          <p:cNvSpPr>
            <a:spLocks noGrp="1"/>
          </p:cNvSpPr>
          <p:nvPr>
            <p:ph type="title"/>
          </p:nvPr>
        </p:nvSpPr>
        <p:spPr/>
        <p:txBody>
          <a:bodyPr/>
          <a:lstStyle/>
          <a:p>
            <a:r>
              <a:rPr lang="en-IN" sz="2200" b="1" dirty="0">
                <a:effectLst/>
                <a:ea typeface="Times New Roman" panose="02020603050405020304" pitchFamily="18" charset="0"/>
              </a:rPr>
              <a:t>Patient Dashboard</a:t>
            </a:r>
            <a:r>
              <a:rPr lang="en-IO" sz="2200" b="1" dirty="0">
                <a:effectLst/>
                <a:ea typeface="Times New Roman" panose="02020603050405020304" pitchFamily="18" charset="0"/>
              </a:rPr>
              <a:t> </a:t>
            </a:r>
            <a:endParaRPr lang="en-IO" sz="2200" b="1" dirty="0"/>
          </a:p>
        </p:txBody>
      </p:sp>
      <p:pic>
        <p:nvPicPr>
          <p:cNvPr id="8" name="Picture 7">
            <a:extLst>
              <a:ext uri="{FF2B5EF4-FFF2-40B4-BE49-F238E27FC236}">
                <a16:creationId xmlns:a16="http://schemas.microsoft.com/office/drawing/2014/main" id="{A536B6C4-7288-43FD-98D3-06612DC96FB6}"/>
              </a:ext>
            </a:extLst>
          </p:cNvPr>
          <p:cNvPicPr/>
          <p:nvPr/>
        </p:nvPicPr>
        <p:blipFill>
          <a:blip r:embed="rId2"/>
          <a:stretch>
            <a:fillRect/>
          </a:stretch>
        </p:blipFill>
        <p:spPr>
          <a:xfrm>
            <a:off x="6500446" y="935845"/>
            <a:ext cx="1963588" cy="3340284"/>
          </a:xfrm>
          <a:prstGeom prst="rect">
            <a:avLst/>
          </a:prstGeom>
        </p:spPr>
      </p:pic>
      <p:grpSp>
        <p:nvGrpSpPr>
          <p:cNvPr id="11" name="Graphic 3">
            <a:extLst>
              <a:ext uri="{FF2B5EF4-FFF2-40B4-BE49-F238E27FC236}">
                <a16:creationId xmlns:a16="http://schemas.microsoft.com/office/drawing/2014/main" id="{D6AA247F-0812-46BE-B57B-910F26BF2DC5}"/>
              </a:ext>
            </a:extLst>
          </p:cNvPr>
          <p:cNvGrpSpPr/>
          <p:nvPr/>
        </p:nvGrpSpPr>
        <p:grpSpPr>
          <a:xfrm>
            <a:off x="6401382" y="456459"/>
            <a:ext cx="2161716" cy="4308477"/>
            <a:chOff x="5884953" y="465741"/>
            <a:chExt cx="1927860" cy="3842384"/>
          </a:xfrm>
          <a:solidFill>
            <a:schemeClr val="accent1"/>
          </a:solidFill>
        </p:grpSpPr>
        <p:sp>
          <p:nvSpPr>
            <p:cNvPr id="12" name="Freeform: Shape 11">
              <a:extLst>
                <a:ext uri="{FF2B5EF4-FFF2-40B4-BE49-F238E27FC236}">
                  <a16:creationId xmlns:a16="http://schemas.microsoft.com/office/drawing/2014/main" id="{B86CA0DF-F42A-4ADE-B3EF-CC81A40E162C}"/>
                </a:ext>
              </a:extLst>
            </p:cNvPr>
            <p:cNvSpPr/>
            <p:nvPr/>
          </p:nvSpPr>
          <p:spPr>
            <a:xfrm>
              <a:off x="5884953" y="465741"/>
              <a:ext cx="1927860" cy="3842384"/>
            </a:xfrm>
            <a:custGeom>
              <a:avLst/>
              <a:gdLst>
                <a:gd name="connsiteX0" fmla="*/ 1905000 w 1927860"/>
                <a:gd name="connsiteY0" fmla="*/ 872490 h 3842384"/>
                <a:gd name="connsiteX1" fmla="*/ 1905000 w 1927860"/>
                <a:gd name="connsiteY1" fmla="*/ 274320 h 3842384"/>
                <a:gd name="connsiteX2" fmla="*/ 1630680 w 1927860"/>
                <a:gd name="connsiteY2" fmla="*/ 0 h 3842384"/>
                <a:gd name="connsiteX3" fmla="*/ 300037 w 1927860"/>
                <a:gd name="connsiteY3" fmla="*/ 0 h 3842384"/>
                <a:gd name="connsiteX4" fmla="*/ 16193 w 1927860"/>
                <a:gd name="connsiteY4" fmla="*/ 283845 h 3842384"/>
                <a:gd name="connsiteX5" fmla="*/ 16193 w 1927860"/>
                <a:gd name="connsiteY5" fmla="*/ 502920 h 3842384"/>
                <a:gd name="connsiteX6" fmla="*/ 16193 w 1927860"/>
                <a:gd name="connsiteY6" fmla="*/ 502920 h 3842384"/>
                <a:gd name="connsiteX7" fmla="*/ 0 w 1927860"/>
                <a:gd name="connsiteY7" fmla="*/ 519113 h 3842384"/>
                <a:gd name="connsiteX8" fmla="*/ 0 w 1927860"/>
                <a:gd name="connsiteY8" fmla="*/ 631508 h 3842384"/>
                <a:gd name="connsiteX9" fmla="*/ 16193 w 1927860"/>
                <a:gd name="connsiteY9" fmla="*/ 647700 h 3842384"/>
                <a:gd name="connsiteX10" fmla="*/ 16193 w 1927860"/>
                <a:gd name="connsiteY10" fmla="*/ 647700 h 3842384"/>
                <a:gd name="connsiteX11" fmla="*/ 16193 w 1927860"/>
                <a:gd name="connsiteY11" fmla="*/ 781050 h 3842384"/>
                <a:gd name="connsiteX12" fmla="*/ 16193 w 1927860"/>
                <a:gd name="connsiteY12" fmla="*/ 781050 h 3842384"/>
                <a:gd name="connsiteX13" fmla="*/ 0 w 1927860"/>
                <a:gd name="connsiteY13" fmla="*/ 797243 h 3842384"/>
                <a:gd name="connsiteX14" fmla="*/ 0 w 1927860"/>
                <a:gd name="connsiteY14" fmla="*/ 1038225 h 3842384"/>
                <a:gd name="connsiteX15" fmla="*/ 16193 w 1927860"/>
                <a:gd name="connsiteY15" fmla="*/ 1054418 h 3842384"/>
                <a:gd name="connsiteX16" fmla="*/ 16193 w 1927860"/>
                <a:gd name="connsiteY16" fmla="*/ 1054418 h 3842384"/>
                <a:gd name="connsiteX17" fmla="*/ 16193 w 1927860"/>
                <a:gd name="connsiteY17" fmla="*/ 1134428 h 3842384"/>
                <a:gd name="connsiteX18" fmla="*/ 16193 w 1927860"/>
                <a:gd name="connsiteY18" fmla="*/ 1134428 h 3842384"/>
                <a:gd name="connsiteX19" fmla="*/ 0 w 1927860"/>
                <a:gd name="connsiteY19" fmla="*/ 1150620 h 3842384"/>
                <a:gd name="connsiteX20" fmla="*/ 0 w 1927860"/>
                <a:gd name="connsiteY20" fmla="*/ 1391603 h 3842384"/>
                <a:gd name="connsiteX21" fmla="*/ 16193 w 1927860"/>
                <a:gd name="connsiteY21" fmla="*/ 1407795 h 3842384"/>
                <a:gd name="connsiteX22" fmla="*/ 16193 w 1927860"/>
                <a:gd name="connsiteY22" fmla="*/ 1407795 h 3842384"/>
                <a:gd name="connsiteX23" fmla="*/ 16193 w 1927860"/>
                <a:gd name="connsiteY23" fmla="*/ 3557588 h 3842384"/>
                <a:gd name="connsiteX24" fmla="*/ 300990 w 1927860"/>
                <a:gd name="connsiteY24" fmla="*/ 3842385 h 3842384"/>
                <a:gd name="connsiteX25" fmla="*/ 1631633 w 1927860"/>
                <a:gd name="connsiteY25" fmla="*/ 3842385 h 3842384"/>
                <a:gd name="connsiteX26" fmla="*/ 1905953 w 1927860"/>
                <a:gd name="connsiteY26" fmla="*/ 3568065 h 3842384"/>
                <a:gd name="connsiteX27" fmla="*/ 1905953 w 1927860"/>
                <a:gd name="connsiteY27" fmla="*/ 1316355 h 3842384"/>
                <a:gd name="connsiteX28" fmla="*/ 1911667 w 1927860"/>
                <a:gd name="connsiteY28" fmla="*/ 1316355 h 3842384"/>
                <a:gd name="connsiteX29" fmla="*/ 1927860 w 1927860"/>
                <a:gd name="connsiteY29" fmla="*/ 1300163 h 3842384"/>
                <a:gd name="connsiteX30" fmla="*/ 1927860 w 1927860"/>
                <a:gd name="connsiteY30" fmla="*/ 887730 h 3842384"/>
                <a:gd name="connsiteX31" fmla="*/ 1911667 w 1927860"/>
                <a:gd name="connsiteY31" fmla="*/ 871538 h 3842384"/>
                <a:gd name="connsiteX32" fmla="*/ 1905000 w 1927860"/>
                <a:gd name="connsiteY32" fmla="*/ 871538 h 3842384"/>
                <a:gd name="connsiteX33" fmla="*/ 1189673 w 1927860"/>
                <a:gd name="connsiteY33" fmla="*/ 122873 h 3842384"/>
                <a:gd name="connsiteX34" fmla="*/ 1165860 w 1927860"/>
                <a:gd name="connsiteY34" fmla="*/ 146685 h 3842384"/>
                <a:gd name="connsiteX35" fmla="*/ 1142048 w 1927860"/>
                <a:gd name="connsiteY35" fmla="*/ 122873 h 3842384"/>
                <a:gd name="connsiteX36" fmla="*/ 1165860 w 1927860"/>
                <a:gd name="connsiteY36" fmla="*/ 99060 h 3842384"/>
                <a:gd name="connsiteX37" fmla="*/ 1189673 w 1927860"/>
                <a:gd name="connsiteY37" fmla="*/ 122873 h 3842384"/>
                <a:gd name="connsiteX38" fmla="*/ 871537 w 1927860"/>
                <a:gd name="connsiteY38" fmla="*/ 118110 h 3842384"/>
                <a:gd name="connsiteX39" fmla="*/ 1080135 w 1927860"/>
                <a:gd name="connsiteY39" fmla="*/ 118110 h 3842384"/>
                <a:gd name="connsiteX40" fmla="*/ 1096328 w 1927860"/>
                <a:gd name="connsiteY40" fmla="*/ 131445 h 3842384"/>
                <a:gd name="connsiteX41" fmla="*/ 1080135 w 1927860"/>
                <a:gd name="connsiteY41" fmla="*/ 144780 h 3842384"/>
                <a:gd name="connsiteX42" fmla="*/ 871537 w 1927860"/>
                <a:gd name="connsiteY42" fmla="*/ 144780 h 3842384"/>
                <a:gd name="connsiteX43" fmla="*/ 855345 w 1927860"/>
                <a:gd name="connsiteY43" fmla="*/ 131445 h 3842384"/>
                <a:gd name="connsiteX44" fmla="*/ 871537 w 1927860"/>
                <a:gd name="connsiteY44" fmla="*/ 118110 h 3842384"/>
                <a:gd name="connsiteX45" fmla="*/ 1804035 w 1927860"/>
                <a:gd name="connsiteY45" fmla="*/ 3545205 h 3842384"/>
                <a:gd name="connsiteX46" fmla="*/ 1641158 w 1927860"/>
                <a:gd name="connsiteY46" fmla="*/ 3719513 h 3842384"/>
                <a:gd name="connsiteX47" fmla="*/ 308610 w 1927860"/>
                <a:gd name="connsiteY47" fmla="*/ 3719513 h 3842384"/>
                <a:gd name="connsiteX48" fmla="*/ 134302 w 1927860"/>
                <a:gd name="connsiteY48" fmla="*/ 3545205 h 3842384"/>
                <a:gd name="connsiteX49" fmla="*/ 134302 w 1927860"/>
                <a:gd name="connsiteY49" fmla="*/ 263843 h 3842384"/>
                <a:gd name="connsiteX50" fmla="*/ 308610 w 1927860"/>
                <a:gd name="connsiteY50" fmla="*/ 101918 h 3842384"/>
                <a:gd name="connsiteX51" fmla="*/ 462915 w 1927860"/>
                <a:gd name="connsiteY51" fmla="*/ 101918 h 3842384"/>
                <a:gd name="connsiteX52" fmla="*/ 509587 w 1927860"/>
                <a:gd name="connsiteY52" fmla="*/ 139065 h 3842384"/>
                <a:gd name="connsiteX53" fmla="*/ 531495 w 1927860"/>
                <a:gd name="connsiteY53" fmla="*/ 190500 h 3842384"/>
                <a:gd name="connsiteX54" fmla="*/ 581025 w 1927860"/>
                <a:gd name="connsiteY54" fmla="*/ 220980 h 3842384"/>
                <a:gd name="connsiteX55" fmla="*/ 623887 w 1927860"/>
                <a:gd name="connsiteY55" fmla="*/ 228600 h 3842384"/>
                <a:gd name="connsiteX56" fmla="*/ 653415 w 1927860"/>
                <a:gd name="connsiteY56" fmla="*/ 228600 h 3842384"/>
                <a:gd name="connsiteX57" fmla="*/ 1299210 w 1927860"/>
                <a:gd name="connsiteY57" fmla="*/ 228600 h 3842384"/>
                <a:gd name="connsiteX58" fmla="*/ 1328738 w 1927860"/>
                <a:gd name="connsiteY58" fmla="*/ 228600 h 3842384"/>
                <a:gd name="connsiteX59" fmla="*/ 1371600 w 1927860"/>
                <a:gd name="connsiteY59" fmla="*/ 220027 h 3842384"/>
                <a:gd name="connsiteX60" fmla="*/ 1421130 w 1927860"/>
                <a:gd name="connsiteY60" fmla="*/ 190500 h 3842384"/>
                <a:gd name="connsiteX61" fmla="*/ 1443038 w 1927860"/>
                <a:gd name="connsiteY61" fmla="*/ 140018 h 3842384"/>
                <a:gd name="connsiteX62" fmla="*/ 1489710 w 1927860"/>
                <a:gd name="connsiteY62" fmla="*/ 100965 h 3842384"/>
                <a:gd name="connsiteX63" fmla="*/ 1642110 w 1927860"/>
                <a:gd name="connsiteY63" fmla="*/ 100965 h 3842384"/>
                <a:gd name="connsiteX64" fmla="*/ 1804988 w 1927860"/>
                <a:gd name="connsiteY64" fmla="*/ 262890 h 3842384"/>
                <a:gd name="connsiteX65" fmla="*/ 1804988 w 1927860"/>
                <a:gd name="connsiteY65" fmla="*/ 3545205 h 38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27860" h="3842384">
                  <a:moveTo>
                    <a:pt x="1905000" y="872490"/>
                  </a:moveTo>
                  <a:lnTo>
                    <a:pt x="1905000" y="274320"/>
                  </a:lnTo>
                  <a:cubicBezTo>
                    <a:pt x="1905000" y="122873"/>
                    <a:pt x="1782128" y="0"/>
                    <a:pt x="1630680" y="0"/>
                  </a:cubicBezTo>
                  <a:lnTo>
                    <a:pt x="300037" y="0"/>
                  </a:lnTo>
                  <a:cubicBezTo>
                    <a:pt x="143827" y="0"/>
                    <a:pt x="16193" y="127635"/>
                    <a:pt x="16193" y="283845"/>
                  </a:cubicBezTo>
                  <a:lnTo>
                    <a:pt x="16193" y="502920"/>
                  </a:lnTo>
                  <a:lnTo>
                    <a:pt x="16193" y="502920"/>
                  </a:lnTo>
                  <a:cubicBezTo>
                    <a:pt x="7620" y="502920"/>
                    <a:pt x="0" y="510540"/>
                    <a:pt x="0" y="519113"/>
                  </a:cubicBezTo>
                  <a:lnTo>
                    <a:pt x="0" y="631508"/>
                  </a:lnTo>
                  <a:cubicBezTo>
                    <a:pt x="0" y="640080"/>
                    <a:pt x="7620" y="647700"/>
                    <a:pt x="16193" y="647700"/>
                  </a:cubicBezTo>
                  <a:lnTo>
                    <a:pt x="16193" y="647700"/>
                  </a:lnTo>
                  <a:lnTo>
                    <a:pt x="16193" y="781050"/>
                  </a:lnTo>
                  <a:lnTo>
                    <a:pt x="16193" y="781050"/>
                  </a:lnTo>
                  <a:cubicBezTo>
                    <a:pt x="7620" y="781050"/>
                    <a:pt x="0" y="788670"/>
                    <a:pt x="0" y="797243"/>
                  </a:cubicBezTo>
                  <a:lnTo>
                    <a:pt x="0" y="1038225"/>
                  </a:lnTo>
                  <a:cubicBezTo>
                    <a:pt x="0" y="1046797"/>
                    <a:pt x="7620" y="1054418"/>
                    <a:pt x="16193" y="1054418"/>
                  </a:cubicBezTo>
                  <a:lnTo>
                    <a:pt x="16193" y="1054418"/>
                  </a:lnTo>
                  <a:lnTo>
                    <a:pt x="16193" y="1134428"/>
                  </a:lnTo>
                  <a:lnTo>
                    <a:pt x="16193" y="1134428"/>
                  </a:lnTo>
                  <a:cubicBezTo>
                    <a:pt x="7620" y="1134428"/>
                    <a:pt x="0" y="1142048"/>
                    <a:pt x="0" y="1150620"/>
                  </a:cubicBezTo>
                  <a:lnTo>
                    <a:pt x="0" y="1391603"/>
                  </a:lnTo>
                  <a:cubicBezTo>
                    <a:pt x="0" y="1400175"/>
                    <a:pt x="7620" y="1407795"/>
                    <a:pt x="16193" y="1407795"/>
                  </a:cubicBezTo>
                  <a:lnTo>
                    <a:pt x="16193" y="1407795"/>
                  </a:lnTo>
                  <a:lnTo>
                    <a:pt x="16193" y="3557588"/>
                  </a:lnTo>
                  <a:cubicBezTo>
                    <a:pt x="16193" y="3713798"/>
                    <a:pt x="143827" y="3842385"/>
                    <a:pt x="300990" y="3842385"/>
                  </a:cubicBezTo>
                  <a:lnTo>
                    <a:pt x="1631633" y="3842385"/>
                  </a:lnTo>
                  <a:cubicBezTo>
                    <a:pt x="1782128" y="3842385"/>
                    <a:pt x="1905953" y="3719513"/>
                    <a:pt x="1905953" y="3568065"/>
                  </a:cubicBezTo>
                  <a:lnTo>
                    <a:pt x="1905953" y="1316355"/>
                  </a:lnTo>
                  <a:lnTo>
                    <a:pt x="1911667" y="1316355"/>
                  </a:lnTo>
                  <a:cubicBezTo>
                    <a:pt x="1920240" y="1316355"/>
                    <a:pt x="1927860" y="1308735"/>
                    <a:pt x="1927860" y="1300163"/>
                  </a:cubicBezTo>
                  <a:lnTo>
                    <a:pt x="1927860" y="887730"/>
                  </a:lnTo>
                  <a:cubicBezTo>
                    <a:pt x="1927860" y="879158"/>
                    <a:pt x="1920240" y="871538"/>
                    <a:pt x="1911667" y="871538"/>
                  </a:cubicBezTo>
                  <a:lnTo>
                    <a:pt x="1905000" y="871538"/>
                  </a:lnTo>
                  <a:close/>
                  <a:moveTo>
                    <a:pt x="1189673" y="122873"/>
                  </a:moveTo>
                  <a:cubicBezTo>
                    <a:pt x="1189673" y="136208"/>
                    <a:pt x="1179195" y="146685"/>
                    <a:pt x="1165860" y="146685"/>
                  </a:cubicBezTo>
                  <a:cubicBezTo>
                    <a:pt x="1152525" y="146685"/>
                    <a:pt x="1142048" y="136208"/>
                    <a:pt x="1142048" y="122873"/>
                  </a:cubicBezTo>
                  <a:cubicBezTo>
                    <a:pt x="1142048" y="109538"/>
                    <a:pt x="1152525" y="99060"/>
                    <a:pt x="1165860" y="99060"/>
                  </a:cubicBezTo>
                  <a:cubicBezTo>
                    <a:pt x="1179195" y="99060"/>
                    <a:pt x="1189673" y="109538"/>
                    <a:pt x="1189673" y="122873"/>
                  </a:cubicBezTo>
                  <a:close/>
                  <a:moveTo>
                    <a:pt x="871537" y="118110"/>
                  </a:moveTo>
                  <a:lnTo>
                    <a:pt x="1080135" y="118110"/>
                  </a:lnTo>
                  <a:cubicBezTo>
                    <a:pt x="1088708" y="118110"/>
                    <a:pt x="1096328" y="123825"/>
                    <a:pt x="1096328" y="131445"/>
                  </a:cubicBezTo>
                  <a:cubicBezTo>
                    <a:pt x="1096328" y="139065"/>
                    <a:pt x="1088708" y="144780"/>
                    <a:pt x="1080135" y="144780"/>
                  </a:cubicBezTo>
                  <a:lnTo>
                    <a:pt x="871537" y="144780"/>
                  </a:lnTo>
                  <a:cubicBezTo>
                    <a:pt x="862965" y="144780"/>
                    <a:pt x="855345" y="139065"/>
                    <a:pt x="855345" y="131445"/>
                  </a:cubicBezTo>
                  <a:cubicBezTo>
                    <a:pt x="855345" y="123825"/>
                    <a:pt x="862012" y="118110"/>
                    <a:pt x="871537" y="118110"/>
                  </a:cubicBezTo>
                  <a:close/>
                  <a:moveTo>
                    <a:pt x="1804035" y="3545205"/>
                  </a:moveTo>
                  <a:cubicBezTo>
                    <a:pt x="1804035" y="3638550"/>
                    <a:pt x="1735455" y="3719513"/>
                    <a:pt x="1641158" y="3719513"/>
                  </a:cubicBezTo>
                  <a:lnTo>
                    <a:pt x="308610" y="3719513"/>
                  </a:lnTo>
                  <a:cubicBezTo>
                    <a:pt x="215265" y="3719513"/>
                    <a:pt x="134302" y="3638550"/>
                    <a:pt x="134302" y="3545205"/>
                  </a:cubicBezTo>
                  <a:lnTo>
                    <a:pt x="134302" y="263843"/>
                  </a:lnTo>
                  <a:cubicBezTo>
                    <a:pt x="134302" y="170498"/>
                    <a:pt x="215265" y="101918"/>
                    <a:pt x="308610" y="101918"/>
                  </a:cubicBezTo>
                  <a:lnTo>
                    <a:pt x="462915" y="101918"/>
                  </a:lnTo>
                  <a:cubicBezTo>
                    <a:pt x="495300" y="101918"/>
                    <a:pt x="507683" y="98107"/>
                    <a:pt x="509587" y="139065"/>
                  </a:cubicBezTo>
                  <a:cubicBezTo>
                    <a:pt x="510540" y="160973"/>
                    <a:pt x="518160" y="177165"/>
                    <a:pt x="531495" y="190500"/>
                  </a:cubicBezTo>
                  <a:cubicBezTo>
                    <a:pt x="543878" y="203835"/>
                    <a:pt x="561023" y="215265"/>
                    <a:pt x="581025" y="220980"/>
                  </a:cubicBezTo>
                  <a:cubicBezTo>
                    <a:pt x="594360" y="224790"/>
                    <a:pt x="609600" y="228600"/>
                    <a:pt x="623887" y="228600"/>
                  </a:cubicBezTo>
                  <a:lnTo>
                    <a:pt x="653415" y="228600"/>
                  </a:lnTo>
                  <a:lnTo>
                    <a:pt x="1299210" y="228600"/>
                  </a:lnTo>
                  <a:lnTo>
                    <a:pt x="1328738" y="228600"/>
                  </a:lnTo>
                  <a:cubicBezTo>
                    <a:pt x="1343025" y="228600"/>
                    <a:pt x="1358265" y="223838"/>
                    <a:pt x="1371600" y="220027"/>
                  </a:cubicBezTo>
                  <a:cubicBezTo>
                    <a:pt x="1391603" y="213360"/>
                    <a:pt x="1408748" y="203835"/>
                    <a:pt x="1421130" y="190500"/>
                  </a:cubicBezTo>
                  <a:cubicBezTo>
                    <a:pt x="1433513" y="177165"/>
                    <a:pt x="1441133" y="160973"/>
                    <a:pt x="1443038" y="140018"/>
                  </a:cubicBezTo>
                  <a:cubicBezTo>
                    <a:pt x="1444942" y="99060"/>
                    <a:pt x="1457325" y="100965"/>
                    <a:pt x="1489710" y="100965"/>
                  </a:cubicBezTo>
                  <a:lnTo>
                    <a:pt x="1642110" y="100965"/>
                  </a:lnTo>
                  <a:cubicBezTo>
                    <a:pt x="1735455" y="100965"/>
                    <a:pt x="1804988" y="169545"/>
                    <a:pt x="1804988" y="262890"/>
                  </a:cubicBezTo>
                  <a:lnTo>
                    <a:pt x="1804988" y="3545205"/>
                  </a:lnTo>
                  <a:close/>
                </a:path>
              </a:pathLst>
            </a:custGeom>
            <a:solidFill>
              <a:schemeClr val="accent1"/>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271B8C1-4B05-415F-8E4A-FCB399ED4C53}"/>
                </a:ext>
              </a:extLst>
            </p:cNvPr>
            <p:cNvSpPr/>
            <p:nvPr/>
          </p:nvSpPr>
          <p:spPr>
            <a:xfrm>
              <a:off x="6740298" y="583851"/>
              <a:ext cx="240982" cy="26669"/>
            </a:xfrm>
            <a:custGeom>
              <a:avLst/>
              <a:gdLst>
                <a:gd name="connsiteX0" fmla="*/ 224790 w 240982"/>
                <a:gd name="connsiteY0" fmla="*/ 0 h 26669"/>
                <a:gd name="connsiteX1" fmla="*/ 16192 w 240982"/>
                <a:gd name="connsiteY1" fmla="*/ 0 h 26669"/>
                <a:gd name="connsiteX2" fmla="*/ 0 w 240982"/>
                <a:gd name="connsiteY2" fmla="*/ 13335 h 26669"/>
                <a:gd name="connsiteX3" fmla="*/ 16192 w 240982"/>
                <a:gd name="connsiteY3" fmla="*/ 26670 h 26669"/>
                <a:gd name="connsiteX4" fmla="*/ 224790 w 240982"/>
                <a:gd name="connsiteY4" fmla="*/ 26670 h 26669"/>
                <a:gd name="connsiteX5" fmla="*/ 240983 w 240982"/>
                <a:gd name="connsiteY5" fmla="*/ 13335 h 26669"/>
                <a:gd name="connsiteX6" fmla="*/ 224790 w 240982"/>
                <a:gd name="connsiteY6" fmla="*/ 0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82" h="26669">
                  <a:moveTo>
                    <a:pt x="224790" y="0"/>
                  </a:moveTo>
                  <a:lnTo>
                    <a:pt x="16192" y="0"/>
                  </a:lnTo>
                  <a:cubicBezTo>
                    <a:pt x="7620" y="0"/>
                    <a:pt x="0" y="5715"/>
                    <a:pt x="0" y="13335"/>
                  </a:cubicBezTo>
                  <a:cubicBezTo>
                    <a:pt x="0" y="20955"/>
                    <a:pt x="7620" y="26670"/>
                    <a:pt x="16192" y="26670"/>
                  </a:cubicBezTo>
                  <a:lnTo>
                    <a:pt x="224790" y="26670"/>
                  </a:lnTo>
                  <a:cubicBezTo>
                    <a:pt x="233363" y="26670"/>
                    <a:pt x="240983" y="20955"/>
                    <a:pt x="240983" y="13335"/>
                  </a:cubicBezTo>
                  <a:cubicBezTo>
                    <a:pt x="240983" y="5715"/>
                    <a:pt x="233363" y="0"/>
                    <a:pt x="224790" y="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488A724-B6C7-4983-9F5A-D1EB3CB1405D}"/>
                </a:ext>
              </a:extLst>
            </p:cNvPr>
            <p:cNvSpPr/>
            <p:nvPr/>
          </p:nvSpPr>
          <p:spPr>
            <a:xfrm>
              <a:off x="7027000" y="564801"/>
              <a:ext cx="47625" cy="47625"/>
            </a:xfrm>
            <a:custGeom>
              <a:avLst/>
              <a:gdLst>
                <a:gd name="connsiteX0" fmla="*/ 23813 w 47625"/>
                <a:gd name="connsiteY0" fmla="*/ 0 h 47625"/>
                <a:gd name="connsiteX1" fmla="*/ 0 w 47625"/>
                <a:gd name="connsiteY1" fmla="*/ 23813 h 47625"/>
                <a:gd name="connsiteX2" fmla="*/ 23813 w 47625"/>
                <a:gd name="connsiteY2" fmla="*/ 47625 h 47625"/>
                <a:gd name="connsiteX3" fmla="*/ 47625 w 47625"/>
                <a:gd name="connsiteY3" fmla="*/ 23813 h 47625"/>
                <a:gd name="connsiteX4" fmla="*/ 2381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3813" y="0"/>
                  </a:moveTo>
                  <a:cubicBezTo>
                    <a:pt x="10477" y="0"/>
                    <a:pt x="0" y="10477"/>
                    <a:pt x="0" y="23813"/>
                  </a:cubicBezTo>
                  <a:cubicBezTo>
                    <a:pt x="0" y="37147"/>
                    <a:pt x="10477" y="47625"/>
                    <a:pt x="23813" y="47625"/>
                  </a:cubicBezTo>
                  <a:cubicBezTo>
                    <a:pt x="37147" y="47625"/>
                    <a:pt x="47625" y="37147"/>
                    <a:pt x="47625" y="23813"/>
                  </a:cubicBezTo>
                  <a:cubicBezTo>
                    <a:pt x="47625" y="10477"/>
                    <a:pt x="37147" y="0"/>
                    <a:pt x="23813" y="0"/>
                  </a:cubicBezTo>
                  <a:close/>
                </a:path>
              </a:pathLst>
            </a:custGeom>
            <a:grp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4D1D6006-35C8-4C98-B9CC-8A036AF43609}"/>
              </a:ext>
            </a:extLst>
          </p:cNvPr>
          <p:cNvSpPr txBox="1"/>
          <p:nvPr/>
        </p:nvSpPr>
        <p:spPr>
          <a:xfrm>
            <a:off x="609599" y="1773490"/>
            <a:ext cx="5770955" cy="1692771"/>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400" dirty="0">
                <a:effectLst/>
                <a:ea typeface="Calibri" panose="020F0502020204030204" pitchFamily="34" charset="0"/>
                <a:cs typeface="Mangal" panose="02040503050203030202" pitchFamily="18" charset="0"/>
              </a:rPr>
              <a:t>On successful login Patient will land on  Dashboard page, providing </a:t>
            </a:r>
            <a:r>
              <a:rPr lang="en-US" sz="1400" b="1" dirty="0">
                <a:effectLst/>
                <a:ea typeface="Calibri" panose="020F0502020204030204" pitchFamily="34" charset="0"/>
                <a:cs typeface="Mangal" panose="02040503050203030202" pitchFamily="18" charset="0"/>
              </a:rPr>
              <a:t>summary of associated trials</a:t>
            </a:r>
            <a:r>
              <a:rPr lang="en-US" sz="1400" dirty="0">
                <a:effectLst/>
                <a:ea typeface="Calibri" panose="020F0502020204030204" pitchFamily="34" charset="0"/>
                <a:cs typeface="Mangal" panose="02040503050203030202" pitchFamily="18" charset="0"/>
              </a:rPr>
              <a:t> and </a:t>
            </a:r>
            <a:r>
              <a:rPr lang="en-US" sz="1400" b="1" dirty="0">
                <a:effectLst/>
                <a:ea typeface="Calibri" panose="020F0502020204030204" pitchFamily="34" charset="0"/>
                <a:cs typeface="Mangal" panose="02040503050203030202" pitchFamily="18" charset="0"/>
              </a:rPr>
              <a:t>tasks </a:t>
            </a:r>
            <a:r>
              <a:rPr lang="en-US" sz="1400" dirty="0">
                <a:effectLst/>
                <a:ea typeface="Calibri" panose="020F0502020204030204" pitchFamily="34" charset="0"/>
                <a:cs typeface="Mangal" panose="02040503050203030202" pitchFamily="18" charset="0"/>
              </a:rPr>
              <a:t>status</a:t>
            </a:r>
          </a:p>
          <a:p>
            <a:pPr marL="285750" indent="-285750">
              <a:spcAft>
                <a:spcPts val="800"/>
              </a:spcAft>
              <a:buFont typeface="Arial" panose="020B0604020202020204" pitchFamily="34" charset="0"/>
              <a:buChar char="•"/>
            </a:pPr>
            <a:r>
              <a:rPr lang="en-US" sz="1400" dirty="0">
                <a:ea typeface="Calibri" panose="020F0502020204030204" pitchFamily="34" charset="0"/>
                <a:cs typeface="Mangal" panose="02040503050203030202" pitchFamily="18" charset="0"/>
              </a:rPr>
              <a:t>DCT based vitals will be displayed as different cards</a:t>
            </a:r>
            <a:endParaRPr lang="en-US" sz="1400" dirty="0">
              <a:effectLst/>
              <a:ea typeface="Calibri" panose="020F0502020204030204" pitchFamily="34" charset="0"/>
              <a:cs typeface="Mangal" panose="02040503050203030202" pitchFamily="18" charset="0"/>
            </a:endParaRPr>
          </a:p>
          <a:p>
            <a:pPr marL="285750" indent="-285750">
              <a:spcAft>
                <a:spcPts val="800"/>
              </a:spcAft>
              <a:buFont typeface="Arial" panose="020B0604020202020204" pitchFamily="34" charset="0"/>
              <a:buChar char="•"/>
            </a:pPr>
            <a:r>
              <a:rPr lang="en-US" sz="1400" b="1" dirty="0">
                <a:effectLst/>
                <a:ea typeface="Calibri" panose="020F0502020204030204" pitchFamily="34" charset="0"/>
                <a:cs typeface="Mangal" panose="02040503050203030202" pitchFamily="18" charset="0"/>
              </a:rPr>
              <a:t>My Trials </a:t>
            </a:r>
            <a:r>
              <a:rPr lang="en-US" sz="1400" dirty="0">
                <a:effectLst/>
                <a:ea typeface="Calibri" panose="020F0502020204030204" pitchFamily="34" charset="0"/>
                <a:cs typeface="Mangal" panose="02040503050203030202" pitchFamily="18" charset="0"/>
              </a:rPr>
              <a:t>section will show currently assigned trials for the patient</a:t>
            </a:r>
          </a:p>
          <a:p>
            <a:pPr marL="285750" indent="-285750">
              <a:spcAft>
                <a:spcPts val="800"/>
              </a:spcAft>
              <a:buFont typeface="Arial" panose="020B0604020202020204" pitchFamily="34" charset="0"/>
              <a:buChar char="•"/>
            </a:pPr>
            <a:r>
              <a:rPr lang="en-US" sz="1400" dirty="0">
                <a:effectLst/>
                <a:ea typeface="Calibri" panose="020F0502020204030204" pitchFamily="34" charset="0"/>
                <a:cs typeface="Mangal" panose="02040503050203030202" pitchFamily="18" charset="0"/>
              </a:rPr>
              <a:t>Under </a:t>
            </a:r>
            <a:r>
              <a:rPr lang="en-US" sz="1400" b="1" dirty="0">
                <a:effectLst/>
                <a:ea typeface="Calibri" panose="020F0502020204030204" pitchFamily="34" charset="0"/>
                <a:cs typeface="Mangal" panose="02040503050203030202" pitchFamily="18" charset="0"/>
              </a:rPr>
              <a:t>Trials</a:t>
            </a:r>
            <a:r>
              <a:rPr lang="en-US" sz="1400" dirty="0">
                <a:effectLst/>
                <a:ea typeface="Calibri" panose="020F0502020204030204" pitchFamily="34" charset="0"/>
                <a:cs typeface="Mangal" panose="02040503050203030202" pitchFamily="18" charset="0"/>
              </a:rPr>
              <a:t> section patient can </a:t>
            </a:r>
            <a:r>
              <a:rPr lang="en-US" sz="1400" dirty="0">
                <a:ea typeface="Calibri" panose="020F0502020204030204" pitchFamily="34" charset="0"/>
                <a:cs typeface="Mangal" panose="02040503050203030202" pitchFamily="18" charset="0"/>
              </a:rPr>
              <a:t>be find all ongoing Trials details within the organization</a:t>
            </a:r>
            <a:endParaRPr lang="en-IN" sz="14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6717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25BA76-9474-4526-BD4B-8828593FB6DB}"/>
              </a:ext>
            </a:extLst>
          </p:cNvPr>
          <p:cNvSpPr/>
          <p:nvPr/>
        </p:nvSpPr>
        <p:spPr>
          <a:xfrm>
            <a:off x="-1" y="942278"/>
            <a:ext cx="6548109" cy="33230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305AC-7201-4E3D-A5C4-B93621414C5C}"/>
              </a:ext>
            </a:extLst>
          </p:cNvPr>
          <p:cNvSpPr>
            <a:spLocks noGrp="1"/>
          </p:cNvSpPr>
          <p:nvPr>
            <p:ph type="title"/>
          </p:nvPr>
        </p:nvSpPr>
        <p:spPr/>
        <p:txBody>
          <a:bodyPr/>
          <a:lstStyle/>
          <a:p>
            <a:r>
              <a:rPr lang="en-IO" b="1" dirty="0">
                <a:effectLst/>
                <a:ea typeface="Times New Roman" panose="02020603050405020304" pitchFamily="18" charset="0"/>
              </a:rPr>
              <a:t>Daily </a:t>
            </a:r>
            <a:r>
              <a:rPr lang="en-IN" b="1" dirty="0">
                <a:effectLst/>
                <a:ea typeface="Times New Roman" panose="02020603050405020304" pitchFamily="18" charset="0"/>
              </a:rPr>
              <a:t>T</a:t>
            </a:r>
            <a:r>
              <a:rPr lang="en-IO" b="1" dirty="0">
                <a:effectLst/>
                <a:ea typeface="Times New Roman" panose="02020603050405020304" pitchFamily="18" charset="0"/>
              </a:rPr>
              <a:t>ask </a:t>
            </a:r>
            <a:r>
              <a:rPr lang="en-IN" b="1" dirty="0">
                <a:effectLst/>
                <a:ea typeface="Times New Roman" panose="02020603050405020304" pitchFamily="18" charset="0"/>
              </a:rPr>
              <a:t>V</a:t>
            </a:r>
            <a:r>
              <a:rPr lang="en-IO" b="1" dirty="0">
                <a:effectLst/>
                <a:ea typeface="Times New Roman" panose="02020603050405020304" pitchFamily="18" charset="0"/>
              </a:rPr>
              <a:t>iew</a:t>
            </a:r>
            <a:endParaRPr lang="en-IO" b="1" dirty="0"/>
          </a:p>
        </p:txBody>
      </p:sp>
      <p:sp>
        <p:nvSpPr>
          <p:cNvPr id="5" name="TextBox 4">
            <a:extLst>
              <a:ext uri="{FF2B5EF4-FFF2-40B4-BE49-F238E27FC236}">
                <a16:creationId xmlns:a16="http://schemas.microsoft.com/office/drawing/2014/main" id="{AB4C2BD1-5994-4C37-9D8F-A73D7651D3F9}"/>
              </a:ext>
            </a:extLst>
          </p:cNvPr>
          <p:cNvSpPr txBox="1"/>
          <p:nvPr/>
        </p:nvSpPr>
        <p:spPr>
          <a:xfrm>
            <a:off x="609600" y="2075449"/>
            <a:ext cx="5692718" cy="841256"/>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400" b="1" dirty="0">
                <a:solidFill>
                  <a:schemeClr val="bg1"/>
                </a:solidFill>
                <a:effectLst/>
                <a:ea typeface="Calibri" panose="020F0502020204030204" pitchFamily="34" charset="0"/>
                <a:cs typeface="Mangal" panose="02040503050203030202" pitchFamily="18" charset="0"/>
              </a:rPr>
              <a:t>Daily </a:t>
            </a:r>
            <a:r>
              <a:rPr lang="en-US" sz="1400" b="1" dirty="0">
                <a:solidFill>
                  <a:schemeClr val="bg1"/>
                </a:solidFill>
                <a:ea typeface="Calibri" panose="020F0502020204030204" pitchFamily="34" charset="0"/>
                <a:cs typeface="Mangal" panose="02040503050203030202" pitchFamily="18" charset="0"/>
              </a:rPr>
              <a:t>t</a:t>
            </a:r>
            <a:r>
              <a:rPr lang="en-US" sz="1400" b="1" dirty="0">
                <a:solidFill>
                  <a:schemeClr val="bg1"/>
                </a:solidFill>
                <a:effectLst/>
                <a:ea typeface="Calibri" panose="020F0502020204030204" pitchFamily="34" charset="0"/>
                <a:cs typeface="Mangal" panose="02040503050203030202" pitchFamily="18" charset="0"/>
              </a:rPr>
              <a:t>ask </a:t>
            </a:r>
            <a:r>
              <a:rPr lang="en-US" sz="1400" dirty="0">
                <a:solidFill>
                  <a:schemeClr val="bg1"/>
                </a:solidFill>
                <a:effectLst/>
                <a:ea typeface="Calibri" panose="020F0502020204030204" pitchFamily="34" charset="0"/>
                <a:cs typeface="Mangal" panose="02040503050203030202" pitchFamily="18" charset="0"/>
              </a:rPr>
              <a:t>view represents the progress of the tasks associated with the assigned trial and the task details for the particular day</a:t>
            </a:r>
          </a:p>
          <a:p>
            <a:pPr marL="285750" indent="-285750">
              <a:spcAft>
                <a:spcPts val="800"/>
              </a:spcAft>
              <a:buFont typeface="Arial" panose="020B0604020202020204" pitchFamily="34" charset="0"/>
              <a:buChar char="•"/>
            </a:pPr>
            <a:r>
              <a:rPr lang="en-US" sz="1400" dirty="0">
                <a:solidFill>
                  <a:schemeClr val="bg1"/>
                </a:solidFill>
                <a:ea typeface="Calibri" panose="020F0502020204030204" pitchFamily="34" charset="0"/>
                <a:cs typeface="Mangal" panose="02040503050203030202" pitchFamily="18" charset="0"/>
              </a:rPr>
              <a:t>The </a:t>
            </a:r>
            <a:r>
              <a:rPr lang="en-US" sz="1400" b="1" dirty="0">
                <a:solidFill>
                  <a:schemeClr val="bg1"/>
                </a:solidFill>
                <a:ea typeface="Calibri" panose="020F0502020204030204" pitchFamily="34" charset="0"/>
                <a:cs typeface="Mangal" panose="02040503050203030202" pitchFamily="18" charset="0"/>
              </a:rPr>
              <a:t>progress bar </a:t>
            </a:r>
            <a:r>
              <a:rPr lang="en-US" sz="1400" dirty="0">
                <a:solidFill>
                  <a:schemeClr val="bg1"/>
                </a:solidFill>
                <a:ea typeface="Calibri" panose="020F0502020204030204" pitchFamily="34" charset="0"/>
                <a:cs typeface="Mangal" panose="02040503050203030202" pitchFamily="18" charset="0"/>
              </a:rPr>
              <a:t>indicates completion of associated tasks</a:t>
            </a:r>
            <a:endParaRPr lang="en-IN" sz="1400" dirty="0">
              <a:solidFill>
                <a:schemeClr val="bg1"/>
              </a:solidFill>
              <a:effectLst/>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701D30DB-BD0C-4E4F-9633-B6870730669C}"/>
              </a:ext>
            </a:extLst>
          </p:cNvPr>
          <p:cNvPicPr/>
          <p:nvPr/>
        </p:nvPicPr>
        <p:blipFill>
          <a:blip r:embed="rId2"/>
          <a:stretch>
            <a:fillRect/>
          </a:stretch>
        </p:blipFill>
        <p:spPr>
          <a:xfrm>
            <a:off x="6500446" y="935845"/>
            <a:ext cx="1963588" cy="3340284"/>
          </a:xfrm>
          <a:prstGeom prst="rect">
            <a:avLst/>
          </a:prstGeom>
        </p:spPr>
      </p:pic>
      <p:pic>
        <p:nvPicPr>
          <p:cNvPr id="4" name="Picture 3">
            <a:extLst>
              <a:ext uri="{FF2B5EF4-FFF2-40B4-BE49-F238E27FC236}">
                <a16:creationId xmlns:a16="http://schemas.microsoft.com/office/drawing/2014/main" id="{09C3D1CF-489C-438D-88B3-2AF5E061E65A}"/>
              </a:ext>
            </a:extLst>
          </p:cNvPr>
          <p:cNvPicPr/>
          <p:nvPr/>
        </p:nvPicPr>
        <p:blipFill>
          <a:blip r:embed="rId3"/>
          <a:stretch>
            <a:fillRect/>
          </a:stretch>
        </p:blipFill>
        <p:spPr>
          <a:xfrm>
            <a:off x="6500446" y="935845"/>
            <a:ext cx="1965960" cy="3337560"/>
          </a:xfrm>
          <a:prstGeom prst="rect">
            <a:avLst/>
          </a:prstGeom>
        </p:spPr>
      </p:pic>
      <p:grpSp>
        <p:nvGrpSpPr>
          <p:cNvPr id="8" name="Graphic 3">
            <a:extLst>
              <a:ext uri="{FF2B5EF4-FFF2-40B4-BE49-F238E27FC236}">
                <a16:creationId xmlns:a16="http://schemas.microsoft.com/office/drawing/2014/main" id="{B33DE6E0-7630-4749-81FE-D0373705BB51}"/>
              </a:ext>
            </a:extLst>
          </p:cNvPr>
          <p:cNvGrpSpPr/>
          <p:nvPr/>
        </p:nvGrpSpPr>
        <p:grpSpPr>
          <a:xfrm>
            <a:off x="6401382" y="456459"/>
            <a:ext cx="2161716" cy="4308477"/>
            <a:chOff x="5884953" y="465741"/>
            <a:chExt cx="1927860" cy="3842384"/>
          </a:xfrm>
          <a:solidFill>
            <a:schemeClr val="accent1"/>
          </a:solidFill>
        </p:grpSpPr>
        <p:sp>
          <p:nvSpPr>
            <p:cNvPr id="9" name="Freeform: Shape 8">
              <a:extLst>
                <a:ext uri="{FF2B5EF4-FFF2-40B4-BE49-F238E27FC236}">
                  <a16:creationId xmlns:a16="http://schemas.microsoft.com/office/drawing/2014/main" id="{47399960-EA5B-4DB5-AB92-BC38C1B0E21C}"/>
                </a:ext>
              </a:extLst>
            </p:cNvPr>
            <p:cNvSpPr/>
            <p:nvPr/>
          </p:nvSpPr>
          <p:spPr>
            <a:xfrm>
              <a:off x="5884953" y="465741"/>
              <a:ext cx="1927860" cy="3842384"/>
            </a:xfrm>
            <a:custGeom>
              <a:avLst/>
              <a:gdLst>
                <a:gd name="connsiteX0" fmla="*/ 1905000 w 1927860"/>
                <a:gd name="connsiteY0" fmla="*/ 872490 h 3842384"/>
                <a:gd name="connsiteX1" fmla="*/ 1905000 w 1927860"/>
                <a:gd name="connsiteY1" fmla="*/ 274320 h 3842384"/>
                <a:gd name="connsiteX2" fmla="*/ 1630680 w 1927860"/>
                <a:gd name="connsiteY2" fmla="*/ 0 h 3842384"/>
                <a:gd name="connsiteX3" fmla="*/ 300037 w 1927860"/>
                <a:gd name="connsiteY3" fmla="*/ 0 h 3842384"/>
                <a:gd name="connsiteX4" fmla="*/ 16193 w 1927860"/>
                <a:gd name="connsiteY4" fmla="*/ 283845 h 3842384"/>
                <a:gd name="connsiteX5" fmla="*/ 16193 w 1927860"/>
                <a:gd name="connsiteY5" fmla="*/ 502920 h 3842384"/>
                <a:gd name="connsiteX6" fmla="*/ 16193 w 1927860"/>
                <a:gd name="connsiteY6" fmla="*/ 502920 h 3842384"/>
                <a:gd name="connsiteX7" fmla="*/ 0 w 1927860"/>
                <a:gd name="connsiteY7" fmla="*/ 519113 h 3842384"/>
                <a:gd name="connsiteX8" fmla="*/ 0 w 1927860"/>
                <a:gd name="connsiteY8" fmla="*/ 631508 h 3842384"/>
                <a:gd name="connsiteX9" fmla="*/ 16193 w 1927860"/>
                <a:gd name="connsiteY9" fmla="*/ 647700 h 3842384"/>
                <a:gd name="connsiteX10" fmla="*/ 16193 w 1927860"/>
                <a:gd name="connsiteY10" fmla="*/ 647700 h 3842384"/>
                <a:gd name="connsiteX11" fmla="*/ 16193 w 1927860"/>
                <a:gd name="connsiteY11" fmla="*/ 781050 h 3842384"/>
                <a:gd name="connsiteX12" fmla="*/ 16193 w 1927860"/>
                <a:gd name="connsiteY12" fmla="*/ 781050 h 3842384"/>
                <a:gd name="connsiteX13" fmla="*/ 0 w 1927860"/>
                <a:gd name="connsiteY13" fmla="*/ 797243 h 3842384"/>
                <a:gd name="connsiteX14" fmla="*/ 0 w 1927860"/>
                <a:gd name="connsiteY14" fmla="*/ 1038225 h 3842384"/>
                <a:gd name="connsiteX15" fmla="*/ 16193 w 1927860"/>
                <a:gd name="connsiteY15" fmla="*/ 1054418 h 3842384"/>
                <a:gd name="connsiteX16" fmla="*/ 16193 w 1927860"/>
                <a:gd name="connsiteY16" fmla="*/ 1054418 h 3842384"/>
                <a:gd name="connsiteX17" fmla="*/ 16193 w 1927860"/>
                <a:gd name="connsiteY17" fmla="*/ 1134428 h 3842384"/>
                <a:gd name="connsiteX18" fmla="*/ 16193 w 1927860"/>
                <a:gd name="connsiteY18" fmla="*/ 1134428 h 3842384"/>
                <a:gd name="connsiteX19" fmla="*/ 0 w 1927860"/>
                <a:gd name="connsiteY19" fmla="*/ 1150620 h 3842384"/>
                <a:gd name="connsiteX20" fmla="*/ 0 w 1927860"/>
                <a:gd name="connsiteY20" fmla="*/ 1391603 h 3842384"/>
                <a:gd name="connsiteX21" fmla="*/ 16193 w 1927860"/>
                <a:gd name="connsiteY21" fmla="*/ 1407795 h 3842384"/>
                <a:gd name="connsiteX22" fmla="*/ 16193 w 1927860"/>
                <a:gd name="connsiteY22" fmla="*/ 1407795 h 3842384"/>
                <a:gd name="connsiteX23" fmla="*/ 16193 w 1927860"/>
                <a:gd name="connsiteY23" fmla="*/ 3557588 h 3842384"/>
                <a:gd name="connsiteX24" fmla="*/ 300990 w 1927860"/>
                <a:gd name="connsiteY24" fmla="*/ 3842385 h 3842384"/>
                <a:gd name="connsiteX25" fmla="*/ 1631633 w 1927860"/>
                <a:gd name="connsiteY25" fmla="*/ 3842385 h 3842384"/>
                <a:gd name="connsiteX26" fmla="*/ 1905953 w 1927860"/>
                <a:gd name="connsiteY26" fmla="*/ 3568065 h 3842384"/>
                <a:gd name="connsiteX27" fmla="*/ 1905953 w 1927860"/>
                <a:gd name="connsiteY27" fmla="*/ 1316355 h 3842384"/>
                <a:gd name="connsiteX28" fmla="*/ 1911667 w 1927860"/>
                <a:gd name="connsiteY28" fmla="*/ 1316355 h 3842384"/>
                <a:gd name="connsiteX29" fmla="*/ 1927860 w 1927860"/>
                <a:gd name="connsiteY29" fmla="*/ 1300163 h 3842384"/>
                <a:gd name="connsiteX30" fmla="*/ 1927860 w 1927860"/>
                <a:gd name="connsiteY30" fmla="*/ 887730 h 3842384"/>
                <a:gd name="connsiteX31" fmla="*/ 1911667 w 1927860"/>
                <a:gd name="connsiteY31" fmla="*/ 871538 h 3842384"/>
                <a:gd name="connsiteX32" fmla="*/ 1905000 w 1927860"/>
                <a:gd name="connsiteY32" fmla="*/ 871538 h 3842384"/>
                <a:gd name="connsiteX33" fmla="*/ 1189673 w 1927860"/>
                <a:gd name="connsiteY33" fmla="*/ 122873 h 3842384"/>
                <a:gd name="connsiteX34" fmla="*/ 1165860 w 1927860"/>
                <a:gd name="connsiteY34" fmla="*/ 146685 h 3842384"/>
                <a:gd name="connsiteX35" fmla="*/ 1142048 w 1927860"/>
                <a:gd name="connsiteY35" fmla="*/ 122873 h 3842384"/>
                <a:gd name="connsiteX36" fmla="*/ 1165860 w 1927860"/>
                <a:gd name="connsiteY36" fmla="*/ 99060 h 3842384"/>
                <a:gd name="connsiteX37" fmla="*/ 1189673 w 1927860"/>
                <a:gd name="connsiteY37" fmla="*/ 122873 h 3842384"/>
                <a:gd name="connsiteX38" fmla="*/ 871537 w 1927860"/>
                <a:gd name="connsiteY38" fmla="*/ 118110 h 3842384"/>
                <a:gd name="connsiteX39" fmla="*/ 1080135 w 1927860"/>
                <a:gd name="connsiteY39" fmla="*/ 118110 h 3842384"/>
                <a:gd name="connsiteX40" fmla="*/ 1096328 w 1927860"/>
                <a:gd name="connsiteY40" fmla="*/ 131445 h 3842384"/>
                <a:gd name="connsiteX41" fmla="*/ 1080135 w 1927860"/>
                <a:gd name="connsiteY41" fmla="*/ 144780 h 3842384"/>
                <a:gd name="connsiteX42" fmla="*/ 871537 w 1927860"/>
                <a:gd name="connsiteY42" fmla="*/ 144780 h 3842384"/>
                <a:gd name="connsiteX43" fmla="*/ 855345 w 1927860"/>
                <a:gd name="connsiteY43" fmla="*/ 131445 h 3842384"/>
                <a:gd name="connsiteX44" fmla="*/ 871537 w 1927860"/>
                <a:gd name="connsiteY44" fmla="*/ 118110 h 3842384"/>
                <a:gd name="connsiteX45" fmla="*/ 1804035 w 1927860"/>
                <a:gd name="connsiteY45" fmla="*/ 3545205 h 3842384"/>
                <a:gd name="connsiteX46" fmla="*/ 1641158 w 1927860"/>
                <a:gd name="connsiteY46" fmla="*/ 3719513 h 3842384"/>
                <a:gd name="connsiteX47" fmla="*/ 308610 w 1927860"/>
                <a:gd name="connsiteY47" fmla="*/ 3719513 h 3842384"/>
                <a:gd name="connsiteX48" fmla="*/ 134302 w 1927860"/>
                <a:gd name="connsiteY48" fmla="*/ 3545205 h 3842384"/>
                <a:gd name="connsiteX49" fmla="*/ 134302 w 1927860"/>
                <a:gd name="connsiteY49" fmla="*/ 263843 h 3842384"/>
                <a:gd name="connsiteX50" fmla="*/ 308610 w 1927860"/>
                <a:gd name="connsiteY50" fmla="*/ 101918 h 3842384"/>
                <a:gd name="connsiteX51" fmla="*/ 462915 w 1927860"/>
                <a:gd name="connsiteY51" fmla="*/ 101918 h 3842384"/>
                <a:gd name="connsiteX52" fmla="*/ 509587 w 1927860"/>
                <a:gd name="connsiteY52" fmla="*/ 139065 h 3842384"/>
                <a:gd name="connsiteX53" fmla="*/ 531495 w 1927860"/>
                <a:gd name="connsiteY53" fmla="*/ 190500 h 3842384"/>
                <a:gd name="connsiteX54" fmla="*/ 581025 w 1927860"/>
                <a:gd name="connsiteY54" fmla="*/ 220980 h 3842384"/>
                <a:gd name="connsiteX55" fmla="*/ 623887 w 1927860"/>
                <a:gd name="connsiteY55" fmla="*/ 228600 h 3842384"/>
                <a:gd name="connsiteX56" fmla="*/ 653415 w 1927860"/>
                <a:gd name="connsiteY56" fmla="*/ 228600 h 3842384"/>
                <a:gd name="connsiteX57" fmla="*/ 1299210 w 1927860"/>
                <a:gd name="connsiteY57" fmla="*/ 228600 h 3842384"/>
                <a:gd name="connsiteX58" fmla="*/ 1328738 w 1927860"/>
                <a:gd name="connsiteY58" fmla="*/ 228600 h 3842384"/>
                <a:gd name="connsiteX59" fmla="*/ 1371600 w 1927860"/>
                <a:gd name="connsiteY59" fmla="*/ 220027 h 3842384"/>
                <a:gd name="connsiteX60" fmla="*/ 1421130 w 1927860"/>
                <a:gd name="connsiteY60" fmla="*/ 190500 h 3842384"/>
                <a:gd name="connsiteX61" fmla="*/ 1443038 w 1927860"/>
                <a:gd name="connsiteY61" fmla="*/ 140018 h 3842384"/>
                <a:gd name="connsiteX62" fmla="*/ 1489710 w 1927860"/>
                <a:gd name="connsiteY62" fmla="*/ 100965 h 3842384"/>
                <a:gd name="connsiteX63" fmla="*/ 1642110 w 1927860"/>
                <a:gd name="connsiteY63" fmla="*/ 100965 h 3842384"/>
                <a:gd name="connsiteX64" fmla="*/ 1804988 w 1927860"/>
                <a:gd name="connsiteY64" fmla="*/ 262890 h 3842384"/>
                <a:gd name="connsiteX65" fmla="*/ 1804988 w 1927860"/>
                <a:gd name="connsiteY65" fmla="*/ 3545205 h 38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27860" h="3842384">
                  <a:moveTo>
                    <a:pt x="1905000" y="872490"/>
                  </a:moveTo>
                  <a:lnTo>
                    <a:pt x="1905000" y="274320"/>
                  </a:lnTo>
                  <a:cubicBezTo>
                    <a:pt x="1905000" y="122873"/>
                    <a:pt x="1782128" y="0"/>
                    <a:pt x="1630680" y="0"/>
                  </a:cubicBezTo>
                  <a:lnTo>
                    <a:pt x="300037" y="0"/>
                  </a:lnTo>
                  <a:cubicBezTo>
                    <a:pt x="143827" y="0"/>
                    <a:pt x="16193" y="127635"/>
                    <a:pt x="16193" y="283845"/>
                  </a:cubicBezTo>
                  <a:lnTo>
                    <a:pt x="16193" y="502920"/>
                  </a:lnTo>
                  <a:lnTo>
                    <a:pt x="16193" y="502920"/>
                  </a:lnTo>
                  <a:cubicBezTo>
                    <a:pt x="7620" y="502920"/>
                    <a:pt x="0" y="510540"/>
                    <a:pt x="0" y="519113"/>
                  </a:cubicBezTo>
                  <a:lnTo>
                    <a:pt x="0" y="631508"/>
                  </a:lnTo>
                  <a:cubicBezTo>
                    <a:pt x="0" y="640080"/>
                    <a:pt x="7620" y="647700"/>
                    <a:pt x="16193" y="647700"/>
                  </a:cubicBezTo>
                  <a:lnTo>
                    <a:pt x="16193" y="647700"/>
                  </a:lnTo>
                  <a:lnTo>
                    <a:pt x="16193" y="781050"/>
                  </a:lnTo>
                  <a:lnTo>
                    <a:pt x="16193" y="781050"/>
                  </a:lnTo>
                  <a:cubicBezTo>
                    <a:pt x="7620" y="781050"/>
                    <a:pt x="0" y="788670"/>
                    <a:pt x="0" y="797243"/>
                  </a:cubicBezTo>
                  <a:lnTo>
                    <a:pt x="0" y="1038225"/>
                  </a:lnTo>
                  <a:cubicBezTo>
                    <a:pt x="0" y="1046797"/>
                    <a:pt x="7620" y="1054418"/>
                    <a:pt x="16193" y="1054418"/>
                  </a:cubicBezTo>
                  <a:lnTo>
                    <a:pt x="16193" y="1054418"/>
                  </a:lnTo>
                  <a:lnTo>
                    <a:pt x="16193" y="1134428"/>
                  </a:lnTo>
                  <a:lnTo>
                    <a:pt x="16193" y="1134428"/>
                  </a:lnTo>
                  <a:cubicBezTo>
                    <a:pt x="7620" y="1134428"/>
                    <a:pt x="0" y="1142048"/>
                    <a:pt x="0" y="1150620"/>
                  </a:cubicBezTo>
                  <a:lnTo>
                    <a:pt x="0" y="1391603"/>
                  </a:lnTo>
                  <a:cubicBezTo>
                    <a:pt x="0" y="1400175"/>
                    <a:pt x="7620" y="1407795"/>
                    <a:pt x="16193" y="1407795"/>
                  </a:cubicBezTo>
                  <a:lnTo>
                    <a:pt x="16193" y="1407795"/>
                  </a:lnTo>
                  <a:lnTo>
                    <a:pt x="16193" y="3557588"/>
                  </a:lnTo>
                  <a:cubicBezTo>
                    <a:pt x="16193" y="3713798"/>
                    <a:pt x="143827" y="3842385"/>
                    <a:pt x="300990" y="3842385"/>
                  </a:cubicBezTo>
                  <a:lnTo>
                    <a:pt x="1631633" y="3842385"/>
                  </a:lnTo>
                  <a:cubicBezTo>
                    <a:pt x="1782128" y="3842385"/>
                    <a:pt x="1905953" y="3719513"/>
                    <a:pt x="1905953" y="3568065"/>
                  </a:cubicBezTo>
                  <a:lnTo>
                    <a:pt x="1905953" y="1316355"/>
                  </a:lnTo>
                  <a:lnTo>
                    <a:pt x="1911667" y="1316355"/>
                  </a:lnTo>
                  <a:cubicBezTo>
                    <a:pt x="1920240" y="1316355"/>
                    <a:pt x="1927860" y="1308735"/>
                    <a:pt x="1927860" y="1300163"/>
                  </a:cubicBezTo>
                  <a:lnTo>
                    <a:pt x="1927860" y="887730"/>
                  </a:lnTo>
                  <a:cubicBezTo>
                    <a:pt x="1927860" y="879158"/>
                    <a:pt x="1920240" y="871538"/>
                    <a:pt x="1911667" y="871538"/>
                  </a:cubicBezTo>
                  <a:lnTo>
                    <a:pt x="1905000" y="871538"/>
                  </a:lnTo>
                  <a:close/>
                  <a:moveTo>
                    <a:pt x="1189673" y="122873"/>
                  </a:moveTo>
                  <a:cubicBezTo>
                    <a:pt x="1189673" y="136208"/>
                    <a:pt x="1179195" y="146685"/>
                    <a:pt x="1165860" y="146685"/>
                  </a:cubicBezTo>
                  <a:cubicBezTo>
                    <a:pt x="1152525" y="146685"/>
                    <a:pt x="1142048" y="136208"/>
                    <a:pt x="1142048" y="122873"/>
                  </a:cubicBezTo>
                  <a:cubicBezTo>
                    <a:pt x="1142048" y="109538"/>
                    <a:pt x="1152525" y="99060"/>
                    <a:pt x="1165860" y="99060"/>
                  </a:cubicBezTo>
                  <a:cubicBezTo>
                    <a:pt x="1179195" y="99060"/>
                    <a:pt x="1189673" y="109538"/>
                    <a:pt x="1189673" y="122873"/>
                  </a:cubicBezTo>
                  <a:close/>
                  <a:moveTo>
                    <a:pt x="871537" y="118110"/>
                  </a:moveTo>
                  <a:lnTo>
                    <a:pt x="1080135" y="118110"/>
                  </a:lnTo>
                  <a:cubicBezTo>
                    <a:pt x="1088708" y="118110"/>
                    <a:pt x="1096328" y="123825"/>
                    <a:pt x="1096328" y="131445"/>
                  </a:cubicBezTo>
                  <a:cubicBezTo>
                    <a:pt x="1096328" y="139065"/>
                    <a:pt x="1088708" y="144780"/>
                    <a:pt x="1080135" y="144780"/>
                  </a:cubicBezTo>
                  <a:lnTo>
                    <a:pt x="871537" y="144780"/>
                  </a:lnTo>
                  <a:cubicBezTo>
                    <a:pt x="862965" y="144780"/>
                    <a:pt x="855345" y="139065"/>
                    <a:pt x="855345" y="131445"/>
                  </a:cubicBezTo>
                  <a:cubicBezTo>
                    <a:pt x="855345" y="123825"/>
                    <a:pt x="862012" y="118110"/>
                    <a:pt x="871537" y="118110"/>
                  </a:cubicBezTo>
                  <a:close/>
                  <a:moveTo>
                    <a:pt x="1804035" y="3545205"/>
                  </a:moveTo>
                  <a:cubicBezTo>
                    <a:pt x="1804035" y="3638550"/>
                    <a:pt x="1735455" y="3719513"/>
                    <a:pt x="1641158" y="3719513"/>
                  </a:cubicBezTo>
                  <a:lnTo>
                    <a:pt x="308610" y="3719513"/>
                  </a:lnTo>
                  <a:cubicBezTo>
                    <a:pt x="215265" y="3719513"/>
                    <a:pt x="134302" y="3638550"/>
                    <a:pt x="134302" y="3545205"/>
                  </a:cubicBezTo>
                  <a:lnTo>
                    <a:pt x="134302" y="263843"/>
                  </a:lnTo>
                  <a:cubicBezTo>
                    <a:pt x="134302" y="170498"/>
                    <a:pt x="215265" y="101918"/>
                    <a:pt x="308610" y="101918"/>
                  </a:cubicBezTo>
                  <a:lnTo>
                    <a:pt x="462915" y="101918"/>
                  </a:lnTo>
                  <a:cubicBezTo>
                    <a:pt x="495300" y="101918"/>
                    <a:pt x="507683" y="98107"/>
                    <a:pt x="509587" y="139065"/>
                  </a:cubicBezTo>
                  <a:cubicBezTo>
                    <a:pt x="510540" y="160973"/>
                    <a:pt x="518160" y="177165"/>
                    <a:pt x="531495" y="190500"/>
                  </a:cubicBezTo>
                  <a:cubicBezTo>
                    <a:pt x="543878" y="203835"/>
                    <a:pt x="561023" y="215265"/>
                    <a:pt x="581025" y="220980"/>
                  </a:cubicBezTo>
                  <a:cubicBezTo>
                    <a:pt x="594360" y="224790"/>
                    <a:pt x="609600" y="228600"/>
                    <a:pt x="623887" y="228600"/>
                  </a:cubicBezTo>
                  <a:lnTo>
                    <a:pt x="653415" y="228600"/>
                  </a:lnTo>
                  <a:lnTo>
                    <a:pt x="1299210" y="228600"/>
                  </a:lnTo>
                  <a:lnTo>
                    <a:pt x="1328738" y="228600"/>
                  </a:lnTo>
                  <a:cubicBezTo>
                    <a:pt x="1343025" y="228600"/>
                    <a:pt x="1358265" y="223838"/>
                    <a:pt x="1371600" y="220027"/>
                  </a:cubicBezTo>
                  <a:cubicBezTo>
                    <a:pt x="1391603" y="213360"/>
                    <a:pt x="1408748" y="203835"/>
                    <a:pt x="1421130" y="190500"/>
                  </a:cubicBezTo>
                  <a:cubicBezTo>
                    <a:pt x="1433513" y="177165"/>
                    <a:pt x="1441133" y="160973"/>
                    <a:pt x="1443038" y="140018"/>
                  </a:cubicBezTo>
                  <a:cubicBezTo>
                    <a:pt x="1444942" y="99060"/>
                    <a:pt x="1457325" y="100965"/>
                    <a:pt x="1489710" y="100965"/>
                  </a:cubicBezTo>
                  <a:lnTo>
                    <a:pt x="1642110" y="100965"/>
                  </a:lnTo>
                  <a:cubicBezTo>
                    <a:pt x="1735455" y="100965"/>
                    <a:pt x="1804988" y="169545"/>
                    <a:pt x="1804988" y="262890"/>
                  </a:cubicBezTo>
                  <a:lnTo>
                    <a:pt x="1804988" y="3545205"/>
                  </a:lnTo>
                  <a:close/>
                </a:path>
              </a:pathLst>
            </a:custGeom>
            <a:solidFill>
              <a:schemeClr val="accent1"/>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1A5E3D6-0D69-4251-A37B-CCE4EB4D73E5}"/>
                </a:ext>
              </a:extLst>
            </p:cNvPr>
            <p:cNvSpPr/>
            <p:nvPr/>
          </p:nvSpPr>
          <p:spPr>
            <a:xfrm>
              <a:off x="6740298" y="583851"/>
              <a:ext cx="240982" cy="26669"/>
            </a:xfrm>
            <a:custGeom>
              <a:avLst/>
              <a:gdLst>
                <a:gd name="connsiteX0" fmla="*/ 224790 w 240982"/>
                <a:gd name="connsiteY0" fmla="*/ 0 h 26669"/>
                <a:gd name="connsiteX1" fmla="*/ 16192 w 240982"/>
                <a:gd name="connsiteY1" fmla="*/ 0 h 26669"/>
                <a:gd name="connsiteX2" fmla="*/ 0 w 240982"/>
                <a:gd name="connsiteY2" fmla="*/ 13335 h 26669"/>
                <a:gd name="connsiteX3" fmla="*/ 16192 w 240982"/>
                <a:gd name="connsiteY3" fmla="*/ 26670 h 26669"/>
                <a:gd name="connsiteX4" fmla="*/ 224790 w 240982"/>
                <a:gd name="connsiteY4" fmla="*/ 26670 h 26669"/>
                <a:gd name="connsiteX5" fmla="*/ 240983 w 240982"/>
                <a:gd name="connsiteY5" fmla="*/ 13335 h 26669"/>
                <a:gd name="connsiteX6" fmla="*/ 224790 w 240982"/>
                <a:gd name="connsiteY6" fmla="*/ 0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82" h="26669">
                  <a:moveTo>
                    <a:pt x="224790" y="0"/>
                  </a:moveTo>
                  <a:lnTo>
                    <a:pt x="16192" y="0"/>
                  </a:lnTo>
                  <a:cubicBezTo>
                    <a:pt x="7620" y="0"/>
                    <a:pt x="0" y="5715"/>
                    <a:pt x="0" y="13335"/>
                  </a:cubicBezTo>
                  <a:cubicBezTo>
                    <a:pt x="0" y="20955"/>
                    <a:pt x="7620" y="26670"/>
                    <a:pt x="16192" y="26670"/>
                  </a:cubicBezTo>
                  <a:lnTo>
                    <a:pt x="224790" y="26670"/>
                  </a:lnTo>
                  <a:cubicBezTo>
                    <a:pt x="233363" y="26670"/>
                    <a:pt x="240983" y="20955"/>
                    <a:pt x="240983" y="13335"/>
                  </a:cubicBezTo>
                  <a:cubicBezTo>
                    <a:pt x="240983" y="5715"/>
                    <a:pt x="233363" y="0"/>
                    <a:pt x="224790" y="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B21866F-A5C1-49F4-AAF0-0B4DFA6F4C8C}"/>
                </a:ext>
              </a:extLst>
            </p:cNvPr>
            <p:cNvSpPr/>
            <p:nvPr/>
          </p:nvSpPr>
          <p:spPr>
            <a:xfrm>
              <a:off x="7027000" y="564801"/>
              <a:ext cx="47625" cy="47625"/>
            </a:xfrm>
            <a:custGeom>
              <a:avLst/>
              <a:gdLst>
                <a:gd name="connsiteX0" fmla="*/ 23813 w 47625"/>
                <a:gd name="connsiteY0" fmla="*/ 0 h 47625"/>
                <a:gd name="connsiteX1" fmla="*/ 0 w 47625"/>
                <a:gd name="connsiteY1" fmla="*/ 23813 h 47625"/>
                <a:gd name="connsiteX2" fmla="*/ 23813 w 47625"/>
                <a:gd name="connsiteY2" fmla="*/ 47625 h 47625"/>
                <a:gd name="connsiteX3" fmla="*/ 47625 w 47625"/>
                <a:gd name="connsiteY3" fmla="*/ 23813 h 47625"/>
                <a:gd name="connsiteX4" fmla="*/ 2381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3813" y="0"/>
                  </a:moveTo>
                  <a:cubicBezTo>
                    <a:pt x="10477" y="0"/>
                    <a:pt x="0" y="10477"/>
                    <a:pt x="0" y="23813"/>
                  </a:cubicBezTo>
                  <a:cubicBezTo>
                    <a:pt x="0" y="37147"/>
                    <a:pt x="10477" y="47625"/>
                    <a:pt x="23813" y="47625"/>
                  </a:cubicBezTo>
                  <a:cubicBezTo>
                    <a:pt x="37147" y="47625"/>
                    <a:pt x="47625" y="37147"/>
                    <a:pt x="47625" y="23813"/>
                  </a:cubicBezTo>
                  <a:cubicBezTo>
                    <a:pt x="47625" y="10477"/>
                    <a:pt x="37147" y="0"/>
                    <a:pt x="23813"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2654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1FEE5C-A537-45AB-A0AA-6AA5BB759546}"/>
              </a:ext>
            </a:extLst>
          </p:cNvPr>
          <p:cNvSpPr/>
          <p:nvPr/>
        </p:nvSpPr>
        <p:spPr>
          <a:xfrm>
            <a:off x="-1" y="942278"/>
            <a:ext cx="6548109" cy="33230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2BBAA-85BF-4C78-BA66-6C8C2E047154}"/>
              </a:ext>
            </a:extLst>
          </p:cNvPr>
          <p:cNvSpPr>
            <a:spLocks noGrp="1"/>
          </p:cNvSpPr>
          <p:nvPr>
            <p:ph type="title"/>
          </p:nvPr>
        </p:nvSpPr>
        <p:spPr/>
        <p:txBody>
          <a:bodyPr/>
          <a:lstStyle/>
          <a:p>
            <a:r>
              <a:rPr lang="en-IN" b="1" dirty="0"/>
              <a:t>D</a:t>
            </a:r>
            <a:r>
              <a:rPr lang="en-IO" b="1" dirty="0"/>
              <a:t>evice and </a:t>
            </a:r>
            <a:r>
              <a:rPr lang="en-IN" b="1" dirty="0"/>
              <a:t>C</a:t>
            </a:r>
            <a:r>
              <a:rPr lang="en-IO" b="1" dirty="0"/>
              <a:t>onnectivity</a:t>
            </a:r>
          </a:p>
        </p:txBody>
      </p:sp>
      <p:sp>
        <p:nvSpPr>
          <p:cNvPr id="7" name="TextBox 6">
            <a:extLst>
              <a:ext uri="{FF2B5EF4-FFF2-40B4-BE49-F238E27FC236}">
                <a16:creationId xmlns:a16="http://schemas.microsoft.com/office/drawing/2014/main" id="{EB1E797C-3656-494D-B64D-E287E5A4312E}"/>
              </a:ext>
            </a:extLst>
          </p:cNvPr>
          <p:cNvSpPr txBox="1"/>
          <p:nvPr/>
        </p:nvSpPr>
        <p:spPr>
          <a:xfrm>
            <a:off x="808264" y="1808058"/>
            <a:ext cx="4834437" cy="1179810"/>
          </a:xfrm>
          <a:prstGeom prst="rect">
            <a:avLst/>
          </a:prstGeom>
        </p:spPr>
        <p:txBody>
          <a:bodyPr wrap="square" lIns="0" tIns="0" rIns="0" bIns="0" rtlCol="0">
            <a:spAutoFit/>
          </a:bodyPr>
          <a:lstStyle/>
          <a:p>
            <a:pPr marL="285750" indent="-285750">
              <a:spcAft>
                <a:spcPts val="800"/>
              </a:spcAft>
              <a:buFont typeface="Arial" panose="020B0604020202020204" pitchFamily="34" charset="0"/>
              <a:buChar char="•"/>
            </a:pPr>
            <a:r>
              <a:rPr lang="en-US" sz="1400" dirty="0">
                <a:cs typeface="Mangal" panose="02040503050203030202" pitchFamily="18" charset="0"/>
              </a:rPr>
              <a:t>Patient can view all </a:t>
            </a:r>
            <a:r>
              <a:rPr lang="en-US" sz="1400" b="1" dirty="0">
                <a:cs typeface="Mangal" panose="02040503050203030202" pitchFamily="18" charset="0"/>
              </a:rPr>
              <a:t>paired devices </a:t>
            </a:r>
            <a:r>
              <a:rPr lang="en-US" sz="1400" dirty="0">
                <a:cs typeface="Mangal" panose="02040503050203030202" pitchFamily="18" charset="0"/>
              </a:rPr>
              <a:t>which are used for capturing/completing daily tasks</a:t>
            </a:r>
            <a:endParaRPr lang="en-IN" sz="1400" dirty="0">
              <a:cs typeface="Mangal" panose="02040503050203030202" pitchFamily="18" charset="0"/>
            </a:endParaRPr>
          </a:p>
          <a:p>
            <a:pPr marL="285750" indent="-285750">
              <a:spcAft>
                <a:spcPts val="800"/>
              </a:spcAft>
              <a:buFont typeface="Arial" panose="020B0604020202020204" pitchFamily="34" charset="0"/>
              <a:buChar char="•"/>
            </a:pPr>
            <a:r>
              <a:rPr lang="en-IN" sz="1400" dirty="0">
                <a:cs typeface="Mangal" panose="02040503050203030202" pitchFamily="18" charset="0"/>
              </a:rPr>
              <a:t>Patient can </a:t>
            </a:r>
            <a:r>
              <a:rPr lang="en-IN" sz="1400" b="1" dirty="0">
                <a:cs typeface="Mangal" panose="02040503050203030202" pitchFamily="18" charset="0"/>
              </a:rPr>
              <a:t>add/pair a new device </a:t>
            </a:r>
            <a:r>
              <a:rPr lang="en-IN" sz="1400" dirty="0">
                <a:cs typeface="Mangal" panose="02040503050203030202" pitchFamily="18" charset="0"/>
              </a:rPr>
              <a:t>by adding the device details like Device Name, Manufacturer Name, Serial Number etc.</a:t>
            </a:r>
          </a:p>
        </p:txBody>
      </p:sp>
      <p:pic>
        <p:nvPicPr>
          <p:cNvPr id="4" name="Picture 3">
            <a:extLst>
              <a:ext uri="{FF2B5EF4-FFF2-40B4-BE49-F238E27FC236}">
                <a16:creationId xmlns:a16="http://schemas.microsoft.com/office/drawing/2014/main" id="{FFAD3296-BC18-4D23-BB33-3FB3E288E02D}"/>
              </a:ext>
            </a:extLst>
          </p:cNvPr>
          <p:cNvPicPr/>
          <p:nvPr/>
        </p:nvPicPr>
        <p:blipFill rotWithShape="1">
          <a:blip r:embed="rId2"/>
          <a:stretch/>
        </p:blipFill>
        <p:spPr bwMode="auto">
          <a:xfrm>
            <a:off x="6548108" y="942279"/>
            <a:ext cx="1935492" cy="3442778"/>
          </a:xfrm>
          <a:prstGeom prst="rect">
            <a:avLst/>
          </a:prstGeom>
          <a:extLst>
            <a:ext uri="{53640926-AAD7-44D8-BBD7-CCE9431645EC}">
              <a14:shadowObscured xmlns:a14="http://schemas.microsoft.com/office/drawing/2010/main"/>
            </a:ext>
          </a:extLst>
        </p:spPr>
      </p:pic>
      <p:grpSp>
        <p:nvGrpSpPr>
          <p:cNvPr id="6" name="Graphic 3">
            <a:extLst>
              <a:ext uri="{FF2B5EF4-FFF2-40B4-BE49-F238E27FC236}">
                <a16:creationId xmlns:a16="http://schemas.microsoft.com/office/drawing/2014/main" id="{85BDC89D-CC89-49E8-A4BF-8FB3CBE49A88}"/>
              </a:ext>
            </a:extLst>
          </p:cNvPr>
          <p:cNvGrpSpPr/>
          <p:nvPr/>
        </p:nvGrpSpPr>
        <p:grpSpPr>
          <a:xfrm>
            <a:off x="6401382" y="456459"/>
            <a:ext cx="2161716" cy="4308477"/>
            <a:chOff x="5884953" y="465741"/>
            <a:chExt cx="1927860" cy="3842384"/>
          </a:xfrm>
          <a:solidFill>
            <a:schemeClr val="accent1"/>
          </a:solidFill>
        </p:grpSpPr>
        <p:sp>
          <p:nvSpPr>
            <p:cNvPr id="8" name="Freeform: Shape 7">
              <a:extLst>
                <a:ext uri="{FF2B5EF4-FFF2-40B4-BE49-F238E27FC236}">
                  <a16:creationId xmlns:a16="http://schemas.microsoft.com/office/drawing/2014/main" id="{6BEEAC75-9A9E-4079-845B-CD7C44A3DB73}"/>
                </a:ext>
              </a:extLst>
            </p:cNvPr>
            <p:cNvSpPr/>
            <p:nvPr/>
          </p:nvSpPr>
          <p:spPr>
            <a:xfrm>
              <a:off x="5884953" y="465741"/>
              <a:ext cx="1927860" cy="3842384"/>
            </a:xfrm>
            <a:custGeom>
              <a:avLst/>
              <a:gdLst>
                <a:gd name="connsiteX0" fmla="*/ 1905000 w 1927860"/>
                <a:gd name="connsiteY0" fmla="*/ 872490 h 3842384"/>
                <a:gd name="connsiteX1" fmla="*/ 1905000 w 1927860"/>
                <a:gd name="connsiteY1" fmla="*/ 274320 h 3842384"/>
                <a:gd name="connsiteX2" fmla="*/ 1630680 w 1927860"/>
                <a:gd name="connsiteY2" fmla="*/ 0 h 3842384"/>
                <a:gd name="connsiteX3" fmla="*/ 300037 w 1927860"/>
                <a:gd name="connsiteY3" fmla="*/ 0 h 3842384"/>
                <a:gd name="connsiteX4" fmla="*/ 16193 w 1927860"/>
                <a:gd name="connsiteY4" fmla="*/ 283845 h 3842384"/>
                <a:gd name="connsiteX5" fmla="*/ 16193 w 1927860"/>
                <a:gd name="connsiteY5" fmla="*/ 502920 h 3842384"/>
                <a:gd name="connsiteX6" fmla="*/ 16193 w 1927860"/>
                <a:gd name="connsiteY6" fmla="*/ 502920 h 3842384"/>
                <a:gd name="connsiteX7" fmla="*/ 0 w 1927860"/>
                <a:gd name="connsiteY7" fmla="*/ 519113 h 3842384"/>
                <a:gd name="connsiteX8" fmla="*/ 0 w 1927860"/>
                <a:gd name="connsiteY8" fmla="*/ 631508 h 3842384"/>
                <a:gd name="connsiteX9" fmla="*/ 16193 w 1927860"/>
                <a:gd name="connsiteY9" fmla="*/ 647700 h 3842384"/>
                <a:gd name="connsiteX10" fmla="*/ 16193 w 1927860"/>
                <a:gd name="connsiteY10" fmla="*/ 647700 h 3842384"/>
                <a:gd name="connsiteX11" fmla="*/ 16193 w 1927860"/>
                <a:gd name="connsiteY11" fmla="*/ 781050 h 3842384"/>
                <a:gd name="connsiteX12" fmla="*/ 16193 w 1927860"/>
                <a:gd name="connsiteY12" fmla="*/ 781050 h 3842384"/>
                <a:gd name="connsiteX13" fmla="*/ 0 w 1927860"/>
                <a:gd name="connsiteY13" fmla="*/ 797243 h 3842384"/>
                <a:gd name="connsiteX14" fmla="*/ 0 w 1927860"/>
                <a:gd name="connsiteY14" fmla="*/ 1038225 h 3842384"/>
                <a:gd name="connsiteX15" fmla="*/ 16193 w 1927860"/>
                <a:gd name="connsiteY15" fmla="*/ 1054418 h 3842384"/>
                <a:gd name="connsiteX16" fmla="*/ 16193 w 1927860"/>
                <a:gd name="connsiteY16" fmla="*/ 1054418 h 3842384"/>
                <a:gd name="connsiteX17" fmla="*/ 16193 w 1927860"/>
                <a:gd name="connsiteY17" fmla="*/ 1134428 h 3842384"/>
                <a:gd name="connsiteX18" fmla="*/ 16193 w 1927860"/>
                <a:gd name="connsiteY18" fmla="*/ 1134428 h 3842384"/>
                <a:gd name="connsiteX19" fmla="*/ 0 w 1927860"/>
                <a:gd name="connsiteY19" fmla="*/ 1150620 h 3842384"/>
                <a:gd name="connsiteX20" fmla="*/ 0 w 1927860"/>
                <a:gd name="connsiteY20" fmla="*/ 1391603 h 3842384"/>
                <a:gd name="connsiteX21" fmla="*/ 16193 w 1927860"/>
                <a:gd name="connsiteY21" fmla="*/ 1407795 h 3842384"/>
                <a:gd name="connsiteX22" fmla="*/ 16193 w 1927860"/>
                <a:gd name="connsiteY22" fmla="*/ 1407795 h 3842384"/>
                <a:gd name="connsiteX23" fmla="*/ 16193 w 1927860"/>
                <a:gd name="connsiteY23" fmla="*/ 3557588 h 3842384"/>
                <a:gd name="connsiteX24" fmla="*/ 300990 w 1927860"/>
                <a:gd name="connsiteY24" fmla="*/ 3842385 h 3842384"/>
                <a:gd name="connsiteX25" fmla="*/ 1631633 w 1927860"/>
                <a:gd name="connsiteY25" fmla="*/ 3842385 h 3842384"/>
                <a:gd name="connsiteX26" fmla="*/ 1905953 w 1927860"/>
                <a:gd name="connsiteY26" fmla="*/ 3568065 h 3842384"/>
                <a:gd name="connsiteX27" fmla="*/ 1905953 w 1927860"/>
                <a:gd name="connsiteY27" fmla="*/ 1316355 h 3842384"/>
                <a:gd name="connsiteX28" fmla="*/ 1911667 w 1927860"/>
                <a:gd name="connsiteY28" fmla="*/ 1316355 h 3842384"/>
                <a:gd name="connsiteX29" fmla="*/ 1927860 w 1927860"/>
                <a:gd name="connsiteY29" fmla="*/ 1300163 h 3842384"/>
                <a:gd name="connsiteX30" fmla="*/ 1927860 w 1927860"/>
                <a:gd name="connsiteY30" fmla="*/ 887730 h 3842384"/>
                <a:gd name="connsiteX31" fmla="*/ 1911667 w 1927860"/>
                <a:gd name="connsiteY31" fmla="*/ 871538 h 3842384"/>
                <a:gd name="connsiteX32" fmla="*/ 1905000 w 1927860"/>
                <a:gd name="connsiteY32" fmla="*/ 871538 h 3842384"/>
                <a:gd name="connsiteX33" fmla="*/ 1189673 w 1927860"/>
                <a:gd name="connsiteY33" fmla="*/ 122873 h 3842384"/>
                <a:gd name="connsiteX34" fmla="*/ 1165860 w 1927860"/>
                <a:gd name="connsiteY34" fmla="*/ 146685 h 3842384"/>
                <a:gd name="connsiteX35" fmla="*/ 1142048 w 1927860"/>
                <a:gd name="connsiteY35" fmla="*/ 122873 h 3842384"/>
                <a:gd name="connsiteX36" fmla="*/ 1165860 w 1927860"/>
                <a:gd name="connsiteY36" fmla="*/ 99060 h 3842384"/>
                <a:gd name="connsiteX37" fmla="*/ 1189673 w 1927860"/>
                <a:gd name="connsiteY37" fmla="*/ 122873 h 3842384"/>
                <a:gd name="connsiteX38" fmla="*/ 871537 w 1927860"/>
                <a:gd name="connsiteY38" fmla="*/ 118110 h 3842384"/>
                <a:gd name="connsiteX39" fmla="*/ 1080135 w 1927860"/>
                <a:gd name="connsiteY39" fmla="*/ 118110 h 3842384"/>
                <a:gd name="connsiteX40" fmla="*/ 1096328 w 1927860"/>
                <a:gd name="connsiteY40" fmla="*/ 131445 h 3842384"/>
                <a:gd name="connsiteX41" fmla="*/ 1080135 w 1927860"/>
                <a:gd name="connsiteY41" fmla="*/ 144780 h 3842384"/>
                <a:gd name="connsiteX42" fmla="*/ 871537 w 1927860"/>
                <a:gd name="connsiteY42" fmla="*/ 144780 h 3842384"/>
                <a:gd name="connsiteX43" fmla="*/ 855345 w 1927860"/>
                <a:gd name="connsiteY43" fmla="*/ 131445 h 3842384"/>
                <a:gd name="connsiteX44" fmla="*/ 871537 w 1927860"/>
                <a:gd name="connsiteY44" fmla="*/ 118110 h 3842384"/>
                <a:gd name="connsiteX45" fmla="*/ 1804035 w 1927860"/>
                <a:gd name="connsiteY45" fmla="*/ 3545205 h 3842384"/>
                <a:gd name="connsiteX46" fmla="*/ 1641158 w 1927860"/>
                <a:gd name="connsiteY46" fmla="*/ 3719513 h 3842384"/>
                <a:gd name="connsiteX47" fmla="*/ 308610 w 1927860"/>
                <a:gd name="connsiteY47" fmla="*/ 3719513 h 3842384"/>
                <a:gd name="connsiteX48" fmla="*/ 134302 w 1927860"/>
                <a:gd name="connsiteY48" fmla="*/ 3545205 h 3842384"/>
                <a:gd name="connsiteX49" fmla="*/ 134302 w 1927860"/>
                <a:gd name="connsiteY49" fmla="*/ 263843 h 3842384"/>
                <a:gd name="connsiteX50" fmla="*/ 308610 w 1927860"/>
                <a:gd name="connsiteY50" fmla="*/ 101918 h 3842384"/>
                <a:gd name="connsiteX51" fmla="*/ 462915 w 1927860"/>
                <a:gd name="connsiteY51" fmla="*/ 101918 h 3842384"/>
                <a:gd name="connsiteX52" fmla="*/ 509587 w 1927860"/>
                <a:gd name="connsiteY52" fmla="*/ 139065 h 3842384"/>
                <a:gd name="connsiteX53" fmla="*/ 531495 w 1927860"/>
                <a:gd name="connsiteY53" fmla="*/ 190500 h 3842384"/>
                <a:gd name="connsiteX54" fmla="*/ 581025 w 1927860"/>
                <a:gd name="connsiteY54" fmla="*/ 220980 h 3842384"/>
                <a:gd name="connsiteX55" fmla="*/ 623887 w 1927860"/>
                <a:gd name="connsiteY55" fmla="*/ 228600 h 3842384"/>
                <a:gd name="connsiteX56" fmla="*/ 653415 w 1927860"/>
                <a:gd name="connsiteY56" fmla="*/ 228600 h 3842384"/>
                <a:gd name="connsiteX57" fmla="*/ 1299210 w 1927860"/>
                <a:gd name="connsiteY57" fmla="*/ 228600 h 3842384"/>
                <a:gd name="connsiteX58" fmla="*/ 1328738 w 1927860"/>
                <a:gd name="connsiteY58" fmla="*/ 228600 h 3842384"/>
                <a:gd name="connsiteX59" fmla="*/ 1371600 w 1927860"/>
                <a:gd name="connsiteY59" fmla="*/ 220027 h 3842384"/>
                <a:gd name="connsiteX60" fmla="*/ 1421130 w 1927860"/>
                <a:gd name="connsiteY60" fmla="*/ 190500 h 3842384"/>
                <a:gd name="connsiteX61" fmla="*/ 1443038 w 1927860"/>
                <a:gd name="connsiteY61" fmla="*/ 140018 h 3842384"/>
                <a:gd name="connsiteX62" fmla="*/ 1489710 w 1927860"/>
                <a:gd name="connsiteY62" fmla="*/ 100965 h 3842384"/>
                <a:gd name="connsiteX63" fmla="*/ 1642110 w 1927860"/>
                <a:gd name="connsiteY63" fmla="*/ 100965 h 3842384"/>
                <a:gd name="connsiteX64" fmla="*/ 1804988 w 1927860"/>
                <a:gd name="connsiteY64" fmla="*/ 262890 h 3842384"/>
                <a:gd name="connsiteX65" fmla="*/ 1804988 w 1927860"/>
                <a:gd name="connsiteY65" fmla="*/ 3545205 h 38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27860" h="3842384">
                  <a:moveTo>
                    <a:pt x="1905000" y="872490"/>
                  </a:moveTo>
                  <a:lnTo>
                    <a:pt x="1905000" y="274320"/>
                  </a:lnTo>
                  <a:cubicBezTo>
                    <a:pt x="1905000" y="122873"/>
                    <a:pt x="1782128" y="0"/>
                    <a:pt x="1630680" y="0"/>
                  </a:cubicBezTo>
                  <a:lnTo>
                    <a:pt x="300037" y="0"/>
                  </a:lnTo>
                  <a:cubicBezTo>
                    <a:pt x="143827" y="0"/>
                    <a:pt x="16193" y="127635"/>
                    <a:pt x="16193" y="283845"/>
                  </a:cubicBezTo>
                  <a:lnTo>
                    <a:pt x="16193" y="502920"/>
                  </a:lnTo>
                  <a:lnTo>
                    <a:pt x="16193" y="502920"/>
                  </a:lnTo>
                  <a:cubicBezTo>
                    <a:pt x="7620" y="502920"/>
                    <a:pt x="0" y="510540"/>
                    <a:pt x="0" y="519113"/>
                  </a:cubicBezTo>
                  <a:lnTo>
                    <a:pt x="0" y="631508"/>
                  </a:lnTo>
                  <a:cubicBezTo>
                    <a:pt x="0" y="640080"/>
                    <a:pt x="7620" y="647700"/>
                    <a:pt x="16193" y="647700"/>
                  </a:cubicBezTo>
                  <a:lnTo>
                    <a:pt x="16193" y="647700"/>
                  </a:lnTo>
                  <a:lnTo>
                    <a:pt x="16193" y="781050"/>
                  </a:lnTo>
                  <a:lnTo>
                    <a:pt x="16193" y="781050"/>
                  </a:lnTo>
                  <a:cubicBezTo>
                    <a:pt x="7620" y="781050"/>
                    <a:pt x="0" y="788670"/>
                    <a:pt x="0" y="797243"/>
                  </a:cubicBezTo>
                  <a:lnTo>
                    <a:pt x="0" y="1038225"/>
                  </a:lnTo>
                  <a:cubicBezTo>
                    <a:pt x="0" y="1046797"/>
                    <a:pt x="7620" y="1054418"/>
                    <a:pt x="16193" y="1054418"/>
                  </a:cubicBezTo>
                  <a:lnTo>
                    <a:pt x="16193" y="1054418"/>
                  </a:lnTo>
                  <a:lnTo>
                    <a:pt x="16193" y="1134428"/>
                  </a:lnTo>
                  <a:lnTo>
                    <a:pt x="16193" y="1134428"/>
                  </a:lnTo>
                  <a:cubicBezTo>
                    <a:pt x="7620" y="1134428"/>
                    <a:pt x="0" y="1142048"/>
                    <a:pt x="0" y="1150620"/>
                  </a:cubicBezTo>
                  <a:lnTo>
                    <a:pt x="0" y="1391603"/>
                  </a:lnTo>
                  <a:cubicBezTo>
                    <a:pt x="0" y="1400175"/>
                    <a:pt x="7620" y="1407795"/>
                    <a:pt x="16193" y="1407795"/>
                  </a:cubicBezTo>
                  <a:lnTo>
                    <a:pt x="16193" y="1407795"/>
                  </a:lnTo>
                  <a:lnTo>
                    <a:pt x="16193" y="3557588"/>
                  </a:lnTo>
                  <a:cubicBezTo>
                    <a:pt x="16193" y="3713798"/>
                    <a:pt x="143827" y="3842385"/>
                    <a:pt x="300990" y="3842385"/>
                  </a:cubicBezTo>
                  <a:lnTo>
                    <a:pt x="1631633" y="3842385"/>
                  </a:lnTo>
                  <a:cubicBezTo>
                    <a:pt x="1782128" y="3842385"/>
                    <a:pt x="1905953" y="3719513"/>
                    <a:pt x="1905953" y="3568065"/>
                  </a:cubicBezTo>
                  <a:lnTo>
                    <a:pt x="1905953" y="1316355"/>
                  </a:lnTo>
                  <a:lnTo>
                    <a:pt x="1911667" y="1316355"/>
                  </a:lnTo>
                  <a:cubicBezTo>
                    <a:pt x="1920240" y="1316355"/>
                    <a:pt x="1927860" y="1308735"/>
                    <a:pt x="1927860" y="1300163"/>
                  </a:cubicBezTo>
                  <a:lnTo>
                    <a:pt x="1927860" y="887730"/>
                  </a:lnTo>
                  <a:cubicBezTo>
                    <a:pt x="1927860" y="879158"/>
                    <a:pt x="1920240" y="871538"/>
                    <a:pt x="1911667" y="871538"/>
                  </a:cubicBezTo>
                  <a:lnTo>
                    <a:pt x="1905000" y="871538"/>
                  </a:lnTo>
                  <a:close/>
                  <a:moveTo>
                    <a:pt x="1189673" y="122873"/>
                  </a:moveTo>
                  <a:cubicBezTo>
                    <a:pt x="1189673" y="136208"/>
                    <a:pt x="1179195" y="146685"/>
                    <a:pt x="1165860" y="146685"/>
                  </a:cubicBezTo>
                  <a:cubicBezTo>
                    <a:pt x="1152525" y="146685"/>
                    <a:pt x="1142048" y="136208"/>
                    <a:pt x="1142048" y="122873"/>
                  </a:cubicBezTo>
                  <a:cubicBezTo>
                    <a:pt x="1142048" y="109538"/>
                    <a:pt x="1152525" y="99060"/>
                    <a:pt x="1165860" y="99060"/>
                  </a:cubicBezTo>
                  <a:cubicBezTo>
                    <a:pt x="1179195" y="99060"/>
                    <a:pt x="1189673" y="109538"/>
                    <a:pt x="1189673" y="122873"/>
                  </a:cubicBezTo>
                  <a:close/>
                  <a:moveTo>
                    <a:pt x="871537" y="118110"/>
                  </a:moveTo>
                  <a:lnTo>
                    <a:pt x="1080135" y="118110"/>
                  </a:lnTo>
                  <a:cubicBezTo>
                    <a:pt x="1088708" y="118110"/>
                    <a:pt x="1096328" y="123825"/>
                    <a:pt x="1096328" y="131445"/>
                  </a:cubicBezTo>
                  <a:cubicBezTo>
                    <a:pt x="1096328" y="139065"/>
                    <a:pt x="1088708" y="144780"/>
                    <a:pt x="1080135" y="144780"/>
                  </a:cubicBezTo>
                  <a:lnTo>
                    <a:pt x="871537" y="144780"/>
                  </a:lnTo>
                  <a:cubicBezTo>
                    <a:pt x="862965" y="144780"/>
                    <a:pt x="855345" y="139065"/>
                    <a:pt x="855345" y="131445"/>
                  </a:cubicBezTo>
                  <a:cubicBezTo>
                    <a:pt x="855345" y="123825"/>
                    <a:pt x="862012" y="118110"/>
                    <a:pt x="871537" y="118110"/>
                  </a:cubicBezTo>
                  <a:close/>
                  <a:moveTo>
                    <a:pt x="1804035" y="3545205"/>
                  </a:moveTo>
                  <a:cubicBezTo>
                    <a:pt x="1804035" y="3638550"/>
                    <a:pt x="1735455" y="3719513"/>
                    <a:pt x="1641158" y="3719513"/>
                  </a:cubicBezTo>
                  <a:lnTo>
                    <a:pt x="308610" y="3719513"/>
                  </a:lnTo>
                  <a:cubicBezTo>
                    <a:pt x="215265" y="3719513"/>
                    <a:pt x="134302" y="3638550"/>
                    <a:pt x="134302" y="3545205"/>
                  </a:cubicBezTo>
                  <a:lnTo>
                    <a:pt x="134302" y="263843"/>
                  </a:lnTo>
                  <a:cubicBezTo>
                    <a:pt x="134302" y="170498"/>
                    <a:pt x="215265" y="101918"/>
                    <a:pt x="308610" y="101918"/>
                  </a:cubicBezTo>
                  <a:lnTo>
                    <a:pt x="462915" y="101918"/>
                  </a:lnTo>
                  <a:cubicBezTo>
                    <a:pt x="495300" y="101918"/>
                    <a:pt x="507683" y="98107"/>
                    <a:pt x="509587" y="139065"/>
                  </a:cubicBezTo>
                  <a:cubicBezTo>
                    <a:pt x="510540" y="160973"/>
                    <a:pt x="518160" y="177165"/>
                    <a:pt x="531495" y="190500"/>
                  </a:cubicBezTo>
                  <a:cubicBezTo>
                    <a:pt x="543878" y="203835"/>
                    <a:pt x="561023" y="215265"/>
                    <a:pt x="581025" y="220980"/>
                  </a:cubicBezTo>
                  <a:cubicBezTo>
                    <a:pt x="594360" y="224790"/>
                    <a:pt x="609600" y="228600"/>
                    <a:pt x="623887" y="228600"/>
                  </a:cubicBezTo>
                  <a:lnTo>
                    <a:pt x="653415" y="228600"/>
                  </a:lnTo>
                  <a:lnTo>
                    <a:pt x="1299210" y="228600"/>
                  </a:lnTo>
                  <a:lnTo>
                    <a:pt x="1328738" y="228600"/>
                  </a:lnTo>
                  <a:cubicBezTo>
                    <a:pt x="1343025" y="228600"/>
                    <a:pt x="1358265" y="223838"/>
                    <a:pt x="1371600" y="220027"/>
                  </a:cubicBezTo>
                  <a:cubicBezTo>
                    <a:pt x="1391603" y="213360"/>
                    <a:pt x="1408748" y="203835"/>
                    <a:pt x="1421130" y="190500"/>
                  </a:cubicBezTo>
                  <a:cubicBezTo>
                    <a:pt x="1433513" y="177165"/>
                    <a:pt x="1441133" y="160973"/>
                    <a:pt x="1443038" y="140018"/>
                  </a:cubicBezTo>
                  <a:cubicBezTo>
                    <a:pt x="1444942" y="99060"/>
                    <a:pt x="1457325" y="100965"/>
                    <a:pt x="1489710" y="100965"/>
                  </a:cubicBezTo>
                  <a:lnTo>
                    <a:pt x="1642110" y="100965"/>
                  </a:lnTo>
                  <a:cubicBezTo>
                    <a:pt x="1735455" y="100965"/>
                    <a:pt x="1804988" y="169545"/>
                    <a:pt x="1804988" y="262890"/>
                  </a:cubicBezTo>
                  <a:lnTo>
                    <a:pt x="1804988" y="3545205"/>
                  </a:ln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63D6D781-03DA-47E9-B4C1-0EE26FBFBD4B}"/>
                </a:ext>
              </a:extLst>
            </p:cNvPr>
            <p:cNvSpPr/>
            <p:nvPr/>
          </p:nvSpPr>
          <p:spPr>
            <a:xfrm>
              <a:off x="6740298" y="583851"/>
              <a:ext cx="240982" cy="26669"/>
            </a:xfrm>
            <a:custGeom>
              <a:avLst/>
              <a:gdLst>
                <a:gd name="connsiteX0" fmla="*/ 224790 w 240982"/>
                <a:gd name="connsiteY0" fmla="*/ 0 h 26669"/>
                <a:gd name="connsiteX1" fmla="*/ 16192 w 240982"/>
                <a:gd name="connsiteY1" fmla="*/ 0 h 26669"/>
                <a:gd name="connsiteX2" fmla="*/ 0 w 240982"/>
                <a:gd name="connsiteY2" fmla="*/ 13335 h 26669"/>
                <a:gd name="connsiteX3" fmla="*/ 16192 w 240982"/>
                <a:gd name="connsiteY3" fmla="*/ 26670 h 26669"/>
                <a:gd name="connsiteX4" fmla="*/ 224790 w 240982"/>
                <a:gd name="connsiteY4" fmla="*/ 26670 h 26669"/>
                <a:gd name="connsiteX5" fmla="*/ 240983 w 240982"/>
                <a:gd name="connsiteY5" fmla="*/ 13335 h 26669"/>
                <a:gd name="connsiteX6" fmla="*/ 224790 w 240982"/>
                <a:gd name="connsiteY6" fmla="*/ 0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82" h="26669">
                  <a:moveTo>
                    <a:pt x="224790" y="0"/>
                  </a:moveTo>
                  <a:lnTo>
                    <a:pt x="16192" y="0"/>
                  </a:lnTo>
                  <a:cubicBezTo>
                    <a:pt x="7620" y="0"/>
                    <a:pt x="0" y="5715"/>
                    <a:pt x="0" y="13335"/>
                  </a:cubicBezTo>
                  <a:cubicBezTo>
                    <a:pt x="0" y="20955"/>
                    <a:pt x="7620" y="26670"/>
                    <a:pt x="16192" y="26670"/>
                  </a:cubicBezTo>
                  <a:lnTo>
                    <a:pt x="224790" y="26670"/>
                  </a:lnTo>
                  <a:cubicBezTo>
                    <a:pt x="233363" y="26670"/>
                    <a:pt x="240983" y="20955"/>
                    <a:pt x="240983" y="13335"/>
                  </a:cubicBezTo>
                  <a:cubicBezTo>
                    <a:pt x="240983" y="5715"/>
                    <a:pt x="233363" y="0"/>
                    <a:pt x="224790"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FA4379F-C1CD-41ED-85A4-B7CE21017AA9}"/>
                </a:ext>
              </a:extLst>
            </p:cNvPr>
            <p:cNvSpPr/>
            <p:nvPr/>
          </p:nvSpPr>
          <p:spPr>
            <a:xfrm>
              <a:off x="7027000" y="564801"/>
              <a:ext cx="47625" cy="47625"/>
            </a:xfrm>
            <a:custGeom>
              <a:avLst/>
              <a:gdLst>
                <a:gd name="connsiteX0" fmla="*/ 23813 w 47625"/>
                <a:gd name="connsiteY0" fmla="*/ 0 h 47625"/>
                <a:gd name="connsiteX1" fmla="*/ 0 w 47625"/>
                <a:gd name="connsiteY1" fmla="*/ 23813 h 47625"/>
                <a:gd name="connsiteX2" fmla="*/ 23813 w 47625"/>
                <a:gd name="connsiteY2" fmla="*/ 47625 h 47625"/>
                <a:gd name="connsiteX3" fmla="*/ 47625 w 47625"/>
                <a:gd name="connsiteY3" fmla="*/ 23813 h 47625"/>
                <a:gd name="connsiteX4" fmla="*/ 2381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3813" y="0"/>
                  </a:moveTo>
                  <a:cubicBezTo>
                    <a:pt x="10477" y="0"/>
                    <a:pt x="0" y="10477"/>
                    <a:pt x="0" y="23813"/>
                  </a:cubicBezTo>
                  <a:cubicBezTo>
                    <a:pt x="0" y="37147"/>
                    <a:pt x="10477" y="47625"/>
                    <a:pt x="23813" y="47625"/>
                  </a:cubicBezTo>
                  <a:cubicBezTo>
                    <a:pt x="37147" y="47625"/>
                    <a:pt x="47625" y="37147"/>
                    <a:pt x="47625" y="23813"/>
                  </a:cubicBezTo>
                  <a:cubicBezTo>
                    <a:pt x="47625" y="10477"/>
                    <a:pt x="37147" y="0"/>
                    <a:pt x="23813"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195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081980-05E8-4406-B8D1-F32BB1804AB9}"/>
              </a:ext>
            </a:extLst>
          </p:cNvPr>
          <p:cNvSpPr/>
          <p:nvPr/>
        </p:nvSpPr>
        <p:spPr>
          <a:xfrm>
            <a:off x="-1" y="918814"/>
            <a:ext cx="6548109" cy="33230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51A68-9C1C-48D4-A6BF-EE8C6F29807A}"/>
              </a:ext>
            </a:extLst>
          </p:cNvPr>
          <p:cNvSpPr>
            <a:spLocks noGrp="1"/>
          </p:cNvSpPr>
          <p:nvPr>
            <p:ph type="title"/>
          </p:nvPr>
        </p:nvSpPr>
        <p:spPr/>
        <p:txBody>
          <a:bodyPr/>
          <a:lstStyle/>
          <a:p>
            <a:r>
              <a:rPr lang="en-IO" b="1" dirty="0">
                <a:effectLst/>
                <a:ea typeface="Times New Roman" panose="02020603050405020304" pitchFamily="18" charset="0"/>
              </a:rPr>
              <a:t>Biomarker </a:t>
            </a:r>
            <a:r>
              <a:rPr lang="en-IN" b="1" dirty="0">
                <a:effectLst/>
                <a:ea typeface="Times New Roman" panose="02020603050405020304" pitchFamily="18" charset="0"/>
              </a:rPr>
              <a:t>R</a:t>
            </a:r>
            <a:r>
              <a:rPr lang="en-IO" b="1" dirty="0">
                <a:effectLst/>
                <a:ea typeface="Times New Roman" panose="02020603050405020304" pitchFamily="18" charset="0"/>
              </a:rPr>
              <a:t>eadings </a:t>
            </a:r>
            <a:endParaRPr lang="en-IO" b="1" dirty="0"/>
          </a:p>
        </p:txBody>
      </p:sp>
      <p:pic>
        <p:nvPicPr>
          <p:cNvPr id="3" name="Picture 2">
            <a:extLst>
              <a:ext uri="{FF2B5EF4-FFF2-40B4-BE49-F238E27FC236}">
                <a16:creationId xmlns:a16="http://schemas.microsoft.com/office/drawing/2014/main" id="{B3A6A506-0FA1-4D15-9C3C-3829EED1238E}"/>
              </a:ext>
            </a:extLst>
          </p:cNvPr>
          <p:cNvPicPr/>
          <p:nvPr/>
        </p:nvPicPr>
        <p:blipFill>
          <a:blip r:embed="rId2"/>
          <a:stretch>
            <a:fillRect/>
          </a:stretch>
        </p:blipFill>
        <p:spPr>
          <a:xfrm>
            <a:off x="6521091" y="940669"/>
            <a:ext cx="1901014" cy="3309173"/>
          </a:xfrm>
          <a:prstGeom prst="rect">
            <a:avLst/>
          </a:prstGeom>
        </p:spPr>
      </p:pic>
      <p:sp>
        <p:nvSpPr>
          <p:cNvPr id="5" name="TextBox 4">
            <a:extLst>
              <a:ext uri="{FF2B5EF4-FFF2-40B4-BE49-F238E27FC236}">
                <a16:creationId xmlns:a16="http://schemas.microsoft.com/office/drawing/2014/main" id="{4AE4B673-2AEA-48D4-A883-CFC03222AC25}"/>
              </a:ext>
            </a:extLst>
          </p:cNvPr>
          <p:cNvSpPr txBox="1"/>
          <p:nvPr/>
        </p:nvSpPr>
        <p:spPr>
          <a:xfrm>
            <a:off x="609600" y="2211003"/>
            <a:ext cx="5530920" cy="738664"/>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400" dirty="0">
                <a:solidFill>
                  <a:schemeClr val="bg1"/>
                </a:solidFill>
                <a:effectLst/>
                <a:ea typeface="Calibri" panose="020F0502020204030204" pitchFamily="34" charset="0"/>
                <a:cs typeface="Mangal" panose="02040503050203030202" pitchFamily="18" charset="0"/>
              </a:rPr>
              <a:t>Patient can see the actual reading values from the paired devices which were captured against the given task and can compare with the ideal/normal range values</a:t>
            </a:r>
            <a:endParaRPr lang="en-IN" sz="1400" dirty="0">
              <a:solidFill>
                <a:schemeClr val="bg1"/>
              </a:solidFill>
              <a:effectLst/>
              <a:ea typeface="Calibri" panose="020F0502020204030204" pitchFamily="34" charset="0"/>
              <a:cs typeface="Mangal" panose="02040503050203030202" pitchFamily="18" charset="0"/>
            </a:endParaRPr>
          </a:p>
        </p:txBody>
      </p:sp>
      <p:grpSp>
        <p:nvGrpSpPr>
          <p:cNvPr id="7" name="Graphic 3">
            <a:extLst>
              <a:ext uri="{FF2B5EF4-FFF2-40B4-BE49-F238E27FC236}">
                <a16:creationId xmlns:a16="http://schemas.microsoft.com/office/drawing/2014/main" id="{16429C32-13C5-49CF-9CA9-FDDF7716B943}"/>
              </a:ext>
            </a:extLst>
          </p:cNvPr>
          <p:cNvGrpSpPr/>
          <p:nvPr/>
        </p:nvGrpSpPr>
        <p:grpSpPr>
          <a:xfrm>
            <a:off x="6401382" y="456459"/>
            <a:ext cx="2161716" cy="4308477"/>
            <a:chOff x="5884953" y="465741"/>
            <a:chExt cx="1927860" cy="3842384"/>
          </a:xfrm>
          <a:solidFill>
            <a:schemeClr val="accent1"/>
          </a:solidFill>
        </p:grpSpPr>
        <p:sp>
          <p:nvSpPr>
            <p:cNvPr id="8" name="Freeform: Shape 7">
              <a:extLst>
                <a:ext uri="{FF2B5EF4-FFF2-40B4-BE49-F238E27FC236}">
                  <a16:creationId xmlns:a16="http://schemas.microsoft.com/office/drawing/2014/main" id="{DC343B65-9D80-4232-95B1-3BC33DCA46AD}"/>
                </a:ext>
              </a:extLst>
            </p:cNvPr>
            <p:cNvSpPr/>
            <p:nvPr/>
          </p:nvSpPr>
          <p:spPr>
            <a:xfrm>
              <a:off x="5884953" y="465741"/>
              <a:ext cx="1927860" cy="3842384"/>
            </a:xfrm>
            <a:custGeom>
              <a:avLst/>
              <a:gdLst>
                <a:gd name="connsiteX0" fmla="*/ 1905000 w 1927860"/>
                <a:gd name="connsiteY0" fmla="*/ 872490 h 3842384"/>
                <a:gd name="connsiteX1" fmla="*/ 1905000 w 1927860"/>
                <a:gd name="connsiteY1" fmla="*/ 274320 h 3842384"/>
                <a:gd name="connsiteX2" fmla="*/ 1630680 w 1927860"/>
                <a:gd name="connsiteY2" fmla="*/ 0 h 3842384"/>
                <a:gd name="connsiteX3" fmla="*/ 300037 w 1927860"/>
                <a:gd name="connsiteY3" fmla="*/ 0 h 3842384"/>
                <a:gd name="connsiteX4" fmla="*/ 16193 w 1927860"/>
                <a:gd name="connsiteY4" fmla="*/ 283845 h 3842384"/>
                <a:gd name="connsiteX5" fmla="*/ 16193 w 1927860"/>
                <a:gd name="connsiteY5" fmla="*/ 502920 h 3842384"/>
                <a:gd name="connsiteX6" fmla="*/ 16193 w 1927860"/>
                <a:gd name="connsiteY6" fmla="*/ 502920 h 3842384"/>
                <a:gd name="connsiteX7" fmla="*/ 0 w 1927860"/>
                <a:gd name="connsiteY7" fmla="*/ 519113 h 3842384"/>
                <a:gd name="connsiteX8" fmla="*/ 0 w 1927860"/>
                <a:gd name="connsiteY8" fmla="*/ 631508 h 3842384"/>
                <a:gd name="connsiteX9" fmla="*/ 16193 w 1927860"/>
                <a:gd name="connsiteY9" fmla="*/ 647700 h 3842384"/>
                <a:gd name="connsiteX10" fmla="*/ 16193 w 1927860"/>
                <a:gd name="connsiteY10" fmla="*/ 647700 h 3842384"/>
                <a:gd name="connsiteX11" fmla="*/ 16193 w 1927860"/>
                <a:gd name="connsiteY11" fmla="*/ 781050 h 3842384"/>
                <a:gd name="connsiteX12" fmla="*/ 16193 w 1927860"/>
                <a:gd name="connsiteY12" fmla="*/ 781050 h 3842384"/>
                <a:gd name="connsiteX13" fmla="*/ 0 w 1927860"/>
                <a:gd name="connsiteY13" fmla="*/ 797243 h 3842384"/>
                <a:gd name="connsiteX14" fmla="*/ 0 w 1927860"/>
                <a:gd name="connsiteY14" fmla="*/ 1038225 h 3842384"/>
                <a:gd name="connsiteX15" fmla="*/ 16193 w 1927860"/>
                <a:gd name="connsiteY15" fmla="*/ 1054418 h 3842384"/>
                <a:gd name="connsiteX16" fmla="*/ 16193 w 1927860"/>
                <a:gd name="connsiteY16" fmla="*/ 1054418 h 3842384"/>
                <a:gd name="connsiteX17" fmla="*/ 16193 w 1927860"/>
                <a:gd name="connsiteY17" fmla="*/ 1134428 h 3842384"/>
                <a:gd name="connsiteX18" fmla="*/ 16193 w 1927860"/>
                <a:gd name="connsiteY18" fmla="*/ 1134428 h 3842384"/>
                <a:gd name="connsiteX19" fmla="*/ 0 w 1927860"/>
                <a:gd name="connsiteY19" fmla="*/ 1150620 h 3842384"/>
                <a:gd name="connsiteX20" fmla="*/ 0 w 1927860"/>
                <a:gd name="connsiteY20" fmla="*/ 1391603 h 3842384"/>
                <a:gd name="connsiteX21" fmla="*/ 16193 w 1927860"/>
                <a:gd name="connsiteY21" fmla="*/ 1407795 h 3842384"/>
                <a:gd name="connsiteX22" fmla="*/ 16193 w 1927860"/>
                <a:gd name="connsiteY22" fmla="*/ 1407795 h 3842384"/>
                <a:gd name="connsiteX23" fmla="*/ 16193 w 1927860"/>
                <a:gd name="connsiteY23" fmla="*/ 3557588 h 3842384"/>
                <a:gd name="connsiteX24" fmla="*/ 300990 w 1927860"/>
                <a:gd name="connsiteY24" fmla="*/ 3842385 h 3842384"/>
                <a:gd name="connsiteX25" fmla="*/ 1631633 w 1927860"/>
                <a:gd name="connsiteY25" fmla="*/ 3842385 h 3842384"/>
                <a:gd name="connsiteX26" fmla="*/ 1905953 w 1927860"/>
                <a:gd name="connsiteY26" fmla="*/ 3568065 h 3842384"/>
                <a:gd name="connsiteX27" fmla="*/ 1905953 w 1927860"/>
                <a:gd name="connsiteY27" fmla="*/ 1316355 h 3842384"/>
                <a:gd name="connsiteX28" fmla="*/ 1911667 w 1927860"/>
                <a:gd name="connsiteY28" fmla="*/ 1316355 h 3842384"/>
                <a:gd name="connsiteX29" fmla="*/ 1927860 w 1927860"/>
                <a:gd name="connsiteY29" fmla="*/ 1300163 h 3842384"/>
                <a:gd name="connsiteX30" fmla="*/ 1927860 w 1927860"/>
                <a:gd name="connsiteY30" fmla="*/ 887730 h 3842384"/>
                <a:gd name="connsiteX31" fmla="*/ 1911667 w 1927860"/>
                <a:gd name="connsiteY31" fmla="*/ 871538 h 3842384"/>
                <a:gd name="connsiteX32" fmla="*/ 1905000 w 1927860"/>
                <a:gd name="connsiteY32" fmla="*/ 871538 h 3842384"/>
                <a:gd name="connsiteX33" fmla="*/ 1189673 w 1927860"/>
                <a:gd name="connsiteY33" fmla="*/ 122873 h 3842384"/>
                <a:gd name="connsiteX34" fmla="*/ 1165860 w 1927860"/>
                <a:gd name="connsiteY34" fmla="*/ 146685 h 3842384"/>
                <a:gd name="connsiteX35" fmla="*/ 1142048 w 1927860"/>
                <a:gd name="connsiteY35" fmla="*/ 122873 h 3842384"/>
                <a:gd name="connsiteX36" fmla="*/ 1165860 w 1927860"/>
                <a:gd name="connsiteY36" fmla="*/ 99060 h 3842384"/>
                <a:gd name="connsiteX37" fmla="*/ 1189673 w 1927860"/>
                <a:gd name="connsiteY37" fmla="*/ 122873 h 3842384"/>
                <a:gd name="connsiteX38" fmla="*/ 871537 w 1927860"/>
                <a:gd name="connsiteY38" fmla="*/ 118110 h 3842384"/>
                <a:gd name="connsiteX39" fmla="*/ 1080135 w 1927860"/>
                <a:gd name="connsiteY39" fmla="*/ 118110 h 3842384"/>
                <a:gd name="connsiteX40" fmla="*/ 1096328 w 1927860"/>
                <a:gd name="connsiteY40" fmla="*/ 131445 h 3842384"/>
                <a:gd name="connsiteX41" fmla="*/ 1080135 w 1927860"/>
                <a:gd name="connsiteY41" fmla="*/ 144780 h 3842384"/>
                <a:gd name="connsiteX42" fmla="*/ 871537 w 1927860"/>
                <a:gd name="connsiteY42" fmla="*/ 144780 h 3842384"/>
                <a:gd name="connsiteX43" fmla="*/ 855345 w 1927860"/>
                <a:gd name="connsiteY43" fmla="*/ 131445 h 3842384"/>
                <a:gd name="connsiteX44" fmla="*/ 871537 w 1927860"/>
                <a:gd name="connsiteY44" fmla="*/ 118110 h 3842384"/>
                <a:gd name="connsiteX45" fmla="*/ 1804035 w 1927860"/>
                <a:gd name="connsiteY45" fmla="*/ 3545205 h 3842384"/>
                <a:gd name="connsiteX46" fmla="*/ 1641158 w 1927860"/>
                <a:gd name="connsiteY46" fmla="*/ 3719513 h 3842384"/>
                <a:gd name="connsiteX47" fmla="*/ 308610 w 1927860"/>
                <a:gd name="connsiteY47" fmla="*/ 3719513 h 3842384"/>
                <a:gd name="connsiteX48" fmla="*/ 134302 w 1927860"/>
                <a:gd name="connsiteY48" fmla="*/ 3545205 h 3842384"/>
                <a:gd name="connsiteX49" fmla="*/ 134302 w 1927860"/>
                <a:gd name="connsiteY49" fmla="*/ 263843 h 3842384"/>
                <a:gd name="connsiteX50" fmla="*/ 308610 w 1927860"/>
                <a:gd name="connsiteY50" fmla="*/ 101918 h 3842384"/>
                <a:gd name="connsiteX51" fmla="*/ 462915 w 1927860"/>
                <a:gd name="connsiteY51" fmla="*/ 101918 h 3842384"/>
                <a:gd name="connsiteX52" fmla="*/ 509587 w 1927860"/>
                <a:gd name="connsiteY52" fmla="*/ 139065 h 3842384"/>
                <a:gd name="connsiteX53" fmla="*/ 531495 w 1927860"/>
                <a:gd name="connsiteY53" fmla="*/ 190500 h 3842384"/>
                <a:gd name="connsiteX54" fmla="*/ 581025 w 1927860"/>
                <a:gd name="connsiteY54" fmla="*/ 220980 h 3842384"/>
                <a:gd name="connsiteX55" fmla="*/ 623887 w 1927860"/>
                <a:gd name="connsiteY55" fmla="*/ 228600 h 3842384"/>
                <a:gd name="connsiteX56" fmla="*/ 653415 w 1927860"/>
                <a:gd name="connsiteY56" fmla="*/ 228600 h 3842384"/>
                <a:gd name="connsiteX57" fmla="*/ 1299210 w 1927860"/>
                <a:gd name="connsiteY57" fmla="*/ 228600 h 3842384"/>
                <a:gd name="connsiteX58" fmla="*/ 1328738 w 1927860"/>
                <a:gd name="connsiteY58" fmla="*/ 228600 h 3842384"/>
                <a:gd name="connsiteX59" fmla="*/ 1371600 w 1927860"/>
                <a:gd name="connsiteY59" fmla="*/ 220027 h 3842384"/>
                <a:gd name="connsiteX60" fmla="*/ 1421130 w 1927860"/>
                <a:gd name="connsiteY60" fmla="*/ 190500 h 3842384"/>
                <a:gd name="connsiteX61" fmla="*/ 1443038 w 1927860"/>
                <a:gd name="connsiteY61" fmla="*/ 140018 h 3842384"/>
                <a:gd name="connsiteX62" fmla="*/ 1489710 w 1927860"/>
                <a:gd name="connsiteY62" fmla="*/ 100965 h 3842384"/>
                <a:gd name="connsiteX63" fmla="*/ 1642110 w 1927860"/>
                <a:gd name="connsiteY63" fmla="*/ 100965 h 3842384"/>
                <a:gd name="connsiteX64" fmla="*/ 1804988 w 1927860"/>
                <a:gd name="connsiteY64" fmla="*/ 262890 h 3842384"/>
                <a:gd name="connsiteX65" fmla="*/ 1804988 w 1927860"/>
                <a:gd name="connsiteY65" fmla="*/ 3545205 h 38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927860" h="3842384">
                  <a:moveTo>
                    <a:pt x="1905000" y="872490"/>
                  </a:moveTo>
                  <a:lnTo>
                    <a:pt x="1905000" y="274320"/>
                  </a:lnTo>
                  <a:cubicBezTo>
                    <a:pt x="1905000" y="122873"/>
                    <a:pt x="1782128" y="0"/>
                    <a:pt x="1630680" y="0"/>
                  </a:cubicBezTo>
                  <a:lnTo>
                    <a:pt x="300037" y="0"/>
                  </a:lnTo>
                  <a:cubicBezTo>
                    <a:pt x="143827" y="0"/>
                    <a:pt x="16193" y="127635"/>
                    <a:pt x="16193" y="283845"/>
                  </a:cubicBezTo>
                  <a:lnTo>
                    <a:pt x="16193" y="502920"/>
                  </a:lnTo>
                  <a:lnTo>
                    <a:pt x="16193" y="502920"/>
                  </a:lnTo>
                  <a:cubicBezTo>
                    <a:pt x="7620" y="502920"/>
                    <a:pt x="0" y="510540"/>
                    <a:pt x="0" y="519113"/>
                  </a:cubicBezTo>
                  <a:lnTo>
                    <a:pt x="0" y="631508"/>
                  </a:lnTo>
                  <a:cubicBezTo>
                    <a:pt x="0" y="640080"/>
                    <a:pt x="7620" y="647700"/>
                    <a:pt x="16193" y="647700"/>
                  </a:cubicBezTo>
                  <a:lnTo>
                    <a:pt x="16193" y="647700"/>
                  </a:lnTo>
                  <a:lnTo>
                    <a:pt x="16193" y="781050"/>
                  </a:lnTo>
                  <a:lnTo>
                    <a:pt x="16193" y="781050"/>
                  </a:lnTo>
                  <a:cubicBezTo>
                    <a:pt x="7620" y="781050"/>
                    <a:pt x="0" y="788670"/>
                    <a:pt x="0" y="797243"/>
                  </a:cubicBezTo>
                  <a:lnTo>
                    <a:pt x="0" y="1038225"/>
                  </a:lnTo>
                  <a:cubicBezTo>
                    <a:pt x="0" y="1046797"/>
                    <a:pt x="7620" y="1054418"/>
                    <a:pt x="16193" y="1054418"/>
                  </a:cubicBezTo>
                  <a:lnTo>
                    <a:pt x="16193" y="1054418"/>
                  </a:lnTo>
                  <a:lnTo>
                    <a:pt x="16193" y="1134428"/>
                  </a:lnTo>
                  <a:lnTo>
                    <a:pt x="16193" y="1134428"/>
                  </a:lnTo>
                  <a:cubicBezTo>
                    <a:pt x="7620" y="1134428"/>
                    <a:pt x="0" y="1142048"/>
                    <a:pt x="0" y="1150620"/>
                  </a:cubicBezTo>
                  <a:lnTo>
                    <a:pt x="0" y="1391603"/>
                  </a:lnTo>
                  <a:cubicBezTo>
                    <a:pt x="0" y="1400175"/>
                    <a:pt x="7620" y="1407795"/>
                    <a:pt x="16193" y="1407795"/>
                  </a:cubicBezTo>
                  <a:lnTo>
                    <a:pt x="16193" y="1407795"/>
                  </a:lnTo>
                  <a:lnTo>
                    <a:pt x="16193" y="3557588"/>
                  </a:lnTo>
                  <a:cubicBezTo>
                    <a:pt x="16193" y="3713798"/>
                    <a:pt x="143827" y="3842385"/>
                    <a:pt x="300990" y="3842385"/>
                  </a:cubicBezTo>
                  <a:lnTo>
                    <a:pt x="1631633" y="3842385"/>
                  </a:lnTo>
                  <a:cubicBezTo>
                    <a:pt x="1782128" y="3842385"/>
                    <a:pt x="1905953" y="3719513"/>
                    <a:pt x="1905953" y="3568065"/>
                  </a:cubicBezTo>
                  <a:lnTo>
                    <a:pt x="1905953" y="1316355"/>
                  </a:lnTo>
                  <a:lnTo>
                    <a:pt x="1911667" y="1316355"/>
                  </a:lnTo>
                  <a:cubicBezTo>
                    <a:pt x="1920240" y="1316355"/>
                    <a:pt x="1927860" y="1308735"/>
                    <a:pt x="1927860" y="1300163"/>
                  </a:cubicBezTo>
                  <a:lnTo>
                    <a:pt x="1927860" y="887730"/>
                  </a:lnTo>
                  <a:cubicBezTo>
                    <a:pt x="1927860" y="879158"/>
                    <a:pt x="1920240" y="871538"/>
                    <a:pt x="1911667" y="871538"/>
                  </a:cubicBezTo>
                  <a:lnTo>
                    <a:pt x="1905000" y="871538"/>
                  </a:lnTo>
                  <a:close/>
                  <a:moveTo>
                    <a:pt x="1189673" y="122873"/>
                  </a:moveTo>
                  <a:cubicBezTo>
                    <a:pt x="1189673" y="136208"/>
                    <a:pt x="1179195" y="146685"/>
                    <a:pt x="1165860" y="146685"/>
                  </a:cubicBezTo>
                  <a:cubicBezTo>
                    <a:pt x="1152525" y="146685"/>
                    <a:pt x="1142048" y="136208"/>
                    <a:pt x="1142048" y="122873"/>
                  </a:cubicBezTo>
                  <a:cubicBezTo>
                    <a:pt x="1142048" y="109538"/>
                    <a:pt x="1152525" y="99060"/>
                    <a:pt x="1165860" y="99060"/>
                  </a:cubicBezTo>
                  <a:cubicBezTo>
                    <a:pt x="1179195" y="99060"/>
                    <a:pt x="1189673" y="109538"/>
                    <a:pt x="1189673" y="122873"/>
                  </a:cubicBezTo>
                  <a:close/>
                  <a:moveTo>
                    <a:pt x="871537" y="118110"/>
                  </a:moveTo>
                  <a:lnTo>
                    <a:pt x="1080135" y="118110"/>
                  </a:lnTo>
                  <a:cubicBezTo>
                    <a:pt x="1088708" y="118110"/>
                    <a:pt x="1096328" y="123825"/>
                    <a:pt x="1096328" y="131445"/>
                  </a:cubicBezTo>
                  <a:cubicBezTo>
                    <a:pt x="1096328" y="139065"/>
                    <a:pt x="1088708" y="144780"/>
                    <a:pt x="1080135" y="144780"/>
                  </a:cubicBezTo>
                  <a:lnTo>
                    <a:pt x="871537" y="144780"/>
                  </a:lnTo>
                  <a:cubicBezTo>
                    <a:pt x="862965" y="144780"/>
                    <a:pt x="855345" y="139065"/>
                    <a:pt x="855345" y="131445"/>
                  </a:cubicBezTo>
                  <a:cubicBezTo>
                    <a:pt x="855345" y="123825"/>
                    <a:pt x="862012" y="118110"/>
                    <a:pt x="871537" y="118110"/>
                  </a:cubicBezTo>
                  <a:close/>
                  <a:moveTo>
                    <a:pt x="1804035" y="3545205"/>
                  </a:moveTo>
                  <a:cubicBezTo>
                    <a:pt x="1804035" y="3638550"/>
                    <a:pt x="1735455" y="3719513"/>
                    <a:pt x="1641158" y="3719513"/>
                  </a:cubicBezTo>
                  <a:lnTo>
                    <a:pt x="308610" y="3719513"/>
                  </a:lnTo>
                  <a:cubicBezTo>
                    <a:pt x="215265" y="3719513"/>
                    <a:pt x="134302" y="3638550"/>
                    <a:pt x="134302" y="3545205"/>
                  </a:cubicBezTo>
                  <a:lnTo>
                    <a:pt x="134302" y="263843"/>
                  </a:lnTo>
                  <a:cubicBezTo>
                    <a:pt x="134302" y="170498"/>
                    <a:pt x="215265" y="101918"/>
                    <a:pt x="308610" y="101918"/>
                  </a:cubicBezTo>
                  <a:lnTo>
                    <a:pt x="462915" y="101918"/>
                  </a:lnTo>
                  <a:cubicBezTo>
                    <a:pt x="495300" y="101918"/>
                    <a:pt x="507683" y="98107"/>
                    <a:pt x="509587" y="139065"/>
                  </a:cubicBezTo>
                  <a:cubicBezTo>
                    <a:pt x="510540" y="160973"/>
                    <a:pt x="518160" y="177165"/>
                    <a:pt x="531495" y="190500"/>
                  </a:cubicBezTo>
                  <a:cubicBezTo>
                    <a:pt x="543878" y="203835"/>
                    <a:pt x="561023" y="215265"/>
                    <a:pt x="581025" y="220980"/>
                  </a:cubicBezTo>
                  <a:cubicBezTo>
                    <a:pt x="594360" y="224790"/>
                    <a:pt x="609600" y="228600"/>
                    <a:pt x="623887" y="228600"/>
                  </a:cubicBezTo>
                  <a:lnTo>
                    <a:pt x="653415" y="228600"/>
                  </a:lnTo>
                  <a:lnTo>
                    <a:pt x="1299210" y="228600"/>
                  </a:lnTo>
                  <a:lnTo>
                    <a:pt x="1328738" y="228600"/>
                  </a:lnTo>
                  <a:cubicBezTo>
                    <a:pt x="1343025" y="228600"/>
                    <a:pt x="1358265" y="223838"/>
                    <a:pt x="1371600" y="220027"/>
                  </a:cubicBezTo>
                  <a:cubicBezTo>
                    <a:pt x="1391603" y="213360"/>
                    <a:pt x="1408748" y="203835"/>
                    <a:pt x="1421130" y="190500"/>
                  </a:cubicBezTo>
                  <a:cubicBezTo>
                    <a:pt x="1433513" y="177165"/>
                    <a:pt x="1441133" y="160973"/>
                    <a:pt x="1443038" y="140018"/>
                  </a:cubicBezTo>
                  <a:cubicBezTo>
                    <a:pt x="1444942" y="99060"/>
                    <a:pt x="1457325" y="100965"/>
                    <a:pt x="1489710" y="100965"/>
                  </a:cubicBezTo>
                  <a:lnTo>
                    <a:pt x="1642110" y="100965"/>
                  </a:lnTo>
                  <a:cubicBezTo>
                    <a:pt x="1735455" y="100965"/>
                    <a:pt x="1804988" y="169545"/>
                    <a:pt x="1804988" y="262890"/>
                  </a:cubicBezTo>
                  <a:lnTo>
                    <a:pt x="1804988" y="3545205"/>
                  </a:ln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53A5FC17-810F-473A-A1CB-5C1F3801FA63}"/>
                </a:ext>
              </a:extLst>
            </p:cNvPr>
            <p:cNvSpPr/>
            <p:nvPr/>
          </p:nvSpPr>
          <p:spPr>
            <a:xfrm>
              <a:off x="6740298" y="583851"/>
              <a:ext cx="240982" cy="26669"/>
            </a:xfrm>
            <a:custGeom>
              <a:avLst/>
              <a:gdLst>
                <a:gd name="connsiteX0" fmla="*/ 224790 w 240982"/>
                <a:gd name="connsiteY0" fmla="*/ 0 h 26669"/>
                <a:gd name="connsiteX1" fmla="*/ 16192 w 240982"/>
                <a:gd name="connsiteY1" fmla="*/ 0 h 26669"/>
                <a:gd name="connsiteX2" fmla="*/ 0 w 240982"/>
                <a:gd name="connsiteY2" fmla="*/ 13335 h 26669"/>
                <a:gd name="connsiteX3" fmla="*/ 16192 w 240982"/>
                <a:gd name="connsiteY3" fmla="*/ 26670 h 26669"/>
                <a:gd name="connsiteX4" fmla="*/ 224790 w 240982"/>
                <a:gd name="connsiteY4" fmla="*/ 26670 h 26669"/>
                <a:gd name="connsiteX5" fmla="*/ 240983 w 240982"/>
                <a:gd name="connsiteY5" fmla="*/ 13335 h 26669"/>
                <a:gd name="connsiteX6" fmla="*/ 224790 w 240982"/>
                <a:gd name="connsiteY6" fmla="*/ 0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982" h="26669">
                  <a:moveTo>
                    <a:pt x="224790" y="0"/>
                  </a:moveTo>
                  <a:lnTo>
                    <a:pt x="16192" y="0"/>
                  </a:lnTo>
                  <a:cubicBezTo>
                    <a:pt x="7620" y="0"/>
                    <a:pt x="0" y="5715"/>
                    <a:pt x="0" y="13335"/>
                  </a:cubicBezTo>
                  <a:cubicBezTo>
                    <a:pt x="0" y="20955"/>
                    <a:pt x="7620" y="26670"/>
                    <a:pt x="16192" y="26670"/>
                  </a:cubicBezTo>
                  <a:lnTo>
                    <a:pt x="224790" y="26670"/>
                  </a:lnTo>
                  <a:cubicBezTo>
                    <a:pt x="233363" y="26670"/>
                    <a:pt x="240983" y="20955"/>
                    <a:pt x="240983" y="13335"/>
                  </a:cubicBezTo>
                  <a:cubicBezTo>
                    <a:pt x="240983" y="5715"/>
                    <a:pt x="233363" y="0"/>
                    <a:pt x="224790"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2F7F7B-A06B-49FC-8653-68CA256ACBA2}"/>
                </a:ext>
              </a:extLst>
            </p:cNvPr>
            <p:cNvSpPr/>
            <p:nvPr/>
          </p:nvSpPr>
          <p:spPr>
            <a:xfrm>
              <a:off x="7027000" y="564801"/>
              <a:ext cx="47625" cy="47625"/>
            </a:xfrm>
            <a:custGeom>
              <a:avLst/>
              <a:gdLst>
                <a:gd name="connsiteX0" fmla="*/ 23813 w 47625"/>
                <a:gd name="connsiteY0" fmla="*/ 0 h 47625"/>
                <a:gd name="connsiteX1" fmla="*/ 0 w 47625"/>
                <a:gd name="connsiteY1" fmla="*/ 23813 h 47625"/>
                <a:gd name="connsiteX2" fmla="*/ 23813 w 47625"/>
                <a:gd name="connsiteY2" fmla="*/ 47625 h 47625"/>
                <a:gd name="connsiteX3" fmla="*/ 47625 w 47625"/>
                <a:gd name="connsiteY3" fmla="*/ 23813 h 47625"/>
                <a:gd name="connsiteX4" fmla="*/ 2381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3813" y="0"/>
                  </a:moveTo>
                  <a:cubicBezTo>
                    <a:pt x="10477" y="0"/>
                    <a:pt x="0" y="10477"/>
                    <a:pt x="0" y="23813"/>
                  </a:cubicBezTo>
                  <a:cubicBezTo>
                    <a:pt x="0" y="37147"/>
                    <a:pt x="10477" y="47625"/>
                    <a:pt x="23813" y="47625"/>
                  </a:cubicBezTo>
                  <a:cubicBezTo>
                    <a:pt x="37147" y="47625"/>
                    <a:pt x="47625" y="37147"/>
                    <a:pt x="47625" y="23813"/>
                  </a:cubicBezTo>
                  <a:cubicBezTo>
                    <a:pt x="47625" y="10477"/>
                    <a:pt x="37147" y="0"/>
                    <a:pt x="23813"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6827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F6BA28-2767-4F68-A202-731926561321}"/>
              </a:ext>
            </a:extLst>
          </p:cNvPr>
          <p:cNvSpPr/>
          <p:nvPr/>
        </p:nvSpPr>
        <p:spPr>
          <a:xfrm>
            <a:off x="-1" y="718458"/>
            <a:ext cx="9144001" cy="3208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0AA98E-8394-4A11-BC8A-2C92542E650F}"/>
              </a:ext>
            </a:extLst>
          </p:cNvPr>
          <p:cNvSpPr/>
          <p:nvPr/>
        </p:nvSpPr>
        <p:spPr>
          <a:xfrm>
            <a:off x="663428" y="2423983"/>
            <a:ext cx="7817145" cy="2157642"/>
          </a:xfrm>
          <a:prstGeom prst="roundRect">
            <a:avLst>
              <a:gd name="adj" fmla="val 7324"/>
            </a:avLst>
          </a:prstGeom>
          <a:solidFill>
            <a:schemeClr val="bg1"/>
          </a:solidFill>
          <a:ln>
            <a:noFill/>
          </a:ln>
          <a:effectLst>
            <a:outerShdw blurRad="4191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p:txBody>
          <a:bodyPr vert="horz" wrap="square" lIns="0" tIns="0" rIns="0" bIns="0" rtlCol="0" anchor="t" anchorCtr="0">
            <a:noAutofit/>
          </a:bodyPr>
          <a:lstStyle/>
          <a:p>
            <a:r>
              <a:rPr lang="en-US" b="1" dirty="0"/>
              <a:t>IAM Organization</a:t>
            </a:r>
          </a:p>
        </p:txBody>
      </p:sp>
      <p:sp>
        <p:nvSpPr>
          <p:cNvPr id="3" name="TextBox 2">
            <a:extLst>
              <a:ext uri="{FF2B5EF4-FFF2-40B4-BE49-F238E27FC236}">
                <a16:creationId xmlns:a16="http://schemas.microsoft.com/office/drawing/2014/main" id="{913AB58D-89DC-41A0-915A-32C266540254}"/>
              </a:ext>
            </a:extLst>
          </p:cNvPr>
          <p:cNvSpPr txBox="1"/>
          <p:nvPr/>
        </p:nvSpPr>
        <p:spPr>
          <a:xfrm>
            <a:off x="756556" y="1087962"/>
            <a:ext cx="7863969" cy="1092607"/>
          </a:xfrm>
          <a:prstGeom prst="rect">
            <a:avLst/>
          </a:prstGeom>
        </p:spPr>
        <p:txBody>
          <a:bodyPr wrap="square" lIns="0" tIns="0" rIns="0" bIns="0" rtlCol="0">
            <a:spAutoFit/>
          </a:bodyPr>
          <a:lstStyle/>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For each trial site/facility, a new IAM organization will be provisioned for data privacy</a:t>
            </a:r>
          </a:p>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All users belongs to the site will be created within this newly created organization</a:t>
            </a:r>
          </a:p>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Roles can be created with necessary access permissions</a:t>
            </a:r>
          </a:p>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Users/Groups can be assigned with role based permissions </a:t>
            </a:r>
          </a:p>
        </p:txBody>
      </p:sp>
      <p:sp>
        <p:nvSpPr>
          <p:cNvPr id="5" name="Rectangle 4">
            <a:extLst>
              <a:ext uri="{FF2B5EF4-FFF2-40B4-BE49-F238E27FC236}">
                <a16:creationId xmlns:a16="http://schemas.microsoft.com/office/drawing/2014/main" id="{6A41E9DC-647C-46BC-B3B6-0C477B9047B1}"/>
              </a:ext>
            </a:extLst>
          </p:cNvPr>
          <p:cNvSpPr/>
          <p:nvPr/>
        </p:nvSpPr>
        <p:spPr>
          <a:xfrm>
            <a:off x="5416063" y="1567543"/>
            <a:ext cx="1979525" cy="57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0C16176-F521-4E29-B346-B7BB82197CA2}"/>
              </a:ext>
            </a:extLst>
          </p:cNvPr>
          <p:cNvSpPr/>
          <p:nvPr/>
        </p:nvSpPr>
        <p:spPr>
          <a:xfrm>
            <a:off x="1949377" y="1436915"/>
            <a:ext cx="1979525" cy="57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C95B636-B482-4E59-A0FE-0F1D1C37DEE3}"/>
              </a:ext>
            </a:extLst>
          </p:cNvPr>
          <p:cNvSpPr/>
          <p:nvPr/>
        </p:nvSpPr>
        <p:spPr>
          <a:xfrm>
            <a:off x="1899132" y="1436915"/>
            <a:ext cx="1979525" cy="57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BAAC2A49-13B2-4F51-BED2-E43DA28C22D9}"/>
              </a:ext>
            </a:extLst>
          </p:cNvPr>
          <p:cNvPicPr>
            <a:picLocks noChangeAspect="1"/>
          </p:cNvPicPr>
          <p:nvPr/>
        </p:nvPicPr>
        <p:blipFill>
          <a:blip r:embed="rId2"/>
          <a:stretch>
            <a:fillRect/>
          </a:stretch>
        </p:blipFill>
        <p:spPr>
          <a:xfrm>
            <a:off x="756557" y="2571750"/>
            <a:ext cx="3203158" cy="1917435"/>
          </a:xfrm>
          <a:prstGeom prst="rect">
            <a:avLst/>
          </a:prstGeom>
        </p:spPr>
      </p:pic>
      <p:grpSp>
        <p:nvGrpSpPr>
          <p:cNvPr id="14" name="Group 13">
            <a:extLst>
              <a:ext uri="{FF2B5EF4-FFF2-40B4-BE49-F238E27FC236}">
                <a16:creationId xmlns:a16="http://schemas.microsoft.com/office/drawing/2014/main" id="{76AE8B33-AC47-4673-BCD7-DAB61561A1ED}"/>
              </a:ext>
            </a:extLst>
          </p:cNvPr>
          <p:cNvGrpSpPr/>
          <p:nvPr/>
        </p:nvGrpSpPr>
        <p:grpSpPr>
          <a:xfrm>
            <a:off x="4031904" y="2571750"/>
            <a:ext cx="4355539" cy="1786807"/>
            <a:chOff x="0" y="2260854"/>
            <a:chExt cx="9144000" cy="2323159"/>
          </a:xfrm>
        </p:grpSpPr>
        <p:pic>
          <p:nvPicPr>
            <p:cNvPr id="10" name="Picture 9">
              <a:extLst>
                <a:ext uri="{FF2B5EF4-FFF2-40B4-BE49-F238E27FC236}">
                  <a16:creationId xmlns:a16="http://schemas.microsoft.com/office/drawing/2014/main" id="{98A66FC0-B372-4BC7-8E68-68F7A4A1E779}"/>
                </a:ext>
              </a:extLst>
            </p:cNvPr>
            <p:cNvPicPr>
              <a:picLocks noChangeAspect="1"/>
            </p:cNvPicPr>
            <p:nvPr/>
          </p:nvPicPr>
          <p:blipFill>
            <a:blip r:embed="rId3"/>
            <a:stretch>
              <a:fillRect/>
            </a:stretch>
          </p:blipFill>
          <p:spPr>
            <a:xfrm>
              <a:off x="0" y="2260854"/>
              <a:ext cx="9144000" cy="621792"/>
            </a:xfrm>
            <a:prstGeom prst="rect">
              <a:avLst/>
            </a:prstGeom>
          </p:spPr>
        </p:pic>
        <p:pic>
          <p:nvPicPr>
            <p:cNvPr id="13" name="Picture 12">
              <a:extLst>
                <a:ext uri="{FF2B5EF4-FFF2-40B4-BE49-F238E27FC236}">
                  <a16:creationId xmlns:a16="http://schemas.microsoft.com/office/drawing/2014/main" id="{778218D5-CADD-4732-9B86-70442FAAB3B5}"/>
                </a:ext>
              </a:extLst>
            </p:cNvPr>
            <p:cNvPicPr>
              <a:picLocks noChangeAspect="1"/>
            </p:cNvPicPr>
            <p:nvPr/>
          </p:nvPicPr>
          <p:blipFill rotWithShape="1">
            <a:blip r:embed="rId4"/>
            <a:srcRect l="1508"/>
            <a:stretch/>
          </p:blipFill>
          <p:spPr>
            <a:xfrm>
              <a:off x="0" y="2830782"/>
              <a:ext cx="9006115" cy="1753231"/>
            </a:xfrm>
            <a:prstGeom prst="rect">
              <a:avLst/>
            </a:prstGeom>
          </p:spPr>
        </p:pic>
      </p:grpSp>
    </p:spTree>
    <p:extLst>
      <p:ext uri="{BB962C8B-B14F-4D97-AF65-F5344CB8AC3E}">
        <p14:creationId xmlns:p14="http://schemas.microsoft.com/office/powerpoint/2010/main" val="1742963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0B0EB23-5813-4D95-AABE-ABAEC993456B}"/>
              </a:ext>
            </a:extLst>
          </p:cNvPr>
          <p:cNvSpPr/>
          <p:nvPr/>
        </p:nvSpPr>
        <p:spPr>
          <a:xfrm>
            <a:off x="-1" y="718458"/>
            <a:ext cx="9144001" cy="3208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5AC5BE8-9BB4-43EB-9E7C-C0B41913C0AA}"/>
              </a:ext>
            </a:extLst>
          </p:cNvPr>
          <p:cNvSpPr/>
          <p:nvPr/>
        </p:nvSpPr>
        <p:spPr>
          <a:xfrm>
            <a:off x="663428" y="2140299"/>
            <a:ext cx="7817145" cy="2516368"/>
          </a:xfrm>
          <a:prstGeom prst="roundRect">
            <a:avLst>
              <a:gd name="adj" fmla="val 7324"/>
            </a:avLst>
          </a:prstGeom>
          <a:solidFill>
            <a:schemeClr val="bg1"/>
          </a:solidFill>
          <a:ln>
            <a:noFill/>
          </a:ln>
          <a:effectLst>
            <a:outerShdw blurRad="4191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p:txBody>
          <a:bodyPr vert="horz" wrap="square" lIns="0" tIns="0" rIns="0" bIns="0" rtlCol="0" anchor="t" anchorCtr="0">
            <a:noAutofit/>
          </a:bodyPr>
          <a:lstStyle/>
          <a:p>
            <a:r>
              <a:rPr lang="en-US" b="1" dirty="0"/>
              <a:t>Cloud Foundry</a:t>
            </a:r>
          </a:p>
        </p:txBody>
      </p:sp>
      <p:sp>
        <p:nvSpPr>
          <p:cNvPr id="3" name="TextBox 2">
            <a:extLst>
              <a:ext uri="{FF2B5EF4-FFF2-40B4-BE49-F238E27FC236}">
                <a16:creationId xmlns:a16="http://schemas.microsoft.com/office/drawing/2014/main" id="{913AB58D-89DC-41A0-915A-32C266540254}"/>
              </a:ext>
            </a:extLst>
          </p:cNvPr>
          <p:cNvSpPr txBox="1"/>
          <p:nvPr/>
        </p:nvSpPr>
        <p:spPr>
          <a:xfrm>
            <a:off x="609600" y="815764"/>
            <a:ext cx="7817145" cy="1231106"/>
          </a:xfrm>
          <a:prstGeom prst="rect">
            <a:avLst/>
          </a:prstGeom>
        </p:spPr>
        <p:txBody>
          <a:bodyPr wrap="square" lIns="0" tIns="0" rIns="0" bIns="0" rtlCol="0">
            <a:spAutoFit/>
          </a:bodyPr>
          <a:lstStyle/>
          <a:p>
            <a:pPr marL="285750" indent="-285750">
              <a:spcBef>
                <a:spcPts val="600"/>
              </a:spcBef>
              <a:buFont typeface="Arial" panose="020B0604020202020204" pitchFamily="34" charset="0"/>
              <a:buChar char="•"/>
            </a:pPr>
            <a:r>
              <a:rPr lang="en-IN" sz="1400" dirty="0">
                <a:solidFill>
                  <a:schemeClr val="bg1"/>
                </a:solidFill>
                <a:ea typeface="Calibri" panose="020F0502020204030204" pitchFamily="34" charset="0"/>
                <a:cs typeface="Mangal" panose="02040503050203030202" pitchFamily="18" charset="0"/>
              </a:rPr>
              <a:t>Cloud Foundry (CF) is an enterprise cloud platform as a service (PaaS), a key underpinning technology for </a:t>
            </a:r>
            <a:r>
              <a:rPr lang="en-IN" sz="1400" b="1" dirty="0">
                <a:solidFill>
                  <a:schemeClr val="bg1"/>
                </a:solidFill>
                <a:ea typeface="Calibri" panose="020F0502020204030204" pitchFamily="34" charset="0"/>
                <a:cs typeface="Mangal" panose="02040503050203030202" pitchFamily="18" charset="0"/>
              </a:rPr>
              <a:t>deploying secure applications </a:t>
            </a:r>
            <a:r>
              <a:rPr lang="en-IN" sz="1400" dirty="0">
                <a:solidFill>
                  <a:schemeClr val="bg1"/>
                </a:solidFill>
                <a:ea typeface="Calibri" panose="020F0502020204030204" pitchFamily="34" charset="0"/>
                <a:cs typeface="Mangal" panose="02040503050203030202" pitchFamily="18" charset="0"/>
              </a:rPr>
              <a:t>on the HSP digital platform</a:t>
            </a:r>
          </a:p>
          <a:p>
            <a:pPr marL="285750" indent="-285750">
              <a:spcBef>
                <a:spcPts val="600"/>
              </a:spcBef>
              <a:buFont typeface="Arial" panose="020B0604020202020204" pitchFamily="34" charset="0"/>
              <a:buChar char="•"/>
            </a:pPr>
            <a:r>
              <a:rPr lang="en-IN" sz="1400" dirty="0">
                <a:solidFill>
                  <a:schemeClr val="bg1"/>
                </a:solidFill>
                <a:ea typeface="Calibri" panose="020F0502020204030204" pitchFamily="34" charset="0"/>
                <a:cs typeface="Mangal" panose="02040503050203030202" pitchFamily="18" charset="0"/>
              </a:rPr>
              <a:t>CF divided into logical organizations(orgs) and spaces, separate role-based access controls can be created to grant user permissions to a specific org &amp; spaces</a:t>
            </a:r>
          </a:p>
          <a:p>
            <a:pPr marL="285750" indent="-285750">
              <a:spcBef>
                <a:spcPts val="600"/>
              </a:spcBef>
              <a:buFont typeface="Arial" panose="020B0604020202020204" pitchFamily="34" charset="0"/>
              <a:buChar char="•"/>
            </a:pPr>
            <a:r>
              <a:rPr lang="en-IN" sz="1400" dirty="0">
                <a:solidFill>
                  <a:schemeClr val="bg1"/>
                </a:solidFill>
                <a:ea typeface="Calibri" panose="020F0502020204030204" pitchFamily="34" charset="0"/>
                <a:cs typeface="Mangal" panose="02040503050203030202" pitchFamily="18" charset="0"/>
              </a:rPr>
              <a:t>CF allows developers to deploy applications and services to HSP platform</a:t>
            </a:r>
            <a:endParaRPr lang="en-IN" sz="1400" dirty="0">
              <a:solidFill>
                <a:schemeClr val="bg1"/>
              </a:solidFill>
            </a:endParaRPr>
          </a:p>
        </p:txBody>
      </p:sp>
      <p:sp>
        <p:nvSpPr>
          <p:cNvPr id="5" name="Rectangle 4">
            <a:extLst>
              <a:ext uri="{FF2B5EF4-FFF2-40B4-BE49-F238E27FC236}">
                <a16:creationId xmlns:a16="http://schemas.microsoft.com/office/drawing/2014/main" id="{6A41E9DC-647C-46BC-B3B6-0C477B9047B1}"/>
              </a:ext>
            </a:extLst>
          </p:cNvPr>
          <p:cNvSpPr/>
          <p:nvPr/>
        </p:nvSpPr>
        <p:spPr>
          <a:xfrm>
            <a:off x="5416063" y="1567543"/>
            <a:ext cx="1979525" cy="57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0C16176-F521-4E29-B346-B7BB82197CA2}"/>
              </a:ext>
            </a:extLst>
          </p:cNvPr>
          <p:cNvSpPr/>
          <p:nvPr/>
        </p:nvSpPr>
        <p:spPr>
          <a:xfrm>
            <a:off x="1949377" y="1436915"/>
            <a:ext cx="1979525" cy="57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C95B636-B482-4E59-A0FE-0F1D1C37DEE3}"/>
              </a:ext>
            </a:extLst>
          </p:cNvPr>
          <p:cNvSpPr/>
          <p:nvPr/>
        </p:nvSpPr>
        <p:spPr>
          <a:xfrm>
            <a:off x="1899132" y="1436915"/>
            <a:ext cx="1979525" cy="5727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descr="image">
            <a:extLst>
              <a:ext uri="{FF2B5EF4-FFF2-40B4-BE49-F238E27FC236}">
                <a16:creationId xmlns:a16="http://schemas.microsoft.com/office/drawing/2014/main" id="{96B36840-65BB-4B2F-A09F-FF63498492C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502"/>
          <a:stretch/>
        </p:blipFill>
        <p:spPr bwMode="auto">
          <a:xfrm>
            <a:off x="4693105" y="2249865"/>
            <a:ext cx="3666361" cy="2322136"/>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B83221D-D96D-4872-8FE1-DFAB3B7C6C86}"/>
              </a:ext>
            </a:extLst>
          </p:cNvPr>
          <p:cNvPicPr>
            <a:picLocks noChangeAspect="1"/>
          </p:cNvPicPr>
          <p:nvPr/>
        </p:nvPicPr>
        <p:blipFill>
          <a:blip r:embed="rId3"/>
          <a:stretch>
            <a:fillRect/>
          </a:stretch>
        </p:blipFill>
        <p:spPr>
          <a:xfrm>
            <a:off x="784534" y="2249865"/>
            <a:ext cx="3787465" cy="2322136"/>
          </a:xfrm>
          <a:prstGeom prst="rect">
            <a:avLst/>
          </a:prstGeom>
          <a:solidFill>
            <a:srgbClr val="FFFFFF">
              <a:shade val="85000"/>
            </a:srgbClr>
          </a:solidFill>
          <a:ln w="88900" cap="sq">
            <a:noFill/>
            <a:miter lim="800000"/>
          </a:ln>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29273042-34A1-4D3B-85B1-B78F0E6B2918}"/>
              </a:ext>
            </a:extLst>
          </p:cNvPr>
          <p:cNvPicPr>
            <a:picLocks noChangeAspect="1"/>
          </p:cNvPicPr>
          <p:nvPr/>
        </p:nvPicPr>
        <p:blipFill>
          <a:blip r:embed="rId4"/>
          <a:stretch>
            <a:fillRect/>
          </a:stretch>
        </p:blipFill>
        <p:spPr>
          <a:xfrm>
            <a:off x="5558278" y="3495822"/>
            <a:ext cx="492365" cy="98473"/>
          </a:xfrm>
          <a:prstGeom prst="rect">
            <a:avLst/>
          </a:prstGeom>
        </p:spPr>
      </p:pic>
    </p:spTree>
    <p:extLst>
      <p:ext uri="{BB962C8B-B14F-4D97-AF65-F5344CB8AC3E}">
        <p14:creationId xmlns:p14="http://schemas.microsoft.com/office/powerpoint/2010/main" val="864038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86258B7-1260-4B50-A116-92D9029294F1}"/>
              </a:ext>
            </a:extLst>
          </p:cNvPr>
          <p:cNvSpPr/>
          <p:nvPr/>
        </p:nvSpPr>
        <p:spPr>
          <a:xfrm>
            <a:off x="0" y="843667"/>
            <a:ext cx="9144000" cy="368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93FBD-996D-45BC-8FC1-8CB1919D0857}"/>
              </a:ext>
            </a:extLst>
          </p:cNvPr>
          <p:cNvSpPr>
            <a:spLocks noGrp="1"/>
          </p:cNvSpPr>
          <p:nvPr>
            <p:ph type="title"/>
          </p:nvPr>
        </p:nvSpPr>
        <p:spPr/>
        <p:txBody>
          <a:bodyPr/>
          <a:lstStyle/>
          <a:p>
            <a:r>
              <a:rPr lang="en-US" b="1" dirty="0"/>
              <a:t>Clinical Data Repository(CDR)</a:t>
            </a:r>
            <a:endParaRPr lang="en-IO" b="1" dirty="0"/>
          </a:p>
        </p:txBody>
      </p:sp>
      <p:sp>
        <p:nvSpPr>
          <p:cNvPr id="8" name="TextBox 7">
            <a:extLst>
              <a:ext uri="{FF2B5EF4-FFF2-40B4-BE49-F238E27FC236}">
                <a16:creationId xmlns:a16="http://schemas.microsoft.com/office/drawing/2014/main" id="{E87E9176-B49E-438C-8B1F-0A5FD8552C91}"/>
              </a:ext>
            </a:extLst>
          </p:cNvPr>
          <p:cNvSpPr txBox="1"/>
          <p:nvPr/>
        </p:nvSpPr>
        <p:spPr>
          <a:xfrm>
            <a:off x="634394" y="1315562"/>
            <a:ext cx="2841453" cy="2739211"/>
          </a:xfrm>
          <a:prstGeom prst="rect">
            <a:avLst/>
          </a:prstGeom>
        </p:spPr>
        <p:txBody>
          <a:bodyPr wrap="square" lIns="0" tIns="0" rIns="0" bIns="0" rtlCol="0">
            <a:spAutoFit/>
          </a:bodyPr>
          <a:lstStyle/>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Clinical Data repository acts as a cloud storage for storing the healthcare data in the FHIR format. </a:t>
            </a:r>
          </a:p>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FHIR is a standard for health care data exchange, published by HL7®</a:t>
            </a:r>
          </a:p>
          <a:p>
            <a:pPr marL="285750" indent="-285750">
              <a:spcBef>
                <a:spcPts val="600"/>
              </a:spcBef>
              <a:buFont typeface="Arial" panose="020B0604020202020204" pitchFamily="34" charset="0"/>
              <a:buChar char="•"/>
            </a:pPr>
            <a:r>
              <a:rPr lang="en-US" sz="1400" dirty="0">
                <a:solidFill>
                  <a:schemeClr val="accent6">
                    <a:lumMod val="10000"/>
                  </a:schemeClr>
                </a:solidFill>
                <a:ea typeface="Calibri" panose="020F0502020204030204" pitchFamily="34" charset="0"/>
                <a:cs typeface="Mangal" panose="02040503050203030202" pitchFamily="18" charset="0"/>
              </a:rPr>
              <a:t>All the patient demographics, vitals and paired device details are captured in HSP FHIR CDR using Patient, Observation and Device resources, respectively.</a:t>
            </a:r>
            <a:endParaRPr lang="en-IN" sz="1400" dirty="0">
              <a:solidFill>
                <a:schemeClr val="accent6">
                  <a:lumMod val="10000"/>
                </a:schemeClr>
              </a:solidFill>
              <a:ea typeface="Calibri" panose="020F0502020204030204" pitchFamily="34" charset="0"/>
              <a:cs typeface="Mangal" panose="02040503050203030202" pitchFamily="18" charset="0"/>
            </a:endParaRPr>
          </a:p>
        </p:txBody>
      </p:sp>
      <p:sp>
        <p:nvSpPr>
          <p:cNvPr id="27" name="Snip Single Corner Rectangle 26"/>
          <p:cNvSpPr/>
          <p:nvPr/>
        </p:nvSpPr>
        <p:spPr>
          <a:xfrm>
            <a:off x="7183594" y="649054"/>
            <a:ext cx="1662545" cy="4009633"/>
          </a:xfrm>
          <a:prstGeom prst="roundRect">
            <a:avLst>
              <a:gd name="adj" fmla="val 6743"/>
            </a:avLst>
          </a:prstGeom>
          <a:gradFill flip="none" rotWithShape="1">
            <a:gsLst>
              <a:gs pos="100000">
                <a:schemeClr val="bg1">
                  <a:lumMod val="95000"/>
                </a:schemeClr>
              </a:gs>
              <a:gs pos="0">
                <a:schemeClr val="bg1"/>
              </a:gs>
            </a:gsLst>
            <a:lin ang="5400000" scaled="1"/>
            <a:tileRect/>
          </a:gradFill>
          <a:ln>
            <a:noFill/>
          </a:ln>
          <a:effectLst>
            <a:outerShdw blurRad="1524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accent1"/>
              </a:solidFill>
            </a:endParaRPr>
          </a:p>
        </p:txBody>
      </p:sp>
      <p:pic>
        <p:nvPicPr>
          <p:cNvPr id="7" name="Picture 6">
            <a:extLst>
              <a:ext uri="{FF2B5EF4-FFF2-40B4-BE49-F238E27FC236}">
                <a16:creationId xmlns:a16="http://schemas.microsoft.com/office/drawing/2014/main" id="{7B0B5EC6-9D95-4F90-A9ED-D42412BE7045}"/>
              </a:ext>
            </a:extLst>
          </p:cNvPr>
          <p:cNvPicPr>
            <a:picLocks noChangeAspect="1"/>
          </p:cNvPicPr>
          <p:nvPr/>
        </p:nvPicPr>
        <p:blipFill rotWithShape="1">
          <a:blip r:embed="rId2"/>
          <a:srcRect b="34918"/>
          <a:stretch/>
        </p:blipFill>
        <p:spPr>
          <a:xfrm>
            <a:off x="7375160" y="1530300"/>
            <a:ext cx="1279412" cy="2883426"/>
          </a:xfrm>
          <a:prstGeom prst="rect">
            <a:avLst/>
          </a:prstGeom>
        </p:spPr>
      </p:pic>
      <p:sp>
        <p:nvSpPr>
          <p:cNvPr id="25" name="Snip Single Corner Rectangle 24"/>
          <p:cNvSpPr/>
          <p:nvPr/>
        </p:nvSpPr>
        <p:spPr>
          <a:xfrm>
            <a:off x="5425505" y="649054"/>
            <a:ext cx="1662545" cy="4009633"/>
          </a:xfrm>
          <a:prstGeom prst="roundRect">
            <a:avLst>
              <a:gd name="adj" fmla="val 5846"/>
            </a:avLst>
          </a:prstGeom>
          <a:gradFill flip="none" rotWithShape="1">
            <a:gsLst>
              <a:gs pos="100000">
                <a:schemeClr val="bg1">
                  <a:lumMod val="95000"/>
                </a:schemeClr>
              </a:gs>
              <a:gs pos="0">
                <a:schemeClr val="bg1"/>
              </a:gs>
            </a:gsLst>
            <a:lin ang="5400000" scaled="1"/>
            <a:tileRect/>
          </a:gradFill>
          <a:ln>
            <a:noFill/>
          </a:ln>
          <a:effectLst>
            <a:outerShdw blurRad="1524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rgbClr val="064E84"/>
              </a:solidFill>
            </a:endParaRPr>
          </a:p>
        </p:txBody>
      </p:sp>
      <p:pic>
        <p:nvPicPr>
          <p:cNvPr id="22" name="Picture 21">
            <a:extLst>
              <a:ext uri="{FF2B5EF4-FFF2-40B4-BE49-F238E27FC236}">
                <a16:creationId xmlns:a16="http://schemas.microsoft.com/office/drawing/2014/main" id="{38E2EF63-94BF-4C57-90B1-AD587A7F0889}"/>
              </a:ext>
            </a:extLst>
          </p:cNvPr>
          <p:cNvPicPr>
            <a:picLocks noChangeAspect="1"/>
          </p:cNvPicPr>
          <p:nvPr/>
        </p:nvPicPr>
        <p:blipFill rotWithShape="1">
          <a:blip r:embed="rId3"/>
          <a:srcRect b="29540"/>
          <a:stretch/>
        </p:blipFill>
        <p:spPr>
          <a:xfrm>
            <a:off x="5441033" y="1530300"/>
            <a:ext cx="1631488" cy="2964146"/>
          </a:xfrm>
          <a:prstGeom prst="rect">
            <a:avLst/>
          </a:prstGeom>
        </p:spPr>
      </p:pic>
      <p:sp>
        <p:nvSpPr>
          <p:cNvPr id="19" name="Snip Single Corner Rectangle 18"/>
          <p:cNvSpPr/>
          <p:nvPr/>
        </p:nvSpPr>
        <p:spPr>
          <a:xfrm>
            <a:off x="3667415" y="649054"/>
            <a:ext cx="1662545" cy="4009633"/>
          </a:xfrm>
          <a:prstGeom prst="roundRect">
            <a:avLst>
              <a:gd name="adj" fmla="val 8761"/>
            </a:avLst>
          </a:prstGeom>
          <a:gradFill flip="none" rotWithShape="1">
            <a:gsLst>
              <a:gs pos="100000">
                <a:schemeClr val="bg1">
                  <a:lumMod val="95000"/>
                </a:schemeClr>
              </a:gs>
              <a:gs pos="0">
                <a:schemeClr val="bg1"/>
              </a:gs>
            </a:gsLst>
            <a:lin ang="5400000" scaled="1"/>
            <a:tileRect/>
          </a:gradFill>
          <a:ln>
            <a:noFill/>
          </a:ln>
          <a:effectLst>
            <a:outerShdw blurRad="1524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accent1"/>
              </a:solidFill>
            </a:endParaRPr>
          </a:p>
        </p:txBody>
      </p:sp>
      <p:pic>
        <p:nvPicPr>
          <p:cNvPr id="5" name="Picture 4">
            <a:extLst>
              <a:ext uri="{FF2B5EF4-FFF2-40B4-BE49-F238E27FC236}">
                <a16:creationId xmlns:a16="http://schemas.microsoft.com/office/drawing/2014/main" id="{EC5B4FF3-DBF6-4E74-84A6-C4DADCF6F8EA}"/>
              </a:ext>
            </a:extLst>
          </p:cNvPr>
          <p:cNvPicPr>
            <a:picLocks noChangeAspect="1"/>
          </p:cNvPicPr>
          <p:nvPr/>
        </p:nvPicPr>
        <p:blipFill rotWithShape="1">
          <a:blip r:embed="rId4"/>
          <a:srcRect b="25728"/>
          <a:stretch/>
        </p:blipFill>
        <p:spPr>
          <a:xfrm>
            <a:off x="3835324" y="1530300"/>
            <a:ext cx="1326726" cy="2817736"/>
          </a:xfrm>
          <a:prstGeom prst="rect">
            <a:avLst/>
          </a:prstGeom>
        </p:spPr>
      </p:pic>
      <p:sp>
        <p:nvSpPr>
          <p:cNvPr id="3" name="Rectangle 2">
            <a:extLst>
              <a:ext uri="{FF2B5EF4-FFF2-40B4-BE49-F238E27FC236}">
                <a16:creationId xmlns:a16="http://schemas.microsoft.com/office/drawing/2014/main" id="{CCF7FAB7-F3A6-4E2C-A2C9-E3D438E27A08}"/>
              </a:ext>
            </a:extLst>
          </p:cNvPr>
          <p:cNvSpPr/>
          <p:nvPr/>
        </p:nvSpPr>
        <p:spPr>
          <a:xfrm>
            <a:off x="3667415" y="1269936"/>
            <a:ext cx="1662545" cy="2249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Patient</a:t>
            </a:r>
          </a:p>
        </p:txBody>
      </p:sp>
      <p:sp>
        <p:nvSpPr>
          <p:cNvPr id="16" name="Rectangle 15">
            <a:extLst>
              <a:ext uri="{FF2B5EF4-FFF2-40B4-BE49-F238E27FC236}">
                <a16:creationId xmlns:a16="http://schemas.microsoft.com/office/drawing/2014/main" id="{28941BE0-FC9B-490F-81F2-F45328FAFE8B}"/>
              </a:ext>
            </a:extLst>
          </p:cNvPr>
          <p:cNvSpPr/>
          <p:nvPr/>
        </p:nvSpPr>
        <p:spPr>
          <a:xfrm>
            <a:off x="5425505" y="1269936"/>
            <a:ext cx="1662545" cy="2249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Observation</a:t>
            </a:r>
          </a:p>
        </p:txBody>
      </p:sp>
      <p:sp>
        <p:nvSpPr>
          <p:cNvPr id="17" name="Rectangle 16">
            <a:extLst>
              <a:ext uri="{FF2B5EF4-FFF2-40B4-BE49-F238E27FC236}">
                <a16:creationId xmlns:a16="http://schemas.microsoft.com/office/drawing/2014/main" id="{A98711A5-7E93-42DC-BCB3-F7B7669CE332}"/>
              </a:ext>
            </a:extLst>
          </p:cNvPr>
          <p:cNvSpPr/>
          <p:nvPr/>
        </p:nvSpPr>
        <p:spPr>
          <a:xfrm>
            <a:off x="7183594" y="1269936"/>
            <a:ext cx="1662545" cy="2249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Device</a:t>
            </a:r>
          </a:p>
        </p:txBody>
      </p:sp>
      <p:pic>
        <p:nvPicPr>
          <p:cNvPr id="18" name="Picture 17">
            <a:extLst>
              <a:ext uri="{FF2B5EF4-FFF2-40B4-BE49-F238E27FC236}">
                <a16:creationId xmlns:a16="http://schemas.microsoft.com/office/drawing/2014/main" id="{C4387C67-0D21-4BC4-B741-60B1F6B272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5775" y="727161"/>
            <a:ext cx="470301" cy="437544"/>
          </a:xfrm>
          <a:prstGeom prst="rect">
            <a:avLst/>
          </a:prstGeom>
        </p:spPr>
      </p:pic>
      <p:pic>
        <p:nvPicPr>
          <p:cNvPr id="20" name="Picture 19">
            <a:extLst>
              <a:ext uri="{FF2B5EF4-FFF2-40B4-BE49-F238E27FC236}">
                <a16:creationId xmlns:a16="http://schemas.microsoft.com/office/drawing/2014/main" id="{80981A3D-13C4-435C-959F-FFFE05D5656E}"/>
              </a:ext>
            </a:extLst>
          </p:cNvPr>
          <p:cNvPicPr>
            <a:picLocks noChangeAspect="1"/>
          </p:cNvPicPr>
          <p:nvPr/>
        </p:nvPicPr>
        <p:blipFill rotWithShape="1">
          <a:blip r:embed="rId6" cstate="print">
            <a:grayscl/>
            <a:extLst>
              <a:ext uri="{28A0092B-C50C-407E-A947-70E740481C1C}">
                <a14:useLocalDpi xmlns:a14="http://schemas.microsoft.com/office/drawing/2010/main" val="0"/>
              </a:ext>
            </a:extLst>
          </a:blip>
          <a:srcRect l="5197" t="6289" r="5197" b="4106"/>
          <a:stretch/>
        </p:blipFill>
        <p:spPr>
          <a:xfrm>
            <a:off x="5924145" y="656245"/>
            <a:ext cx="751865" cy="751865"/>
          </a:xfrm>
          <a:prstGeom prst="ellipse">
            <a:avLst/>
          </a:prstGeom>
        </p:spPr>
      </p:pic>
      <p:pic>
        <p:nvPicPr>
          <p:cNvPr id="21" name="Picture 20">
            <a:extLst>
              <a:ext uri="{FF2B5EF4-FFF2-40B4-BE49-F238E27FC236}">
                <a16:creationId xmlns:a16="http://schemas.microsoft.com/office/drawing/2014/main" id="{D5CB8198-9C0F-4F46-A7E2-FA1514A09CD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07884" y="760060"/>
            <a:ext cx="413965" cy="419715"/>
          </a:xfrm>
          <a:prstGeom prst="rect">
            <a:avLst/>
          </a:prstGeom>
        </p:spPr>
      </p:pic>
    </p:spTree>
    <p:extLst>
      <p:ext uri="{BB962C8B-B14F-4D97-AF65-F5344CB8AC3E}">
        <p14:creationId xmlns:p14="http://schemas.microsoft.com/office/powerpoint/2010/main" val="3082533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87115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6A7F016-60E8-7D46-9CF8-731198B7847F}"/>
              </a:ext>
            </a:extLst>
          </p:cNvPr>
          <p:cNvSpPr/>
          <p:nvPr/>
        </p:nvSpPr>
        <p:spPr>
          <a:xfrm>
            <a:off x="5920034" y="810894"/>
            <a:ext cx="2881067" cy="3660187"/>
          </a:xfrm>
          <a:prstGeom prst="roundRect">
            <a:avLst>
              <a:gd name="adj" fmla="val 717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FFFFFF"/>
              </a:solidFill>
              <a:latin typeface="Arial" panose="020B0604020202020204"/>
            </a:endParaRPr>
          </a:p>
        </p:txBody>
      </p:sp>
      <p:pic>
        <p:nvPicPr>
          <p:cNvPr id="7" name="Picture 6">
            <a:extLst>
              <a:ext uri="{FF2B5EF4-FFF2-40B4-BE49-F238E27FC236}">
                <a16:creationId xmlns:a16="http://schemas.microsoft.com/office/drawing/2014/main" id="{F4804149-A134-4C46-90F1-9E208F2682CB}"/>
              </a:ext>
            </a:extLst>
          </p:cNvPr>
          <p:cNvPicPr>
            <a:picLocks noChangeAspect="1"/>
          </p:cNvPicPr>
          <p:nvPr/>
        </p:nvPicPr>
        <p:blipFill>
          <a:blip r:embed="rId3"/>
          <a:stretch>
            <a:fillRect/>
          </a:stretch>
        </p:blipFill>
        <p:spPr>
          <a:xfrm>
            <a:off x="1101045" y="672420"/>
            <a:ext cx="3798661" cy="3798661"/>
          </a:xfrm>
          <a:prstGeom prst="rect">
            <a:avLst/>
          </a:prstGeom>
        </p:spPr>
      </p:pic>
      <p:sp>
        <p:nvSpPr>
          <p:cNvPr id="9" name="TextBox 8">
            <a:extLst>
              <a:ext uri="{FF2B5EF4-FFF2-40B4-BE49-F238E27FC236}">
                <a16:creationId xmlns:a16="http://schemas.microsoft.com/office/drawing/2014/main" id="{734DD454-94B9-9E45-866B-211215DD881A}"/>
              </a:ext>
            </a:extLst>
          </p:cNvPr>
          <p:cNvSpPr txBox="1"/>
          <p:nvPr/>
        </p:nvSpPr>
        <p:spPr>
          <a:xfrm>
            <a:off x="6566137" y="2410423"/>
            <a:ext cx="2396691" cy="889154"/>
          </a:xfrm>
          <a:prstGeom prst="rect">
            <a:avLst/>
          </a:prstGeom>
          <a:noFill/>
        </p:spPr>
        <p:txBody>
          <a:bodyPr wrap="square" rtlCol="0">
            <a:spAutoFit/>
          </a:bodyPr>
          <a:lstStyle/>
          <a:p>
            <a:pPr defTabSz="457178">
              <a:lnSpc>
                <a:spcPct val="150000"/>
              </a:lnSpc>
            </a:pPr>
            <a:r>
              <a:rPr lang="en-US" sz="1200" dirty="0">
                <a:solidFill>
                  <a:srgbClr val="328DFF"/>
                </a:solidFill>
                <a:latin typeface="Arial" panose="020B0604020202020204"/>
              </a:rPr>
              <a:t>Diabetes</a:t>
            </a:r>
          </a:p>
          <a:p>
            <a:pPr defTabSz="457178">
              <a:lnSpc>
                <a:spcPct val="150000"/>
              </a:lnSpc>
            </a:pPr>
            <a:r>
              <a:rPr lang="en-US" sz="1200" dirty="0">
                <a:solidFill>
                  <a:srgbClr val="328DFF"/>
                </a:solidFill>
                <a:latin typeface="Arial" panose="020B0604020202020204"/>
              </a:rPr>
              <a:t>High blood pressure</a:t>
            </a:r>
          </a:p>
          <a:p>
            <a:pPr defTabSz="457178">
              <a:lnSpc>
                <a:spcPct val="150000"/>
              </a:lnSpc>
            </a:pPr>
            <a:r>
              <a:rPr lang="en-US" sz="1200" dirty="0">
                <a:solidFill>
                  <a:srgbClr val="328DFF"/>
                </a:solidFill>
                <a:latin typeface="Arial" panose="020B0604020202020204"/>
              </a:rPr>
              <a:t>Fatigue</a:t>
            </a:r>
          </a:p>
        </p:txBody>
      </p:sp>
      <p:pic>
        <p:nvPicPr>
          <p:cNvPr id="13" name="Picture 12">
            <a:extLst>
              <a:ext uri="{FF2B5EF4-FFF2-40B4-BE49-F238E27FC236}">
                <a16:creationId xmlns:a16="http://schemas.microsoft.com/office/drawing/2014/main" id="{8D5464BA-21D5-D543-A2B6-1B5B8EBF808F}"/>
              </a:ext>
            </a:extLst>
          </p:cNvPr>
          <p:cNvPicPr>
            <a:picLocks noChangeAspect="1"/>
          </p:cNvPicPr>
          <p:nvPr/>
        </p:nvPicPr>
        <p:blipFill>
          <a:blip r:embed="rId4">
            <a:duotone>
              <a:schemeClr val="accent4">
                <a:shade val="45000"/>
                <a:satMod val="135000"/>
              </a:schemeClr>
              <a:prstClr val="white"/>
            </a:duotone>
          </a:blip>
          <a:stretch>
            <a:fillRect/>
          </a:stretch>
        </p:blipFill>
        <p:spPr>
          <a:xfrm>
            <a:off x="6369762" y="2778093"/>
            <a:ext cx="196374" cy="196374"/>
          </a:xfrm>
          <a:prstGeom prst="rect">
            <a:avLst/>
          </a:prstGeom>
        </p:spPr>
      </p:pic>
      <p:pic>
        <p:nvPicPr>
          <p:cNvPr id="18" name="Picture 17">
            <a:extLst>
              <a:ext uri="{FF2B5EF4-FFF2-40B4-BE49-F238E27FC236}">
                <a16:creationId xmlns:a16="http://schemas.microsoft.com/office/drawing/2014/main" id="{E410452E-75D1-B341-9051-0BE1706B14F0}"/>
              </a:ext>
            </a:extLst>
          </p:cNvPr>
          <p:cNvPicPr>
            <a:picLocks noChangeAspect="1"/>
          </p:cNvPicPr>
          <p:nvPr/>
        </p:nvPicPr>
        <p:blipFill>
          <a:blip r:embed="rId4">
            <a:duotone>
              <a:schemeClr val="accent4">
                <a:shade val="45000"/>
                <a:satMod val="135000"/>
              </a:schemeClr>
              <a:prstClr val="white"/>
            </a:duotone>
          </a:blip>
          <a:stretch>
            <a:fillRect/>
          </a:stretch>
        </p:blipFill>
        <p:spPr>
          <a:xfrm>
            <a:off x="6369762" y="3056779"/>
            <a:ext cx="196374" cy="196374"/>
          </a:xfrm>
          <a:prstGeom prst="rect">
            <a:avLst/>
          </a:prstGeom>
        </p:spPr>
      </p:pic>
      <p:pic>
        <p:nvPicPr>
          <p:cNvPr id="19" name="Picture 18">
            <a:extLst>
              <a:ext uri="{FF2B5EF4-FFF2-40B4-BE49-F238E27FC236}">
                <a16:creationId xmlns:a16="http://schemas.microsoft.com/office/drawing/2014/main" id="{7CA5CD22-41DC-D04E-A160-C4FD997017CE}"/>
              </a:ext>
            </a:extLst>
          </p:cNvPr>
          <p:cNvPicPr>
            <a:picLocks noChangeAspect="1"/>
          </p:cNvPicPr>
          <p:nvPr/>
        </p:nvPicPr>
        <p:blipFill>
          <a:blip r:embed="rId4">
            <a:duotone>
              <a:schemeClr val="accent4">
                <a:shade val="45000"/>
                <a:satMod val="135000"/>
              </a:schemeClr>
              <a:prstClr val="white"/>
            </a:duotone>
          </a:blip>
          <a:stretch>
            <a:fillRect/>
          </a:stretch>
        </p:blipFill>
        <p:spPr>
          <a:xfrm>
            <a:off x="6369762" y="2499407"/>
            <a:ext cx="196374" cy="196374"/>
          </a:xfrm>
          <a:prstGeom prst="rect">
            <a:avLst/>
          </a:prstGeom>
        </p:spPr>
      </p:pic>
      <p:sp>
        <p:nvSpPr>
          <p:cNvPr id="2" name="Title 1">
            <a:extLst>
              <a:ext uri="{FF2B5EF4-FFF2-40B4-BE49-F238E27FC236}">
                <a16:creationId xmlns:a16="http://schemas.microsoft.com/office/drawing/2014/main" id="{5F138351-A440-CC4E-AD2D-212CF9CBBEC2}"/>
              </a:ext>
            </a:extLst>
          </p:cNvPr>
          <p:cNvSpPr>
            <a:spLocks noGrp="1"/>
          </p:cNvSpPr>
          <p:nvPr>
            <p:ph type="title"/>
          </p:nvPr>
        </p:nvSpPr>
        <p:spPr/>
        <p:txBody>
          <a:bodyPr/>
          <a:lstStyle/>
          <a:p>
            <a:r>
              <a:rPr lang="en-US" dirty="0"/>
              <a:t>Meet Anne</a:t>
            </a:r>
          </a:p>
        </p:txBody>
      </p:sp>
      <p:sp>
        <p:nvSpPr>
          <p:cNvPr id="3" name="TextBox 2">
            <a:extLst>
              <a:ext uri="{FF2B5EF4-FFF2-40B4-BE49-F238E27FC236}">
                <a16:creationId xmlns:a16="http://schemas.microsoft.com/office/drawing/2014/main" id="{F9E479C9-50E6-9048-B572-925BC352E1D6}"/>
              </a:ext>
            </a:extLst>
          </p:cNvPr>
          <p:cNvSpPr txBox="1"/>
          <p:nvPr/>
        </p:nvSpPr>
        <p:spPr>
          <a:xfrm>
            <a:off x="6379492" y="1033462"/>
            <a:ext cx="2194319" cy="184666"/>
          </a:xfrm>
          <a:prstGeom prst="rect">
            <a:avLst/>
          </a:prstGeom>
        </p:spPr>
        <p:txBody>
          <a:bodyPr wrap="none" lIns="0" tIns="0" rIns="0" bIns="0" rtlCol="0">
            <a:spAutoFit/>
          </a:bodyPr>
          <a:lstStyle/>
          <a:p>
            <a:pPr defTabSz="457189"/>
            <a:r>
              <a:rPr lang="en-US" sz="1200" b="1" dirty="0">
                <a:solidFill>
                  <a:srgbClr val="FFFFFF"/>
                </a:solidFill>
                <a:latin typeface="Arial" panose="020B0604020202020204"/>
              </a:rPr>
              <a:t>DATE OF BIRTH</a:t>
            </a:r>
            <a:r>
              <a:rPr lang="en-US" sz="1200" dirty="0">
                <a:solidFill>
                  <a:srgbClr val="FFFFFF"/>
                </a:solidFill>
                <a:latin typeface="Arial" panose="020B0604020202020204"/>
              </a:rPr>
              <a:t>: </a:t>
            </a:r>
            <a:r>
              <a:rPr lang="en-US" sz="1200" dirty="0">
                <a:solidFill>
                  <a:srgbClr val="328DFF"/>
                </a:solidFill>
                <a:latin typeface="Arial" panose="020B0604020202020204"/>
              </a:rPr>
              <a:t>May 31, 1955</a:t>
            </a:r>
          </a:p>
        </p:txBody>
      </p:sp>
      <p:sp>
        <p:nvSpPr>
          <p:cNvPr id="12" name="TextBox 11">
            <a:extLst>
              <a:ext uri="{FF2B5EF4-FFF2-40B4-BE49-F238E27FC236}">
                <a16:creationId xmlns:a16="http://schemas.microsoft.com/office/drawing/2014/main" id="{9D38038A-60FA-BE4C-B88F-DC41DD0D2C61}"/>
              </a:ext>
            </a:extLst>
          </p:cNvPr>
          <p:cNvSpPr txBox="1"/>
          <p:nvPr/>
        </p:nvSpPr>
        <p:spPr>
          <a:xfrm>
            <a:off x="6379491" y="1297685"/>
            <a:ext cx="1778536" cy="184666"/>
          </a:xfrm>
          <a:prstGeom prst="rect">
            <a:avLst/>
          </a:prstGeom>
        </p:spPr>
        <p:txBody>
          <a:bodyPr wrap="square" lIns="0" tIns="0" rIns="0" bIns="0" rtlCol="0">
            <a:spAutoFit/>
          </a:bodyPr>
          <a:lstStyle/>
          <a:p>
            <a:pPr defTabSz="457189"/>
            <a:r>
              <a:rPr lang="en-US" sz="1200" b="1" dirty="0">
                <a:solidFill>
                  <a:srgbClr val="FFFFFF"/>
                </a:solidFill>
                <a:latin typeface="Arial" panose="020B0604020202020204"/>
              </a:rPr>
              <a:t>HEIGHT</a:t>
            </a:r>
            <a:r>
              <a:rPr lang="en-US" sz="1200" dirty="0">
                <a:solidFill>
                  <a:srgbClr val="FFFFFF"/>
                </a:solidFill>
                <a:latin typeface="Arial" panose="020B0604020202020204"/>
              </a:rPr>
              <a:t>: </a:t>
            </a:r>
            <a:r>
              <a:rPr lang="en-US" sz="1200" dirty="0">
                <a:solidFill>
                  <a:srgbClr val="328DFF"/>
                </a:solidFill>
                <a:latin typeface="Arial" panose="020B0604020202020204"/>
              </a:rPr>
              <a:t>153 CM</a:t>
            </a:r>
          </a:p>
        </p:txBody>
      </p:sp>
      <p:sp>
        <p:nvSpPr>
          <p:cNvPr id="14" name="TextBox 13">
            <a:extLst>
              <a:ext uri="{FF2B5EF4-FFF2-40B4-BE49-F238E27FC236}">
                <a16:creationId xmlns:a16="http://schemas.microsoft.com/office/drawing/2014/main" id="{9D31D18F-6108-FB46-8ADF-55C6141E773A}"/>
              </a:ext>
            </a:extLst>
          </p:cNvPr>
          <p:cNvSpPr txBox="1"/>
          <p:nvPr/>
        </p:nvSpPr>
        <p:spPr>
          <a:xfrm>
            <a:off x="6379492" y="1563908"/>
            <a:ext cx="1267976" cy="184666"/>
          </a:xfrm>
          <a:prstGeom prst="rect">
            <a:avLst/>
          </a:prstGeom>
        </p:spPr>
        <p:txBody>
          <a:bodyPr wrap="none" lIns="0" tIns="0" rIns="0" bIns="0" rtlCol="0">
            <a:spAutoFit/>
          </a:bodyPr>
          <a:lstStyle/>
          <a:p>
            <a:pPr defTabSz="457189"/>
            <a:r>
              <a:rPr lang="en-US" sz="1200" b="1" dirty="0">
                <a:solidFill>
                  <a:srgbClr val="FFFFFF"/>
                </a:solidFill>
                <a:latin typeface="Arial" panose="020B0604020202020204"/>
              </a:rPr>
              <a:t>WEIGHT</a:t>
            </a:r>
            <a:r>
              <a:rPr lang="en-US" sz="1200" dirty="0">
                <a:solidFill>
                  <a:srgbClr val="FFFFFF"/>
                </a:solidFill>
                <a:latin typeface="Arial" panose="020B0604020202020204"/>
              </a:rPr>
              <a:t>: </a:t>
            </a:r>
            <a:r>
              <a:rPr lang="en-US" sz="1200" dirty="0">
                <a:solidFill>
                  <a:srgbClr val="328DFF"/>
                </a:solidFill>
                <a:latin typeface="Arial" panose="020B0604020202020204"/>
              </a:rPr>
              <a:t>62.5 KG</a:t>
            </a:r>
          </a:p>
        </p:txBody>
      </p:sp>
      <p:sp>
        <p:nvSpPr>
          <p:cNvPr id="15" name="TextBox 14">
            <a:extLst>
              <a:ext uri="{FF2B5EF4-FFF2-40B4-BE49-F238E27FC236}">
                <a16:creationId xmlns:a16="http://schemas.microsoft.com/office/drawing/2014/main" id="{75D09F51-5A98-0746-A525-CE4F882FFD36}"/>
              </a:ext>
            </a:extLst>
          </p:cNvPr>
          <p:cNvSpPr txBox="1"/>
          <p:nvPr/>
        </p:nvSpPr>
        <p:spPr>
          <a:xfrm>
            <a:off x="6379491" y="3485519"/>
            <a:ext cx="1065805" cy="184666"/>
          </a:xfrm>
          <a:prstGeom prst="rect">
            <a:avLst/>
          </a:prstGeom>
        </p:spPr>
        <p:txBody>
          <a:bodyPr wrap="none" lIns="0" tIns="0" rIns="0" bIns="0" rtlCol="0">
            <a:spAutoFit/>
          </a:bodyPr>
          <a:lstStyle/>
          <a:p>
            <a:pPr defTabSz="457189"/>
            <a:r>
              <a:rPr lang="en-US" sz="1200" b="1" dirty="0">
                <a:solidFill>
                  <a:srgbClr val="FFFFFF"/>
                </a:solidFill>
                <a:latin typeface="Arial" panose="020B0604020202020204"/>
              </a:rPr>
              <a:t>MEDICATIONS</a:t>
            </a:r>
          </a:p>
        </p:txBody>
      </p:sp>
      <p:sp>
        <p:nvSpPr>
          <p:cNvPr id="16" name="TextBox 15">
            <a:extLst>
              <a:ext uri="{FF2B5EF4-FFF2-40B4-BE49-F238E27FC236}">
                <a16:creationId xmlns:a16="http://schemas.microsoft.com/office/drawing/2014/main" id="{1814DC01-045A-4F44-98F0-69B9D6B5C65D}"/>
              </a:ext>
            </a:extLst>
          </p:cNvPr>
          <p:cNvSpPr txBox="1"/>
          <p:nvPr/>
        </p:nvSpPr>
        <p:spPr>
          <a:xfrm>
            <a:off x="6379492" y="3716462"/>
            <a:ext cx="722955" cy="553998"/>
          </a:xfrm>
          <a:prstGeom prst="rect">
            <a:avLst/>
          </a:prstGeom>
        </p:spPr>
        <p:txBody>
          <a:bodyPr wrap="none" lIns="0" tIns="0" rIns="0" bIns="0" rtlCol="0">
            <a:spAutoFit/>
          </a:bodyPr>
          <a:lstStyle/>
          <a:p>
            <a:pPr defTabSz="457189"/>
            <a:r>
              <a:rPr lang="en-US" sz="1200" dirty="0">
                <a:solidFill>
                  <a:srgbClr val="328DFF"/>
                </a:solidFill>
                <a:latin typeface="Arial" panose="020B0604020202020204"/>
              </a:rPr>
              <a:t>Amoxicillin</a:t>
            </a:r>
          </a:p>
          <a:p>
            <a:pPr defTabSz="457189"/>
            <a:r>
              <a:rPr lang="en-US" sz="1200" dirty="0">
                <a:solidFill>
                  <a:srgbClr val="328DFF"/>
                </a:solidFill>
                <a:latin typeface="Arial" panose="020B0604020202020204"/>
              </a:rPr>
              <a:t>Lyrica</a:t>
            </a:r>
          </a:p>
          <a:p>
            <a:pPr defTabSz="457189"/>
            <a:r>
              <a:rPr lang="en-US" sz="1200" dirty="0">
                <a:solidFill>
                  <a:srgbClr val="328DFF"/>
                </a:solidFill>
                <a:latin typeface="Arial" panose="020B0604020202020204"/>
              </a:rPr>
              <a:t>Advil</a:t>
            </a:r>
          </a:p>
        </p:txBody>
      </p:sp>
      <p:sp>
        <p:nvSpPr>
          <p:cNvPr id="4" name="Rectangle 3">
            <a:extLst>
              <a:ext uri="{FF2B5EF4-FFF2-40B4-BE49-F238E27FC236}">
                <a16:creationId xmlns:a16="http://schemas.microsoft.com/office/drawing/2014/main" id="{BB83428F-1828-9A47-A06E-E7582748084C}"/>
              </a:ext>
            </a:extLst>
          </p:cNvPr>
          <p:cNvSpPr/>
          <p:nvPr/>
        </p:nvSpPr>
        <p:spPr>
          <a:xfrm>
            <a:off x="7435759" y="3670296"/>
            <a:ext cx="1209701" cy="461665"/>
          </a:xfrm>
          <a:prstGeom prst="rect">
            <a:avLst/>
          </a:prstGeom>
        </p:spPr>
        <p:txBody>
          <a:bodyPr wrap="square">
            <a:spAutoFit/>
          </a:bodyPr>
          <a:lstStyle/>
          <a:p>
            <a:pPr defTabSz="457189"/>
            <a:r>
              <a:rPr lang="en-US" sz="1200" dirty="0" err="1">
                <a:solidFill>
                  <a:srgbClr val="328DFF"/>
                </a:solidFill>
                <a:latin typeface="Arial" panose="020B0604020202020204"/>
              </a:rPr>
              <a:t>Targin</a:t>
            </a:r>
            <a:endParaRPr lang="en-US" sz="1200" dirty="0">
              <a:solidFill>
                <a:srgbClr val="328DFF"/>
              </a:solidFill>
              <a:latin typeface="Arial" panose="020B0604020202020204"/>
            </a:endParaRPr>
          </a:p>
          <a:p>
            <a:pPr defTabSz="457189"/>
            <a:r>
              <a:rPr lang="en-US" sz="1200" dirty="0">
                <a:solidFill>
                  <a:srgbClr val="328DFF"/>
                </a:solidFill>
                <a:latin typeface="Arial" panose="020B0604020202020204"/>
              </a:rPr>
              <a:t>Prednisone</a:t>
            </a:r>
            <a:endParaRPr lang="en-US" dirty="0">
              <a:solidFill>
                <a:srgbClr val="328DFF"/>
              </a:solidFill>
              <a:latin typeface="Arial" panose="020B0604020202020204"/>
            </a:endParaRPr>
          </a:p>
        </p:txBody>
      </p:sp>
      <p:sp>
        <p:nvSpPr>
          <p:cNvPr id="17" name="TextBox 16">
            <a:extLst>
              <a:ext uri="{FF2B5EF4-FFF2-40B4-BE49-F238E27FC236}">
                <a16:creationId xmlns:a16="http://schemas.microsoft.com/office/drawing/2014/main" id="{7B6E067D-4F4A-6A4A-B707-31EF1CCE8CCF}"/>
              </a:ext>
            </a:extLst>
          </p:cNvPr>
          <p:cNvSpPr txBox="1"/>
          <p:nvPr/>
        </p:nvSpPr>
        <p:spPr>
          <a:xfrm>
            <a:off x="6369763" y="2204762"/>
            <a:ext cx="1331455" cy="184666"/>
          </a:xfrm>
          <a:prstGeom prst="rect">
            <a:avLst/>
          </a:prstGeom>
        </p:spPr>
        <p:txBody>
          <a:bodyPr wrap="none" lIns="0" tIns="0" rIns="0" bIns="0" rtlCol="0">
            <a:spAutoFit/>
          </a:bodyPr>
          <a:lstStyle/>
          <a:p>
            <a:pPr defTabSz="457189"/>
            <a:r>
              <a:rPr lang="en-US" sz="1200" b="1" dirty="0">
                <a:solidFill>
                  <a:srgbClr val="FFFFFF"/>
                </a:solidFill>
                <a:latin typeface="Arial" panose="020B0604020202020204"/>
              </a:rPr>
              <a:t>HEALTH HISTORY</a:t>
            </a:r>
          </a:p>
        </p:txBody>
      </p:sp>
      <p:sp>
        <p:nvSpPr>
          <p:cNvPr id="20" name="Footer Placeholder 2">
            <a:extLst>
              <a:ext uri="{FF2B5EF4-FFF2-40B4-BE49-F238E27FC236}">
                <a16:creationId xmlns:a16="http://schemas.microsoft.com/office/drawing/2014/main" id="{BF65DDC1-8DAF-48BB-A0CA-2F674E8FA4D4}"/>
              </a:ext>
            </a:extLst>
          </p:cNvPr>
          <p:cNvSpPr>
            <a:spLocks noGrp="1"/>
          </p:cNvSpPr>
          <p:nvPr>
            <p:ph type="ftr" sz="quarter" idx="4294967295"/>
          </p:nvPr>
        </p:nvSpPr>
        <p:spPr>
          <a:xfrm>
            <a:off x="660386" y="4695412"/>
            <a:ext cx="4572000" cy="187241"/>
          </a:xfrm>
          <a:prstGeom prst="rect">
            <a:avLst/>
          </a:prstGeom>
        </p:spPr>
        <p:txBody>
          <a:bodyPr/>
          <a:lstStyle/>
          <a:p>
            <a:pPr defTabSz="457189"/>
            <a:r>
              <a:rPr lang="en-US" dirty="0">
                <a:solidFill>
                  <a:srgbClr val="0033A0"/>
                </a:solidFill>
              </a:rPr>
              <a:t>© 2021 Cognizant</a:t>
            </a:r>
          </a:p>
        </p:txBody>
      </p:sp>
      <p:sp>
        <p:nvSpPr>
          <p:cNvPr id="21" name="Slide Number Placeholder 3">
            <a:extLst>
              <a:ext uri="{FF2B5EF4-FFF2-40B4-BE49-F238E27FC236}">
                <a16:creationId xmlns:a16="http://schemas.microsoft.com/office/drawing/2014/main" id="{A71D32F0-E17D-4F10-9191-0EEF72EC50FD}"/>
              </a:ext>
            </a:extLst>
          </p:cNvPr>
          <p:cNvSpPr>
            <a:spLocks noGrp="1"/>
          </p:cNvSpPr>
          <p:nvPr>
            <p:ph type="sldNum" sz="quarter" idx="4"/>
          </p:nvPr>
        </p:nvSpPr>
        <p:spPr>
          <a:xfrm>
            <a:off x="385100" y="4759542"/>
            <a:ext cx="228600" cy="123111"/>
          </a:xfrm>
        </p:spPr>
        <p:txBody>
          <a:bodyPr/>
          <a:lstStyle/>
          <a:p>
            <a:pPr defTabSz="457189"/>
            <a:fld id="{2EFEF571-C9B4-4D92-A7F7-315B894862A8}" type="slidenum">
              <a:rPr lang="en-US">
                <a:solidFill>
                  <a:srgbClr val="0033A0"/>
                </a:solidFill>
              </a:rPr>
              <a:pPr defTabSz="457189"/>
              <a:t>2</a:t>
            </a:fld>
            <a:endParaRPr lang="en-US" dirty="0">
              <a:solidFill>
                <a:srgbClr val="0033A0"/>
              </a:solidFill>
            </a:endParaRPr>
          </a:p>
        </p:txBody>
      </p:sp>
    </p:spTree>
    <p:extLst>
      <p:ext uri="{BB962C8B-B14F-4D97-AF65-F5344CB8AC3E}">
        <p14:creationId xmlns:p14="http://schemas.microsoft.com/office/powerpoint/2010/main" val="66527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C5A16D-F062-104A-A5A5-2578040F4F88}"/>
              </a:ext>
            </a:extLst>
          </p:cNvPr>
          <p:cNvPicPr>
            <a:picLocks noChangeAspect="1"/>
          </p:cNvPicPr>
          <p:nvPr/>
        </p:nvPicPr>
        <p:blipFill>
          <a:blip r:embed="rId3"/>
          <a:stretch>
            <a:fillRect/>
          </a:stretch>
        </p:blipFill>
        <p:spPr>
          <a:xfrm>
            <a:off x="2034543" y="1189439"/>
            <a:ext cx="5051077" cy="2618585"/>
          </a:xfrm>
          <a:prstGeom prst="rect">
            <a:avLst/>
          </a:prstGeom>
        </p:spPr>
      </p:pic>
      <p:sp>
        <p:nvSpPr>
          <p:cNvPr id="5" name="Title 2">
            <a:extLst>
              <a:ext uri="{FF2B5EF4-FFF2-40B4-BE49-F238E27FC236}">
                <a16:creationId xmlns:a16="http://schemas.microsoft.com/office/drawing/2014/main" id="{A289F8EB-C05E-DC42-9D2E-A54A73F28EAF}"/>
              </a:ext>
            </a:extLst>
          </p:cNvPr>
          <p:cNvSpPr>
            <a:spLocks noGrp="1"/>
          </p:cNvSpPr>
          <p:nvPr>
            <p:ph type="title"/>
          </p:nvPr>
        </p:nvSpPr>
        <p:spPr/>
        <p:txBody>
          <a:bodyPr/>
          <a:lstStyle/>
          <a:p>
            <a:r>
              <a:rPr lang="en-US" spc="-60" dirty="0"/>
              <a:t>Anne’s Journey</a:t>
            </a:r>
          </a:p>
        </p:txBody>
      </p:sp>
      <p:sp>
        <p:nvSpPr>
          <p:cNvPr id="7" name="Rectangle 6">
            <a:extLst>
              <a:ext uri="{FF2B5EF4-FFF2-40B4-BE49-F238E27FC236}">
                <a16:creationId xmlns:a16="http://schemas.microsoft.com/office/drawing/2014/main" id="{11CE2E45-C932-A443-A132-3D94B7E6280C}"/>
              </a:ext>
            </a:extLst>
          </p:cNvPr>
          <p:cNvSpPr/>
          <p:nvPr/>
        </p:nvSpPr>
        <p:spPr>
          <a:xfrm>
            <a:off x="6121029" y="920870"/>
            <a:ext cx="2416840" cy="207749"/>
          </a:xfrm>
          <a:prstGeom prst="rect">
            <a:avLst/>
          </a:prstGeom>
        </p:spPr>
        <p:txBody>
          <a:bodyPr wrap="square">
            <a:spAutoFit/>
          </a:bodyPr>
          <a:lstStyle/>
          <a:p>
            <a:pP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Unable to fill some prescriptions</a:t>
            </a:r>
          </a:p>
        </p:txBody>
      </p:sp>
      <p:sp>
        <p:nvSpPr>
          <p:cNvPr id="8" name="Oval 7">
            <a:extLst>
              <a:ext uri="{FF2B5EF4-FFF2-40B4-BE49-F238E27FC236}">
                <a16:creationId xmlns:a16="http://schemas.microsoft.com/office/drawing/2014/main" id="{AA669DF3-0450-CD44-BB31-0C609E64D84C}"/>
              </a:ext>
            </a:extLst>
          </p:cNvPr>
          <p:cNvSpPr/>
          <p:nvPr/>
        </p:nvSpPr>
        <p:spPr>
          <a:xfrm>
            <a:off x="5991452" y="1047103"/>
            <a:ext cx="97533" cy="97533"/>
          </a:xfrm>
          <a:prstGeom prst="ellipse">
            <a:avLst/>
          </a:prstGeom>
          <a:solidFill>
            <a:srgbClr val="4DAC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sp>
        <p:nvSpPr>
          <p:cNvPr id="10" name="Rectangle 9">
            <a:extLst>
              <a:ext uri="{FF2B5EF4-FFF2-40B4-BE49-F238E27FC236}">
                <a16:creationId xmlns:a16="http://schemas.microsoft.com/office/drawing/2014/main" id="{F1CA128D-A92C-7149-8546-B48448EF334F}"/>
              </a:ext>
            </a:extLst>
          </p:cNvPr>
          <p:cNvSpPr/>
          <p:nvPr/>
        </p:nvSpPr>
        <p:spPr>
          <a:xfrm>
            <a:off x="7105872" y="1433763"/>
            <a:ext cx="1755023" cy="323165"/>
          </a:xfrm>
          <a:prstGeom prst="rect">
            <a:avLst/>
          </a:prstGeom>
        </p:spPr>
        <p:txBody>
          <a:bodyPr wrap="square">
            <a:spAutoFit/>
          </a:bodyPr>
          <a:lstStyle/>
          <a:p>
            <a:pP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Unable to follow treatment and dietary instructions </a:t>
            </a:r>
          </a:p>
        </p:txBody>
      </p:sp>
      <p:sp>
        <p:nvSpPr>
          <p:cNvPr id="11" name="Oval 10">
            <a:extLst>
              <a:ext uri="{FF2B5EF4-FFF2-40B4-BE49-F238E27FC236}">
                <a16:creationId xmlns:a16="http://schemas.microsoft.com/office/drawing/2014/main" id="{7C16B850-741E-6343-9CB6-E58D9F8BF73B}"/>
              </a:ext>
            </a:extLst>
          </p:cNvPr>
          <p:cNvSpPr/>
          <p:nvPr/>
        </p:nvSpPr>
        <p:spPr>
          <a:xfrm>
            <a:off x="6923317" y="1520838"/>
            <a:ext cx="97533" cy="97534"/>
          </a:xfrm>
          <a:prstGeom prst="ellipse">
            <a:avLst/>
          </a:prstGeom>
          <a:solidFill>
            <a:srgbClr val="4DAC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sp>
        <p:nvSpPr>
          <p:cNvPr id="13" name="Rectangle 12">
            <a:extLst>
              <a:ext uri="{FF2B5EF4-FFF2-40B4-BE49-F238E27FC236}">
                <a16:creationId xmlns:a16="http://schemas.microsoft.com/office/drawing/2014/main" id="{148C14D9-6A4B-C64B-AA42-01839CFA8D61}"/>
              </a:ext>
            </a:extLst>
          </p:cNvPr>
          <p:cNvSpPr/>
          <p:nvPr/>
        </p:nvSpPr>
        <p:spPr>
          <a:xfrm>
            <a:off x="7329452" y="2300694"/>
            <a:ext cx="1878418" cy="323165"/>
          </a:xfrm>
          <a:prstGeom prst="rect">
            <a:avLst/>
          </a:prstGeom>
        </p:spPr>
        <p:txBody>
          <a:bodyPr wrap="square">
            <a:spAutoFit/>
          </a:bodyPr>
          <a:lstStyle/>
          <a:p>
            <a:pP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Lose hope and defaults </a:t>
            </a:r>
            <a:br>
              <a:rPr lang="en-US" altLang="en-US" sz="750" b="1" dirty="0">
                <a:solidFill>
                  <a:srgbClr val="000000">
                    <a:lumMod val="75000"/>
                    <a:lumOff val="25000"/>
                  </a:srgbClr>
                </a:solidFill>
                <a:latin typeface="Arial" panose="020B0604020202020204"/>
                <a:ea typeface="ＭＳ Ｐゴシック" panose="020B0600070205080204" pitchFamily="34" charset="-128"/>
              </a:rPr>
            </a:br>
            <a:r>
              <a:rPr lang="en-US" altLang="en-US" sz="750" b="1" dirty="0">
                <a:solidFill>
                  <a:srgbClr val="000000">
                    <a:lumMod val="75000"/>
                    <a:lumOff val="25000"/>
                  </a:srgbClr>
                </a:solidFill>
                <a:latin typeface="Arial" panose="020B0604020202020204"/>
                <a:ea typeface="ＭＳ Ｐゴシック" panose="020B0600070205080204" pitchFamily="34" charset="-128"/>
              </a:rPr>
              <a:t>on medications</a:t>
            </a:r>
          </a:p>
        </p:txBody>
      </p:sp>
      <p:sp>
        <p:nvSpPr>
          <p:cNvPr id="14" name="Oval 13">
            <a:extLst>
              <a:ext uri="{FF2B5EF4-FFF2-40B4-BE49-F238E27FC236}">
                <a16:creationId xmlns:a16="http://schemas.microsoft.com/office/drawing/2014/main" id="{7D4317F9-7FDA-AA42-9798-9088CE00D258}"/>
              </a:ext>
            </a:extLst>
          </p:cNvPr>
          <p:cNvSpPr/>
          <p:nvPr/>
        </p:nvSpPr>
        <p:spPr>
          <a:xfrm>
            <a:off x="7231919" y="2387828"/>
            <a:ext cx="97533" cy="97534"/>
          </a:xfrm>
          <a:prstGeom prst="ellipse">
            <a:avLst/>
          </a:prstGeom>
          <a:solidFill>
            <a:srgbClr val="4DAC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dirty="0">
              <a:solidFill>
                <a:srgbClr val="000000">
                  <a:lumMod val="75000"/>
                  <a:lumOff val="25000"/>
                </a:srgbClr>
              </a:solidFill>
              <a:latin typeface="Arial" panose="020B0604020202020204"/>
            </a:endParaRPr>
          </a:p>
        </p:txBody>
      </p:sp>
      <p:sp>
        <p:nvSpPr>
          <p:cNvPr id="16" name="Rectangle 15">
            <a:extLst>
              <a:ext uri="{FF2B5EF4-FFF2-40B4-BE49-F238E27FC236}">
                <a16:creationId xmlns:a16="http://schemas.microsoft.com/office/drawing/2014/main" id="{4D0F056E-0CFD-A34B-ACA4-893400CAC6AC}"/>
              </a:ext>
            </a:extLst>
          </p:cNvPr>
          <p:cNvSpPr/>
          <p:nvPr/>
        </p:nvSpPr>
        <p:spPr>
          <a:xfrm>
            <a:off x="7087468" y="3224676"/>
            <a:ext cx="1773428" cy="323165"/>
          </a:xfrm>
          <a:prstGeom prst="rect">
            <a:avLst/>
          </a:prstGeom>
        </p:spPr>
        <p:txBody>
          <a:bodyPr wrap="square">
            <a:spAutoFit/>
          </a:bodyPr>
          <a:lstStyle/>
          <a:p>
            <a:pP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Unable to monitor </a:t>
            </a:r>
            <a:br>
              <a:rPr lang="en-US" altLang="en-US" sz="750" b="1" dirty="0">
                <a:solidFill>
                  <a:srgbClr val="000000">
                    <a:lumMod val="75000"/>
                    <a:lumOff val="25000"/>
                  </a:srgbClr>
                </a:solidFill>
                <a:latin typeface="Arial" panose="020B0604020202020204"/>
                <a:ea typeface="ＭＳ Ｐゴシック" panose="020B0600070205080204" pitchFamily="34" charset="-128"/>
              </a:rPr>
            </a:br>
            <a:r>
              <a:rPr lang="en-US" altLang="en-US" sz="750" b="1" dirty="0">
                <a:solidFill>
                  <a:srgbClr val="000000">
                    <a:lumMod val="75000"/>
                    <a:lumOff val="25000"/>
                  </a:srgbClr>
                </a:solidFill>
                <a:latin typeface="Arial" panose="020B0604020202020204"/>
                <a:ea typeface="ＭＳ Ｐゴシック" panose="020B0600070205080204" pitchFamily="34" charset="-128"/>
              </a:rPr>
              <a:t>symptoms worsening</a:t>
            </a:r>
          </a:p>
        </p:txBody>
      </p:sp>
      <p:sp>
        <p:nvSpPr>
          <p:cNvPr id="17" name="Oval 16">
            <a:extLst>
              <a:ext uri="{FF2B5EF4-FFF2-40B4-BE49-F238E27FC236}">
                <a16:creationId xmlns:a16="http://schemas.microsoft.com/office/drawing/2014/main" id="{B3501897-7134-7D4D-9523-DD1093B996B9}"/>
              </a:ext>
            </a:extLst>
          </p:cNvPr>
          <p:cNvSpPr/>
          <p:nvPr/>
        </p:nvSpPr>
        <p:spPr>
          <a:xfrm>
            <a:off x="6989936" y="3275564"/>
            <a:ext cx="97533" cy="97533"/>
          </a:xfrm>
          <a:prstGeom prst="ellipse">
            <a:avLst/>
          </a:prstGeom>
          <a:solidFill>
            <a:srgbClr val="4DAC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sp>
        <p:nvSpPr>
          <p:cNvPr id="19" name="Rectangle 18">
            <a:extLst>
              <a:ext uri="{FF2B5EF4-FFF2-40B4-BE49-F238E27FC236}">
                <a16:creationId xmlns:a16="http://schemas.microsoft.com/office/drawing/2014/main" id="{9F2423B9-EBE2-CA47-822E-23BC5FAFB9B5}"/>
              </a:ext>
            </a:extLst>
          </p:cNvPr>
          <p:cNvSpPr/>
          <p:nvPr/>
        </p:nvSpPr>
        <p:spPr>
          <a:xfrm>
            <a:off x="6013782" y="3932271"/>
            <a:ext cx="1390874" cy="323165"/>
          </a:xfrm>
          <a:prstGeom prst="rect">
            <a:avLst/>
          </a:prstGeom>
        </p:spPr>
        <p:txBody>
          <a:bodyPr wrap="square">
            <a:spAutoFit/>
          </a:bodyPr>
          <a:lstStyle/>
          <a:p>
            <a:pP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Unwell again, calls 911 and back to ED</a:t>
            </a:r>
          </a:p>
        </p:txBody>
      </p:sp>
      <p:sp>
        <p:nvSpPr>
          <p:cNvPr id="20" name="Oval 19">
            <a:extLst>
              <a:ext uri="{FF2B5EF4-FFF2-40B4-BE49-F238E27FC236}">
                <a16:creationId xmlns:a16="http://schemas.microsoft.com/office/drawing/2014/main" id="{FFB72CB3-BE2F-B248-BE99-5528675E0932}"/>
              </a:ext>
            </a:extLst>
          </p:cNvPr>
          <p:cNvSpPr/>
          <p:nvPr/>
        </p:nvSpPr>
        <p:spPr>
          <a:xfrm>
            <a:off x="5991452" y="3876862"/>
            <a:ext cx="97533" cy="97533"/>
          </a:xfrm>
          <a:prstGeom prst="ellipse">
            <a:avLst/>
          </a:prstGeom>
          <a:solidFill>
            <a:srgbClr val="4DAC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grpSp>
        <p:nvGrpSpPr>
          <p:cNvPr id="21" name="Group 20">
            <a:extLst>
              <a:ext uri="{FF2B5EF4-FFF2-40B4-BE49-F238E27FC236}">
                <a16:creationId xmlns:a16="http://schemas.microsoft.com/office/drawing/2014/main" id="{2683DABC-5DAE-1A42-BD9A-BA92D63E7D61}"/>
              </a:ext>
            </a:extLst>
          </p:cNvPr>
          <p:cNvGrpSpPr/>
          <p:nvPr/>
        </p:nvGrpSpPr>
        <p:grpSpPr>
          <a:xfrm>
            <a:off x="299976" y="936971"/>
            <a:ext cx="2522782" cy="263496"/>
            <a:chOff x="299975" y="849884"/>
            <a:chExt cx="2522782" cy="263496"/>
          </a:xfrm>
        </p:grpSpPr>
        <p:sp>
          <p:nvSpPr>
            <p:cNvPr id="22" name="Rectangle 21">
              <a:extLst>
                <a:ext uri="{FF2B5EF4-FFF2-40B4-BE49-F238E27FC236}">
                  <a16:creationId xmlns:a16="http://schemas.microsoft.com/office/drawing/2014/main" id="{EDEA179D-1DA9-E24E-881F-C01CC43A5ED8}"/>
                </a:ext>
              </a:extLst>
            </p:cNvPr>
            <p:cNvSpPr/>
            <p:nvPr/>
          </p:nvSpPr>
          <p:spPr>
            <a:xfrm>
              <a:off x="299975" y="849884"/>
              <a:ext cx="2425249" cy="207749"/>
            </a:xfrm>
            <a:prstGeom prst="rect">
              <a:avLst/>
            </a:prstGeom>
          </p:spPr>
          <p:txBody>
            <a:bodyPr wrap="square">
              <a:spAutoFit/>
            </a:bodyPr>
            <a:lstStyle/>
            <a:p>
              <a:pPr algn="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New prescriptions and ‘education’ </a:t>
              </a:r>
            </a:p>
          </p:txBody>
        </p:sp>
        <p:sp>
          <p:nvSpPr>
            <p:cNvPr id="23" name="Oval 22">
              <a:extLst>
                <a:ext uri="{FF2B5EF4-FFF2-40B4-BE49-F238E27FC236}">
                  <a16:creationId xmlns:a16="http://schemas.microsoft.com/office/drawing/2014/main" id="{93F52DAE-AE42-FB45-B404-0ADD3672A877}"/>
                </a:ext>
              </a:extLst>
            </p:cNvPr>
            <p:cNvSpPr/>
            <p:nvPr/>
          </p:nvSpPr>
          <p:spPr>
            <a:xfrm>
              <a:off x="2725224" y="1015847"/>
              <a:ext cx="97533" cy="97533"/>
            </a:xfrm>
            <a:prstGeom prst="ellipse">
              <a:avLst/>
            </a:prstGeom>
            <a:solidFill>
              <a:srgbClr val="DF7A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grpSp>
      <p:grpSp>
        <p:nvGrpSpPr>
          <p:cNvPr id="24" name="Group 23">
            <a:extLst>
              <a:ext uri="{FF2B5EF4-FFF2-40B4-BE49-F238E27FC236}">
                <a16:creationId xmlns:a16="http://schemas.microsoft.com/office/drawing/2014/main" id="{A0121899-0806-0B4D-A431-B2E1BD483580}"/>
              </a:ext>
            </a:extLst>
          </p:cNvPr>
          <p:cNvGrpSpPr/>
          <p:nvPr/>
        </p:nvGrpSpPr>
        <p:grpSpPr>
          <a:xfrm>
            <a:off x="493456" y="1434283"/>
            <a:ext cx="1715060" cy="323165"/>
            <a:chOff x="493456" y="1347192"/>
            <a:chExt cx="1715060" cy="323162"/>
          </a:xfrm>
        </p:grpSpPr>
        <p:sp>
          <p:nvSpPr>
            <p:cNvPr id="25" name="Rectangle 24">
              <a:extLst>
                <a:ext uri="{FF2B5EF4-FFF2-40B4-BE49-F238E27FC236}">
                  <a16:creationId xmlns:a16="http://schemas.microsoft.com/office/drawing/2014/main" id="{EC0E15AD-83F1-6C4F-BEBE-5FC400ECC6E2}"/>
                </a:ext>
              </a:extLst>
            </p:cNvPr>
            <p:cNvSpPr/>
            <p:nvPr/>
          </p:nvSpPr>
          <p:spPr>
            <a:xfrm>
              <a:off x="493456" y="1347192"/>
              <a:ext cx="1555030" cy="323162"/>
            </a:xfrm>
            <a:prstGeom prst="rect">
              <a:avLst/>
            </a:prstGeom>
          </p:spPr>
          <p:txBody>
            <a:bodyPr wrap="square">
              <a:spAutoFit/>
            </a:bodyPr>
            <a:lstStyle/>
            <a:p>
              <a:pPr algn="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Diagnosed with ‘Congestive Heart Failure’</a:t>
              </a:r>
            </a:p>
          </p:txBody>
        </p:sp>
        <p:sp>
          <p:nvSpPr>
            <p:cNvPr id="26" name="Oval 25">
              <a:extLst>
                <a:ext uri="{FF2B5EF4-FFF2-40B4-BE49-F238E27FC236}">
                  <a16:creationId xmlns:a16="http://schemas.microsoft.com/office/drawing/2014/main" id="{6F9937EA-D706-C945-90AF-86D5E68E32BA}"/>
                </a:ext>
              </a:extLst>
            </p:cNvPr>
            <p:cNvSpPr/>
            <p:nvPr/>
          </p:nvSpPr>
          <p:spPr>
            <a:xfrm>
              <a:off x="2110983" y="1428340"/>
              <a:ext cx="97533" cy="97533"/>
            </a:xfrm>
            <a:prstGeom prst="ellipse">
              <a:avLst/>
            </a:prstGeom>
            <a:solidFill>
              <a:srgbClr val="DF7A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grpSp>
      <p:grpSp>
        <p:nvGrpSpPr>
          <p:cNvPr id="27" name="Group 26">
            <a:extLst>
              <a:ext uri="{FF2B5EF4-FFF2-40B4-BE49-F238E27FC236}">
                <a16:creationId xmlns:a16="http://schemas.microsoft.com/office/drawing/2014/main" id="{2EFECF0A-62D9-D849-A554-4DD1C83260A2}"/>
              </a:ext>
            </a:extLst>
          </p:cNvPr>
          <p:cNvGrpSpPr/>
          <p:nvPr/>
        </p:nvGrpSpPr>
        <p:grpSpPr>
          <a:xfrm>
            <a:off x="354517" y="3219263"/>
            <a:ext cx="1876136" cy="207749"/>
            <a:chOff x="354515" y="3132178"/>
            <a:chExt cx="1876136" cy="207748"/>
          </a:xfrm>
        </p:grpSpPr>
        <p:sp>
          <p:nvSpPr>
            <p:cNvPr id="28" name="Rectangle 27">
              <a:extLst>
                <a:ext uri="{FF2B5EF4-FFF2-40B4-BE49-F238E27FC236}">
                  <a16:creationId xmlns:a16="http://schemas.microsoft.com/office/drawing/2014/main" id="{B573387E-1914-204A-98E6-AF6999FF75B6}"/>
                </a:ext>
              </a:extLst>
            </p:cNvPr>
            <p:cNvSpPr/>
            <p:nvPr/>
          </p:nvSpPr>
          <p:spPr>
            <a:xfrm>
              <a:off x="354515" y="3132178"/>
              <a:ext cx="1773428" cy="207748"/>
            </a:xfrm>
            <a:prstGeom prst="rect">
              <a:avLst/>
            </a:prstGeom>
          </p:spPr>
          <p:txBody>
            <a:bodyPr wrap="square">
              <a:spAutoFit/>
            </a:bodyPr>
            <a:lstStyle/>
            <a:p>
              <a:pPr algn="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911 - ED</a:t>
              </a:r>
            </a:p>
          </p:txBody>
        </p:sp>
        <p:sp>
          <p:nvSpPr>
            <p:cNvPr id="29" name="Oval 28">
              <a:extLst>
                <a:ext uri="{FF2B5EF4-FFF2-40B4-BE49-F238E27FC236}">
                  <a16:creationId xmlns:a16="http://schemas.microsoft.com/office/drawing/2014/main" id="{1579FE00-B871-094D-AC18-C6C2F39327EE}"/>
                </a:ext>
              </a:extLst>
            </p:cNvPr>
            <p:cNvSpPr/>
            <p:nvPr/>
          </p:nvSpPr>
          <p:spPr>
            <a:xfrm>
              <a:off x="2133118" y="3183065"/>
              <a:ext cx="97533" cy="97533"/>
            </a:xfrm>
            <a:prstGeom prst="ellipse">
              <a:avLst/>
            </a:prstGeom>
            <a:solidFill>
              <a:srgbClr val="DF7A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grpSp>
      <p:grpSp>
        <p:nvGrpSpPr>
          <p:cNvPr id="30" name="Group 29">
            <a:extLst>
              <a:ext uri="{FF2B5EF4-FFF2-40B4-BE49-F238E27FC236}">
                <a16:creationId xmlns:a16="http://schemas.microsoft.com/office/drawing/2014/main" id="{9BC06B9A-5717-BA47-AC9E-AE33B5D7651D}"/>
              </a:ext>
            </a:extLst>
          </p:cNvPr>
          <p:cNvGrpSpPr/>
          <p:nvPr/>
        </p:nvGrpSpPr>
        <p:grpSpPr>
          <a:xfrm>
            <a:off x="1742243" y="3851464"/>
            <a:ext cx="1439641" cy="286454"/>
            <a:chOff x="1742240" y="3764372"/>
            <a:chExt cx="1439641" cy="286453"/>
          </a:xfrm>
        </p:grpSpPr>
        <p:sp>
          <p:nvSpPr>
            <p:cNvPr id="31" name="Rectangle 30">
              <a:extLst>
                <a:ext uri="{FF2B5EF4-FFF2-40B4-BE49-F238E27FC236}">
                  <a16:creationId xmlns:a16="http://schemas.microsoft.com/office/drawing/2014/main" id="{E3FB0CD0-6DA8-DF4F-9A1F-55813E3AF398}"/>
                </a:ext>
              </a:extLst>
            </p:cNvPr>
            <p:cNvSpPr/>
            <p:nvPr/>
          </p:nvSpPr>
          <p:spPr>
            <a:xfrm>
              <a:off x="1742240" y="3843077"/>
              <a:ext cx="1390874" cy="207748"/>
            </a:xfrm>
            <a:prstGeom prst="rect">
              <a:avLst/>
            </a:prstGeom>
          </p:spPr>
          <p:txBody>
            <a:bodyPr wrap="square">
              <a:spAutoFit/>
            </a:bodyPr>
            <a:lstStyle/>
            <a:p>
              <a:pPr algn="r" defTabSz="457178"/>
              <a:r>
                <a:rPr lang="en-US" altLang="en-US" sz="750" b="1" dirty="0">
                  <a:solidFill>
                    <a:srgbClr val="000000">
                      <a:lumMod val="75000"/>
                      <a:lumOff val="25000"/>
                    </a:srgbClr>
                  </a:solidFill>
                  <a:latin typeface="Arial" panose="020B0604020202020204"/>
                  <a:ea typeface="ＭＳ Ｐゴシック" panose="020B0600070205080204" pitchFamily="34" charset="-128"/>
                </a:rPr>
                <a:t>Shortness of breath </a:t>
              </a:r>
            </a:p>
          </p:txBody>
        </p:sp>
        <p:sp>
          <p:nvSpPr>
            <p:cNvPr id="32" name="Oval 31">
              <a:extLst>
                <a:ext uri="{FF2B5EF4-FFF2-40B4-BE49-F238E27FC236}">
                  <a16:creationId xmlns:a16="http://schemas.microsoft.com/office/drawing/2014/main" id="{47631FC4-C5DD-D942-B279-290FB8C98FBF}"/>
                </a:ext>
              </a:extLst>
            </p:cNvPr>
            <p:cNvSpPr/>
            <p:nvPr/>
          </p:nvSpPr>
          <p:spPr>
            <a:xfrm>
              <a:off x="3084348" y="3764372"/>
              <a:ext cx="97533" cy="97533"/>
            </a:xfrm>
            <a:prstGeom prst="ellipse">
              <a:avLst/>
            </a:prstGeom>
            <a:solidFill>
              <a:srgbClr val="DF7A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b="1" dirty="0">
                <a:solidFill>
                  <a:srgbClr val="000000">
                    <a:lumMod val="75000"/>
                    <a:lumOff val="25000"/>
                  </a:srgbClr>
                </a:solidFill>
                <a:latin typeface="Arial" panose="020B0604020202020204"/>
              </a:endParaRPr>
            </a:p>
          </p:txBody>
        </p:sp>
      </p:grpSp>
      <p:pic>
        <p:nvPicPr>
          <p:cNvPr id="33" name="Picture 32">
            <a:extLst>
              <a:ext uri="{FF2B5EF4-FFF2-40B4-BE49-F238E27FC236}">
                <a16:creationId xmlns:a16="http://schemas.microsoft.com/office/drawing/2014/main" id="{2C530C53-5A80-F64E-AFB0-4446A17800F4}"/>
              </a:ext>
            </a:extLst>
          </p:cNvPr>
          <p:cNvPicPr>
            <a:picLocks noChangeAspect="1"/>
          </p:cNvPicPr>
          <p:nvPr/>
        </p:nvPicPr>
        <p:blipFill>
          <a:blip r:embed="rId4"/>
          <a:stretch>
            <a:fillRect/>
          </a:stretch>
        </p:blipFill>
        <p:spPr>
          <a:xfrm>
            <a:off x="4565652" y="728436"/>
            <a:ext cx="12700" cy="3860800"/>
          </a:xfrm>
          <a:prstGeom prst="rect">
            <a:avLst/>
          </a:prstGeom>
        </p:spPr>
      </p:pic>
      <p:sp>
        <p:nvSpPr>
          <p:cNvPr id="34" name="Rectangle 33">
            <a:extLst>
              <a:ext uri="{FF2B5EF4-FFF2-40B4-BE49-F238E27FC236}">
                <a16:creationId xmlns:a16="http://schemas.microsoft.com/office/drawing/2014/main" id="{FFE6AE9F-352B-834A-ABB9-95032296134D}"/>
              </a:ext>
            </a:extLst>
          </p:cNvPr>
          <p:cNvSpPr/>
          <p:nvPr/>
        </p:nvSpPr>
        <p:spPr>
          <a:xfrm>
            <a:off x="4194174" y="593136"/>
            <a:ext cx="740071" cy="8406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dirty="0">
              <a:solidFill>
                <a:srgbClr val="FFFFFF"/>
              </a:solidFill>
              <a:latin typeface="Arial" panose="020B0604020202020204"/>
            </a:endParaRPr>
          </a:p>
        </p:txBody>
      </p:sp>
      <p:grpSp>
        <p:nvGrpSpPr>
          <p:cNvPr id="35" name="Group 34">
            <a:extLst>
              <a:ext uri="{FF2B5EF4-FFF2-40B4-BE49-F238E27FC236}">
                <a16:creationId xmlns:a16="http://schemas.microsoft.com/office/drawing/2014/main" id="{14875912-EEA0-AA49-8833-3606F0D5F2B6}"/>
              </a:ext>
            </a:extLst>
          </p:cNvPr>
          <p:cNvGrpSpPr/>
          <p:nvPr/>
        </p:nvGrpSpPr>
        <p:grpSpPr>
          <a:xfrm>
            <a:off x="4067741" y="640134"/>
            <a:ext cx="984675" cy="745966"/>
            <a:chOff x="4067740" y="553049"/>
            <a:chExt cx="984675" cy="745966"/>
          </a:xfrm>
        </p:grpSpPr>
        <p:sp>
          <p:nvSpPr>
            <p:cNvPr id="36" name="Rectangle 35">
              <a:extLst>
                <a:ext uri="{FF2B5EF4-FFF2-40B4-BE49-F238E27FC236}">
                  <a16:creationId xmlns:a16="http://schemas.microsoft.com/office/drawing/2014/main" id="{3DE3E349-E7D9-354E-8265-5A39DDA10C0B}"/>
                </a:ext>
              </a:extLst>
            </p:cNvPr>
            <p:cNvSpPr/>
            <p:nvPr/>
          </p:nvSpPr>
          <p:spPr>
            <a:xfrm>
              <a:off x="4067740" y="553049"/>
              <a:ext cx="984675" cy="207749"/>
            </a:xfrm>
            <a:prstGeom prst="rect">
              <a:avLst/>
            </a:prstGeom>
          </p:spPr>
          <p:txBody>
            <a:bodyPr wrap="square">
              <a:spAutoFit/>
            </a:bodyPr>
            <a:lstStyle/>
            <a:p>
              <a:pPr algn="ctr" defTabSz="457178"/>
              <a:r>
                <a:rPr lang="en-US" altLang="en-US" sz="750" b="1" dirty="0">
                  <a:solidFill>
                    <a:srgbClr val="4DACC4"/>
                  </a:solidFill>
                  <a:latin typeface="Arial" panose="020B0604020202020204"/>
                  <a:ea typeface="ＭＳ Ｐゴシック" panose="020B0600070205080204" pitchFamily="34" charset="-128"/>
                </a:rPr>
                <a:t>Discharge </a:t>
              </a:r>
            </a:p>
          </p:txBody>
        </p:sp>
        <p:pic>
          <p:nvPicPr>
            <p:cNvPr id="37" name="Picture 36">
              <a:extLst>
                <a:ext uri="{FF2B5EF4-FFF2-40B4-BE49-F238E27FC236}">
                  <a16:creationId xmlns:a16="http://schemas.microsoft.com/office/drawing/2014/main" id="{EA3AB118-1A3F-CE47-8A02-B819CC24E370}"/>
                </a:ext>
              </a:extLst>
            </p:cNvPr>
            <p:cNvPicPr>
              <a:picLocks noChangeAspect="1"/>
            </p:cNvPicPr>
            <p:nvPr/>
          </p:nvPicPr>
          <p:blipFill>
            <a:blip r:embed="rId5"/>
            <a:stretch>
              <a:fillRect/>
            </a:stretch>
          </p:blipFill>
          <p:spPr>
            <a:xfrm>
              <a:off x="4295412" y="823699"/>
              <a:ext cx="529329" cy="475316"/>
            </a:xfrm>
            <a:prstGeom prst="rect">
              <a:avLst/>
            </a:prstGeom>
          </p:spPr>
        </p:pic>
      </p:grpSp>
      <p:sp>
        <p:nvSpPr>
          <p:cNvPr id="38" name="Rectangle 37">
            <a:extLst>
              <a:ext uri="{FF2B5EF4-FFF2-40B4-BE49-F238E27FC236}">
                <a16:creationId xmlns:a16="http://schemas.microsoft.com/office/drawing/2014/main" id="{E3C828A1-D7C0-9240-A84D-3A8B340C5984}"/>
              </a:ext>
            </a:extLst>
          </p:cNvPr>
          <p:cNvSpPr/>
          <p:nvPr/>
        </p:nvSpPr>
        <p:spPr>
          <a:xfrm>
            <a:off x="4163632" y="3594003"/>
            <a:ext cx="740071" cy="10817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750" dirty="0">
              <a:solidFill>
                <a:srgbClr val="FFFFFF"/>
              </a:solidFill>
              <a:latin typeface="Arial" panose="020B0604020202020204"/>
            </a:endParaRPr>
          </a:p>
        </p:txBody>
      </p:sp>
      <p:grpSp>
        <p:nvGrpSpPr>
          <p:cNvPr id="39" name="Group 38">
            <a:extLst>
              <a:ext uri="{FF2B5EF4-FFF2-40B4-BE49-F238E27FC236}">
                <a16:creationId xmlns:a16="http://schemas.microsoft.com/office/drawing/2014/main" id="{D8EBCBCC-4448-7146-8EB7-4CC8EE9E1F49}"/>
              </a:ext>
            </a:extLst>
          </p:cNvPr>
          <p:cNvGrpSpPr/>
          <p:nvPr/>
        </p:nvGrpSpPr>
        <p:grpSpPr>
          <a:xfrm>
            <a:off x="3687916" y="3679263"/>
            <a:ext cx="1744322" cy="894192"/>
            <a:chOff x="3687915" y="3592175"/>
            <a:chExt cx="1744322" cy="894190"/>
          </a:xfrm>
        </p:grpSpPr>
        <p:sp>
          <p:nvSpPr>
            <p:cNvPr id="40" name="Rectangle 39">
              <a:extLst>
                <a:ext uri="{FF2B5EF4-FFF2-40B4-BE49-F238E27FC236}">
                  <a16:creationId xmlns:a16="http://schemas.microsoft.com/office/drawing/2014/main" id="{D40B6C48-62E3-F24C-A869-303C0BAFD305}"/>
                </a:ext>
              </a:extLst>
            </p:cNvPr>
            <p:cNvSpPr/>
            <p:nvPr/>
          </p:nvSpPr>
          <p:spPr>
            <a:xfrm>
              <a:off x="3687915" y="4047784"/>
              <a:ext cx="1744322" cy="438581"/>
            </a:xfrm>
            <a:prstGeom prst="rect">
              <a:avLst/>
            </a:prstGeom>
          </p:spPr>
          <p:txBody>
            <a:bodyPr wrap="square">
              <a:spAutoFit/>
            </a:bodyPr>
            <a:lstStyle/>
            <a:p>
              <a:pPr algn="ctr" defTabSz="457178"/>
              <a:r>
                <a:rPr lang="en-US" altLang="en-US" sz="750" b="1" dirty="0">
                  <a:solidFill>
                    <a:srgbClr val="DF7A1C"/>
                  </a:solidFill>
                  <a:latin typeface="Arial" panose="020B0604020202020204"/>
                  <a:ea typeface="ＭＳ Ｐゴシック" panose="020B0600070205080204" pitchFamily="34" charset="-128"/>
                </a:rPr>
                <a:t>Re-Admitted - Acute decompensated heart failure</a:t>
              </a:r>
            </a:p>
            <a:p>
              <a:pPr algn="ctr" defTabSz="457178"/>
              <a:r>
                <a:rPr lang="en-US" altLang="en-US" sz="750" b="1" dirty="0">
                  <a:solidFill>
                    <a:srgbClr val="DF7A1C"/>
                  </a:solidFill>
                  <a:latin typeface="Arial" panose="020B0604020202020204"/>
                  <a:ea typeface="ＭＳ Ｐゴシック" panose="020B0600070205080204" pitchFamily="34" charset="-128"/>
                </a:rPr>
                <a:t>22 days</a:t>
              </a:r>
            </a:p>
          </p:txBody>
        </p:sp>
        <p:pic>
          <p:nvPicPr>
            <p:cNvPr id="41" name="Picture 40">
              <a:extLst>
                <a:ext uri="{FF2B5EF4-FFF2-40B4-BE49-F238E27FC236}">
                  <a16:creationId xmlns:a16="http://schemas.microsoft.com/office/drawing/2014/main" id="{C92C4D58-B83C-4F44-83D0-4381BD05D770}"/>
                </a:ext>
              </a:extLst>
            </p:cNvPr>
            <p:cNvPicPr>
              <a:picLocks noChangeAspect="1"/>
            </p:cNvPicPr>
            <p:nvPr/>
          </p:nvPicPr>
          <p:blipFill>
            <a:blip r:embed="rId6"/>
            <a:stretch>
              <a:fillRect/>
            </a:stretch>
          </p:blipFill>
          <p:spPr>
            <a:xfrm>
              <a:off x="4233911" y="3592175"/>
              <a:ext cx="656741" cy="430530"/>
            </a:xfrm>
            <a:prstGeom prst="rect">
              <a:avLst/>
            </a:prstGeom>
          </p:spPr>
        </p:pic>
      </p:grpSp>
      <p:grpSp>
        <p:nvGrpSpPr>
          <p:cNvPr id="42" name="Group 41">
            <a:extLst>
              <a:ext uri="{FF2B5EF4-FFF2-40B4-BE49-F238E27FC236}">
                <a16:creationId xmlns:a16="http://schemas.microsoft.com/office/drawing/2014/main" id="{4E58747F-8234-2E4A-A5AA-0893D22C7A7A}"/>
              </a:ext>
            </a:extLst>
          </p:cNvPr>
          <p:cNvGrpSpPr/>
          <p:nvPr/>
        </p:nvGrpSpPr>
        <p:grpSpPr>
          <a:xfrm>
            <a:off x="2573060" y="1688001"/>
            <a:ext cx="4010583" cy="1651140"/>
            <a:chOff x="2757131" y="2478931"/>
            <a:chExt cx="4010583" cy="1651140"/>
          </a:xfrm>
        </p:grpSpPr>
        <p:pic>
          <p:nvPicPr>
            <p:cNvPr id="43" name="Picture 42">
              <a:extLst>
                <a:ext uri="{FF2B5EF4-FFF2-40B4-BE49-F238E27FC236}">
                  <a16:creationId xmlns:a16="http://schemas.microsoft.com/office/drawing/2014/main" id="{94980CF8-B43E-8346-8D04-28D5B90150AA}"/>
                </a:ext>
              </a:extLst>
            </p:cNvPr>
            <p:cNvPicPr>
              <a:picLocks noChangeAspect="1"/>
            </p:cNvPicPr>
            <p:nvPr/>
          </p:nvPicPr>
          <p:blipFill>
            <a:blip r:embed="rId7"/>
            <a:stretch>
              <a:fillRect/>
            </a:stretch>
          </p:blipFill>
          <p:spPr>
            <a:xfrm>
              <a:off x="2757131" y="2489399"/>
              <a:ext cx="1615947" cy="1615947"/>
            </a:xfrm>
            <a:prstGeom prst="rect">
              <a:avLst/>
            </a:prstGeom>
          </p:spPr>
        </p:pic>
        <p:pic>
          <p:nvPicPr>
            <p:cNvPr id="44" name="Picture 43">
              <a:extLst>
                <a:ext uri="{FF2B5EF4-FFF2-40B4-BE49-F238E27FC236}">
                  <a16:creationId xmlns:a16="http://schemas.microsoft.com/office/drawing/2014/main" id="{723FD4AE-25CE-C747-AB37-680412E6049D}"/>
                </a:ext>
              </a:extLst>
            </p:cNvPr>
            <p:cNvPicPr>
              <a:picLocks noChangeAspect="1"/>
            </p:cNvPicPr>
            <p:nvPr/>
          </p:nvPicPr>
          <p:blipFill>
            <a:blip r:embed="rId8"/>
            <a:stretch>
              <a:fillRect/>
            </a:stretch>
          </p:blipFill>
          <p:spPr>
            <a:xfrm>
              <a:off x="5116574" y="2478931"/>
              <a:ext cx="1651140" cy="1651140"/>
            </a:xfrm>
            <a:prstGeom prst="rect">
              <a:avLst/>
            </a:prstGeom>
          </p:spPr>
        </p:pic>
      </p:grpSp>
      <p:grpSp>
        <p:nvGrpSpPr>
          <p:cNvPr id="45" name="Group 44">
            <a:extLst>
              <a:ext uri="{FF2B5EF4-FFF2-40B4-BE49-F238E27FC236}">
                <a16:creationId xmlns:a16="http://schemas.microsoft.com/office/drawing/2014/main" id="{0157CAFB-F0D0-AE43-B5DA-70F90BFDE340}"/>
              </a:ext>
            </a:extLst>
          </p:cNvPr>
          <p:cNvGrpSpPr/>
          <p:nvPr/>
        </p:nvGrpSpPr>
        <p:grpSpPr>
          <a:xfrm>
            <a:off x="4332873" y="2239834"/>
            <a:ext cx="698500" cy="482600"/>
            <a:chOff x="4384169" y="3075807"/>
            <a:chExt cx="698500" cy="482600"/>
          </a:xfrm>
        </p:grpSpPr>
        <p:pic>
          <p:nvPicPr>
            <p:cNvPr id="46" name="Picture 45">
              <a:extLst>
                <a:ext uri="{FF2B5EF4-FFF2-40B4-BE49-F238E27FC236}">
                  <a16:creationId xmlns:a16="http://schemas.microsoft.com/office/drawing/2014/main" id="{4933EFD8-3080-C04F-9BEF-3FB28B9B2F91}"/>
                </a:ext>
              </a:extLst>
            </p:cNvPr>
            <p:cNvPicPr>
              <a:picLocks noChangeAspect="1"/>
            </p:cNvPicPr>
            <p:nvPr/>
          </p:nvPicPr>
          <p:blipFill>
            <a:blip r:embed="rId9"/>
            <a:stretch>
              <a:fillRect/>
            </a:stretch>
          </p:blipFill>
          <p:spPr>
            <a:xfrm rot="16200000">
              <a:off x="4714369" y="2945678"/>
              <a:ext cx="38100" cy="698500"/>
            </a:xfrm>
            <a:prstGeom prst="rect">
              <a:avLst/>
            </a:prstGeom>
          </p:spPr>
        </p:pic>
        <p:pic>
          <p:nvPicPr>
            <p:cNvPr id="47" name="Picture 46">
              <a:extLst>
                <a:ext uri="{FF2B5EF4-FFF2-40B4-BE49-F238E27FC236}">
                  <a16:creationId xmlns:a16="http://schemas.microsoft.com/office/drawing/2014/main" id="{50FD3A58-A79E-3C40-9BA4-FCE580C9A951}"/>
                </a:ext>
              </a:extLst>
            </p:cNvPr>
            <p:cNvPicPr>
              <a:picLocks noChangeAspect="1"/>
            </p:cNvPicPr>
            <p:nvPr/>
          </p:nvPicPr>
          <p:blipFill>
            <a:blip r:embed="rId10"/>
            <a:stretch>
              <a:fillRect/>
            </a:stretch>
          </p:blipFill>
          <p:spPr>
            <a:xfrm>
              <a:off x="4527291" y="3075807"/>
              <a:ext cx="482600" cy="482600"/>
            </a:xfrm>
            <a:prstGeom prst="rect">
              <a:avLst/>
            </a:prstGeom>
          </p:spPr>
        </p:pic>
      </p:grpSp>
      <p:grpSp>
        <p:nvGrpSpPr>
          <p:cNvPr id="48" name="Group 47">
            <a:extLst>
              <a:ext uri="{FF2B5EF4-FFF2-40B4-BE49-F238E27FC236}">
                <a16:creationId xmlns:a16="http://schemas.microsoft.com/office/drawing/2014/main" id="{C5364670-74AA-1B4B-8180-7828CC91D0C0}"/>
              </a:ext>
            </a:extLst>
          </p:cNvPr>
          <p:cNvGrpSpPr/>
          <p:nvPr/>
        </p:nvGrpSpPr>
        <p:grpSpPr>
          <a:xfrm>
            <a:off x="-51897" y="2289020"/>
            <a:ext cx="2024717" cy="415498"/>
            <a:chOff x="-51899" y="2201931"/>
            <a:chExt cx="2024717" cy="415498"/>
          </a:xfrm>
        </p:grpSpPr>
        <p:sp>
          <p:nvSpPr>
            <p:cNvPr id="49" name="Rectangle 48">
              <a:extLst>
                <a:ext uri="{FF2B5EF4-FFF2-40B4-BE49-F238E27FC236}">
                  <a16:creationId xmlns:a16="http://schemas.microsoft.com/office/drawing/2014/main" id="{71DBCE12-BBDD-4045-9463-AB9B95D97438}"/>
                </a:ext>
              </a:extLst>
            </p:cNvPr>
            <p:cNvSpPr/>
            <p:nvPr/>
          </p:nvSpPr>
          <p:spPr>
            <a:xfrm>
              <a:off x="-51899" y="2201931"/>
              <a:ext cx="1878418" cy="415498"/>
            </a:xfrm>
            <a:prstGeom prst="rect">
              <a:avLst/>
            </a:prstGeom>
          </p:spPr>
          <p:txBody>
            <a:bodyPr wrap="square">
              <a:spAutoFit/>
            </a:bodyPr>
            <a:lstStyle/>
            <a:p>
              <a:pPr algn="r" defTabSz="457178"/>
              <a:r>
                <a:rPr lang="en-US" altLang="en-US" sz="700" b="1" dirty="0">
                  <a:solidFill>
                    <a:srgbClr val="000000">
                      <a:lumMod val="75000"/>
                      <a:lumOff val="25000"/>
                    </a:srgbClr>
                  </a:solidFill>
                  <a:latin typeface="Arial" panose="020B0604020202020204"/>
                  <a:ea typeface="ＭＳ Ｐゴシック" panose="020B0600070205080204" pitchFamily="34" charset="-128"/>
                </a:rPr>
                <a:t>Acute medical</a:t>
              </a:r>
              <a:br>
                <a:rPr lang="en-US" altLang="en-US" sz="700" b="1" dirty="0">
                  <a:solidFill>
                    <a:srgbClr val="000000">
                      <a:lumMod val="75000"/>
                      <a:lumOff val="25000"/>
                    </a:srgbClr>
                  </a:solidFill>
                  <a:latin typeface="Arial" panose="020B0604020202020204"/>
                  <a:ea typeface="ＭＳ Ｐゴシック" panose="020B0600070205080204" pitchFamily="34" charset="-128"/>
                </a:rPr>
              </a:br>
              <a:r>
                <a:rPr lang="en-US" altLang="en-US" sz="700" b="1" dirty="0">
                  <a:solidFill>
                    <a:srgbClr val="000000">
                      <a:lumMod val="75000"/>
                      <a:lumOff val="25000"/>
                    </a:srgbClr>
                  </a:solidFill>
                  <a:latin typeface="Arial" panose="020B0604020202020204"/>
                  <a:ea typeface="ＭＳ Ｐゴシック" panose="020B0600070205080204" pitchFamily="34" charset="-128"/>
                </a:rPr>
                <a:t> intervention &amp; </a:t>
              </a:r>
            </a:p>
            <a:p>
              <a:pPr algn="r" defTabSz="457178"/>
              <a:r>
                <a:rPr lang="en-US" altLang="en-US" sz="700" b="1" dirty="0">
                  <a:solidFill>
                    <a:srgbClr val="000000">
                      <a:lumMod val="75000"/>
                      <a:lumOff val="25000"/>
                    </a:srgbClr>
                  </a:solidFill>
                  <a:latin typeface="Arial" panose="020B0604020202020204"/>
                  <a:ea typeface="ＭＳ Ｐゴシック" panose="020B0600070205080204" pitchFamily="34" charset="-128"/>
                </a:rPr>
                <a:t>admitted</a:t>
              </a:r>
            </a:p>
          </p:txBody>
        </p:sp>
        <p:sp>
          <p:nvSpPr>
            <p:cNvPr id="50" name="Oval 49">
              <a:extLst>
                <a:ext uri="{FF2B5EF4-FFF2-40B4-BE49-F238E27FC236}">
                  <a16:creationId xmlns:a16="http://schemas.microsoft.com/office/drawing/2014/main" id="{EF23DA01-48AF-EB47-B295-2FBB62DF46B9}"/>
                </a:ext>
              </a:extLst>
            </p:cNvPr>
            <p:cNvSpPr/>
            <p:nvPr/>
          </p:nvSpPr>
          <p:spPr>
            <a:xfrm>
              <a:off x="1875285" y="2295322"/>
              <a:ext cx="97533" cy="97533"/>
            </a:xfrm>
            <a:prstGeom prst="ellipse">
              <a:avLst/>
            </a:prstGeom>
            <a:solidFill>
              <a:srgbClr val="DF7A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sz="1400" b="1" dirty="0">
                <a:solidFill>
                  <a:srgbClr val="000000">
                    <a:lumMod val="75000"/>
                    <a:lumOff val="25000"/>
                  </a:srgbClr>
                </a:solidFill>
                <a:latin typeface="Arial" panose="020B0604020202020204"/>
              </a:endParaRPr>
            </a:p>
          </p:txBody>
        </p:sp>
      </p:grpSp>
      <p:sp>
        <p:nvSpPr>
          <p:cNvPr id="52" name="Slide Number Placeholder 3">
            <a:extLst>
              <a:ext uri="{FF2B5EF4-FFF2-40B4-BE49-F238E27FC236}">
                <a16:creationId xmlns:a16="http://schemas.microsoft.com/office/drawing/2014/main" id="{81D54A5D-1144-41FE-80A7-571551992041}"/>
              </a:ext>
            </a:extLst>
          </p:cNvPr>
          <p:cNvSpPr>
            <a:spLocks noGrp="1"/>
          </p:cNvSpPr>
          <p:nvPr>
            <p:ph type="sldNum" sz="quarter" idx="4"/>
          </p:nvPr>
        </p:nvSpPr>
        <p:spPr>
          <a:xfrm>
            <a:off x="385100" y="4759542"/>
            <a:ext cx="228600" cy="123111"/>
          </a:xfrm>
        </p:spPr>
        <p:txBody>
          <a:bodyPr/>
          <a:lstStyle/>
          <a:p>
            <a:pPr defTabSz="457189"/>
            <a:fld id="{2EFEF571-C9B4-4D92-A7F7-315B894862A8}" type="slidenum">
              <a:rPr lang="en-US">
                <a:solidFill>
                  <a:srgbClr val="0033A0"/>
                </a:solidFill>
              </a:rPr>
              <a:pPr defTabSz="457189"/>
              <a:t>3</a:t>
            </a:fld>
            <a:endParaRPr lang="en-US" dirty="0">
              <a:solidFill>
                <a:srgbClr val="0033A0"/>
              </a:solidFill>
            </a:endParaRPr>
          </a:p>
        </p:txBody>
      </p:sp>
    </p:spTree>
    <p:extLst>
      <p:ext uri="{BB962C8B-B14F-4D97-AF65-F5344CB8AC3E}">
        <p14:creationId xmlns:p14="http://schemas.microsoft.com/office/powerpoint/2010/main" val="56147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childTnLst>
                                </p:cTn>
                              </p:par>
                            </p:childTnLst>
                          </p:cTn>
                        </p:par>
                        <p:par>
                          <p:cTn id="28" fill="hold">
                            <p:stCondLst>
                              <p:cond delay="1000"/>
                            </p:stCondLst>
                            <p:childTnLst>
                              <p:par>
                                <p:cTn id="29" presetID="26" presetClass="emph" presetSubtype="0" repeatCount="2000" fill="hold" nodeType="afterEffect">
                                  <p:stCondLst>
                                    <p:cond delay="0"/>
                                  </p:stCondLst>
                                  <p:childTnLst>
                                    <p:animEffect transition="out" filter="fade">
                                      <p:cBhvr>
                                        <p:cTn id="30" dur="1000" tmFilter="0, 0; .2, .5; .8, .5; 1, 0"/>
                                        <p:tgtEl>
                                          <p:spTgt spid="35"/>
                                        </p:tgtEl>
                                      </p:cBhvr>
                                    </p:animEffect>
                                    <p:animScale>
                                      <p:cBhvr>
                                        <p:cTn id="31" dur="500" autoRev="1" fill="hold"/>
                                        <p:tgtEl>
                                          <p:spTgt spid="35"/>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000"/>
                                        <p:tgtEl>
                                          <p:spTgt spid="39"/>
                                        </p:tgtEl>
                                      </p:cBhvr>
                                    </p:animEffect>
                                  </p:childTnLst>
                                </p:cTn>
                              </p:par>
                              <p:par>
                                <p:cTn id="37" presetID="26" presetClass="emph" presetSubtype="0" repeatCount="2000" fill="hold" nodeType="withEffect">
                                  <p:stCondLst>
                                    <p:cond delay="0"/>
                                  </p:stCondLst>
                                  <p:childTnLst>
                                    <p:animEffect transition="out" filter="fade">
                                      <p:cBhvr>
                                        <p:cTn id="38" dur="1000" tmFilter="0, 0; .2, .5; .8, .5; 1, 0"/>
                                        <p:tgtEl>
                                          <p:spTgt spid="39"/>
                                        </p:tgtEl>
                                      </p:cBhvr>
                                    </p:animEffect>
                                    <p:animScale>
                                      <p:cBhvr>
                                        <p:cTn id="39" dur="500" autoRev="1" fill="hold"/>
                                        <p:tgtEl>
                                          <p:spTgt spid="39"/>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1000" fill="hold"/>
                                        <p:tgtEl>
                                          <p:spTgt spid="33"/>
                                        </p:tgtEl>
                                        <p:attrNameLst>
                                          <p:attrName>ppt_x</p:attrName>
                                        </p:attrNameLst>
                                      </p:cBhvr>
                                      <p:tavLst>
                                        <p:tav tm="0">
                                          <p:val>
                                            <p:strVal val="#ppt_x"/>
                                          </p:val>
                                        </p:tav>
                                        <p:tav tm="100000">
                                          <p:val>
                                            <p:strVal val="#ppt_x"/>
                                          </p:val>
                                        </p:tav>
                                      </p:tavLst>
                                    </p:anim>
                                    <p:anim calcmode="lin" valueType="num">
                                      <p:cBhvr additive="base">
                                        <p:cTn id="45" dur="1000" fill="hold"/>
                                        <p:tgtEl>
                                          <p:spTgt spid="33"/>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7" presetClass="emph" presetSubtype="0" repeatCount="2000" fill="remove" nodeType="afterEffect">
                                  <p:stCondLst>
                                    <p:cond delay="0"/>
                                  </p:stCondLst>
                                  <p:childTnLst>
                                    <p:animClr clrSpc="rgb" dir="cw">
                                      <p:cBhvr override="childStyle">
                                        <p:cTn id="48" dur="1000" autoRev="1" fill="remove"/>
                                        <p:tgtEl>
                                          <p:spTgt spid="33"/>
                                        </p:tgtEl>
                                        <p:attrNameLst>
                                          <p:attrName>style.color</p:attrName>
                                        </p:attrNameLst>
                                      </p:cBhvr>
                                      <p:to>
                                        <a:schemeClr val="tx1"/>
                                      </p:to>
                                    </p:animClr>
                                    <p:animClr clrSpc="rgb" dir="cw">
                                      <p:cBhvr>
                                        <p:cTn id="49" dur="1000" autoRev="1" fill="remove"/>
                                        <p:tgtEl>
                                          <p:spTgt spid="33"/>
                                        </p:tgtEl>
                                        <p:attrNameLst>
                                          <p:attrName>fillcolor</p:attrName>
                                        </p:attrNameLst>
                                      </p:cBhvr>
                                      <p:to>
                                        <a:schemeClr val="tx1"/>
                                      </p:to>
                                    </p:animClr>
                                    <p:set>
                                      <p:cBhvr>
                                        <p:cTn id="50" dur="1000" autoRev="1" fill="remove"/>
                                        <p:tgtEl>
                                          <p:spTgt spid="33"/>
                                        </p:tgtEl>
                                        <p:attrNameLst>
                                          <p:attrName>fill.type</p:attrName>
                                        </p:attrNameLst>
                                      </p:cBhvr>
                                      <p:to>
                                        <p:strVal val="solid"/>
                                      </p:to>
                                    </p:set>
                                    <p:set>
                                      <p:cBhvr>
                                        <p:cTn id="51" dur="1000" autoRev="1" fill="remove"/>
                                        <p:tgtEl>
                                          <p:spTgt spid="33"/>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D22DAB-D587-914C-9B60-964499EC7F15}"/>
              </a:ext>
            </a:extLst>
          </p:cNvPr>
          <p:cNvSpPr/>
          <p:nvPr/>
        </p:nvSpPr>
        <p:spPr>
          <a:xfrm>
            <a:off x="314978" y="628582"/>
            <a:ext cx="8486123" cy="300082"/>
          </a:xfrm>
          <a:prstGeom prst="rect">
            <a:avLst/>
          </a:prstGeom>
        </p:spPr>
        <p:txBody>
          <a:bodyPr wrap="square">
            <a:spAutoFit/>
          </a:bodyPr>
          <a:lstStyle/>
          <a:p>
            <a:pPr defTabSz="457189"/>
            <a:r>
              <a:rPr lang="en-US" sz="1350" dirty="0">
                <a:solidFill>
                  <a:srgbClr val="000000"/>
                </a:solidFill>
                <a:latin typeface="Source Sans Pro"/>
              </a:rPr>
              <a:t>CHF Home Telemonitoring: A Home Telemonitoring Service for Chronic Heart Failure Patients</a:t>
            </a:r>
          </a:p>
        </p:txBody>
      </p:sp>
      <p:pic>
        <p:nvPicPr>
          <p:cNvPr id="5" name="Picture 4">
            <a:extLst>
              <a:ext uri="{FF2B5EF4-FFF2-40B4-BE49-F238E27FC236}">
                <a16:creationId xmlns:a16="http://schemas.microsoft.com/office/drawing/2014/main" id="{7E10480B-28E9-7341-B560-1E552C01B45F}"/>
              </a:ext>
            </a:extLst>
          </p:cNvPr>
          <p:cNvPicPr>
            <a:picLocks noChangeAspect="1"/>
          </p:cNvPicPr>
          <p:nvPr/>
        </p:nvPicPr>
        <p:blipFill>
          <a:blip r:embed="rId3"/>
          <a:stretch>
            <a:fillRect/>
          </a:stretch>
        </p:blipFill>
        <p:spPr>
          <a:xfrm>
            <a:off x="5864287" y="1970455"/>
            <a:ext cx="1615947" cy="1615947"/>
          </a:xfrm>
          <a:prstGeom prst="rect">
            <a:avLst/>
          </a:prstGeom>
        </p:spPr>
      </p:pic>
      <p:pic>
        <p:nvPicPr>
          <p:cNvPr id="6" name="Picture 5">
            <a:extLst>
              <a:ext uri="{FF2B5EF4-FFF2-40B4-BE49-F238E27FC236}">
                <a16:creationId xmlns:a16="http://schemas.microsoft.com/office/drawing/2014/main" id="{6BBA3E70-D726-4E42-8167-BAF73A8F68AA}"/>
              </a:ext>
            </a:extLst>
          </p:cNvPr>
          <p:cNvPicPr>
            <a:picLocks noChangeAspect="1"/>
          </p:cNvPicPr>
          <p:nvPr/>
        </p:nvPicPr>
        <p:blipFill>
          <a:blip r:embed="rId4"/>
          <a:stretch>
            <a:fillRect/>
          </a:stretch>
        </p:blipFill>
        <p:spPr>
          <a:xfrm>
            <a:off x="7048907" y="1914215"/>
            <a:ext cx="1651140" cy="1651140"/>
          </a:xfrm>
          <a:prstGeom prst="rect">
            <a:avLst/>
          </a:prstGeom>
        </p:spPr>
      </p:pic>
      <p:graphicFrame>
        <p:nvGraphicFramePr>
          <p:cNvPr id="7" name="Table 6">
            <a:extLst>
              <a:ext uri="{FF2B5EF4-FFF2-40B4-BE49-F238E27FC236}">
                <a16:creationId xmlns:a16="http://schemas.microsoft.com/office/drawing/2014/main" id="{3D033102-7F93-CF4D-8BCD-7BF75F280C60}"/>
              </a:ext>
            </a:extLst>
          </p:cNvPr>
          <p:cNvGraphicFramePr>
            <a:graphicFrameLocks noGrp="1"/>
          </p:cNvGraphicFramePr>
          <p:nvPr/>
        </p:nvGraphicFramePr>
        <p:xfrm>
          <a:off x="384048" y="928664"/>
          <a:ext cx="5010916" cy="1384440"/>
        </p:xfrm>
        <a:graphic>
          <a:graphicData uri="http://schemas.openxmlformats.org/drawingml/2006/table">
            <a:tbl>
              <a:tblPr firstRow="1" bandRow="1">
                <a:tableStyleId>{7E9639D4-E3E2-4D34-9284-5A2195B3D0D7}</a:tableStyleId>
              </a:tblPr>
              <a:tblGrid>
                <a:gridCol w="1311704">
                  <a:extLst>
                    <a:ext uri="{9D8B030D-6E8A-4147-A177-3AD203B41FA5}">
                      <a16:colId xmlns:a16="http://schemas.microsoft.com/office/drawing/2014/main" val="2906879676"/>
                    </a:ext>
                  </a:extLst>
                </a:gridCol>
                <a:gridCol w="3699212">
                  <a:extLst>
                    <a:ext uri="{9D8B030D-6E8A-4147-A177-3AD203B41FA5}">
                      <a16:colId xmlns:a16="http://schemas.microsoft.com/office/drawing/2014/main" val="1572354360"/>
                    </a:ext>
                  </a:extLst>
                </a:gridCol>
              </a:tblGrid>
              <a:tr h="207150">
                <a:tc gridSpan="2">
                  <a:txBody>
                    <a:bodyPr/>
                    <a:lstStyle/>
                    <a:p>
                      <a:r>
                        <a:rPr lang="en-US" sz="900" dirty="0">
                          <a:solidFill>
                            <a:schemeClr val="bg1"/>
                          </a:solidFill>
                        </a:rPr>
                        <a:t>Study Design</a:t>
                      </a:r>
                      <a:endParaRPr lang="en-US" sz="900" dirty="0">
                        <a:solidFill>
                          <a:schemeClr val="bg1"/>
                        </a:solidFill>
                        <a:latin typeface="+mn-lt"/>
                      </a:endParaRPr>
                    </a:p>
                  </a:txBody>
                  <a:tcPr marL="68580" marR="68580" marT="34290" marB="34290"/>
                </a:tc>
                <a:tc hMerge="1">
                  <a:txBody>
                    <a:bodyPr/>
                    <a:lstStyle/>
                    <a:p>
                      <a:endParaRPr lang="en-US" sz="1200" dirty="0">
                        <a:latin typeface="+mn-lt"/>
                      </a:endParaRPr>
                    </a:p>
                  </a:txBody>
                  <a:tcPr/>
                </a:tc>
                <a:extLst>
                  <a:ext uri="{0D108BD9-81ED-4DB2-BD59-A6C34878D82A}">
                    <a16:rowId xmlns:a16="http://schemas.microsoft.com/office/drawing/2014/main" val="3262568693"/>
                  </a:ext>
                </a:extLst>
              </a:tr>
              <a:tr h="278130">
                <a:tc>
                  <a:txBody>
                    <a:bodyPr/>
                    <a:lstStyle/>
                    <a:p>
                      <a:r>
                        <a:rPr lang="en-US" sz="900" dirty="0">
                          <a:solidFill>
                            <a:schemeClr val="tx2">
                              <a:lumMod val="75000"/>
                              <a:lumOff val="25000"/>
                            </a:schemeClr>
                          </a:solidFill>
                        </a:rPr>
                        <a:t>Allocation</a:t>
                      </a:r>
                      <a:endParaRPr lang="en-US" sz="900" dirty="0">
                        <a:solidFill>
                          <a:schemeClr val="tx2">
                            <a:lumMod val="75000"/>
                            <a:lumOff val="25000"/>
                          </a:schemeClr>
                        </a:solidFill>
                        <a:latin typeface="+mn-lt"/>
                      </a:endParaRPr>
                    </a:p>
                  </a:txBody>
                  <a:tcPr marL="68580" marR="68580" marT="34290" marB="34290">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tcPr>
                </a:tc>
                <a:tc>
                  <a:txBody>
                    <a:bodyPr/>
                    <a:lstStyle/>
                    <a:p>
                      <a:r>
                        <a:rPr lang="en-US" sz="900" dirty="0">
                          <a:solidFill>
                            <a:schemeClr val="tx2">
                              <a:lumMod val="75000"/>
                              <a:lumOff val="25000"/>
                            </a:schemeClr>
                          </a:solidFill>
                        </a:rPr>
                        <a:t>Randomized</a:t>
                      </a:r>
                      <a:endParaRPr lang="en-US" sz="900" dirty="0">
                        <a:solidFill>
                          <a:schemeClr val="tx2">
                            <a:lumMod val="75000"/>
                            <a:lumOff val="25000"/>
                          </a:schemeClr>
                        </a:solidFill>
                        <a:latin typeface="+mn-lt"/>
                      </a:endParaRPr>
                    </a:p>
                  </a:txBody>
                  <a:tcPr marL="68580" marR="68580" marT="34290" marB="34290">
                    <a:lnL w="12700" cap="flat" cmpd="sng" algn="ctr">
                      <a:solidFill>
                        <a:schemeClr val="tx1"/>
                      </a:solidFill>
                      <a:prstDash val="sysDot"/>
                      <a:round/>
                      <a:headEnd type="none" w="med" len="med"/>
                      <a:tailEnd type="none" w="med" len="med"/>
                    </a:lnL>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433450875"/>
                  </a:ext>
                </a:extLst>
              </a:tr>
              <a:tr h="278130">
                <a:tc>
                  <a:txBody>
                    <a:bodyPr/>
                    <a:lstStyle/>
                    <a:p>
                      <a:r>
                        <a:rPr lang="en-US" sz="900" dirty="0">
                          <a:solidFill>
                            <a:schemeClr val="tx2">
                              <a:lumMod val="75000"/>
                              <a:lumOff val="25000"/>
                            </a:schemeClr>
                          </a:solidFill>
                        </a:rPr>
                        <a:t>Duration</a:t>
                      </a:r>
                      <a:endParaRPr lang="en-US" sz="900" dirty="0">
                        <a:solidFill>
                          <a:schemeClr val="tx2">
                            <a:lumMod val="75000"/>
                            <a:lumOff val="25000"/>
                          </a:schemeClr>
                        </a:solidFill>
                        <a:latin typeface="+mn-lt"/>
                      </a:endParaRPr>
                    </a:p>
                  </a:txBody>
                  <a:tcPr marL="68580" marR="68580" marT="34290" marB="34290">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lang="en-US" sz="900" dirty="0">
                          <a:solidFill>
                            <a:schemeClr val="tx2">
                              <a:lumMod val="75000"/>
                              <a:lumOff val="25000"/>
                            </a:schemeClr>
                          </a:solidFill>
                        </a:rPr>
                        <a:t>6 months</a:t>
                      </a:r>
                      <a:endParaRPr lang="en-US" sz="900" dirty="0">
                        <a:solidFill>
                          <a:schemeClr val="tx2">
                            <a:lumMod val="75000"/>
                            <a:lumOff val="25000"/>
                          </a:schemeClr>
                        </a:solidFill>
                        <a:latin typeface="+mn-lt"/>
                      </a:endParaRPr>
                    </a:p>
                  </a:txBody>
                  <a:tcPr marL="68580" marR="68580" marT="34290" marB="34290">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442523262"/>
                  </a:ext>
                </a:extLst>
              </a:tr>
              <a:tr h="278130">
                <a:tc>
                  <a:txBody>
                    <a:bodyPr/>
                    <a:lstStyle/>
                    <a:p>
                      <a:r>
                        <a:rPr lang="en-US" sz="900" dirty="0">
                          <a:solidFill>
                            <a:schemeClr val="tx2">
                              <a:lumMod val="75000"/>
                              <a:lumOff val="25000"/>
                            </a:schemeClr>
                          </a:solidFill>
                        </a:rPr>
                        <a:t>Primary Purpose</a:t>
                      </a:r>
                      <a:endParaRPr lang="en-US" sz="900" dirty="0">
                        <a:solidFill>
                          <a:schemeClr val="tx2">
                            <a:lumMod val="75000"/>
                            <a:lumOff val="25000"/>
                          </a:schemeClr>
                        </a:solidFill>
                        <a:latin typeface="+mn-lt"/>
                      </a:endParaRPr>
                    </a:p>
                  </a:txBody>
                  <a:tcPr marL="68580" marR="68580" marT="34290" marB="34290">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lang="en-US" sz="900" dirty="0">
                          <a:solidFill>
                            <a:schemeClr val="tx2">
                              <a:lumMod val="75000"/>
                              <a:lumOff val="25000"/>
                            </a:schemeClr>
                          </a:solidFill>
                        </a:rPr>
                        <a:t>Prevention</a:t>
                      </a:r>
                      <a:endParaRPr lang="en-US" sz="900" dirty="0">
                        <a:solidFill>
                          <a:schemeClr val="tx2">
                            <a:lumMod val="75000"/>
                            <a:lumOff val="25000"/>
                          </a:schemeClr>
                        </a:solidFill>
                        <a:latin typeface="+mn-lt"/>
                      </a:endParaRPr>
                    </a:p>
                  </a:txBody>
                  <a:tcPr marL="68580" marR="68580" marT="34290" marB="34290">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56308995"/>
                  </a:ext>
                </a:extLst>
              </a:tr>
              <a:tr h="342900">
                <a:tc>
                  <a:txBody>
                    <a:bodyPr/>
                    <a:lstStyle/>
                    <a:p>
                      <a:r>
                        <a:rPr lang="en-US" sz="900" dirty="0">
                          <a:solidFill>
                            <a:schemeClr val="accent5"/>
                          </a:solidFill>
                        </a:rPr>
                        <a:t>Objective</a:t>
                      </a:r>
                      <a:endParaRPr lang="en-US" sz="900" dirty="0">
                        <a:solidFill>
                          <a:schemeClr val="accent5"/>
                        </a:solidFill>
                        <a:latin typeface="+mn-lt"/>
                      </a:endParaRPr>
                    </a:p>
                  </a:txBody>
                  <a:tcPr marL="68580" marR="68580" marT="34290" marB="34290">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r>
                        <a:rPr lang="en-US" sz="900" dirty="0">
                          <a:solidFill>
                            <a:schemeClr val="accent5"/>
                          </a:solidFill>
                        </a:rPr>
                        <a:t>Reduce Heart Failure Related Hospital Readmissions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900" dirty="0">
                          <a:solidFill>
                            <a:schemeClr val="accent5"/>
                          </a:solidFill>
                        </a:rPr>
                        <a:t>Additional costs/savings resulting from the service </a:t>
                      </a:r>
                      <a:endParaRPr lang="en-US" sz="900" dirty="0">
                        <a:solidFill>
                          <a:schemeClr val="accent5"/>
                        </a:solidFill>
                        <a:latin typeface="+mn-lt"/>
                      </a:endParaRPr>
                    </a:p>
                  </a:txBody>
                  <a:tcPr marL="68580" marR="68580" marT="34290" marB="34290">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93506796"/>
                  </a:ext>
                </a:extLst>
              </a:tr>
            </a:tbl>
          </a:graphicData>
        </a:graphic>
      </p:graphicFrame>
      <p:graphicFrame>
        <p:nvGraphicFramePr>
          <p:cNvPr id="8" name="Table 7">
            <a:extLst>
              <a:ext uri="{FF2B5EF4-FFF2-40B4-BE49-F238E27FC236}">
                <a16:creationId xmlns:a16="http://schemas.microsoft.com/office/drawing/2014/main" id="{6BB63D48-42CF-2945-B92B-556454908FF3}"/>
              </a:ext>
            </a:extLst>
          </p:cNvPr>
          <p:cNvGraphicFramePr>
            <a:graphicFrameLocks noGrp="1"/>
          </p:cNvGraphicFramePr>
          <p:nvPr/>
        </p:nvGraphicFramePr>
        <p:xfrm>
          <a:off x="384048" y="2418229"/>
          <a:ext cx="5010916" cy="687210"/>
        </p:xfrm>
        <a:graphic>
          <a:graphicData uri="http://schemas.openxmlformats.org/drawingml/2006/table">
            <a:tbl>
              <a:tblPr firstRow="1" bandRow="1">
                <a:tableStyleId>{7E9639D4-E3E2-4D34-9284-5A2195B3D0D7}</a:tableStyleId>
              </a:tblPr>
              <a:tblGrid>
                <a:gridCol w="5010916">
                  <a:extLst>
                    <a:ext uri="{9D8B030D-6E8A-4147-A177-3AD203B41FA5}">
                      <a16:colId xmlns:a16="http://schemas.microsoft.com/office/drawing/2014/main" val="2906879676"/>
                    </a:ext>
                  </a:extLst>
                </a:gridCol>
              </a:tblGrid>
              <a:tr h="207150">
                <a:tc>
                  <a:txBody>
                    <a:bodyPr/>
                    <a:lstStyle/>
                    <a:p>
                      <a:r>
                        <a:rPr lang="en-US" sz="900" dirty="0">
                          <a:solidFill>
                            <a:schemeClr val="bg1"/>
                          </a:solidFill>
                        </a:rPr>
                        <a:t>Intervention (Home Telemonitoring)</a:t>
                      </a:r>
                      <a:endParaRPr lang="en-US" sz="900" dirty="0">
                        <a:solidFill>
                          <a:schemeClr val="bg1"/>
                        </a:solidFill>
                        <a:latin typeface="+mn-lt"/>
                      </a:endParaRPr>
                    </a:p>
                  </a:txBody>
                  <a:tcPr marL="68580" marR="68580" marT="34290" marB="34290"/>
                </a:tc>
                <a:extLst>
                  <a:ext uri="{0D108BD9-81ED-4DB2-BD59-A6C34878D82A}">
                    <a16:rowId xmlns:a16="http://schemas.microsoft.com/office/drawing/2014/main" val="3262568693"/>
                  </a:ext>
                </a:extLst>
              </a:tr>
              <a:tr h="480060">
                <a:tc>
                  <a:txBody>
                    <a:bodyPr/>
                    <a:lstStyle/>
                    <a:p>
                      <a:pPr marL="0" algn="l" defTabSz="1219170" rtl="0" eaLnBrk="1" latinLnBrk="0" hangingPunct="1"/>
                      <a:r>
                        <a:rPr lang="en-US" sz="900" kern="1200" dirty="0">
                          <a:solidFill>
                            <a:schemeClr val="tx2">
                              <a:lumMod val="75000"/>
                              <a:lumOff val="25000"/>
                            </a:schemeClr>
                          </a:solidFill>
                        </a:rPr>
                        <a:t>Daily monitoring the patients' weight and blood pressure directly from their home; automatically and securely transmit the values to a server at the hospital; and monitor the values by a trained nurse at the Heart polyclinic</a:t>
                      </a:r>
                      <a:endParaRPr lang="en-US" sz="900" kern="1200" dirty="0">
                        <a:solidFill>
                          <a:schemeClr val="tx2">
                            <a:lumMod val="75000"/>
                            <a:lumOff val="25000"/>
                          </a:schemeClr>
                        </a:solidFill>
                        <a:latin typeface="+mn-lt"/>
                        <a:ea typeface="+mn-ea"/>
                        <a:cs typeface="+mn-cs"/>
                      </a:endParaRPr>
                    </a:p>
                  </a:txBody>
                  <a:tcPr marL="68580" marR="68580" marT="34290" marB="34290"/>
                </a:tc>
                <a:extLst>
                  <a:ext uri="{0D108BD9-81ED-4DB2-BD59-A6C34878D82A}">
                    <a16:rowId xmlns:a16="http://schemas.microsoft.com/office/drawing/2014/main" val="1433450875"/>
                  </a:ext>
                </a:extLst>
              </a:tr>
            </a:tbl>
          </a:graphicData>
        </a:graphic>
      </p:graphicFrame>
      <p:graphicFrame>
        <p:nvGraphicFramePr>
          <p:cNvPr id="9" name="Table 8">
            <a:extLst>
              <a:ext uri="{FF2B5EF4-FFF2-40B4-BE49-F238E27FC236}">
                <a16:creationId xmlns:a16="http://schemas.microsoft.com/office/drawing/2014/main" id="{12199EDD-E7B0-6941-9F34-1782C932DC41}"/>
              </a:ext>
            </a:extLst>
          </p:cNvPr>
          <p:cNvGraphicFramePr>
            <a:graphicFrameLocks noGrp="1"/>
          </p:cNvGraphicFramePr>
          <p:nvPr/>
        </p:nvGraphicFramePr>
        <p:xfrm>
          <a:off x="384048" y="3210565"/>
          <a:ext cx="5010916" cy="1565212"/>
        </p:xfrm>
        <a:graphic>
          <a:graphicData uri="http://schemas.openxmlformats.org/drawingml/2006/table">
            <a:tbl>
              <a:tblPr firstRow="1" bandRow="1">
                <a:tableStyleId>{7E9639D4-E3E2-4D34-9284-5A2195B3D0D7}</a:tableStyleId>
              </a:tblPr>
              <a:tblGrid>
                <a:gridCol w="801468">
                  <a:extLst>
                    <a:ext uri="{9D8B030D-6E8A-4147-A177-3AD203B41FA5}">
                      <a16:colId xmlns:a16="http://schemas.microsoft.com/office/drawing/2014/main" val="2798901394"/>
                    </a:ext>
                  </a:extLst>
                </a:gridCol>
                <a:gridCol w="4209448">
                  <a:extLst>
                    <a:ext uri="{9D8B030D-6E8A-4147-A177-3AD203B41FA5}">
                      <a16:colId xmlns:a16="http://schemas.microsoft.com/office/drawing/2014/main" val="2906879676"/>
                    </a:ext>
                  </a:extLst>
                </a:gridCol>
              </a:tblGrid>
              <a:tr h="205740">
                <a:tc gridSpan="2">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dirty="0">
                          <a:solidFill>
                            <a:schemeClr val="bg1"/>
                          </a:solidFill>
                        </a:rPr>
                        <a:t>Study Participation Criteria </a:t>
                      </a:r>
                      <a:endParaRPr lang="en-US" sz="900" dirty="0">
                        <a:solidFill>
                          <a:schemeClr val="bg1"/>
                        </a:solidFill>
                        <a:latin typeface="+mn-lt"/>
                      </a:endParaRPr>
                    </a:p>
                  </a:txBody>
                  <a:tcPr marL="68580" marR="68580" marT="34290" marB="34290"/>
                </a:tc>
                <a:tc hMerge="1">
                  <a:txBody>
                    <a:bodyPr/>
                    <a:lstStyle/>
                    <a:p>
                      <a:endParaRPr lang="en-US" sz="1200" dirty="0">
                        <a:solidFill>
                          <a:schemeClr val="bg1"/>
                        </a:solidFill>
                        <a:latin typeface="+mn-lt"/>
                      </a:endParaRP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tx2">
                        <a:lumMod val="75000"/>
                        <a:lumOff val="25000"/>
                      </a:schemeClr>
                    </a:solidFill>
                  </a:tcPr>
                </a:tc>
                <a:extLst>
                  <a:ext uri="{0D108BD9-81ED-4DB2-BD59-A6C34878D82A}">
                    <a16:rowId xmlns:a16="http://schemas.microsoft.com/office/drawing/2014/main" val="3262568693"/>
                  </a:ext>
                </a:extLst>
              </a:tr>
              <a:tr h="556148">
                <a:tc>
                  <a:txBody>
                    <a:bodyPr/>
                    <a:lstStyle/>
                    <a:p>
                      <a:r>
                        <a:rPr lang="en-US" sz="900" kern="1200" dirty="0">
                          <a:solidFill>
                            <a:schemeClr val="tx2">
                              <a:lumMod val="75000"/>
                              <a:lumOff val="25000"/>
                            </a:schemeClr>
                          </a:solidFill>
                        </a:rPr>
                        <a:t>Inclusion</a:t>
                      </a:r>
                      <a:endParaRPr lang="en-US" sz="900" kern="1200" dirty="0">
                        <a:solidFill>
                          <a:schemeClr val="tx2">
                            <a:lumMod val="75000"/>
                            <a:lumOff val="25000"/>
                          </a:schemeClr>
                        </a:solidFill>
                        <a:latin typeface="+mn-lt"/>
                        <a:ea typeface="+mn-ea"/>
                        <a:cs typeface="+mn-cs"/>
                      </a:endParaRPr>
                    </a:p>
                  </a:txBody>
                  <a:tcPr marL="68580" marR="68580" marT="34290" marB="34290">
                    <a:lnR w="12700" cap="flat" cmpd="sng" algn="ctr">
                      <a:solidFill>
                        <a:schemeClr val="tx1"/>
                      </a:solidFill>
                      <a:prstDash val="sysDot"/>
                      <a:round/>
                      <a:headEnd type="none" w="med" len="med"/>
                      <a:tailEnd type="none" w="med" len="med"/>
                    </a:lnR>
                    <a:lnB w="12700" cap="flat" cmpd="sng" algn="ctr">
                      <a:solidFill>
                        <a:schemeClr val="tx1"/>
                      </a:solidFill>
                      <a:prstDash val="sysDot"/>
                      <a:round/>
                      <a:headEnd type="none" w="med" len="med"/>
                      <a:tailEnd type="none" w="med" len="med"/>
                    </a:lnB>
                  </a:tcPr>
                </a:tc>
                <a:tc>
                  <a:txBody>
                    <a:bodyPr/>
                    <a:lstStyle/>
                    <a:p>
                      <a:r>
                        <a:rPr lang="en-US" sz="900" kern="1200" dirty="0">
                          <a:solidFill>
                            <a:schemeClr val="tx2">
                              <a:lumMod val="75000"/>
                              <a:lumOff val="25000"/>
                            </a:schemeClr>
                          </a:solidFill>
                        </a:rPr>
                        <a:t>Presence of CHF signs and symptoms ( [NYHA] functional class II-IV); and ejection fraction (EF) under 40%, according to the American College of Cardiology/American Heart Association Guidelines for chronic heart failure.</a:t>
                      </a:r>
                      <a:endParaRPr lang="en-US" sz="900" kern="1200" dirty="0">
                        <a:solidFill>
                          <a:schemeClr val="tx2">
                            <a:lumMod val="75000"/>
                            <a:lumOff val="25000"/>
                          </a:schemeClr>
                        </a:solidFill>
                        <a:latin typeface="+mn-lt"/>
                        <a:ea typeface="+mn-ea"/>
                        <a:cs typeface="+mn-cs"/>
                      </a:endParaRPr>
                    </a:p>
                  </a:txBody>
                  <a:tcPr marL="68580" marR="68580" marT="34290" marB="34290">
                    <a:lnL w="12700" cap="flat" cmpd="sng" algn="ctr">
                      <a:solidFill>
                        <a:schemeClr val="tx1"/>
                      </a:solidFill>
                      <a:prstDash val="sysDot"/>
                      <a:round/>
                      <a:headEnd type="none" w="med" len="med"/>
                      <a:tailEnd type="none" w="med" len="med"/>
                    </a:lnL>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433450875"/>
                  </a:ext>
                </a:extLst>
              </a:tr>
              <a:tr h="80332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900" kern="1200" dirty="0">
                          <a:solidFill>
                            <a:schemeClr val="tx2">
                              <a:lumMod val="75000"/>
                              <a:lumOff val="25000"/>
                            </a:schemeClr>
                          </a:solidFill>
                        </a:rPr>
                        <a:t>Exclusion Criteria:</a:t>
                      </a:r>
                    </a:p>
                    <a:p>
                      <a:endParaRPr lang="en-US" sz="900" kern="1200" dirty="0">
                        <a:solidFill>
                          <a:schemeClr val="tx2">
                            <a:lumMod val="75000"/>
                            <a:lumOff val="25000"/>
                          </a:schemeClr>
                        </a:solidFill>
                        <a:latin typeface="+mn-lt"/>
                        <a:ea typeface="+mn-ea"/>
                        <a:cs typeface="+mn-cs"/>
                      </a:endParaRPr>
                    </a:p>
                  </a:txBody>
                  <a:tcPr marL="68580" marR="68580" marT="34290" marB="34290">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tcPr>
                </a:tc>
                <a:tc>
                  <a:txBody>
                    <a:bodyPr/>
                    <a:lstStyle/>
                    <a:p>
                      <a:r>
                        <a:rPr lang="en-US" sz="900" kern="1200" dirty="0">
                          <a:solidFill>
                            <a:schemeClr val="tx2">
                              <a:lumMod val="75000"/>
                              <a:lumOff val="25000"/>
                            </a:schemeClr>
                          </a:solidFill>
                        </a:rPr>
                        <a:t>Severe psychiatric disturbance. Any disability that may prevent the subject from completing the informed consent form or other study requirements. Medication or drug dependency or abuse (except for nicotine). Inability to handle the technological devices included in the study, for some other reason.</a:t>
                      </a:r>
                      <a:endParaRPr lang="en-US" sz="900" kern="1200" dirty="0">
                        <a:solidFill>
                          <a:schemeClr val="tx2">
                            <a:lumMod val="75000"/>
                            <a:lumOff val="25000"/>
                          </a:schemeClr>
                        </a:solidFill>
                        <a:latin typeface="+mn-lt"/>
                        <a:ea typeface="+mn-ea"/>
                        <a:cs typeface="+mn-cs"/>
                      </a:endParaRPr>
                    </a:p>
                  </a:txBody>
                  <a:tcPr marL="68580" marR="68580" marT="34290" marB="34290">
                    <a:lnL w="12700" cap="flat" cmpd="sng" algn="ctr">
                      <a:solidFill>
                        <a:schemeClr val="tx1"/>
                      </a:solidFill>
                      <a:prstDash val="sysDot"/>
                      <a:round/>
                      <a:headEnd type="none" w="med" len="med"/>
                      <a:tailEnd type="none" w="med" len="med"/>
                    </a:lnL>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2453415920"/>
                  </a:ext>
                </a:extLst>
              </a:tr>
            </a:tbl>
          </a:graphicData>
        </a:graphic>
      </p:graphicFrame>
      <p:sp>
        <p:nvSpPr>
          <p:cNvPr id="2" name="Title 1">
            <a:extLst>
              <a:ext uri="{FF2B5EF4-FFF2-40B4-BE49-F238E27FC236}">
                <a16:creationId xmlns:a16="http://schemas.microsoft.com/office/drawing/2014/main" id="{33AA81CD-650C-0B47-AA56-759145BF617D}"/>
              </a:ext>
            </a:extLst>
          </p:cNvPr>
          <p:cNvSpPr>
            <a:spLocks noGrp="1"/>
          </p:cNvSpPr>
          <p:nvPr>
            <p:ph type="title"/>
          </p:nvPr>
        </p:nvSpPr>
        <p:spPr/>
        <p:txBody>
          <a:bodyPr/>
          <a:lstStyle/>
          <a:p>
            <a:r>
              <a:rPr lang="en-US" dirty="0"/>
              <a:t>Considering Participation in Clinical Research</a:t>
            </a:r>
          </a:p>
        </p:txBody>
      </p:sp>
      <p:sp>
        <p:nvSpPr>
          <p:cNvPr id="11" name="Slide Number Placeholder 3">
            <a:extLst>
              <a:ext uri="{FF2B5EF4-FFF2-40B4-BE49-F238E27FC236}">
                <a16:creationId xmlns:a16="http://schemas.microsoft.com/office/drawing/2014/main" id="{2FAB0F83-4D1B-428C-B682-DF561B3F755E}"/>
              </a:ext>
            </a:extLst>
          </p:cNvPr>
          <p:cNvSpPr>
            <a:spLocks noGrp="1"/>
          </p:cNvSpPr>
          <p:nvPr>
            <p:ph type="sldNum" sz="quarter" idx="4"/>
          </p:nvPr>
        </p:nvSpPr>
        <p:spPr>
          <a:xfrm>
            <a:off x="314977" y="4872202"/>
            <a:ext cx="228600" cy="123111"/>
          </a:xfrm>
        </p:spPr>
        <p:txBody>
          <a:bodyPr/>
          <a:lstStyle/>
          <a:p>
            <a:pPr defTabSz="457189"/>
            <a:fld id="{2EFEF571-C9B4-4D92-A7F7-315B894862A8}" type="slidenum">
              <a:rPr lang="en-US">
                <a:solidFill>
                  <a:srgbClr val="0033A0"/>
                </a:solidFill>
              </a:rPr>
              <a:pPr defTabSz="457189"/>
              <a:t>4</a:t>
            </a:fld>
            <a:endParaRPr lang="en-US" dirty="0">
              <a:solidFill>
                <a:srgbClr val="0033A0"/>
              </a:solidFill>
            </a:endParaRPr>
          </a:p>
        </p:txBody>
      </p:sp>
    </p:spTree>
    <p:extLst>
      <p:ext uri="{BB962C8B-B14F-4D97-AF65-F5344CB8AC3E}">
        <p14:creationId xmlns:p14="http://schemas.microsoft.com/office/powerpoint/2010/main" val="159153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49E5-A313-A547-A0F7-FADCCF330683}"/>
              </a:ext>
            </a:extLst>
          </p:cNvPr>
          <p:cNvSpPr>
            <a:spLocks noGrp="1"/>
          </p:cNvSpPr>
          <p:nvPr>
            <p:ph type="ctrTitle"/>
          </p:nvPr>
        </p:nvSpPr>
        <p:spPr>
          <a:xfrm>
            <a:off x="457200" y="2304497"/>
            <a:ext cx="8686800" cy="553998"/>
          </a:xfrm>
        </p:spPr>
        <p:txBody>
          <a:bodyPr/>
          <a:lstStyle/>
          <a:p>
            <a:r>
              <a:rPr lang="en-US" sz="4000" dirty="0"/>
              <a:t>Enabling Decentralized Clinical Trial for CHF</a:t>
            </a:r>
            <a:endParaRPr lang="en-US" sz="3600" dirty="0"/>
          </a:p>
        </p:txBody>
      </p:sp>
    </p:spTree>
    <p:extLst>
      <p:ext uri="{BB962C8B-B14F-4D97-AF65-F5344CB8AC3E}">
        <p14:creationId xmlns:p14="http://schemas.microsoft.com/office/powerpoint/2010/main" val="176469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E2DC247-B6B0-419F-85ED-F72AE6AE2C09}"/>
              </a:ext>
            </a:extLst>
          </p:cNvPr>
          <p:cNvSpPr/>
          <p:nvPr/>
        </p:nvSpPr>
        <p:spPr>
          <a:xfrm>
            <a:off x="0" y="526572"/>
            <a:ext cx="9144000" cy="42100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22C0CA4-D0EE-4C82-889B-DABD8F3CF857}"/>
              </a:ext>
            </a:extLst>
          </p:cNvPr>
          <p:cNvSpPr/>
          <p:nvPr/>
        </p:nvSpPr>
        <p:spPr>
          <a:xfrm>
            <a:off x="1444608" y="2391899"/>
            <a:ext cx="1004081"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Login</a:t>
            </a:r>
          </a:p>
        </p:txBody>
      </p:sp>
      <p:sp>
        <p:nvSpPr>
          <p:cNvPr id="11" name="Rectangle 10">
            <a:extLst>
              <a:ext uri="{FF2B5EF4-FFF2-40B4-BE49-F238E27FC236}">
                <a16:creationId xmlns:a16="http://schemas.microsoft.com/office/drawing/2014/main" id="{6DE2F16E-6F3B-487B-AC1D-CE82CD12C54E}"/>
              </a:ext>
            </a:extLst>
          </p:cNvPr>
          <p:cNvSpPr/>
          <p:nvPr/>
        </p:nvSpPr>
        <p:spPr>
          <a:xfrm>
            <a:off x="3346686" y="1318173"/>
            <a:ext cx="1004081"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Dashboard</a:t>
            </a:r>
          </a:p>
        </p:txBody>
      </p:sp>
      <p:sp>
        <p:nvSpPr>
          <p:cNvPr id="12" name="Rectangle 11">
            <a:extLst>
              <a:ext uri="{FF2B5EF4-FFF2-40B4-BE49-F238E27FC236}">
                <a16:creationId xmlns:a16="http://schemas.microsoft.com/office/drawing/2014/main" id="{BA2202B1-938B-4B0A-80FF-B93B7EDAAE62}"/>
              </a:ext>
            </a:extLst>
          </p:cNvPr>
          <p:cNvSpPr/>
          <p:nvPr/>
        </p:nvSpPr>
        <p:spPr>
          <a:xfrm>
            <a:off x="4839316" y="700686"/>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All Trials</a:t>
            </a:r>
          </a:p>
        </p:txBody>
      </p:sp>
      <p:sp>
        <p:nvSpPr>
          <p:cNvPr id="13" name="Rectangle 12">
            <a:extLst>
              <a:ext uri="{FF2B5EF4-FFF2-40B4-BE49-F238E27FC236}">
                <a16:creationId xmlns:a16="http://schemas.microsoft.com/office/drawing/2014/main" id="{4DA6F30D-D754-4804-8690-B783487941A6}"/>
              </a:ext>
            </a:extLst>
          </p:cNvPr>
          <p:cNvSpPr/>
          <p:nvPr/>
        </p:nvSpPr>
        <p:spPr>
          <a:xfrm>
            <a:off x="3346686" y="3515228"/>
            <a:ext cx="1004081"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My Health Data</a:t>
            </a:r>
          </a:p>
        </p:txBody>
      </p:sp>
      <p:sp>
        <p:nvSpPr>
          <p:cNvPr id="14" name="Rectangle 13">
            <a:extLst>
              <a:ext uri="{FF2B5EF4-FFF2-40B4-BE49-F238E27FC236}">
                <a16:creationId xmlns:a16="http://schemas.microsoft.com/office/drawing/2014/main" id="{3FE6F0B7-4C6F-4AEA-9574-E3871C092C7E}"/>
              </a:ext>
            </a:extLst>
          </p:cNvPr>
          <p:cNvSpPr/>
          <p:nvPr/>
        </p:nvSpPr>
        <p:spPr>
          <a:xfrm>
            <a:off x="3346686" y="2391899"/>
            <a:ext cx="1004081"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My Devices</a:t>
            </a:r>
          </a:p>
        </p:txBody>
      </p:sp>
      <p:sp>
        <p:nvSpPr>
          <p:cNvPr id="15" name="Rectangle 14">
            <a:extLst>
              <a:ext uri="{FF2B5EF4-FFF2-40B4-BE49-F238E27FC236}">
                <a16:creationId xmlns:a16="http://schemas.microsoft.com/office/drawing/2014/main" id="{635F5DA9-132A-469A-87D7-D19193415B36}"/>
              </a:ext>
            </a:extLst>
          </p:cNvPr>
          <p:cNvSpPr/>
          <p:nvPr/>
        </p:nvSpPr>
        <p:spPr>
          <a:xfrm>
            <a:off x="4839316" y="1318173"/>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My Trials</a:t>
            </a:r>
          </a:p>
        </p:txBody>
      </p:sp>
      <p:sp>
        <p:nvSpPr>
          <p:cNvPr id="16" name="Rectangle 15">
            <a:extLst>
              <a:ext uri="{FF2B5EF4-FFF2-40B4-BE49-F238E27FC236}">
                <a16:creationId xmlns:a16="http://schemas.microsoft.com/office/drawing/2014/main" id="{60AC4567-5964-4F31-AB85-99768EDAB202}"/>
              </a:ext>
            </a:extLst>
          </p:cNvPr>
          <p:cNvSpPr/>
          <p:nvPr/>
        </p:nvSpPr>
        <p:spPr>
          <a:xfrm>
            <a:off x="4839316" y="1915248"/>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Trials Details</a:t>
            </a:r>
          </a:p>
        </p:txBody>
      </p:sp>
      <p:sp>
        <p:nvSpPr>
          <p:cNvPr id="17" name="Rectangle 16">
            <a:extLst>
              <a:ext uri="{FF2B5EF4-FFF2-40B4-BE49-F238E27FC236}">
                <a16:creationId xmlns:a16="http://schemas.microsoft.com/office/drawing/2014/main" id="{316572B4-442A-4BD2-A0D3-BC5AA6D8D29F}"/>
              </a:ext>
            </a:extLst>
          </p:cNvPr>
          <p:cNvSpPr/>
          <p:nvPr/>
        </p:nvSpPr>
        <p:spPr>
          <a:xfrm>
            <a:off x="6265444" y="1318173"/>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Task 1</a:t>
            </a:r>
          </a:p>
        </p:txBody>
      </p:sp>
      <p:sp>
        <p:nvSpPr>
          <p:cNvPr id="18" name="Rectangle 17">
            <a:extLst>
              <a:ext uri="{FF2B5EF4-FFF2-40B4-BE49-F238E27FC236}">
                <a16:creationId xmlns:a16="http://schemas.microsoft.com/office/drawing/2014/main" id="{FECE3CB9-E25F-414B-AD59-938D21AC3F08}"/>
              </a:ext>
            </a:extLst>
          </p:cNvPr>
          <p:cNvSpPr/>
          <p:nvPr/>
        </p:nvSpPr>
        <p:spPr>
          <a:xfrm>
            <a:off x="7710900" y="1318173"/>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Task n</a:t>
            </a:r>
          </a:p>
        </p:txBody>
      </p:sp>
      <p:cxnSp>
        <p:nvCxnSpPr>
          <p:cNvPr id="21" name="Straight Connector 20">
            <a:extLst>
              <a:ext uri="{FF2B5EF4-FFF2-40B4-BE49-F238E27FC236}">
                <a16:creationId xmlns:a16="http://schemas.microsoft.com/office/drawing/2014/main" id="{04CBB06A-BDF7-4FC9-AF75-10CAB14B5735}"/>
              </a:ext>
            </a:extLst>
          </p:cNvPr>
          <p:cNvCxnSpPr>
            <a:cxnSpLocks/>
          </p:cNvCxnSpPr>
          <p:nvPr/>
        </p:nvCxnSpPr>
        <p:spPr>
          <a:xfrm>
            <a:off x="7396139" y="1480635"/>
            <a:ext cx="31476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BED9F81-7DC6-4804-98BC-087830D64A7B}"/>
              </a:ext>
            </a:extLst>
          </p:cNvPr>
          <p:cNvSpPr/>
          <p:nvPr/>
        </p:nvSpPr>
        <p:spPr>
          <a:xfrm>
            <a:off x="4839316" y="2391899"/>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Device Listing</a:t>
            </a:r>
          </a:p>
        </p:txBody>
      </p:sp>
      <p:sp>
        <p:nvSpPr>
          <p:cNvPr id="23" name="Rectangle 22">
            <a:extLst>
              <a:ext uri="{FF2B5EF4-FFF2-40B4-BE49-F238E27FC236}">
                <a16:creationId xmlns:a16="http://schemas.microsoft.com/office/drawing/2014/main" id="{A8A70B13-6B04-4836-AFE6-9BED30E6A39C}"/>
              </a:ext>
            </a:extLst>
          </p:cNvPr>
          <p:cNvSpPr/>
          <p:nvPr/>
        </p:nvSpPr>
        <p:spPr>
          <a:xfrm>
            <a:off x="4839316" y="2999180"/>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Pair New Device</a:t>
            </a:r>
          </a:p>
        </p:txBody>
      </p:sp>
      <p:sp>
        <p:nvSpPr>
          <p:cNvPr id="26" name="Rectangle 25">
            <a:extLst>
              <a:ext uri="{FF2B5EF4-FFF2-40B4-BE49-F238E27FC236}">
                <a16:creationId xmlns:a16="http://schemas.microsoft.com/office/drawing/2014/main" id="{9AF0A3A3-2C3B-406D-AAEA-0F6ADC0D3C91}"/>
              </a:ext>
            </a:extLst>
          </p:cNvPr>
          <p:cNvSpPr/>
          <p:nvPr/>
        </p:nvSpPr>
        <p:spPr>
          <a:xfrm>
            <a:off x="4839316" y="3508489"/>
            <a:ext cx="1130695" cy="33840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Task 1</a:t>
            </a:r>
          </a:p>
        </p:txBody>
      </p:sp>
      <p:sp>
        <p:nvSpPr>
          <p:cNvPr id="27" name="Rectangle 26">
            <a:extLst>
              <a:ext uri="{FF2B5EF4-FFF2-40B4-BE49-F238E27FC236}">
                <a16:creationId xmlns:a16="http://schemas.microsoft.com/office/drawing/2014/main" id="{C69FF3A7-B09A-46B3-9664-12B856493654}"/>
              </a:ext>
            </a:extLst>
          </p:cNvPr>
          <p:cNvSpPr/>
          <p:nvPr/>
        </p:nvSpPr>
        <p:spPr>
          <a:xfrm>
            <a:off x="6265444" y="3508700"/>
            <a:ext cx="1130695" cy="33798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Task n</a:t>
            </a:r>
          </a:p>
        </p:txBody>
      </p:sp>
      <p:cxnSp>
        <p:nvCxnSpPr>
          <p:cNvPr id="28" name="Straight Connector 27">
            <a:extLst>
              <a:ext uri="{FF2B5EF4-FFF2-40B4-BE49-F238E27FC236}">
                <a16:creationId xmlns:a16="http://schemas.microsoft.com/office/drawing/2014/main" id="{645DDF9D-B143-4983-872A-D1FD3386F152}"/>
              </a:ext>
            </a:extLst>
          </p:cNvPr>
          <p:cNvCxnSpPr>
            <a:cxnSpLocks/>
          </p:cNvCxnSpPr>
          <p:nvPr/>
        </p:nvCxnSpPr>
        <p:spPr>
          <a:xfrm>
            <a:off x="5991124" y="3677585"/>
            <a:ext cx="274320" cy="21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DDA6AD1-2F32-4847-A433-B6E756C8B286}"/>
              </a:ext>
            </a:extLst>
          </p:cNvPr>
          <p:cNvSpPr/>
          <p:nvPr/>
        </p:nvSpPr>
        <p:spPr>
          <a:xfrm>
            <a:off x="4839316" y="4129248"/>
            <a:ext cx="1130695" cy="33798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Statistical View 1</a:t>
            </a:r>
          </a:p>
        </p:txBody>
      </p:sp>
      <p:sp>
        <p:nvSpPr>
          <p:cNvPr id="31" name="Rectangle 30">
            <a:extLst>
              <a:ext uri="{FF2B5EF4-FFF2-40B4-BE49-F238E27FC236}">
                <a16:creationId xmlns:a16="http://schemas.microsoft.com/office/drawing/2014/main" id="{4DB800AE-5373-4FAF-A892-67CBBE79A128}"/>
              </a:ext>
            </a:extLst>
          </p:cNvPr>
          <p:cNvSpPr/>
          <p:nvPr/>
        </p:nvSpPr>
        <p:spPr>
          <a:xfrm>
            <a:off x="6265444" y="4129248"/>
            <a:ext cx="1130695" cy="337981"/>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Statistical View n</a:t>
            </a:r>
          </a:p>
        </p:txBody>
      </p:sp>
      <p:cxnSp>
        <p:nvCxnSpPr>
          <p:cNvPr id="32" name="Straight Connector 31">
            <a:extLst>
              <a:ext uri="{FF2B5EF4-FFF2-40B4-BE49-F238E27FC236}">
                <a16:creationId xmlns:a16="http://schemas.microsoft.com/office/drawing/2014/main" id="{8B6EEAE4-36F6-47CD-9E86-1AD930F2FCC9}"/>
              </a:ext>
            </a:extLst>
          </p:cNvPr>
          <p:cNvCxnSpPr>
            <a:cxnSpLocks/>
          </p:cNvCxnSpPr>
          <p:nvPr/>
        </p:nvCxnSpPr>
        <p:spPr>
          <a:xfrm flipV="1">
            <a:off x="5991124" y="4298238"/>
            <a:ext cx="274320" cy="1"/>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97E7792-005C-473F-8D6E-E8FB3C125DF2}"/>
              </a:ext>
            </a:extLst>
          </p:cNvPr>
          <p:cNvSpPr/>
          <p:nvPr/>
        </p:nvSpPr>
        <p:spPr>
          <a:xfrm>
            <a:off x="6244360" y="1915248"/>
            <a:ext cx="1151779"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Trials Calendar View</a:t>
            </a:r>
          </a:p>
        </p:txBody>
      </p:sp>
      <p:sp>
        <p:nvSpPr>
          <p:cNvPr id="40" name="Rectangle 39">
            <a:extLst>
              <a:ext uri="{FF2B5EF4-FFF2-40B4-BE49-F238E27FC236}">
                <a16:creationId xmlns:a16="http://schemas.microsoft.com/office/drawing/2014/main" id="{952FE4A7-0EEC-4708-9232-E6F253D25283}"/>
              </a:ext>
            </a:extLst>
          </p:cNvPr>
          <p:cNvSpPr/>
          <p:nvPr/>
        </p:nvSpPr>
        <p:spPr>
          <a:xfrm>
            <a:off x="6265444" y="2999180"/>
            <a:ext cx="1130695" cy="3249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Vitals Posting</a:t>
            </a:r>
          </a:p>
        </p:txBody>
      </p:sp>
      <p:cxnSp>
        <p:nvCxnSpPr>
          <p:cNvPr id="44" name="Connector: Elbow 43">
            <a:extLst>
              <a:ext uri="{FF2B5EF4-FFF2-40B4-BE49-F238E27FC236}">
                <a16:creationId xmlns:a16="http://schemas.microsoft.com/office/drawing/2014/main" id="{D7F542A9-1088-48B2-A9A6-3B2559C17008}"/>
              </a:ext>
            </a:extLst>
          </p:cNvPr>
          <p:cNvCxnSpPr>
            <a:stCxn id="7" idx="3"/>
            <a:endCxn id="11" idx="1"/>
          </p:cNvCxnSpPr>
          <p:nvPr/>
        </p:nvCxnSpPr>
        <p:spPr>
          <a:xfrm flipV="1">
            <a:off x="2448689" y="1480636"/>
            <a:ext cx="897997" cy="10737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A46B6C8-3369-4373-B0F0-3538109B0686}"/>
              </a:ext>
            </a:extLst>
          </p:cNvPr>
          <p:cNvCxnSpPr>
            <a:cxnSpLocks/>
          </p:cNvCxnSpPr>
          <p:nvPr/>
        </p:nvCxnSpPr>
        <p:spPr>
          <a:xfrm>
            <a:off x="3848726" y="1653303"/>
            <a:ext cx="0" cy="63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AB9213E-E5C9-40B9-A7CA-85FABABF7306}"/>
              </a:ext>
            </a:extLst>
          </p:cNvPr>
          <p:cNvCxnSpPr>
            <a:cxnSpLocks/>
          </p:cNvCxnSpPr>
          <p:nvPr/>
        </p:nvCxnSpPr>
        <p:spPr>
          <a:xfrm>
            <a:off x="3848726" y="2716824"/>
            <a:ext cx="0" cy="77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62C2EE5-968D-41BA-9EE9-BE85BD5898E8}"/>
              </a:ext>
            </a:extLst>
          </p:cNvPr>
          <p:cNvCxnSpPr>
            <a:cxnSpLocks/>
          </p:cNvCxnSpPr>
          <p:nvPr/>
        </p:nvCxnSpPr>
        <p:spPr>
          <a:xfrm flipV="1">
            <a:off x="4350767" y="3677690"/>
            <a:ext cx="4885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205F2E1-6873-4C3D-97B0-0599EBA5219B}"/>
              </a:ext>
            </a:extLst>
          </p:cNvPr>
          <p:cNvCxnSpPr>
            <a:stCxn id="26" idx="2"/>
            <a:endCxn id="30" idx="0"/>
          </p:cNvCxnSpPr>
          <p:nvPr/>
        </p:nvCxnSpPr>
        <p:spPr>
          <a:xfrm>
            <a:off x="5404664" y="3846891"/>
            <a:ext cx="0" cy="28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BB7680A-E9AC-4762-B86E-DE6AE94D50DA}"/>
              </a:ext>
            </a:extLst>
          </p:cNvPr>
          <p:cNvCxnSpPr>
            <a:stCxn id="27" idx="2"/>
            <a:endCxn id="31" idx="0"/>
          </p:cNvCxnSpPr>
          <p:nvPr/>
        </p:nvCxnSpPr>
        <p:spPr>
          <a:xfrm>
            <a:off x="6830792" y="3846681"/>
            <a:ext cx="0" cy="28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99BE5FE-13AD-4EFD-8DD2-159C59F8750F}"/>
              </a:ext>
            </a:extLst>
          </p:cNvPr>
          <p:cNvCxnSpPr>
            <a:stCxn id="14" idx="3"/>
            <a:endCxn id="22" idx="1"/>
          </p:cNvCxnSpPr>
          <p:nvPr/>
        </p:nvCxnSpPr>
        <p:spPr>
          <a:xfrm>
            <a:off x="4350767" y="2554362"/>
            <a:ext cx="488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D1C7CE-EE7F-4FE5-990C-E81359ADF04B}"/>
              </a:ext>
            </a:extLst>
          </p:cNvPr>
          <p:cNvCxnSpPr>
            <a:stCxn id="22" idx="2"/>
            <a:endCxn id="23" idx="0"/>
          </p:cNvCxnSpPr>
          <p:nvPr/>
        </p:nvCxnSpPr>
        <p:spPr>
          <a:xfrm>
            <a:off x="5404664" y="2716824"/>
            <a:ext cx="0" cy="28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9F87840-19B2-4969-9ABD-613D3A0E9127}"/>
              </a:ext>
            </a:extLst>
          </p:cNvPr>
          <p:cNvCxnSpPr>
            <a:cxnSpLocks/>
          </p:cNvCxnSpPr>
          <p:nvPr/>
        </p:nvCxnSpPr>
        <p:spPr>
          <a:xfrm flipV="1">
            <a:off x="5970011" y="3161141"/>
            <a:ext cx="295433" cy="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3FE9858-20A3-4BAA-B3EA-83B59132C141}"/>
              </a:ext>
            </a:extLst>
          </p:cNvPr>
          <p:cNvCxnSpPr>
            <a:cxnSpLocks/>
          </p:cNvCxnSpPr>
          <p:nvPr/>
        </p:nvCxnSpPr>
        <p:spPr>
          <a:xfrm flipV="1">
            <a:off x="5970011" y="1480635"/>
            <a:ext cx="2954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B9BF130-1101-4E47-87C4-AE8A96EDB519}"/>
              </a:ext>
            </a:extLst>
          </p:cNvPr>
          <p:cNvCxnSpPr>
            <a:cxnSpLocks/>
            <a:stCxn id="16" idx="3"/>
            <a:endCxn id="33" idx="1"/>
          </p:cNvCxnSpPr>
          <p:nvPr/>
        </p:nvCxnSpPr>
        <p:spPr>
          <a:xfrm>
            <a:off x="5970011" y="2077711"/>
            <a:ext cx="274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057C6BB-5EEE-443C-965C-A01FB1EB749E}"/>
              </a:ext>
            </a:extLst>
          </p:cNvPr>
          <p:cNvCxnSpPr>
            <a:cxnSpLocks/>
          </p:cNvCxnSpPr>
          <p:nvPr/>
        </p:nvCxnSpPr>
        <p:spPr>
          <a:xfrm flipV="1">
            <a:off x="1945052" y="2778057"/>
            <a:ext cx="3192" cy="88267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B6B9230-01C4-462B-9E35-13B64F129622}"/>
              </a:ext>
            </a:extLst>
          </p:cNvPr>
          <p:cNvSpPr txBox="1"/>
          <p:nvPr/>
        </p:nvSpPr>
        <p:spPr>
          <a:xfrm>
            <a:off x="2075670" y="3087418"/>
            <a:ext cx="1133856" cy="182880"/>
          </a:xfrm>
          <a:prstGeom prst="rect">
            <a:avLst/>
          </a:prstGeom>
          <a:solidFill>
            <a:schemeClr val="accent4"/>
          </a:solidFill>
        </p:spPr>
        <p:txBody>
          <a:bodyPr vert="horz" wrap="square" lIns="0" tIns="0" rIns="0" bIns="0" rtlCol="0" anchor="ctr">
            <a:spAutoFit/>
          </a:bodyPr>
          <a:lstStyle/>
          <a:p>
            <a:pPr algn="ctr"/>
            <a:r>
              <a:rPr lang="en-IN" sz="1000" b="1" dirty="0">
                <a:solidFill>
                  <a:schemeClr val="bg1"/>
                </a:solidFill>
              </a:rPr>
              <a:t>Authentication</a:t>
            </a:r>
          </a:p>
        </p:txBody>
      </p:sp>
      <p:sp>
        <p:nvSpPr>
          <p:cNvPr id="85" name="TextBox 84">
            <a:extLst>
              <a:ext uri="{FF2B5EF4-FFF2-40B4-BE49-F238E27FC236}">
                <a16:creationId xmlns:a16="http://schemas.microsoft.com/office/drawing/2014/main" id="{337E7258-D2DA-44C3-989A-A1F788E1F484}"/>
              </a:ext>
            </a:extLst>
          </p:cNvPr>
          <p:cNvSpPr txBox="1"/>
          <p:nvPr/>
        </p:nvSpPr>
        <p:spPr>
          <a:xfrm>
            <a:off x="1384449" y="4232274"/>
            <a:ext cx="1133856" cy="182880"/>
          </a:xfrm>
          <a:prstGeom prst="rect">
            <a:avLst/>
          </a:prstGeom>
          <a:solidFill>
            <a:schemeClr val="accent4"/>
          </a:solidFill>
        </p:spPr>
        <p:txBody>
          <a:bodyPr wrap="square" lIns="0" tIns="0" rIns="0" bIns="0" rtlCol="0" anchor="ctr">
            <a:spAutoFit/>
          </a:bodyPr>
          <a:lstStyle/>
          <a:p>
            <a:pPr algn="ctr"/>
            <a:r>
              <a:rPr lang="en-IN" sz="1000" b="1" dirty="0">
                <a:solidFill>
                  <a:schemeClr val="bg1"/>
                </a:solidFill>
              </a:rPr>
              <a:t>Staging Database</a:t>
            </a:r>
          </a:p>
        </p:txBody>
      </p:sp>
      <p:cxnSp>
        <p:nvCxnSpPr>
          <p:cNvPr id="90" name="Straight Arrow Connector 89">
            <a:extLst>
              <a:ext uri="{FF2B5EF4-FFF2-40B4-BE49-F238E27FC236}">
                <a16:creationId xmlns:a16="http://schemas.microsoft.com/office/drawing/2014/main" id="{91B4624F-8917-4F3F-845D-093895938B7C}"/>
              </a:ext>
            </a:extLst>
          </p:cNvPr>
          <p:cNvCxnSpPr>
            <a:cxnSpLocks/>
            <a:endCxn id="12" idx="3"/>
          </p:cNvCxnSpPr>
          <p:nvPr/>
        </p:nvCxnSpPr>
        <p:spPr>
          <a:xfrm flipH="1">
            <a:off x="5970011" y="863149"/>
            <a:ext cx="384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5EAE332-8AD9-469E-ABE2-84792CF107EB}"/>
              </a:ext>
            </a:extLst>
          </p:cNvPr>
          <p:cNvCxnSpPr>
            <a:cxnSpLocks/>
            <a:endCxn id="7" idx="1"/>
          </p:cNvCxnSpPr>
          <p:nvPr/>
        </p:nvCxnSpPr>
        <p:spPr>
          <a:xfrm>
            <a:off x="1095135" y="2554362"/>
            <a:ext cx="34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itle 1">
            <a:extLst>
              <a:ext uri="{FF2B5EF4-FFF2-40B4-BE49-F238E27FC236}">
                <a16:creationId xmlns:a16="http://schemas.microsoft.com/office/drawing/2014/main" id="{B57DDDBC-8594-4AA7-AA6B-50005C5CE6B8}"/>
              </a:ext>
            </a:extLst>
          </p:cNvPr>
          <p:cNvSpPr>
            <a:spLocks noGrp="1"/>
          </p:cNvSpPr>
          <p:nvPr>
            <p:ph type="title"/>
          </p:nvPr>
        </p:nvSpPr>
        <p:spPr>
          <a:xfrm>
            <a:off x="384048" y="229635"/>
            <a:ext cx="8417052" cy="621030"/>
          </a:xfrm>
        </p:spPr>
        <p:txBody>
          <a:bodyPr/>
          <a:lstStyle/>
          <a:p>
            <a:r>
              <a:rPr lang="en-US" sz="2250" b="1" dirty="0">
                <a:latin typeface="+mj-lt"/>
              </a:rPr>
              <a:t>DCT – Patient Experience </a:t>
            </a:r>
            <a:endParaRPr lang="en-IO" sz="2250" b="1" dirty="0">
              <a:latin typeface="+mj-lt"/>
            </a:endParaRPr>
          </a:p>
        </p:txBody>
      </p:sp>
      <p:sp>
        <p:nvSpPr>
          <p:cNvPr id="100" name="Oval 99">
            <a:extLst>
              <a:ext uri="{FF2B5EF4-FFF2-40B4-BE49-F238E27FC236}">
                <a16:creationId xmlns:a16="http://schemas.microsoft.com/office/drawing/2014/main" id="{2F68689A-AD94-42CB-8E60-06E84DB75143}"/>
              </a:ext>
            </a:extLst>
          </p:cNvPr>
          <p:cNvSpPr/>
          <p:nvPr/>
        </p:nvSpPr>
        <p:spPr>
          <a:xfrm>
            <a:off x="1126455" y="2157525"/>
            <a:ext cx="251156" cy="253473"/>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1</a:t>
            </a:r>
          </a:p>
        </p:txBody>
      </p:sp>
      <p:sp>
        <p:nvSpPr>
          <p:cNvPr id="102" name="Oval 101">
            <a:extLst>
              <a:ext uri="{FF2B5EF4-FFF2-40B4-BE49-F238E27FC236}">
                <a16:creationId xmlns:a16="http://schemas.microsoft.com/office/drawing/2014/main" id="{0F67B877-38FF-4B27-94C3-89DECCBD7250}"/>
              </a:ext>
            </a:extLst>
          </p:cNvPr>
          <p:cNvSpPr/>
          <p:nvPr/>
        </p:nvSpPr>
        <p:spPr>
          <a:xfrm>
            <a:off x="3518619" y="964123"/>
            <a:ext cx="251156" cy="253473"/>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2</a:t>
            </a:r>
          </a:p>
        </p:txBody>
      </p:sp>
      <p:sp>
        <p:nvSpPr>
          <p:cNvPr id="103" name="Oval 102">
            <a:extLst>
              <a:ext uri="{FF2B5EF4-FFF2-40B4-BE49-F238E27FC236}">
                <a16:creationId xmlns:a16="http://schemas.microsoft.com/office/drawing/2014/main" id="{591FF5F5-720E-49FE-AF97-983F89E2DE26}"/>
              </a:ext>
            </a:extLst>
          </p:cNvPr>
          <p:cNvSpPr/>
          <p:nvPr/>
        </p:nvSpPr>
        <p:spPr>
          <a:xfrm>
            <a:off x="3518619" y="2023005"/>
            <a:ext cx="251156" cy="253473"/>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3</a:t>
            </a:r>
          </a:p>
        </p:txBody>
      </p:sp>
      <p:sp>
        <p:nvSpPr>
          <p:cNvPr id="104" name="Oval 103">
            <a:extLst>
              <a:ext uri="{FF2B5EF4-FFF2-40B4-BE49-F238E27FC236}">
                <a16:creationId xmlns:a16="http://schemas.microsoft.com/office/drawing/2014/main" id="{4BF76C43-165B-457A-955F-ACDBAAF4AECE}"/>
              </a:ext>
            </a:extLst>
          </p:cNvPr>
          <p:cNvSpPr/>
          <p:nvPr/>
        </p:nvSpPr>
        <p:spPr>
          <a:xfrm>
            <a:off x="3518619" y="3146001"/>
            <a:ext cx="251156" cy="253473"/>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rPr>
              <a:t>4</a:t>
            </a:r>
          </a:p>
        </p:txBody>
      </p:sp>
      <p:sp>
        <p:nvSpPr>
          <p:cNvPr id="2" name="TextBox 1">
            <a:extLst>
              <a:ext uri="{FF2B5EF4-FFF2-40B4-BE49-F238E27FC236}">
                <a16:creationId xmlns:a16="http://schemas.microsoft.com/office/drawing/2014/main" id="{9CC06AA7-0680-41DF-96EB-1B27FB278281}"/>
              </a:ext>
            </a:extLst>
          </p:cNvPr>
          <p:cNvSpPr txBox="1"/>
          <p:nvPr/>
        </p:nvSpPr>
        <p:spPr>
          <a:xfrm>
            <a:off x="243755" y="2723845"/>
            <a:ext cx="1133856" cy="182880"/>
          </a:xfrm>
          <a:prstGeom prst="rect">
            <a:avLst/>
          </a:prstGeom>
          <a:solidFill>
            <a:schemeClr val="accent4"/>
          </a:solidFill>
        </p:spPr>
        <p:txBody>
          <a:bodyPr wrap="none" lIns="0" tIns="0" rIns="0" bIns="0" rtlCol="0" anchor="ctr">
            <a:spAutoFit/>
          </a:bodyPr>
          <a:lstStyle/>
          <a:p>
            <a:pPr algn="ctr"/>
            <a:r>
              <a:rPr lang="en-IN" sz="1000" b="1" dirty="0">
                <a:solidFill>
                  <a:schemeClr val="bg1"/>
                </a:solidFill>
              </a:rPr>
              <a:t>Patient</a:t>
            </a:r>
          </a:p>
        </p:txBody>
      </p:sp>
      <p:sp>
        <p:nvSpPr>
          <p:cNvPr id="5" name="TextBox 4"/>
          <p:cNvSpPr txBox="1"/>
          <p:nvPr/>
        </p:nvSpPr>
        <p:spPr>
          <a:xfrm>
            <a:off x="6265444" y="1096138"/>
            <a:ext cx="1133856" cy="182880"/>
          </a:xfrm>
          <a:prstGeom prst="rect">
            <a:avLst/>
          </a:prstGeom>
          <a:solidFill>
            <a:schemeClr val="accent4"/>
          </a:solidFill>
        </p:spPr>
        <p:txBody>
          <a:bodyPr wrap="square" lIns="0" tIns="0" rIns="0" bIns="0" rtlCol="0" anchor="ctr">
            <a:spAutoFit/>
          </a:bodyPr>
          <a:lstStyle/>
          <a:p>
            <a:pPr algn="ctr"/>
            <a:r>
              <a:rPr lang="en-US" sz="1000" b="1" dirty="0">
                <a:solidFill>
                  <a:schemeClr val="bg1"/>
                </a:solidFill>
              </a:rPr>
              <a:t>CDR</a:t>
            </a:r>
          </a:p>
        </p:txBody>
      </p:sp>
      <p:pic>
        <p:nvPicPr>
          <p:cNvPr id="52" name="Picture 51">
            <a:extLst>
              <a:ext uri="{FF2B5EF4-FFF2-40B4-BE49-F238E27FC236}">
                <a16:creationId xmlns:a16="http://schemas.microsoft.com/office/drawing/2014/main" id="{7F2A5D2C-3134-4013-A264-C5243A845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392" y="2197679"/>
            <a:ext cx="509746" cy="474242"/>
          </a:xfrm>
          <a:prstGeom prst="rect">
            <a:avLst/>
          </a:prstGeom>
        </p:spPr>
      </p:pic>
      <p:cxnSp>
        <p:nvCxnSpPr>
          <p:cNvPr id="20" name="Connector: Elbow 19">
            <a:extLst>
              <a:ext uri="{FF2B5EF4-FFF2-40B4-BE49-F238E27FC236}">
                <a16:creationId xmlns:a16="http://schemas.microsoft.com/office/drawing/2014/main" id="{7309240E-8154-4DA8-88B9-DD1E62E2C6E1}"/>
              </a:ext>
            </a:extLst>
          </p:cNvPr>
          <p:cNvCxnSpPr>
            <a:stCxn id="12" idx="1"/>
            <a:endCxn id="16" idx="1"/>
          </p:cNvCxnSpPr>
          <p:nvPr/>
        </p:nvCxnSpPr>
        <p:spPr>
          <a:xfrm rot="10800000" flipV="1">
            <a:off x="4839316" y="863149"/>
            <a:ext cx="12700" cy="1214562"/>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86E4D94-36C1-417E-8DE8-11C635EF9713}"/>
              </a:ext>
            </a:extLst>
          </p:cNvPr>
          <p:cNvCxnSpPr>
            <a:cxnSpLocks/>
          </p:cNvCxnSpPr>
          <p:nvPr/>
        </p:nvCxnSpPr>
        <p:spPr>
          <a:xfrm>
            <a:off x="4350767" y="1480636"/>
            <a:ext cx="488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E60BE74E-A394-421F-A496-AB4F7CC4AE5C}"/>
              </a:ext>
            </a:extLst>
          </p:cNvPr>
          <p:cNvGrpSpPr/>
          <p:nvPr/>
        </p:nvGrpSpPr>
        <p:grpSpPr>
          <a:xfrm flipH="1">
            <a:off x="6661052" y="716335"/>
            <a:ext cx="295432" cy="338913"/>
            <a:chOff x="5267080" y="4039883"/>
            <a:chExt cx="1412649" cy="2061690"/>
          </a:xfrm>
        </p:grpSpPr>
        <p:sp>
          <p:nvSpPr>
            <p:cNvPr id="80" name="Flowchart: Magnetic Disk 2">
              <a:extLst>
                <a:ext uri="{FF2B5EF4-FFF2-40B4-BE49-F238E27FC236}">
                  <a16:creationId xmlns:a16="http://schemas.microsoft.com/office/drawing/2014/main" id="{8B70497A-6C32-4B03-AE89-9504B42935EF}"/>
                </a:ext>
              </a:extLst>
            </p:cNvPr>
            <p:cNvSpPr/>
            <p:nvPr/>
          </p:nvSpPr>
          <p:spPr>
            <a:xfrm>
              <a:off x="5267080" y="4150260"/>
              <a:ext cx="1412649" cy="958428"/>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3995 h 10000"/>
                <a:gd name="connsiteX6" fmla="*/ 0 w 10000"/>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5000 w 10072"/>
                <a:gd name="connsiteY4" fmla="*/ 10000 h 10000"/>
                <a:gd name="connsiteX5" fmla="*/ 0 w 10072"/>
                <a:gd name="connsiteY5" fmla="*/ 3995 h 10000"/>
                <a:gd name="connsiteX6" fmla="*/ 0 w 10072"/>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4964 w 10072"/>
                <a:gd name="connsiteY4" fmla="*/ 5723 h 10000"/>
                <a:gd name="connsiteX5" fmla="*/ 0 w 10072"/>
                <a:gd name="connsiteY5" fmla="*/ 3995 h 10000"/>
                <a:gd name="connsiteX6" fmla="*/ 0 w 10072"/>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9964 w 10000"/>
                <a:gd name="connsiteY3" fmla="*/ 3964 h 10000"/>
                <a:gd name="connsiteX4" fmla="*/ 4964 w 10000"/>
                <a:gd name="connsiteY4" fmla="*/ 5723 h 10000"/>
                <a:gd name="connsiteX5" fmla="*/ 0 w 10000"/>
                <a:gd name="connsiteY5" fmla="*/ 3995 h 10000"/>
                <a:gd name="connsiteX6" fmla="*/ 0 w 1000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3873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2130"/>
                <a:gd name="connsiteY0" fmla="*/ 1667 h 10000"/>
                <a:gd name="connsiteX1" fmla="*/ 5000 w 12130"/>
                <a:gd name="connsiteY1" fmla="*/ 0 h 10000"/>
                <a:gd name="connsiteX2" fmla="*/ 10000 w 12130"/>
                <a:gd name="connsiteY2" fmla="*/ 1667 h 10000"/>
                <a:gd name="connsiteX3" fmla="*/ 12130 w 12130"/>
                <a:gd name="connsiteY3" fmla="*/ 7908 h 10000"/>
                <a:gd name="connsiteX4" fmla="*/ 5000 w 12130"/>
                <a:gd name="connsiteY4" fmla="*/ 10000 h 10000"/>
                <a:gd name="connsiteX5" fmla="*/ 0 w 12130"/>
                <a:gd name="connsiteY5" fmla="*/ 8333 h 10000"/>
                <a:gd name="connsiteX6" fmla="*/ 0 w 12130"/>
                <a:gd name="connsiteY6" fmla="*/ 1667 h 10000"/>
                <a:gd name="connsiteX0" fmla="*/ 10000 w 12130"/>
                <a:gd name="connsiteY0" fmla="*/ 1667 h 10000"/>
                <a:gd name="connsiteX1" fmla="*/ 5000 w 12130"/>
                <a:gd name="connsiteY1" fmla="*/ 3334 h 10000"/>
                <a:gd name="connsiteX2" fmla="*/ 0 w 12130"/>
                <a:gd name="connsiteY2" fmla="*/ 1667 h 10000"/>
                <a:gd name="connsiteX0" fmla="*/ 0 w 12130"/>
                <a:gd name="connsiteY0" fmla="*/ 1667 h 10000"/>
                <a:gd name="connsiteX1" fmla="*/ 5000 w 12130"/>
                <a:gd name="connsiteY1" fmla="*/ 0 h 10000"/>
                <a:gd name="connsiteX2" fmla="*/ 10000 w 12130"/>
                <a:gd name="connsiteY2" fmla="*/ 1667 h 10000"/>
                <a:gd name="connsiteX3" fmla="*/ 10000 w 12130"/>
                <a:gd name="connsiteY3" fmla="*/ 4085 h 10000"/>
                <a:gd name="connsiteX4" fmla="*/ 4964 w 12130"/>
                <a:gd name="connsiteY4" fmla="*/ 5723 h 10000"/>
                <a:gd name="connsiteX5" fmla="*/ 0 w 12130"/>
                <a:gd name="connsiteY5" fmla="*/ 3995 h 10000"/>
                <a:gd name="connsiteX6" fmla="*/ 0 w 1213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5000 w 10003"/>
                <a:gd name="connsiteY3" fmla="*/ 10000 h 10000"/>
                <a:gd name="connsiteX4" fmla="*/ 0 w 10003"/>
                <a:gd name="connsiteY4" fmla="*/ 8333 h 10000"/>
                <a:gd name="connsiteX5" fmla="*/ 0 w 10003"/>
                <a:gd name="connsiteY5"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8333"/>
                <a:gd name="connsiteX1" fmla="*/ 5000 w 10003"/>
                <a:gd name="connsiteY1" fmla="*/ 0 h 8333"/>
                <a:gd name="connsiteX2" fmla="*/ 10000 w 10003"/>
                <a:gd name="connsiteY2" fmla="*/ 1667 h 8333"/>
                <a:gd name="connsiteX3" fmla="*/ 0 w 10003"/>
                <a:gd name="connsiteY3" fmla="*/ 8333 h 8333"/>
                <a:gd name="connsiteX4" fmla="*/ 0 w 10003"/>
                <a:gd name="connsiteY4" fmla="*/ 1667 h 8333"/>
                <a:gd name="connsiteX0" fmla="*/ 10000 w 10003"/>
                <a:gd name="connsiteY0" fmla="*/ 1667 h 8333"/>
                <a:gd name="connsiteX1" fmla="*/ 5000 w 10003"/>
                <a:gd name="connsiteY1" fmla="*/ 3334 h 8333"/>
                <a:gd name="connsiteX2" fmla="*/ 0 w 10003"/>
                <a:gd name="connsiteY2" fmla="*/ 1667 h 8333"/>
                <a:gd name="connsiteX0" fmla="*/ 0 w 10003"/>
                <a:gd name="connsiteY0" fmla="*/ 1667 h 8333"/>
                <a:gd name="connsiteX1" fmla="*/ 5000 w 10003"/>
                <a:gd name="connsiteY1" fmla="*/ 0 h 8333"/>
                <a:gd name="connsiteX2" fmla="*/ 10000 w 10003"/>
                <a:gd name="connsiteY2" fmla="*/ 1667 h 8333"/>
                <a:gd name="connsiteX3" fmla="*/ 10000 w 10003"/>
                <a:gd name="connsiteY3" fmla="*/ 4085 h 8333"/>
                <a:gd name="connsiteX4" fmla="*/ 4964 w 10003"/>
                <a:gd name="connsiteY4" fmla="*/ 5723 h 8333"/>
                <a:gd name="connsiteX5" fmla="*/ 0 w 10003"/>
                <a:gd name="connsiteY5" fmla="*/ 3995 h 8333"/>
                <a:gd name="connsiteX6" fmla="*/ 0 w 10003"/>
                <a:gd name="connsiteY6" fmla="*/ 1667 h 8333"/>
                <a:gd name="connsiteX0" fmla="*/ 0 w 10000"/>
                <a:gd name="connsiteY0" fmla="*/ 2000 h 6868"/>
                <a:gd name="connsiteX1" fmla="*/ 4999 w 10000"/>
                <a:gd name="connsiteY1" fmla="*/ 0 h 6868"/>
                <a:gd name="connsiteX2" fmla="*/ 9997 w 10000"/>
                <a:gd name="connsiteY2" fmla="*/ 2000 h 6868"/>
                <a:gd name="connsiteX3" fmla="*/ 0 w 10000"/>
                <a:gd name="connsiteY3" fmla="*/ 2000 h 6868"/>
                <a:gd name="connsiteX0" fmla="*/ 9997 w 10000"/>
                <a:gd name="connsiteY0" fmla="*/ 2000 h 6868"/>
                <a:gd name="connsiteX1" fmla="*/ 4999 w 10000"/>
                <a:gd name="connsiteY1" fmla="*/ 4001 h 6868"/>
                <a:gd name="connsiteX2" fmla="*/ 0 w 10000"/>
                <a:gd name="connsiteY2" fmla="*/ 2000 h 6868"/>
                <a:gd name="connsiteX0" fmla="*/ 0 w 10000"/>
                <a:gd name="connsiteY0" fmla="*/ 2000 h 6868"/>
                <a:gd name="connsiteX1" fmla="*/ 4999 w 10000"/>
                <a:gd name="connsiteY1" fmla="*/ 0 h 6868"/>
                <a:gd name="connsiteX2" fmla="*/ 9997 w 10000"/>
                <a:gd name="connsiteY2" fmla="*/ 2000 h 6868"/>
                <a:gd name="connsiteX3" fmla="*/ 9997 w 10000"/>
                <a:gd name="connsiteY3" fmla="*/ 4902 h 6868"/>
                <a:gd name="connsiteX4" fmla="*/ 4963 w 10000"/>
                <a:gd name="connsiteY4" fmla="*/ 6868 h 6868"/>
                <a:gd name="connsiteX5" fmla="*/ 0 w 10000"/>
                <a:gd name="connsiteY5" fmla="*/ 4794 h 6868"/>
                <a:gd name="connsiteX6" fmla="*/ 0 w 10000"/>
                <a:gd name="connsiteY6" fmla="*/ 2000 h 6868"/>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25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9997 w 10000"/>
                <a:gd name="connsiteY0" fmla="*/ 2912 h 10000"/>
                <a:gd name="connsiteX1" fmla="*/ 9997 w 10000"/>
                <a:gd name="connsiteY1" fmla="*/ 6978 h 10000"/>
                <a:gd name="connsiteX2" fmla="*/ 4963 w 10000"/>
                <a:gd name="connsiteY2" fmla="*/ 10000 h 10000"/>
                <a:gd name="connsiteX3" fmla="*/ 0 w 10000"/>
                <a:gd name="connsiteY3" fmla="*/ 6980 h 10000"/>
                <a:gd name="connsiteX4" fmla="*/ 650 w 10000"/>
                <a:gd name="connsiteY4" fmla="*/ 3866 h 10000"/>
                <a:gd name="connsiteX0" fmla="*/ 36 w 10036"/>
                <a:gd name="connsiteY0" fmla="*/ 2912 h 10000"/>
                <a:gd name="connsiteX1" fmla="*/ 5035 w 10036"/>
                <a:gd name="connsiteY1" fmla="*/ 0 h 10000"/>
                <a:gd name="connsiteX2" fmla="*/ 10033 w 10036"/>
                <a:gd name="connsiteY2" fmla="*/ 2912 h 10000"/>
                <a:gd name="connsiteX3" fmla="*/ 36 w 10036"/>
                <a:gd name="connsiteY3" fmla="*/ 2912 h 10000"/>
                <a:gd name="connsiteX0" fmla="*/ 10033 w 10036"/>
                <a:gd name="connsiteY0" fmla="*/ 2912 h 10000"/>
                <a:gd name="connsiteX1" fmla="*/ 5035 w 10036"/>
                <a:gd name="connsiteY1" fmla="*/ 5826 h 10000"/>
                <a:gd name="connsiteX2" fmla="*/ 36 w 10036"/>
                <a:gd name="connsiteY2" fmla="*/ 2912 h 10000"/>
                <a:gd name="connsiteX0" fmla="*/ 10033 w 10036"/>
                <a:gd name="connsiteY0" fmla="*/ 2912 h 10000"/>
                <a:gd name="connsiteX1" fmla="*/ 10033 w 10036"/>
                <a:gd name="connsiteY1" fmla="*/ 6978 h 10000"/>
                <a:gd name="connsiteX2" fmla="*/ 4999 w 10036"/>
                <a:gd name="connsiteY2" fmla="*/ 10000 h 10000"/>
                <a:gd name="connsiteX3" fmla="*/ 36 w 10036"/>
                <a:gd name="connsiteY3" fmla="*/ 6980 h 10000"/>
                <a:gd name="connsiteX4" fmla="*/ 0 w 10036"/>
                <a:gd name="connsiteY4" fmla="*/ 280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stroke="0" extrusionOk="0">
                  <a:moveTo>
                    <a:pt x="36" y="2912"/>
                  </a:moveTo>
                  <a:cubicBezTo>
                    <a:pt x="36" y="1303"/>
                    <a:pt x="2274" y="0"/>
                    <a:pt x="5035" y="0"/>
                  </a:cubicBezTo>
                  <a:cubicBezTo>
                    <a:pt x="7795" y="0"/>
                    <a:pt x="10033" y="1303"/>
                    <a:pt x="10033" y="2912"/>
                  </a:cubicBezTo>
                  <a:lnTo>
                    <a:pt x="36" y="2912"/>
                  </a:lnTo>
                  <a:close/>
                </a:path>
                <a:path w="10036" h="10000" fill="none" extrusionOk="0">
                  <a:moveTo>
                    <a:pt x="10033" y="2912"/>
                  </a:moveTo>
                  <a:cubicBezTo>
                    <a:pt x="10033" y="4522"/>
                    <a:pt x="7795" y="5826"/>
                    <a:pt x="5035" y="5826"/>
                  </a:cubicBezTo>
                  <a:cubicBezTo>
                    <a:pt x="2274" y="5826"/>
                    <a:pt x="36" y="4522"/>
                    <a:pt x="36" y="2912"/>
                  </a:cubicBezTo>
                </a:path>
                <a:path w="10036" h="10000" fill="none">
                  <a:moveTo>
                    <a:pt x="10033" y="2912"/>
                  </a:moveTo>
                  <a:cubicBezTo>
                    <a:pt x="10021" y="4252"/>
                    <a:pt x="10045" y="5640"/>
                    <a:pt x="10033" y="6978"/>
                  </a:cubicBezTo>
                  <a:cubicBezTo>
                    <a:pt x="10033" y="8587"/>
                    <a:pt x="7759" y="10000"/>
                    <a:pt x="4999" y="10000"/>
                  </a:cubicBezTo>
                  <a:cubicBezTo>
                    <a:pt x="2238" y="10000"/>
                    <a:pt x="36" y="8589"/>
                    <a:pt x="36" y="6980"/>
                  </a:cubicBezTo>
                  <a:cubicBezTo>
                    <a:pt x="36" y="5624"/>
                    <a:pt x="0" y="2806"/>
                    <a:pt x="0" y="2806"/>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lowchart: Magnetic Disk 2">
              <a:extLst>
                <a:ext uri="{FF2B5EF4-FFF2-40B4-BE49-F238E27FC236}">
                  <a16:creationId xmlns:a16="http://schemas.microsoft.com/office/drawing/2014/main" id="{B8CAA7BE-6418-4A1E-82FC-B601427E06A4}"/>
                </a:ext>
              </a:extLst>
            </p:cNvPr>
            <p:cNvSpPr/>
            <p:nvPr/>
          </p:nvSpPr>
          <p:spPr>
            <a:xfrm>
              <a:off x="5267080" y="4644855"/>
              <a:ext cx="1412649" cy="958428"/>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3995 h 10000"/>
                <a:gd name="connsiteX6" fmla="*/ 0 w 10000"/>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5000 w 10072"/>
                <a:gd name="connsiteY4" fmla="*/ 10000 h 10000"/>
                <a:gd name="connsiteX5" fmla="*/ 0 w 10072"/>
                <a:gd name="connsiteY5" fmla="*/ 3995 h 10000"/>
                <a:gd name="connsiteX6" fmla="*/ 0 w 10072"/>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4964 w 10072"/>
                <a:gd name="connsiteY4" fmla="*/ 5723 h 10000"/>
                <a:gd name="connsiteX5" fmla="*/ 0 w 10072"/>
                <a:gd name="connsiteY5" fmla="*/ 3995 h 10000"/>
                <a:gd name="connsiteX6" fmla="*/ 0 w 10072"/>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9964 w 10000"/>
                <a:gd name="connsiteY3" fmla="*/ 3964 h 10000"/>
                <a:gd name="connsiteX4" fmla="*/ 4964 w 10000"/>
                <a:gd name="connsiteY4" fmla="*/ 5723 h 10000"/>
                <a:gd name="connsiteX5" fmla="*/ 0 w 10000"/>
                <a:gd name="connsiteY5" fmla="*/ 3995 h 10000"/>
                <a:gd name="connsiteX6" fmla="*/ 0 w 1000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3873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2130"/>
                <a:gd name="connsiteY0" fmla="*/ 1667 h 10000"/>
                <a:gd name="connsiteX1" fmla="*/ 5000 w 12130"/>
                <a:gd name="connsiteY1" fmla="*/ 0 h 10000"/>
                <a:gd name="connsiteX2" fmla="*/ 10000 w 12130"/>
                <a:gd name="connsiteY2" fmla="*/ 1667 h 10000"/>
                <a:gd name="connsiteX3" fmla="*/ 12130 w 12130"/>
                <a:gd name="connsiteY3" fmla="*/ 7908 h 10000"/>
                <a:gd name="connsiteX4" fmla="*/ 5000 w 12130"/>
                <a:gd name="connsiteY4" fmla="*/ 10000 h 10000"/>
                <a:gd name="connsiteX5" fmla="*/ 0 w 12130"/>
                <a:gd name="connsiteY5" fmla="*/ 8333 h 10000"/>
                <a:gd name="connsiteX6" fmla="*/ 0 w 12130"/>
                <a:gd name="connsiteY6" fmla="*/ 1667 h 10000"/>
                <a:gd name="connsiteX0" fmla="*/ 10000 w 12130"/>
                <a:gd name="connsiteY0" fmla="*/ 1667 h 10000"/>
                <a:gd name="connsiteX1" fmla="*/ 5000 w 12130"/>
                <a:gd name="connsiteY1" fmla="*/ 3334 h 10000"/>
                <a:gd name="connsiteX2" fmla="*/ 0 w 12130"/>
                <a:gd name="connsiteY2" fmla="*/ 1667 h 10000"/>
                <a:gd name="connsiteX0" fmla="*/ 0 w 12130"/>
                <a:gd name="connsiteY0" fmla="*/ 1667 h 10000"/>
                <a:gd name="connsiteX1" fmla="*/ 5000 w 12130"/>
                <a:gd name="connsiteY1" fmla="*/ 0 h 10000"/>
                <a:gd name="connsiteX2" fmla="*/ 10000 w 12130"/>
                <a:gd name="connsiteY2" fmla="*/ 1667 h 10000"/>
                <a:gd name="connsiteX3" fmla="*/ 10000 w 12130"/>
                <a:gd name="connsiteY3" fmla="*/ 4085 h 10000"/>
                <a:gd name="connsiteX4" fmla="*/ 4964 w 12130"/>
                <a:gd name="connsiteY4" fmla="*/ 5723 h 10000"/>
                <a:gd name="connsiteX5" fmla="*/ 0 w 12130"/>
                <a:gd name="connsiteY5" fmla="*/ 3995 h 10000"/>
                <a:gd name="connsiteX6" fmla="*/ 0 w 1213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5000 w 10003"/>
                <a:gd name="connsiteY3" fmla="*/ 10000 h 10000"/>
                <a:gd name="connsiteX4" fmla="*/ 0 w 10003"/>
                <a:gd name="connsiteY4" fmla="*/ 8333 h 10000"/>
                <a:gd name="connsiteX5" fmla="*/ 0 w 10003"/>
                <a:gd name="connsiteY5"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8333"/>
                <a:gd name="connsiteX1" fmla="*/ 5000 w 10003"/>
                <a:gd name="connsiteY1" fmla="*/ 0 h 8333"/>
                <a:gd name="connsiteX2" fmla="*/ 10000 w 10003"/>
                <a:gd name="connsiteY2" fmla="*/ 1667 h 8333"/>
                <a:gd name="connsiteX3" fmla="*/ 0 w 10003"/>
                <a:gd name="connsiteY3" fmla="*/ 8333 h 8333"/>
                <a:gd name="connsiteX4" fmla="*/ 0 w 10003"/>
                <a:gd name="connsiteY4" fmla="*/ 1667 h 8333"/>
                <a:gd name="connsiteX0" fmla="*/ 10000 w 10003"/>
                <a:gd name="connsiteY0" fmla="*/ 1667 h 8333"/>
                <a:gd name="connsiteX1" fmla="*/ 5000 w 10003"/>
                <a:gd name="connsiteY1" fmla="*/ 3334 h 8333"/>
                <a:gd name="connsiteX2" fmla="*/ 0 w 10003"/>
                <a:gd name="connsiteY2" fmla="*/ 1667 h 8333"/>
                <a:gd name="connsiteX0" fmla="*/ 0 w 10003"/>
                <a:gd name="connsiteY0" fmla="*/ 1667 h 8333"/>
                <a:gd name="connsiteX1" fmla="*/ 5000 w 10003"/>
                <a:gd name="connsiteY1" fmla="*/ 0 h 8333"/>
                <a:gd name="connsiteX2" fmla="*/ 10000 w 10003"/>
                <a:gd name="connsiteY2" fmla="*/ 1667 h 8333"/>
                <a:gd name="connsiteX3" fmla="*/ 10000 w 10003"/>
                <a:gd name="connsiteY3" fmla="*/ 4085 h 8333"/>
                <a:gd name="connsiteX4" fmla="*/ 4964 w 10003"/>
                <a:gd name="connsiteY4" fmla="*/ 5723 h 8333"/>
                <a:gd name="connsiteX5" fmla="*/ 0 w 10003"/>
                <a:gd name="connsiteY5" fmla="*/ 3995 h 8333"/>
                <a:gd name="connsiteX6" fmla="*/ 0 w 10003"/>
                <a:gd name="connsiteY6" fmla="*/ 1667 h 8333"/>
                <a:gd name="connsiteX0" fmla="*/ 0 w 10000"/>
                <a:gd name="connsiteY0" fmla="*/ 2000 h 6868"/>
                <a:gd name="connsiteX1" fmla="*/ 4999 w 10000"/>
                <a:gd name="connsiteY1" fmla="*/ 0 h 6868"/>
                <a:gd name="connsiteX2" fmla="*/ 9997 w 10000"/>
                <a:gd name="connsiteY2" fmla="*/ 2000 h 6868"/>
                <a:gd name="connsiteX3" fmla="*/ 0 w 10000"/>
                <a:gd name="connsiteY3" fmla="*/ 2000 h 6868"/>
                <a:gd name="connsiteX0" fmla="*/ 9997 w 10000"/>
                <a:gd name="connsiteY0" fmla="*/ 2000 h 6868"/>
                <a:gd name="connsiteX1" fmla="*/ 4999 w 10000"/>
                <a:gd name="connsiteY1" fmla="*/ 4001 h 6868"/>
                <a:gd name="connsiteX2" fmla="*/ 0 w 10000"/>
                <a:gd name="connsiteY2" fmla="*/ 2000 h 6868"/>
                <a:gd name="connsiteX0" fmla="*/ 0 w 10000"/>
                <a:gd name="connsiteY0" fmla="*/ 2000 h 6868"/>
                <a:gd name="connsiteX1" fmla="*/ 4999 w 10000"/>
                <a:gd name="connsiteY1" fmla="*/ 0 h 6868"/>
                <a:gd name="connsiteX2" fmla="*/ 9997 w 10000"/>
                <a:gd name="connsiteY2" fmla="*/ 2000 h 6868"/>
                <a:gd name="connsiteX3" fmla="*/ 9997 w 10000"/>
                <a:gd name="connsiteY3" fmla="*/ 4902 h 6868"/>
                <a:gd name="connsiteX4" fmla="*/ 4963 w 10000"/>
                <a:gd name="connsiteY4" fmla="*/ 6868 h 6868"/>
                <a:gd name="connsiteX5" fmla="*/ 0 w 10000"/>
                <a:gd name="connsiteY5" fmla="*/ 4794 h 6868"/>
                <a:gd name="connsiteX6" fmla="*/ 0 w 10000"/>
                <a:gd name="connsiteY6" fmla="*/ 2000 h 6868"/>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25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9997 w 10000"/>
                <a:gd name="connsiteY0" fmla="*/ 2912 h 10000"/>
                <a:gd name="connsiteX1" fmla="*/ 9997 w 10000"/>
                <a:gd name="connsiteY1" fmla="*/ 6978 h 10000"/>
                <a:gd name="connsiteX2" fmla="*/ 4963 w 10000"/>
                <a:gd name="connsiteY2" fmla="*/ 10000 h 10000"/>
                <a:gd name="connsiteX3" fmla="*/ 0 w 10000"/>
                <a:gd name="connsiteY3" fmla="*/ 6980 h 10000"/>
                <a:gd name="connsiteX4" fmla="*/ 650 w 10000"/>
                <a:gd name="connsiteY4" fmla="*/ 3866 h 10000"/>
                <a:gd name="connsiteX0" fmla="*/ 36 w 10036"/>
                <a:gd name="connsiteY0" fmla="*/ 2912 h 10000"/>
                <a:gd name="connsiteX1" fmla="*/ 5035 w 10036"/>
                <a:gd name="connsiteY1" fmla="*/ 0 h 10000"/>
                <a:gd name="connsiteX2" fmla="*/ 10033 w 10036"/>
                <a:gd name="connsiteY2" fmla="*/ 2912 h 10000"/>
                <a:gd name="connsiteX3" fmla="*/ 36 w 10036"/>
                <a:gd name="connsiteY3" fmla="*/ 2912 h 10000"/>
                <a:gd name="connsiteX0" fmla="*/ 10033 w 10036"/>
                <a:gd name="connsiteY0" fmla="*/ 2912 h 10000"/>
                <a:gd name="connsiteX1" fmla="*/ 5035 w 10036"/>
                <a:gd name="connsiteY1" fmla="*/ 5826 h 10000"/>
                <a:gd name="connsiteX2" fmla="*/ 36 w 10036"/>
                <a:gd name="connsiteY2" fmla="*/ 2912 h 10000"/>
                <a:gd name="connsiteX0" fmla="*/ 10033 w 10036"/>
                <a:gd name="connsiteY0" fmla="*/ 2912 h 10000"/>
                <a:gd name="connsiteX1" fmla="*/ 10033 w 10036"/>
                <a:gd name="connsiteY1" fmla="*/ 6978 h 10000"/>
                <a:gd name="connsiteX2" fmla="*/ 4999 w 10036"/>
                <a:gd name="connsiteY2" fmla="*/ 10000 h 10000"/>
                <a:gd name="connsiteX3" fmla="*/ 36 w 10036"/>
                <a:gd name="connsiteY3" fmla="*/ 6980 h 10000"/>
                <a:gd name="connsiteX4" fmla="*/ 0 w 10036"/>
                <a:gd name="connsiteY4" fmla="*/ 280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stroke="0" extrusionOk="0">
                  <a:moveTo>
                    <a:pt x="36" y="2912"/>
                  </a:moveTo>
                  <a:cubicBezTo>
                    <a:pt x="36" y="1303"/>
                    <a:pt x="2274" y="0"/>
                    <a:pt x="5035" y="0"/>
                  </a:cubicBezTo>
                  <a:cubicBezTo>
                    <a:pt x="7795" y="0"/>
                    <a:pt x="10033" y="1303"/>
                    <a:pt x="10033" y="2912"/>
                  </a:cubicBezTo>
                  <a:lnTo>
                    <a:pt x="36" y="2912"/>
                  </a:lnTo>
                  <a:close/>
                </a:path>
                <a:path w="10036" h="10000" fill="none" extrusionOk="0">
                  <a:moveTo>
                    <a:pt x="10033" y="2912"/>
                  </a:moveTo>
                  <a:cubicBezTo>
                    <a:pt x="10033" y="4522"/>
                    <a:pt x="7795" y="5826"/>
                    <a:pt x="5035" y="5826"/>
                  </a:cubicBezTo>
                  <a:cubicBezTo>
                    <a:pt x="2274" y="5826"/>
                    <a:pt x="36" y="4522"/>
                    <a:pt x="36" y="2912"/>
                  </a:cubicBezTo>
                </a:path>
                <a:path w="10036" h="10000" fill="none">
                  <a:moveTo>
                    <a:pt x="10033" y="2912"/>
                  </a:moveTo>
                  <a:cubicBezTo>
                    <a:pt x="10021" y="4252"/>
                    <a:pt x="10045" y="5640"/>
                    <a:pt x="10033" y="6978"/>
                  </a:cubicBezTo>
                  <a:cubicBezTo>
                    <a:pt x="10033" y="8587"/>
                    <a:pt x="7759" y="10000"/>
                    <a:pt x="4999" y="10000"/>
                  </a:cubicBezTo>
                  <a:cubicBezTo>
                    <a:pt x="2238" y="10000"/>
                    <a:pt x="36" y="8589"/>
                    <a:pt x="36" y="6980"/>
                  </a:cubicBezTo>
                  <a:cubicBezTo>
                    <a:pt x="36" y="5624"/>
                    <a:pt x="0" y="2806"/>
                    <a:pt x="0" y="2806"/>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lowchart: Magnetic Disk 2">
              <a:extLst>
                <a:ext uri="{FF2B5EF4-FFF2-40B4-BE49-F238E27FC236}">
                  <a16:creationId xmlns:a16="http://schemas.microsoft.com/office/drawing/2014/main" id="{8CD4DC2B-FF03-4490-B311-A35E4CB9172C}"/>
                </a:ext>
              </a:extLst>
            </p:cNvPr>
            <p:cNvSpPr/>
            <p:nvPr/>
          </p:nvSpPr>
          <p:spPr>
            <a:xfrm>
              <a:off x="5267080" y="5143145"/>
              <a:ext cx="1412649" cy="958428"/>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3995 h 10000"/>
                <a:gd name="connsiteX6" fmla="*/ 0 w 10000"/>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5000 w 10072"/>
                <a:gd name="connsiteY4" fmla="*/ 10000 h 10000"/>
                <a:gd name="connsiteX5" fmla="*/ 0 w 10072"/>
                <a:gd name="connsiteY5" fmla="*/ 3995 h 10000"/>
                <a:gd name="connsiteX6" fmla="*/ 0 w 10072"/>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4964 w 10072"/>
                <a:gd name="connsiteY4" fmla="*/ 5723 h 10000"/>
                <a:gd name="connsiteX5" fmla="*/ 0 w 10072"/>
                <a:gd name="connsiteY5" fmla="*/ 3995 h 10000"/>
                <a:gd name="connsiteX6" fmla="*/ 0 w 10072"/>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9964 w 10000"/>
                <a:gd name="connsiteY3" fmla="*/ 3964 h 10000"/>
                <a:gd name="connsiteX4" fmla="*/ 4964 w 10000"/>
                <a:gd name="connsiteY4" fmla="*/ 5723 h 10000"/>
                <a:gd name="connsiteX5" fmla="*/ 0 w 10000"/>
                <a:gd name="connsiteY5" fmla="*/ 3995 h 10000"/>
                <a:gd name="connsiteX6" fmla="*/ 0 w 1000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3873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2130"/>
                <a:gd name="connsiteY0" fmla="*/ 1667 h 10000"/>
                <a:gd name="connsiteX1" fmla="*/ 5000 w 12130"/>
                <a:gd name="connsiteY1" fmla="*/ 0 h 10000"/>
                <a:gd name="connsiteX2" fmla="*/ 10000 w 12130"/>
                <a:gd name="connsiteY2" fmla="*/ 1667 h 10000"/>
                <a:gd name="connsiteX3" fmla="*/ 12130 w 12130"/>
                <a:gd name="connsiteY3" fmla="*/ 7908 h 10000"/>
                <a:gd name="connsiteX4" fmla="*/ 5000 w 12130"/>
                <a:gd name="connsiteY4" fmla="*/ 10000 h 10000"/>
                <a:gd name="connsiteX5" fmla="*/ 0 w 12130"/>
                <a:gd name="connsiteY5" fmla="*/ 8333 h 10000"/>
                <a:gd name="connsiteX6" fmla="*/ 0 w 12130"/>
                <a:gd name="connsiteY6" fmla="*/ 1667 h 10000"/>
                <a:gd name="connsiteX0" fmla="*/ 10000 w 12130"/>
                <a:gd name="connsiteY0" fmla="*/ 1667 h 10000"/>
                <a:gd name="connsiteX1" fmla="*/ 5000 w 12130"/>
                <a:gd name="connsiteY1" fmla="*/ 3334 h 10000"/>
                <a:gd name="connsiteX2" fmla="*/ 0 w 12130"/>
                <a:gd name="connsiteY2" fmla="*/ 1667 h 10000"/>
                <a:gd name="connsiteX0" fmla="*/ 0 w 12130"/>
                <a:gd name="connsiteY0" fmla="*/ 1667 h 10000"/>
                <a:gd name="connsiteX1" fmla="*/ 5000 w 12130"/>
                <a:gd name="connsiteY1" fmla="*/ 0 h 10000"/>
                <a:gd name="connsiteX2" fmla="*/ 10000 w 12130"/>
                <a:gd name="connsiteY2" fmla="*/ 1667 h 10000"/>
                <a:gd name="connsiteX3" fmla="*/ 10000 w 12130"/>
                <a:gd name="connsiteY3" fmla="*/ 4085 h 10000"/>
                <a:gd name="connsiteX4" fmla="*/ 4964 w 12130"/>
                <a:gd name="connsiteY4" fmla="*/ 5723 h 10000"/>
                <a:gd name="connsiteX5" fmla="*/ 0 w 12130"/>
                <a:gd name="connsiteY5" fmla="*/ 3995 h 10000"/>
                <a:gd name="connsiteX6" fmla="*/ 0 w 1213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5000 w 10003"/>
                <a:gd name="connsiteY3" fmla="*/ 10000 h 10000"/>
                <a:gd name="connsiteX4" fmla="*/ 0 w 10003"/>
                <a:gd name="connsiteY4" fmla="*/ 8333 h 10000"/>
                <a:gd name="connsiteX5" fmla="*/ 0 w 10003"/>
                <a:gd name="connsiteY5"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8333"/>
                <a:gd name="connsiteX1" fmla="*/ 5000 w 10003"/>
                <a:gd name="connsiteY1" fmla="*/ 0 h 8333"/>
                <a:gd name="connsiteX2" fmla="*/ 10000 w 10003"/>
                <a:gd name="connsiteY2" fmla="*/ 1667 h 8333"/>
                <a:gd name="connsiteX3" fmla="*/ 0 w 10003"/>
                <a:gd name="connsiteY3" fmla="*/ 8333 h 8333"/>
                <a:gd name="connsiteX4" fmla="*/ 0 w 10003"/>
                <a:gd name="connsiteY4" fmla="*/ 1667 h 8333"/>
                <a:gd name="connsiteX0" fmla="*/ 10000 w 10003"/>
                <a:gd name="connsiteY0" fmla="*/ 1667 h 8333"/>
                <a:gd name="connsiteX1" fmla="*/ 5000 w 10003"/>
                <a:gd name="connsiteY1" fmla="*/ 3334 h 8333"/>
                <a:gd name="connsiteX2" fmla="*/ 0 w 10003"/>
                <a:gd name="connsiteY2" fmla="*/ 1667 h 8333"/>
                <a:gd name="connsiteX0" fmla="*/ 0 w 10003"/>
                <a:gd name="connsiteY0" fmla="*/ 1667 h 8333"/>
                <a:gd name="connsiteX1" fmla="*/ 5000 w 10003"/>
                <a:gd name="connsiteY1" fmla="*/ 0 h 8333"/>
                <a:gd name="connsiteX2" fmla="*/ 10000 w 10003"/>
                <a:gd name="connsiteY2" fmla="*/ 1667 h 8333"/>
                <a:gd name="connsiteX3" fmla="*/ 10000 w 10003"/>
                <a:gd name="connsiteY3" fmla="*/ 4085 h 8333"/>
                <a:gd name="connsiteX4" fmla="*/ 4964 w 10003"/>
                <a:gd name="connsiteY4" fmla="*/ 5723 h 8333"/>
                <a:gd name="connsiteX5" fmla="*/ 0 w 10003"/>
                <a:gd name="connsiteY5" fmla="*/ 3995 h 8333"/>
                <a:gd name="connsiteX6" fmla="*/ 0 w 10003"/>
                <a:gd name="connsiteY6" fmla="*/ 1667 h 8333"/>
                <a:gd name="connsiteX0" fmla="*/ 0 w 10000"/>
                <a:gd name="connsiteY0" fmla="*/ 2000 h 6868"/>
                <a:gd name="connsiteX1" fmla="*/ 4999 w 10000"/>
                <a:gd name="connsiteY1" fmla="*/ 0 h 6868"/>
                <a:gd name="connsiteX2" fmla="*/ 9997 w 10000"/>
                <a:gd name="connsiteY2" fmla="*/ 2000 h 6868"/>
                <a:gd name="connsiteX3" fmla="*/ 0 w 10000"/>
                <a:gd name="connsiteY3" fmla="*/ 2000 h 6868"/>
                <a:gd name="connsiteX0" fmla="*/ 9997 w 10000"/>
                <a:gd name="connsiteY0" fmla="*/ 2000 h 6868"/>
                <a:gd name="connsiteX1" fmla="*/ 4999 w 10000"/>
                <a:gd name="connsiteY1" fmla="*/ 4001 h 6868"/>
                <a:gd name="connsiteX2" fmla="*/ 0 w 10000"/>
                <a:gd name="connsiteY2" fmla="*/ 2000 h 6868"/>
                <a:gd name="connsiteX0" fmla="*/ 0 w 10000"/>
                <a:gd name="connsiteY0" fmla="*/ 2000 h 6868"/>
                <a:gd name="connsiteX1" fmla="*/ 4999 w 10000"/>
                <a:gd name="connsiteY1" fmla="*/ 0 h 6868"/>
                <a:gd name="connsiteX2" fmla="*/ 9997 w 10000"/>
                <a:gd name="connsiteY2" fmla="*/ 2000 h 6868"/>
                <a:gd name="connsiteX3" fmla="*/ 9997 w 10000"/>
                <a:gd name="connsiteY3" fmla="*/ 4902 h 6868"/>
                <a:gd name="connsiteX4" fmla="*/ 4963 w 10000"/>
                <a:gd name="connsiteY4" fmla="*/ 6868 h 6868"/>
                <a:gd name="connsiteX5" fmla="*/ 0 w 10000"/>
                <a:gd name="connsiteY5" fmla="*/ 4794 h 6868"/>
                <a:gd name="connsiteX6" fmla="*/ 0 w 10000"/>
                <a:gd name="connsiteY6" fmla="*/ 2000 h 6868"/>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25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9997 w 10000"/>
                <a:gd name="connsiteY0" fmla="*/ 2912 h 10000"/>
                <a:gd name="connsiteX1" fmla="*/ 9997 w 10000"/>
                <a:gd name="connsiteY1" fmla="*/ 6978 h 10000"/>
                <a:gd name="connsiteX2" fmla="*/ 4963 w 10000"/>
                <a:gd name="connsiteY2" fmla="*/ 10000 h 10000"/>
                <a:gd name="connsiteX3" fmla="*/ 0 w 10000"/>
                <a:gd name="connsiteY3" fmla="*/ 6980 h 10000"/>
                <a:gd name="connsiteX4" fmla="*/ 650 w 10000"/>
                <a:gd name="connsiteY4" fmla="*/ 3866 h 10000"/>
                <a:gd name="connsiteX0" fmla="*/ 36 w 10036"/>
                <a:gd name="connsiteY0" fmla="*/ 2912 h 10000"/>
                <a:gd name="connsiteX1" fmla="*/ 5035 w 10036"/>
                <a:gd name="connsiteY1" fmla="*/ 0 h 10000"/>
                <a:gd name="connsiteX2" fmla="*/ 10033 w 10036"/>
                <a:gd name="connsiteY2" fmla="*/ 2912 h 10000"/>
                <a:gd name="connsiteX3" fmla="*/ 36 w 10036"/>
                <a:gd name="connsiteY3" fmla="*/ 2912 h 10000"/>
                <a:gd name="connsiteX0" fmla="*/ 10033 w 10036"/>
                <a:gd name="connsiteY0" fmla="*/ 2912 h 10000"/>
                <a:gd name="connsiteX1" fmla="*/ 5035 w 10036"/>
                <a:gd name="connsiteY1" fmla="*/ 5826 h 10000"/>
                <a:gd name="connsiteX2" fmla="*/ 36 w 10036"/>
                <a:gd name="connsiteY2" fmla="*/ 2912 h 10000"/>
                <a:gd name="connsiteX0" fmla="*/ 10033 w 10036"/>
                <a:gd name="connsiteY0" fmla="*/ 2912 h 10000"/>
                <a:gd name="connsiteX1" fmla="*/ 10033 w 10036"/>
                <a:gd name="connsiteY1" fmla="*/ 6978 h 10000"/>
                <a:gd name="connsiteX2" fmla="*/ 4999 w 10036"/>
                <a:gd name="connsiteY2" fmla="*/ 10000 h 10000"/>
                <a:gd name="connsiteX3" fmla="*/ 36 w 10036"/>
                <a:gd name="connsiteY3" fmla="*/ 6980 h 10000"/>
                <a:gd name="connsiteX4" fmla="*/ 0 w 10036"/>
                <a:gd name="connsiteY4" fmla="*/ 280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stroke="0" extrusionOk="0">
                  <a:moveTo>
                    <a:pt x="36" y="2912"/>
                  </a:moveTo>
                  <a:cubicBezTo>
                    <a:pt x="36" y="1303"/>
                    <a:pt x="2274" y="0"/>
                    <a:pt x="5035" y="0"/>
                  </a:cubicBezTo>
                  <a:cubicBezTo>
                    <a:pt x="7795" y="0"/>
                    <a:pt x="10033" y="1303"/>
                    <a:pt x="10033" y="2912"/>
                  </a:cubicBezTo>
                  <a:lnTo>
                    <a:pt x="36" y="2912"/>
                  </a:lnTo>
                  <a:close/>
                </a:path>
                <a:path w="10036" h="10000" fill="none" extrusionOk="0">
                  <a:moveTo>
                    <a:pt x="10033" y="2912"/>
                  </a:moveTo>
                  <a:cubicBezTo>
                    <a:pt x="10033" y="4522"/>
                    <a:pt x="7795" y="5826"/>
                    <a:pt x="5035" y="5826"/>
                  </a:cubicBezTo>
                  <a:cubicBezTo>
                    <a:pt x="2274" y="5826"/>
                    <a:pt x="36" y="4522"/>
                    <a:pt x="36" y="2912"/>
                  </a:cubicBezTo>
                </a:path>
                <a:path w="10036" h="10000" fill="none">
                  <a:moveTo>
                    <a:pt x="10033" y="2912"/>
                  </a:moveTo>
                  <a:cubicBezTo>
                    <a:pt x="10021" y="4252"/>
                    <a:pt x="10045" y="5640"/>
                    <a:pt x="10033" y="6978"/>
                  </a:cubicBezTo>
                  <a:cubicBezTo>
                    <a:pt x="10033" y="8587"/>
                    <a:pt x="7759" y="10000"/>
                    <a:pt x="4999" y="10000"/>
                  </a:cubicBezTo>
                  <a:cubicBezTo>
                    <a:pt x="2238" y="10000"/>
                    <a:pt x="36" y="8589"/>
                    <a:pt x="36" y="6980"/>
                  </a:cubicBezTo>
                  <a:cubicBezTo>
                    <a:pt x="36" y="5624"/>
                    <a:pt x="0" y="2806"/>
                    <a:pt x="0" y="2806"/>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42D2B5C-4882-439E-87D9-68F63457880C}"/>
                </a:ext>
              </a:extLst>
            </p:cNvPr>
            <p:cNvSpPr/>
            <p:nvPr/>
          </p:nvSpPr>
          <p:spPr>
            <a:xfrm>
              <a:off x="5285064" y="4039883"/>
              <a:ext cx="1376679" cy="573847"/>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228430C3-7DAA-4668-8DF3-3B710CEBEB6E}"/>
              </a:ext>
            </a:extLst>
          </p:cNvPr>
          <p:cNvGrpSpPr/>
          <p:nvPr/>
        </p:nvGrpSpPr>
        <p:grpSpPr>
          <a:xfrm flipH="1">
            <a:off x="1803661" y="3815025"/>
            <a:ext cx="295432" cy="338913"/>
            <a:chOff x="5267080" y="4039883"/>
            <a:chExt cx="1412649" cy="2061690"/>
          </a:xfrm>
        </p:grpSpPr>
        <p:sp>
          <p:nvSpPr>
            <p:cNvPr id="91" name="Flowchart: Magnetic Disk 2">
              <a:extLst>
                <a:ext uri="{FF2B5EF4-FFF2-40B4-BE49-F238E27FC236}">
                  <a16:creationId xmlns:a16="http://schemas.microsoft.com/office/drawing/2014/main" id="{A3DEA5F3-512A-4EF6-8A8C-257B7F285647}"/>
                </a:ext>
              </a:extLst>
            </p:cNvPr>
            <p:cNvSpPr/>
            <p:nvPr/>
          </p:nvSpPr>
          <p:spPr>
            <a:xfrm>
              <a:off x="5267080" y="4150260"/>
              <a:ext cx="1412649" cy="958428"/>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3995 h 10000"/>
                <a:gd name="connsiteX6" fmla="*/ 0 w 10000"/>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5000 w 10072"/>
                <a:gd name="connsiteY4" fmla="*/ 10000 h 10000"/>
                <a:gd name="connsiteX5" fmla="*/ 0 w 10072"/>
                <a:gd name="connsiteY5" fmla="*/ 3995 h 10000"/>
                <a:gd name="connsiteX6" fmla="*/ 0 w 10072"/>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4964 w 10072"/>
                <a:gd name="connsiteY4" fmla="*/ 5723 h 10000"/>
                <a:gd name="connsiteX5" fmla="*/ 0 w 10072"/>
                <a:gd name="connsiteY5" fmla="*/ 3995 h 10000"/>
                <a:gd name="connsiteX6" fmla="*/ 0 w 10072"/>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9964 w 10000"/>
                <a:gd name="connsiteY3" fmla="*/ 3964 h 10000"/>
                <a:gd name="connsiteX4" fmla="*/ 4964 w 10000"/>
                <a:gd name="connsiteY4" fmla="*/ 5723 h 10000"/>
                <a:gd name="connsiteX5" fmla="*/ 0 w 10000"/>
                <a:gd name="connsiteY5" fmla="*/ 3995 h 10000"/>
                <a:gd name="connsiteX6" fmla="*/ 0 w 1000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3873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2130"/>
                <a:gd name="connsiteY0" fmla="*/ 1667 h 10000"/>
                <a:gd name="connsiteX1" fmla="*/ 5000 w 12130"/>
                <a:gd name="connsiteY1" fmla="*/ 0 h 10000"/>
                <a:gd name="connsiteX2" fmla="*/ 10000 w 12130"/>
                <a:gd name="connsiteY2" fmla="*/ 1667 h 10000"/>
                <a:gd name="connsiteX3" fmla="*/ 12130 w 12130"/>
                <a:gd name="connsiteY3" fmla="*/ 7908 h 10000"/>
                <a:gd name="connsiteX4" fmla="*/ 5000 w 12130"/>
                <a:gd name="connsiteY4" fmla="*/ 10000 h 10000"/>
                <a:gd name="connsiteX5" fmla="*/ 0 w 12130"/>
                <a:gd name="connsiteY5" fmla="*/ 8333 h 10000"/>
                <a:gd name="connsiteX6" fmla="*/ 0 w 12130"/>
                <a:gd name="connsiteY6" fmla="*/ 1667 h 10000"/>
                <a:gd name="connsiteX0" fmla="*/ 10000 w 12130"/>
                <a:gd name="connsiteY0" fmla="*/ 1667 h 10000"/>
                <a:gd name="connsiteX1" fmla="*/ 5000 w 12130"/>
                <a:gd name="connsiteY1" fmla="*/ 3334 h 10000"/>
                <a:gd name="connsiteX2" fmla="*/ 0 w 12130"/>
                <a:gd name="connsiteY2" fmla="*/ 1667 h 10000"/>
                <a:gd name="connsiteX0" fmla="*/ 0 w 12130"/>
                <a:gd name="connsiteY0" fmla="*/ 1667 h 10000"/>
                <a:gd name="connsiteX1" fmla="*/ 5000 w 12130"/>
                <a:gd name="connsiteY1" fmla="*/ 0 h 10000"/>
                <a:gd name="connsiteX2" fmla="*/ 10000 w 12130"/>
                <a:gd name="connsiteY2" fmla="*/ 1667 h 10000"/>
                <a:gd name="connsiteX3" fmla="*/ 10000 w 12130"/>
                <a:gd name="connsiteY3" fmla="*/ 4085 h 10000"/>
                <a:gd name="connsiteX4" fmla="*/ 4964 w 12130"/>
                <a:gd name="connsiteY4" fmla="*/ 5723 h 10000"/>
                <a:gd name="connsiteX5" fmla="*/ 0 w 12130"/>
                <a:gd name="connsiteY5" fmla="*/ 3995 h 10000"/>
                <a:gd name="connsiteX6" fmla="*/ 0 w 1213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5000 w 10003"/>
                <a:gd name="connsiteY3" fmla="*/ 10000 h 10000"/>
                <a:gd name="connsiteX4" fmla="*/ 0 w 10003"/>
                <a:gd name="connsiteY4" fmla="*/ 8333 h 10000"/>
                <a:gd name="connsiteX5" fmla="*/ 0 w 10003"/>
                <a:gd name="connsiteY5"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8333"/>
                <a:gd name="connsiteX1" fmla="*/ 5000 w 10003"/>
                <a:gd name="connsiteY1" fmla="*/ 0 h 8333"/>
                <a:gd name="connsiteX2" fmla="*/ 10000 w 10003"/>
                <a:gd name="connsiteY2" fmla="*/ 1667 h 8333"/>
                <a:gd name="connsiteX3" fmla="*/ 0 w 10003"/>
                <a:gd name="connsiteY3" fmla="*/ 8333 h 8333"/>
                <a:gd name="connsiteX4" fmla="*/ 0 w 10003"/>
                <a:gd name="connsiteY4" fmla="*/ 1667 h 8333"/>
                <a:gd name="connsiteX0" fmla="*/ 10000 w 10003"/>
                <a:gd name="connsiteY0" fmla="*/ 1667 h 8333"/>
                <a:gd name="connsiteX1" fmla="*/ 5000 w 10003"/>
                <a:gd name="connsiteY1" fmla="*/ 3334 h 8333"/>
                <a:gd name="connsiteX2" fmla="*/ 0 w 10003"/>
                <a:gd name="connsiteY2" fmla="*/ 1667 h 8333"/>
                <a:gd name="connsiteX0" fmla="*/ 0 w 10003"/>
                <a:gd name="connsiteY0" fmla="*/ 1667 h 8333"/>
                <a:gd name="connsiteX1" fmla="*/ 5000 w 10003"/>
                <a:gd name="connsiteY1" fmla="*/ 0 h 8333"/>
                <a:gd name="connsiteX2" fmla="*/ 10000 w 10003"/>
                <a:gd name="connsiteY2" fmla="*/ 1667 h 8333"/>
                <a:gd name="connsiteX3" fmla="*/ 10000 w 10003"/>
                <a:gd name="connsiteY3" fmla="*/ 4085 h 8333"/>
                <a:gd name="connsiteX4" fmla="*/ 4964 w 10003"/>
                <a:gd name="connsiteY4" fmla="*/ 5723 h 8333"/>
                <a:gd name="connsiteX5" fmla="*/ 0 w 10003"/>
                <a:gd name="connsiteY5" fmla="*/ 3995 h 8333"/>
                <a:gd name="connsiteX6" fmla="*/ 0 w 10003"/>
                <a:gd name="connsiteY6" fmla="*/ 1667 h 8333"/>
                <a:gd name="connsiteX0" fmla="*/ 0 w 10000"/>
                <a:gd name="connsiteY0" fmla="*/ 2000 h 6868"/>
                <a:gd name="connsiteX1" fmla="*/ 4999 w 10000"/>
                <a:gd name="connsiteY1" fmla="*/ 0 h 6868"/>
                <a:gd name="connsiteX2" fmla="*/ 9997 w 10000"/>
                <a:gd name="connsiteY2" fmla="*/ 2000 h 6868"/>
                <a:gd name="connsiteX3" fmla="*/ 0 w 10000"/>
                <a:gd name="connsiteY3" fmla="*/ 2000 h 6868"/>
                <a:gd name="connsiteX0" fmla="*/ 9997 w 10000"/>
                <a:gd name="connsiteY0" fmla="*/ 2000 h 6868"/>
                <a:gd name="connsiteX1" fmla="*/ 4999 w 10000"/>
                <a:gd name="connsiteY1" fmla="*/ 4001 h 6868"/>
                <a:gd name="connsiteX2" fmla="*/ 0 w 10000"/>
                <a:gd name="connsiteY2" fmla="*/ 2000 h 6868"/>
                <a:gd name="connsiteX0" fmla="*/ 0 w 10000"/>
                <a:gd name="connsiteY0" fmla="*/ 2000 h 6868"/>
                <a:gd name="connsiteX1" fmla="*/ 4999 w 10000"/>
                <a:gd name="connsiteY1" fmla="*/ 0 h 6868"/>
                <a:gd name="connsiteX2" fmla="*/ 9997 w 10000"/>
                <a:gd name="connsiteY2" fmla="*/ 2000 h 6868"/>
                <a:gd name="connsiteX3" fmla="*/ 9997 w 10000"/>
                <a:gd name="connsiteY3" fmla="*/ 4902 h 6868"/>
                <a:gd name="connsiteX4" fmla="*/ 4963 w 10000"/>
                <a:gd name="connsiteY4" fmla="*/ 6868 h 6868"/>
                <a:gd name="connsiteX5" fmla="*/ 0 w 10000"/>
                <a:gd name="connsiteY5" fmla="*/ 4794 h 6868"/>
                <a:gd name="connsiteX6" fmla="*/ 0 w 10000"/>
                <a:gd name="connsiteY6" fmla="*/ 2000 h 6868"/>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25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9997 w 10000"/>
                <a:gd name="connsiteY0" fmla="*/ 2912 h 10000"/>
                <a:gd name="connsiteX1" fmla="*/ 9997 w 10000"/>
                <a:gd name="connsiteY1" fmla="*/ 6978 h 10000"/>
                <a:gd name="connsiteX2" fmla="*/ 4963 w 10000"/>
                <a:gd name="connsiteY2" fmla="*/ 10000 h 10000"/>
                <a:gd name="connsiteX3" fmla="*/ 0 w 10000"/>
                <a:gd name="connsiteY3" fmla="*/ 6980 h 10000"/>
                <a:gd name="connsiteX4" fmla="*/ 650 w 10000"/>
                <a:gd name="connsiteY4" fmla="*/ 3866 h 10000"/>
                <a:gd name="connsiteX0" fmla="*/ 36 w 10036"/>
                <a:gd name="connsiteY0" fmla="*/ 2912 h 10000"/>
                <a:gd name="connsiteX1" fmla="*/ 5035 w 10036"/>
                <a:gd name="connsiteY1" fmla="*/ 0 h 10000"/>
                <a:gd name="connsiteX2" fmla="*/ 10033 w 10036"/>
                <a:gd name="connsiteY2" fmla="*/ 2912 h 10000"/>
                <a:gd name="connsiteX3" fmla="*/ 36 w 10036"/>
                <a:gd name="connsiteY3" fmla="*/ 2912 h 10000"/>
                <a:gd name="connsiteX0" fmla="*/ 10033 w 10036"/>
                <a:gd name="connsiteY0" fmla="*/ 2912 h 10000"/>
                <a:gd name="connsiteX1" fmla="*/ 5035 w 10036"/>
                <a:gd name="connsiteY1" fmla="*/ 5826 h 10000"/>
                <a:gd name="connsiteX2" fmla="*/ 36 w 10036"/>
                <a:gd name="connsiteY2" fmla="*/ 2912 h 10000"/>
                <a:gd name="connsiteX0" fmla="*/ 10033 w 10036"/>
                <a:gd name="connsiteY0" fmla="*/ 2912 h 10000"/>
                <a:gd name="connsiteX1" fmla="*/ 10033 w 10036"/>
                <a:gd name="connsiteY1" fmla="*/ 6978 h 10000"/>
                <a:gd name="connsiteX2" fmla="*/ 4999 w 10036"/>
                <a:gd name="connsiteY2" fmla="*/ 10000 h 10000"/>
                <a:gd name="connsiteX3" fmla="*/ 36 w 10036"/>
                <a:gd name="connsiteY3" fmla="*/ 6980 h 10000"/>
                <a:gd name="connsiteX4" fmla="*/ 0 w 10036"/>
                <a:gd name="connsiteY4" fmla="*/ 280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stroke="0" extrusionOk="0">
                  <a:moveTo>
                    <a:pt x="36" y="2912"/>
                  </a:moveTo>
                  <a:cubicBezTo>
                    <a:pt x="36" y="1303"/>
                    <a:pt x="2274" y="0"/>
                    <a:pt x="5035" y="0"/>
                  </a:cubicBezTo>
                  <a:cubicBezTo>
                    <a:pt x="7795" y="0"/>
                    <a:pt x="10033" y="1303"/>
                    <a:pt x="10033" y="2912"/>
                  </a:cubicBezTo>
                  <a:lnTo>
                    <a:pt x="36" y="2912"/>
                  </a:lnTo>
                  <a:close/>
                </a:path>
                <a:path w="10036" h="10000" fill="none" extrusionOk="0">
                  <a:moveTo>
                    <a:pt x="10033" y="2912"/>
                  </a:moveTo>
                  <a:cubicBezTo>
                    <a:pt x="10033" y="4522"/>
                    <a:pt x="7795" y="5826"/>
                    <a:pt x="5035" y="5826"/>
                  </a:cubicBezTo>
                  <a:cubicBezTo>
                    <a:pt x="2274" y="5826"/>
                    <a:pt x="36" y="4522"/>
                    <a:pt x="36" y="2912"/>
                  </a:cubicBezTo>
                </a:path>
                <a:path w="10036" h="10000" fill="none">
                  <a:moveTo>
                    <a:pt x="10033" y="2912"/>
                  </a:moveTo>
                  <a:cubicBezTo>
                    <a:pt x="10021" y="4252"/>
                    <a:pt x="10045" y="5640"/>
                    <a:pt x="10033" y="6978"/>
                  </a:cubicBezTo>
                  <a:cubicBezTo>
                    <a:pt x="10033" y="8587"/>
                    <a:pt x="7759" y="10000"/>
                    <a:pt x="4999" y="10000"/>
                  </a:cubicBezTo>
                  <a:cubicBezTo>
                    <a:pt x="2238" y="10000"/>
                    <a:pt x="36" y="8589"/>
                    <a:pt x="36" y="6980"/>
                  </a:cubicBezTo>
                  <a:cubicBezTo>
                    <a:pt x="36" y="5624"/>
                    <a:pt x="0" y="2806"/>
                    <a:pt x="0" y="2806"/>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lowchart: Magnetic Disk 2">
              <a:extLst>
                <a:ext uri="{FF2B5EF4-FFF2-40B4-BE49-F238E27FC236}">
                  <a16:creationId xmlns:a16="http://schemas.microsoft.com/office/drawing/2014/main" id="{1212A83E-8275-4A56-A6E8-DAE2844E4404}"/>
                </a:ext>
              </a:extLst>
            </p:cNvPr>
            <p:cNvSpPr/>
            <p:nvPr/>
          </p:nvSpPr>
          <p:spPr>
            <a:xfrm>
              <a:off x="5267080" y="4644855"/>
              <a:ext cx="1412649" cy="958428"/>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3995 h 10000"/>
                <a:gd name="connsiteX6" fmla="*/ 0 w 10000"/>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5000 w 10072"/>
                <a:gd name="connsiteY4" fmla="*/ 10000 h 10000"/>
                <a:gd name="connsiteX5" fmla="*/ 0 w 10072"/>
                <a:gd name="connsiteY5" fmla="*/ 3995 h 10000"/>
                <a:gd name="connsiteX6" fmla="*/ 0 w 10072"/>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4964 w 10072"/>
                <a:gd name="connsiteY4" fmla="*/ 5723 h 10000"/>
                <a:gd name="connsiteX5" fmla="*/ 0 w 10072"/>
                <a:gd name="connsiteY5" fmla="*/ 3995 h 10000"/>
                <a:gd name="connsiteX6" fmla="*/ 0 w 10072"/>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9964 w 10000"/>
                <a:gd name="connsiteY3" fmla="*/ 3964 h 10000"/>
                <a:gd name="connsiteX4" fmla="*/ 4964 w 10000"/>
                <a:gd name="connsiteY4" fmla="*/ 5723 h 10000"/>
                <a:gd name="connsiteX5" fmla="*/ 0 w 10000"/>
                <a:gd name="connsiteY5" fmla="*/ 3995 h 10000"/>
                <a:gd name="connsiteX6" fmla="*/ 0 w 1000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3873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2130"/>
                <a:gd name="connsiteY0" fmla="*/ 1667 h 10000"/>
                <a:gd name="connsiteX1" fmla="*/ 5000 w 12130"/>
                <a:gd name="connsiteY1" fmla="*/ 0 h 10000"/>
                <a:gd name="connsiteX2" fmla="*/ 10000 w 12130"/>
                <a:gd name="connsiteY2" fmla="*/ 1667 h 10000"/>
                <a:gd name="connsiteX3" fmla="*/ 12130 w 12130"/>
                <a:gd name="connsiteY3" fmla="*/ 7908 h 10000"/>
                <a:gd name="connsiteX4" fmla="*/ 5000 w 12130"/>
                <a:gd name="connsiteY4" fmla="*/ 10000 h 10000"/>
                <a:gd name="connsiteX5" fmla="*/ 0 w 12130"/>
                <a:gd name="connsiteY5" fmla="*/ 8333 h 10000"/>
                <a:gd name="connsiteX6" fmla="*/ 0 w 12130"/>
                <a:gd name="connsiteY6" fmla="*/ 1667 h 10000"/>
                <a:gd name="connsiteX0" fmla="*/ 10000 w 12130"/>
                <a:gd name="connsiteY0" fmla="*/ 1667 h 10000"/>
                <a:gd name="connsiteX1" fmla="*/ 5000 w 12130"/>
                <a:gd name="connsiteY1" fmla="*/ 3334 h 10000"/>
                <a:gd name="connsiteX2" fmla="*/ 0 w 12130"/>
                <a:gd name="connsiteY2" fmla="*/ 1667 h 10000"/>
                <a:gd name="connsiteX0" fmla="*/ 0 w 12130"/>
                <a:gd name="connsiteY0" fmla="*/ 1667 h 10000"/>
                <a:gd name="connsiteX1" fmla="*/ 5000 w 12130"/>
                <a:gd name="connsiteY1" fmla="*/ 0 h 10000"/>
                <a:gd name="connsiteX2" fmla="*/ 10000 w 12130"/>
                <a:gd name="connsiteY2" fmla="*/ 1667 h 10000"/>
                <a:gd name="connsiteX3" fmla="*/ 10000 w 12130"/>
                <a:gd name="connsiteY3" fmla="*/ 4085 h 10000"/>
                <a:gd name="connsiteX4" fmla="*/ 4964 w 12130"/>
                <a:gd name="connsiteY4" fmla="*/ 5723 h 10000"/>
                <a:gd name="connsiteX5" fmla="*/ 0 w 12130"/>
                <a:gd name="connsiteY5" fmla="*/ 3995 h 10000"/>
                <a:gd name="connsiteX6" fmla="*/ 0 w 1213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5000 w 10003"/>
                <a:gd name="connsiteY3" fmla="*/ 10000 h 10000"/>
                <a:gd name="connsiteX4" fmla="*/ 0 w 10003"/>
                <a:gd name="connsiteY4" fmla="*/ 8333 h 10000"/>
                <a:gd name="connsiteX5" fmla="*/ 0 w 10003"/>
                <a:gd name="connsiteY5"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8333"/>
                <a:gd name="connsiteX1" fmla="*/ 5000 w 10003"/>
                <a:gd name="connsiteY1" fmla="*/ 0 h 8333"/>
                <a:gd name="connsiteX2" fmla="*/ 10000 w 10003"/>
                <a:gd name="connsiteY2" fmla="*/ 1667 h 8333"/>
                <a:gd name="connsiteX3" fmla="*/ 0 w 10003"/>
                <a:gd name="connsiteY3" fmla="*/ 8333 h 8333"/>
                <a:gd name="connsiteX4" fmla="*/ 0 w 10003"/>
                <a:gd name="connsiteY4" fmla="*/ 1667 h 8333"/>
                <a:gd name="connsiteX0" fmla="*/ 10000 w 10003"/>
                <a:gd name="connsiteY0" fmla="*/ 1667 h 8333"/>
                <a:gd name="connsiteX1" fmla="*/ 5000 w 10003"/>
                <a:gd name="connsiteY1" fmla="*/ 3334 h 8333"/>
                <a:gd name="connsiteX2" fmla="*/ 0 w 10003"/>
                <a:gd name="connsiteY2" fmla="*/ 1667 h 8333"/>
                <a:gd name="connsiteX0" fmla="*/ 0 w 10003"/>
                <a:gd name="connsiteY0" fmla="*/ 1667 h 8333"/>
                <a:gd name="connsiteX1" fmla="*/ 5000 w 10003"/>
                <a:gd name="connsiteY1" fmla="*/ 0 h 8333"/>
                <a:gd name="connsiteX2" fmla="*/ 10000 w 10003"/>
                <a:gd name="connsiteY2" fmla="*/ 1667 h 8333"/>
                <a:gd name="connsiteX3" fmla="*/ 10000 w 10003"/>
                <a:gd name="connsiteY3" fmla="*/ 4085 h 8333"/>
                <a:gd name="connsiteX4" fmla="*/ 4964 w 10003"/>
                <a:gd name="connsiteY4" fmla="*/ 5723 h 8333"/>
                <a:gd name="connsiteX5" fmla="*/ 0 w 10003"/>
                <a:gd name="connsiteY5" fmla="*/ 3995 h 8333"/>
                <a:gd name="connsiteX6" fmla="*/ 0 w 10003"/>
                <a:gd name="connsiteY6" fmla="*/ 1667 h 8333"/>
                <a:gd name="connsiteX0" fmla="*/ 0 w 10000"/>
                <a:gd name="connsiteY0" fmla="*/ 2000 h 6868"/>
                <a:gd name="connsiteX1" fmla="*/ 4999 w 10000"/>
                <a:gd name="connsiteY1" fmla="*/ 0 h 6868"/>
                <a:gd name="connsiteX2" fmla="*/ 9997 w 10000"/>
                <a:gd name="connsiteY2" fmla="*/ 2000 h 6868"/>
                <a:gd name="connsiteX3" fmla="*/ 0 w 10000"/>
                <a:gd name="connsiteY3" fmla="*/ 2000 h 6868"/>
                <a:gd name="connsiteX0" fmla="*/ 9997 w 10000"/>
                <a:gd name="connsiteY0" fmla="*/ 2000 h 6868"/>
                <a:gd name="connsiteX1" fmla="*/ 4999 w 10000"/>
                <a:gd name="connsiteY1" fmla="*/ 4001 h 6868"/>
                <a:gd name="connsiteX2" fmla="*/ 0 w 10000"/>
                <a:gd name="connsiteY2" fmla="*/ 2000 h 6868"/>
                <a:gd name="connsiteX0" fmla="*/ 0 w 10000"/>
                <a:gd name="connsiteY0" fmla="*/ 2000 h 6868"/>
                <a:gd name="connsiteX1" fmla="*/ 4999 w 10000"/>
                <a:gd name="connsiteY1" fmla="*/ 0 h 6868"/>
                <a:gd name="connsiteX2" fmla="*/ 9997 w 10000"/>
                <a:gd name="connsiteY2" fmla="*/ 2000 h 6868"/>
                <a:gd name="connsiteX3" fmla="*/ 9997 w 10000"/>
                <a:gd name="connsiteY3" fmla="*/ 4902 h 6868"/>
                <a:gd name="connsiteX4" fmla="*/ 4963 w 10000"/>
                <a:gd name="connsiteY4" fmla="*/ 6868 h 6868"/>
                <a:gd name="connsiteX5" fmla="*/ 0 w 10000"/>
                <a:gd name="connsiteY5" fmla="*/ 4794 h 6868"/>
                <a:gd name="connsiteX6" fmla="*/ 0 w 10000"/>
                <a:gd name="connsiteY6" fmla="*/ 2000 h 6868"/>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25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9997 w 10000"/>
                <a:gd name="connsiteY0" fmla="*/ 2912 h 10000"/>
                <a:gd name="connsiteX1" fmla="*/ 9997 w 10000"/>
                <a:gd name="connsiteY1" fmla="*/ 6978 h 10000"/>
                <a:gd name="connsiteX2" fmla="*/ 4963 w 10000"/>
                <a:gd name="connsiteY2" fmla="*/ 10000 h 10000"/>
                <a:gd name="connsiteX3" fmla="*/ 0 w 10000"/>
                <a:gd name="connsiteY3" fmla="*/ 6980 h 10000"/>
                <a:gd name="connsiteX4" fmla="*/ 650 w 10000"/>
                <a:gd name="connsiteY4" fmla="*/ 3866 h 10000"/>
                <a:gd name="connsiteX0" fmla="*/ 36 w 10036"/>
                <a:gd name="connsiteY0" fmla="*/ 2912 h 10000"/>
                <a:gd name="connsiteX1" fmla="*/ 5035 w 10036"/>
                <a:gd name="connsiteY1" fmla="*/ 0 h 10000"/>
                <a:gd name="connsiteX2" fmla="*/ 10033 w 10036"/>
                <a:gd name="connsiteY2" fmla="*/ 2912 h 10000"/>
                <a:gd name="connsiteX3" fmla="*/ 36 w 10036"/>
                <a:gd name="connsiteY3" fmla="*/ 2912 h 10000"/>
                <a:gd name="connsiteX0" fmla="*/ 10033 w 10036"/>
                <a:gd name="connsiteY0" fmla="*/ 2912 h 10000"/>
                <a:gd name="connsiteX1" fmla="*/ 5035 w 10036"/>
                <a:gd name="connsiteY1" fmla="*/ 5826 h 10000"/>
                <a:gd name="connsiteX2" fmla="*/ 36 w 10036"/>
                <a:gd name="connsiteY2" fmla="*/ 2912 h 10000"/>
                <a:gd name="connsiteX0" fmla="*/ 10033 w 10036"/>
                <a:gd name="connsiteY0" fmla="*/ 2912 h 10000"/>
                <a:gd name="connsiteX1" fmla="*/ 10033 w 10036"/>
                <a:gd name="connsiteY1" fmla="*/ 6978 h 10000"/>
                <a:gd name="connsiteX2" fmla="*/ 4999 w 10036"/>
                <a:gd name="connsiteY2" fmla="*/ 10000 h 10000"/>
                <a:gd name="connsiteX3" fmla="*/ 36 w 10036"/>
                <a:gd name="connsiteY3" fmla="*/ 6980 h 10000"/>
                <a:gd name="connsiteX4" fmla="*/ 0 w 10036"/>
                <a:gd name="connsiteY4" fmla="*/ 280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stroke="0" extrusionOk="0">
                  <a:moveTo>
                    <a:pt x="36" y="2912"/>
                  </a:moveTo>
                  <a:cubicBezTo>
                    <a:pt x="36" y="1303"/>
                    <a:pt x="2274" y="0"/>
                    <a:pt x="5035" y="0"/>
                  </a:cubicBezTo>
                  <a:cubicBezTo>
                    <a:pt x="7795" y="0"/>
                    <a:pt x="10033" y="1303"/>
                    <a:pt x="10033" y="2912"/>
                  </a:cubicBezTo>
                  <a:lnTo>
                    <a:pt x="36" y="2912"/>
                  </a:lnTo>
                  <a:close/>
                </a:path>
                <a:path w="10036" h="10000" fill="none" extrusionOk="0">
                  <a:moveTo>
                    <a:pt x="10033" y="2912"/>
                  </a:moveTo>
                  <a:cubicBezTo>
                    <a:pt x="10033" y="4522"/>
                    <a:pt x="7795" y="5826"/>
                    <a:pt x="5035" y="5826"/>
                  </a:cubicBezTo>
                  <a:cubicBezTo>
                    <a:pt x="2274" y="5826"/>
                    <a:pt x="36" y="4522"/>
                    <a:pt x="36" y="2912"/>
                  </a:cubicBezTo>
                </a:path>
                <a:path w="10036" h="10000" fill="none">
                  <a:moveTo>
                    <a:pt x="10033" y="2912"/>
                  </a:moveTo>
                  <a:cubicBezTo>
                    <a:pt x="10021" y="4252"/>
                    <a:pt x="10045" y="5640"/>
                    <a:pt x="10033" y="6978"/>
                  </a:cubicBezTo>
                  <a:cubicBezTo>
                    <a:pt x="10033" y="8587"/>
                    <a:pt x="7759" y="10000"/>
                    <a:pt x="4999" y="10000"/>
                  </a:cubicBezTo>
                  <a:cubicBezTo>
                    <a:pt x="2238" y="10000"/>
                    <a:pt x="36" y="8589"/>
                    <a:pt x="36" y="6980"/>
                  </a:cubicBezTo>
                  <a:cubicBezTo>
                    <a:pt x="36" y="5624"/>
                    <a:pt x="0" y="2806"/>
                    <a:pt x="0" y="2806"/>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lowchart: Magnetic Disk 2">
              <a:extLst>
                <a:ext uri="{FF2B5EF4-FFF2-40B4-BE49-F238E27FC236}">
                  <a16:creationId xmlns:a16="http://schemas.microsoft.com/office/drawing/2014/main" id="{ADAD099A-CDD1-4593-9834-5AFCFF6A51D9}"/>
                </a:ext>
              </a:extLst>
            </p:cNvPr>
            <p:cNvSpPr/>
            <p:nvPr/>
          </p:nvSpPr>
          <p:spPr>
            <a:xfrm>
              <a:off x="5267080" y="5143145"/>
              <a:ext cx="1412649" cy="958428"/>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3995 h 10000"/>
                <a:gd name="connsiteX6" fmla="*/ 0 w 10000"/>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5000 w 10072"/>
                <a:gd name="connsiteY4" fmla="*/ 10000 h 10000"/>
                <a:gd name="connsiteX5" fmla="*/ 0 w 10072"/>
                <a:gd name="connsiteY5" fmla="*/ 3995 h 10000"/>
                <a:gd name="connsiteX6" fmla="*/ 0 w 10072"/>
                <a:gd name="connsiteY6" fmla="*/ 1667 h 10000"/>
                <a:gd name="connsiteX0" fmla="*/ 0 w 10072"/>
                <a:gd name="connsiteY0" fmla="*/ 1667 h 10000"/>
                <a:gd name="connsiteX1" fmla="*/ 5000 w 10072"/>
                <a:gd name="connsiteY1" fmla="*/ 0 h 10000"/>
                <a:gd name="connsiteX2" fmla="*/ 10000 w 10072"/>
                <a:gd name="connsiteY2" fmla="*/ 1667 h 10000"/>
                <a:gd name="connsiteX3" fmla="*/ 10000 w 10072"/>
                <a:gd name="connsiteY3" fmla="*/ 8333 h 10000"/>
                <a:gd name="connsiteX4" fmla="*/ 5000 w 10072"/>
                <a:gd name="connsiteY4" fmla="*/ 10000 h 10000"/>
                <a:gd name="connsiteX5" fmla="*/ 0 w 10072"/>
                <a:gd name="connsiteY5" fmla="*/ 8333 h 10000"/>
                <a:gd name="connsiteX6" fmla="*/ 0 w 10072"/>
                <a:gd name="connsiteY6" fmla="*/ 1667 h 10000"/>
                <a:gd name="connsiteX0" fmla="*/ 10000 w 10072"/>
                <a:gd name="connsiteY0" fmla="*/ 1667 h 10000"/>
                <a:gd name="connsiteX1" fmla="*/ 5000 w 10072"/>
                <a:gd name="connsiteY1" fmla="*/ 3334 h 10000"/>
                <a:gd name="connsiteX2" fmla="*/ 0 w 10072"/>
                <a:gd name="connsiteY2" fmla="*/ 1667 h 10000"/>
                <a:gd name="connsiteX0" fmla="*/ 0 w 10072"/>
                <a:gd name="connsiteY0" fmla="*/ 1667 h 10000"/>
                <a:gd name="connsiteX1" fmla="*/ 5000 w 10072"/>
                <a:gd name="connsiteY1" fmla="*/ 0 h 10000"/>
                <a:gd name="connsiteX2" fmla="*/ 10000 w 10072"/>
                <a:gd name="connsiteY2" fmla="*/ 1667 h 10000"/>
                <a:gd name="connsiteX3" fmla="*/ 10072 w 10072"/>
                <a:gd name="connsiteY3" fmla="*/ 3752 h 10000"/>
                <a:gd name="connsiteX4" fmla="*/ 4964 w 10072"/>
                <a:gd name="connsiteY4" fmla="*/ 5723 h 10000"/>
                <a:gd name="connsiteX5" fmla="*/ 0 w 10072"/>
                <a:gd name="connsiteY5" fmla="*/ 3995 h 10000"/>
                <a:gd name="connsiteX6" fmla="*/ 0 w 10072"/>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9964 w 10000"/>
                <a:gd name="connsiteY3" fmla="*/ 3964 h 10000"/>
                <a:gd name="connsiteX4" fmla="*/ 4964 w 10000"/>
                <a:gd name="connsiteY4" fmla="*/ 5723 h 10000"/>
                <a:gd name="connsiteX5" fmla="*/ 0 w 10000"/>
                <a:gd name="connsiteY5" fmla="*/ 3995 h 10000"/>
                <a:gd name="connsiteX6" fmla="*/ 0 w 1000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3873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8333 h 10000"/>
                <a:gd name="connsiteX4" fmla="*/ 5000 w 10003"/>
                <a:gd name="connsiteY4" fmla="*/ 10000 h 10000"/>
                <a:gd name="connsiteX5" fmla="*/ 0 w 10003"/>
                <a:gd name="connsiteY5" fmla="*/ 8333 h 10000"/>
                <a:gd name="connsiteX6" fmla="*/ 0 w 10003"/>
                <a:gd name="connsiteY6"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2130"/>
                <a:gd name="connsiteY0" fmla="*/ 1667 h 10000"/>
                <a:gd name="connsiteX1" fmla="*/ 5000 w 12130"/>
                <a:gd name="connsiteY1" fmla="*/ 0 h 10000"/>
                <a:gd name="connsiteX2" fmla="*/ 10000 w 12130"/>
                <a:gd name="connsiteY2" fmla="*/ 1667 h 10000"/>
                <a:gd name="connsiteX3" fmla="*/ 12130 w 12130"/>
                <a:gd name="connsiteY3" fmla="*/ 7908 h 10000"/>
                <a:gd name="connsiteX4" fmla="*/ 5000 w 12130"/>
                <a:gd name="connsiteY4" fmla="*/ 10000 h 10000"/>
                <a:gd name="connsiteX5" fmla="*/ 0 w 12130"/>
                <a:gd name="connsiteY5" fmla="*/ 8333 h 10000"/>
                <a:gd name="connsiteX6" fmla="*/ 0 w 12130"/>
                <a:gd name="connsiteY6" fmla="*/ 1667 h 10000"/>
                <a:gd name="connsiteX0" fmla="*/ 10000 w 12130"/>
                <a:gd name="connsiteY0" fmla="*/ 1667 h 10000"/>
                <a:gd name="connsiteX1" fmla="*/ 5000 w 12130"/>
                <a:gd name="connsiteY1" fmla="*/ 3334 h 10000"/>
                <a:gd name="connsiteX2" fmla="*/ 0 w 12130"/>
                <a:gd name="connsiteY2" fmla="*/ 1667 h 10000"/>
                <a:gd name="connsiteX0" fmla="*/ 0 w 12130"/>
                <a:gd name="connsiteY0" fmla="*/ 1667 h 10000"/>
                <a:gd name="connsiteX1" fmla="*/ 5000 w 12130"/>
                <a:gd name="connsiteY1" fmla="*/ 0 h 10000"/>
                <a:gd name="connsiteX2" fmla="*/ 10000 w 12130"/>
                <a:gd name="connsiteY2" fmla="*/ 1667 h 10000"/>
                <a:gd name="connsiteX3" fmla="*/ 10000 w 12130"/>
                <a:gd name="connsiteY3" fmla="*/ 4085 h 10000"/>
                <a:gd name="connsiteX4" fmla="*/ 4964 w 12130"/>
                <a:gd name="connsiteY4" fmla="*/ 5723 h 10000"/>
                <a:gd name="connsiteX5" fmla="*/ 0 w 12130"/>
                <a:gd name="connsiteY5" fmla="*/ 3995 h 10000"/>
                <a:gd name="connsiteX6" fmla="*/ 0 w 12130"/>
                <a:gd name="connsiteY6" fmla="*/ 1667 h 10000"/>
                <a:gd name="connsiteX0" fmla="*/ 0 w 10003"/>
                <a:gd name="connsiteY0" fmla="*/ 1667 h 10000"/>
                <a:gd name="connsiteX1" fmla="*/ 5000 w 10003"/>
                <a:gd name="connsiteY1" fmla="*/ 0 h 10000"/>
                <a:gd name="connsiteX2" fmla="*/ 10000 w 10003"/>
                <a:gd name="connsiteY2" fmla="*/ 1667 h 10000"/>
                <a:gd name="connsiteX3" fmla="*/ 5000 w 10003"/>
                <a:gd name="connsiteY3" fmla="*/ 10000 h 10000"/>
                <a:gd name="connsiteX4" fmla="*/ 0 w 10003"/>
                <a:gd name="connsiteY4" fmla="*/ 8333 h 10000"/>
                <a:gd name="connsiteX5" fmla="*/ 0 w 10003"/>
                <a:gd name="connsiteY5" fmla="*/ 1667 h 10000"/>
                <a:gd name="connsiteX0" fmla="*/ 10000 w 10003"/>
                <a:gd name="connsiteY0" fmla="*/ 1667 h 10000"/>
                <a:gd name="connsiteX1" fmla="*/ 5000 w 10003"/>
                <a:gd name="connsiteY1" fmla="*/ 3334 h 10000"/>
                <a:gd name="connsiteX2" fmla="*/ 0 w 10003"/>
                <a:gd name="connsiteY2" fmla="*/ 1667 h 10000"/>
                <a:gd name="connsiteX0" fmla="*/ 0 w 10003"/>
                <a:gd name="connsiteY0" fmla="*/ 1667 h 10000"/>
                <a:gd name="connsiteX1" fmla="*/ 5000 w 10003"/>
                <a:gd name="connsiteY1" fmla="*/ 0 h 10000"/>
                <a:gd name="connsiteX2" fmla="*/ 10000 w 10003"/>
                <a:gd name="connsiteY2" fmla="*/ 1667 h 10000"/>
                <a:gd name="connsiteX3" fmla="*/ 10000 w 10003"/>
                <a:gd name="connsiteY3" fmla="*/ 4085 h 10000"/>
                <a:gd name="connsiteX4" fmla="*/ 4964 w 10003"/>
                <a:gd name="connsiteY4" fmla="*/ 5723 h 10000"/>
                <a:gd name="connsiteX5" fmla="*/ 0 w 10003"/>
                <a:gd name="connsiteY5" fmla="*/ 3995 h 10000"/>
                <a:gd name="connsiteX6" fmla="*/ 0 w 10003"/>
                <a:gd name="connsiteY6" fmla="*/ 1667 h 10000"/>
                <a:gd name="connsiteX0" fmla="*/ 0 w 10003"/>
                <a:gd name="connsiteY0" fmla="*/ 1667 h 8333"/>
                <a:gd name="connsiteX1" fmla="*/ 5000 w 10003"/>
                <a:gd name="connsiteY1" fmla="*/ 0 h 8333"/>
                <a:gd name="connsiteX2" fmla="*/ 10000 w 10003"/>
                <a:gd name="connsiteY2" fmla="*/ 1667 h 8333"/>
                <a:gd name="connsiteX3" fmla="*/ 0 w 10003"/>
                <a:gd name="connsiteY3" fmla="*/ 8333 h 8333"/>
                <a:gd name="connsiteX4" fmla="*/ 0 w 10003"/>
                <a:gd name="connsiteY4" fmla="*/ 1667 h 8333"/>
                <a:gd name="connsiteX0" fmla="*/ 10000 w 10003"/>
                <a:gd name="connsiteY0" fmla="*/ 1667 h 8333"/>
                <a:gd name="connsiteX1" fmla="*/ 5000 w 10003"/>
                <a:gd name="connsiteY1" fmla="*/ 3334 h 8333"/>
                <a:gd name="connsiteX2" fmla="*/ 0 w 10003"/>
                <a:gd name="connsiteY2" fmla="*/ 1667 h 8333"/>
                <a:gd name="connsiteX0" fmla="*/ 0 w 10003"/>
                <a:gd name="connsiteY0" fmla="*/ 1667 h 8333"/>
                <a:gd name="connsiteX1" fmla="*/ 5000 w 10003"/>
                <a:gd name="connsiteY1" fmla="*/ 0 h 8333"/>
                <a:gd name="connsiteX2" fmla="*/ 10000 w 10003"/>
                <a:gd name="connsiteY2" fmla="*/ 1667 h 8333"/>
                <a:gd name="connsiteX3" fmla="*/ 10000 w 10003"/>
                <a:gd name="connsiteY3" fmla="*/ 4085 h 8333"/>
                <a:gd name="connsiteX4" fmla="*/ 4964 w 10003"/>
                <a:gd name="connsiteY4" fmla="*/ 5723 h 8333"/>
                <a:gd name="connsiteX5" fmla="*/ 0 w 10003"/>
                <a:gd name="connsiteY5" fmla="*/ 3995 h 8333"/>
                <a:gd name="connsiteX6" fmla="*/ 0 w 10003"/>
                <a:gd name="connsiteY6" fmla="*/ 1667 h 8333"/>
                <a:gd name="connsiteX0" fmla="*/ 0 w 10000"/>
                <a:gd name="connsiteY0" fmla="*/ 2000 h 6868"/>
                <a:gd name="connsiteX1" fmla="*/ 4999 w 10000"/>
                <a:gd name="connsiteY1" fmla="*/ 0 h 6868"/>
                <a:gd name="connsiteX2" fmla="*/ 9997 w 10000"/>
                <a:gd name="connsiteY2" fmla="*/ 2000 h 6868"/>
                <a:gd name="connsiteX3" fmla="*/ 0 w 10000"/>
                <a:gd name="connsiteY3" fmla="*/ 2000 h 6868"/>
                <a:gd name="connsiteX0" fmla="*/ 9997 w 10000"/>
                <a:gd name="connsiteY0" fmla="*/ 2000 h 6868"/>
                <a:gd name="connsiteX1" fmla="*/ 4999 w 10000"/>
                <a:gd name="connsiteY1" fmla="*/ 4001 h 6868"/>
                <a:gd name="connsiteX2" fmla="*/ 0 w 10000"/>
                <a:gd name="connsiteY2" fmla="*/ 2000 h 6868"/>
                <a:gd name="connsiteX0" fmla="*/ 0 w 10000"/>
                <a:gd name="connsiteY0" fmla="*/ 2000 h 6868"/>
                <a:gd name="connsiteX1" fmla="*/ 4999 w 10000"/>
                <a:gd name="connsiteY1" fmla="*/ 0 h 6868"/>
                <a:gd name="connsiteX2" fmla="*/ 9997 w 10000"/>
                <a:gd name="connsiteY2" fmla="*/ 2000 h 6868"/>
                <a:gd name="connsiteX3" fmla="*/ 9997 w 10000"/>
                <a:gd name="connsiteY3" fmla="*/ 4902 h 6868"/>
                <a:gd name="connsiteX4" fmla="*/ 4963 w 10000"/>
                <a:gd name="connsiteY4" fmla="*/ 6868 h 6868"/>
                <a:gd name="connsiteX5" fmla="*/ 0 w 10000"/>
                <a:gd name="connsiteY5" fmla="*/ 4794 h 6868"/>
                <a:gd name="connsiteX6" fmla="*/ 0 w 10000"/>
                <a:gd name="connsiteY6" fmla="*/ 2000 h 6868"/>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25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999 w 10000"/>
                <a:gd name="connsiteY1" fmla="*/ 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4879 w 10000"/>
                <a:gd name="connsiteY1" fmla="*/ 2420 h 10000"/>
                <a:gd name="connsiteX2" fmla="*/ 9997 w 10000"/>
                <a:gd name="connsiteY2" fmla="*/ 2912 h 10000"/>
                <a:gd name="connsiteX3" fmla="*/ 9997 w 10000"/>
                <a:gd name="connsiteY3" fmla="*/ 6978 h 10000"/>
                <a:gd name="connsiteX4" fmla="*/ 4963 w 10000"/>
                <a:gd name="connsiteY4" fmla="*/ 10000 h 10000"/>
                <a:gd name="connsiteX5" fmla="*/ 0 w 10000"/>
                <a:gd name="connsiteY5" fmla="*/ 6980 h 10000"/>
                <a:gd name="connsiteX6" fmla="*/ 0 w 10000"/>
                <a:gd name="connsiteY6"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0 w 10000"/>
                <a:gd name="connsiteY0" fmla="*/ 2912 h 10000"/>
                <a:gd name="connsiteX1" fmla="*/ 9997 w 10000"/>
                <a:gd name="connsiteY1" fmla="*/ 2912 h 10000"/>
                <a:gd name="connsiteX2" fmla="*/ 9997 w 10000"/>
                <a:gd name="connsiteY2" fmla="*/ 6978 h 10000"/>
                <a:gd name="connsiteX3" fmla="*/ 4963 w 10000"/>
                <a:gd name="connsiteY3" fmla="*/ 10000 h 10000"/>
                <a:gd name="connsiteX4" fmla="*/ 0 w 10000"/>
                <a:gd name="connsiteY4" fmla="*/ 6980 h 10000"/>
                <a:gd name="connsiteX5" fmla="*/ 0 w 10000"/>
                <a:gd name="connsiteY5" fmla="*/ 2912 h 10000"/>
                <a:gd name="connsiteX0" fmla="*/ 0 w 10000"/>
                <a:gd name="connsiteY0" fmla="*/ 2912 h 10000"/>
                <a:gd name="connsiteX1" fmla="*/ 4999 w 10000"/>
                <a:gd name="connsiteY1" fmla="*/ 0 h 10000"/>
                <a:gd name="connsiteX2" fmla="*/ 9997 w 10000"/>
                <a:gd name="connsiteY2" fmla="*/ 2912 h 10000"/>
                <a:gd name="connsiteX3" fmla="*/ 0 w 10000"/>
                <a:gd name="connsiteY3" fmla="*/ 2912 h 10000"/>
                <a:gd name="connsiteX0" fmla="*/ 9997 w 10000"/>
                <a:gd name="connsiteY0" fmla="*/ 2912 h 10000"/>
                <a:gd name="connsiteX1" fmla="*/ 4999 w 10000"/>
                <a:gd name="connsiteY1" fmla="*/ 5826 h 10000"/>
                <a:gd name="connsiteX2" fmla="*/ 0 w 10000"/>
                <a:gd name="connsiteY2" fmla="*/ 2912 h 10000"/>
                <a:gd name="connsiteX0" fmla="*/ 9997 w 10000"/>
                <a:gd name="connsiteY0" fmla="*/ 2912 h 10000"/>
                <a:gd name="connsiteX1" fmla="*/ 9997 w 10000"/>
                <a:gd name="connsiteY1" fmla="*/ 6978 h 10000"/>
                <a:gd name="connsiteX2" fmla="*/ 4963 w 10000"/>
                <a:gd name="connsiteY2" fmla="*/ 10000 h 10000"/>
                <a:gd name="connsiteX3" fmla="*/ 0 w 10000"/>
                <a:gd name="connsiteY3" fmla="*/ 6980 h 10000"/>
                <a:gd name="connsiteX4" fmla="*/ 650 w 10000"/>
                <a:gd name="connsiteY4" fmla="*/ 3866 h 10000"/>
                <a:gd name="connsiteX0" fmla="*/ 36 w 10036"/>
                <a:gd name="connsiteY0" fmla="*/ 2912 h 10000"/>
                <a:gd name="connsiteX1" fmla="*/ 5035 w 10036"/>
                <a:gd name="connsiteY1" fmla="*/ 0 h 10000"/>
                <a:gd name="connsiteX2" fmla="*/ 10033 w 10036"/>
                <a:gd name="connsiteY2" fmla="*/ 2912 h 10000"/>
                <a:gd name="connsiteX3" fmla="*/ 36 w 10036"/>
                <a:gd name="connsiteY3" fmla="*/ 2912 h 10000"/>
                <a:gd name="connsiteX0" fmla="*/ 10033 w 10036"/>
                <a:gd name="connsiteY0" fmla="*/ 2912 h 10000"/>
                <a:gd name="connsiteX1" fmla="*/ 5035 w 10036"/>
                <a:gd name="connsiteY1" fmla="*/ 5826 h 10000"/>
                <a:gd name="connsiteX2" fmla="*/ 36 w 10036"/>
                <a:gd name="connsiteY2" fmla="*/ 2912 h 10000"/>
                <a:gd name="connsiteX0" fmla="*/ 10033 w 10036"/>
                <a:gd name="connsiteY0" fmla="*/ 2912 h 10000"/>
                <a:gd name="connsiteX1" fmla="*/ 10033 w 10036"/>
                <a:gd name="connsiteY1" fmla="*/ 6978 h 10000"/>
                <a:gd name="connsiteX2" fmla="*/ 4999 w 10036"/>
                <a:gd name="connsiteY2" fmla="*/ 10000 h 10000"/>
                <a:gd name="connsiteX3" fmla="*/ 36 w 10036"/>
                <a:gd name="connsiteY3" fmla="*/ 6980 h 10000"/>
                <a:gd name="connsiteX4" fmla="*/ 0 w 10036"/>
                <a:gd name="connsiteY4" fmla="*/ 280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6" h="10000" stroke="0" extrusionOk="0">
                  <a:moveTo>
                    <a:pt x="36" y="2912"/>
                  </a:moveTo>
                  <a:cubicBezTo>
                    <a:pt x="36" y="1303"/>
                    <a:pt x="2274" y="0"/>
                    <a:pt x="5035" y="0"/>
                  </a:cubicBezTo>
                  <a:cubicBezTo>
                    <a:pt x="7795" y="0"/>
                    <a:pt x="10033" y="1303"/>
                    <a:pt x="10033" y="2912"/>
                  </a:cubicBezTo>
                  <a:lnTo>
                    <a:pt x="36" y="2912"/>
                  </a:lnTo>
                  <a:close/>
                </a:path>
                <a:path w="10036" h="10000" fill="none" extrusionOk="0">
                  <a:moveTo>
                    <a:pt x="10033" y="2912"/>
                  </a:moveTo>
                  <a:cubicBezTo>
                    <a:pt x="10033" y="4522"/>
                    <a:pt x="7795" y="5826"/>
                    <a:pt x="5035" y="5826"/>
                  </a:cubicBezTo>
                  <a:cubicBezTo>
                    <a:pt x="2274" y="5826"/>
                    <a:pt x="36" y="4522"/>
                    <a:pt x="36" y="2912"/>
                  </a:cubicBezTo>
                </a:path>
                <a:path w="10036" h="10000" fill="none">
                  <a:moveTo>
                    <a:pt x="10033" y="2912"/>
                  </a:moveTo>
                  <a:cubicBezTo>
                    <a:pt x="10021" y="4252"/>
                    <a:pt x="10045" y="5640"/>
                    <a:pt x="10033" y="6978"/>
                  </a:cubicBezTo>
                  <a:cubicBezTo>
                    <a:pt x="10033" y="8587"/>
                    <a:pt x="7759" y="10000"/>
                    <a:pt x="4999" y="10000"/>
                  </a:cubicBezTo>
                  <a:cubicBezTo>
                    <a:pt x="2238" y="10000"/>
                    <a:pt x="36" y="8589"/>
                    <a:pt x="36" y="6980"/>
                  </a:cubicBezTo>
                  <a:cubicBezTo>
                    <a:pt x="36" y="5624"/>
                    <a:pt x="0" y="2806"/>
                    <a:pt x="0" y="2806"/>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45088054-B82D-4A69-9B94-26FD67DE7A0E}"/>
                </a:ext>
              </a:extLst>
            </p:cNvPr>
            <p:cNvSpPr/>
            <p:nvPr/>
          </p:nvSpPr>
          <p:spPr>
            <a:xfrm>
              <a:off x="5285064" y="4039883"/>
              <a:ext cx="1376679" cy="573847"/>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865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D6679F1-865B-4739-8015-990B904788D6}"/>
              </a:ext>
            </a:extLst>
          </p:cNvPr>
          <p:cNvGrpSpPr/>
          <p:nvPr/>
        </p:nvGrpSpPr>
        <p:grpSpPr>
          <a:xfrm>
            <a:off x="4317695" y="711199"/>
            <a:ext cx="4064000" cy="2977573"/>
            <a:chOff x="4326468" y="711199"/>
            <a:chExt cx="4064000" cy="2977573"/>
          </a:xfrm>
        </p:grpSpPr>
        <p:sp>
          <p:nvSpPr>
            <p:cNvPr id="39" name="Rounded Rectangle 38"/>
            <p:cNvSpPr/>
            <p:nvPr/>
          </p:nvSpPr>
          <p:spPr>
            <a:xfrm>
              <a:off x="4326468" y="711199"/>
              <a:ext cx="4064000" cy="2977573"/>
            </a:xfrm>
            <a:prstGeom prst="rect">
              <a:avLst/>
            </a:prstGeom>
            <a:solidFill>
              <a:srgbClr val="F7F7F7"/>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200" b="1" dirty="0">
                  <a:solidFill>
                    <a:srgbClr val="064E84"/>
                  </a:solidFill>
                </a:rPr>
                <a:t>HSP Platform</a:t>
              </a:r>
              <a:endParaRPr lang="en-US" sz="2800" dirty="0">
                <a:solidFill>
                  <a:srgbClr val="064E84"/>
                </a:solidFill>
                <a:latin typeface="Arial" panose="020B0604020202020204" pitchFamily="34" charset="0"/>
                <a:cs typeface="Arial" panose="020B0604020202020204" pitchFamily="34" charset="0"/>
              </a:endParaRPr>
            </a:p>
          </p:txBody>
        </p:sp>
        <p:sp>
          <p:nvSpPr>
            <p:cNvPr id="64" name="Rounded Rectangle 43">
              <a:extLst>
                <a:ext uri="{FF2B5EF4-FFF2-40B4-BE49-F238E27FC236}">
                  <a16:creationId xmlns:a16="http://schemas.microsoft.com/office/drawing/2014/main" id="{EE26DA2A-DE8C-420D-8E60-271A1BDA77B4}"/>
                </a:ext>
              </a:extLst>
            </p:cNvPr>
            <p:cNvSpPr/>
            <p:nvPr/>
          </p:nvSpPr>
          <p:spPr>
            <a:xfrm>
              <a:off x="4542884" y="825817"/>
              <a:ext cx="1370505" cy="18445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Cloud Foundry</a:t>
              </a:r>
            </a:p>
          </p:txBody>
        </p:sp>
        <p:sp>
          <p:nvSpPr>
            <p:cNvPr id="60" name="Rounded Rectangle 44">
              <a:extLst>
                <a:ext uri="{FF2B5EF4-FFF2-40B4-BE49-F238E27FC236}">
                  <a16:creationId xmlns:a16="http://schemas.microsoft.com/office/drawing/2014/main" id="{715502FE-2D88-44A4-BD81-41B0B5DBDF2C}"/>
                </a:ext>
              </a:extLst>
            </p:cNvPr>
            <p:cNvSpPr/>
            <p:nvPr/>
          </p:nvSpPr>
          <p:spPr>
            <a:xfrm>
              <a:off x="6960758" y="945987"/>
              <a:ext cx="1207120" cy="976600"/>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schemeClr val="tx1"/>
                </a:solidFill>
              </a:endParaRPr>
            </a:p>
          </p:txBody>
        </p:sp>
        <p:cxnSp>
          <p:nvCxnSpPr>
            <p:cNvPr id="27" name="Straight Arrow Connector 26">
              <a:extLst>
                <a:ext uri="{FF2B5EF4-FFF2-40B4-BE49-F238E27FC236}">
                  <a16:creationId xmlns:a16="http://schemas.microsoft.com/office/drawing/2014/main" id="{8D3D720A-CCE0-4695-B4DB-417FBCFCF933}"/>
                </a:ext>
              </a:extLst>
            </p:cNvPr>
            <p:cNvCxnSpPr>
              <a:cxnSpLocks/>
            </p:cNvCxnSpPr>
            <p:nvPr/>
          </p:nvCxnSpPr>
          <p:spPr>
            <a:xfrm flipH="1">
              <a:off x="6025101" y="1422304"/>
              <a:ext cx="60592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44">
              <a:extLst>
                <a:ext uri="{FF2B5EF4-FFF2-40B4-BE49-F238E27FC236}">
                  <a16:creationId xmlns:a16="http://schemas.microsoft.com/office/drawing/2014/main" id="{62015648-A983-43B8-8F0F-7C334201C19C}"/>
                </a:ext>
              </a:extLst>
            </p:cNvPr>
            <p:cNvSpPr/>
            <p:nvPr/>
          </p:nvSpPr>
          <p:spPr>
            <a:xfrm>
              <a:off x="6960758" y="2198834"/>
              <a:ext cx="1207120" cy="971038"/>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schemeClr val="tx1"/>
                </a:solidFill>
              </a:endParaRPr>
            </a:p>
          </p:txBody>
        </p:sp>
        <p:sp>
          <p:nvSpPr>
            <p:cNvPr id="9" name="Rectangle 8">
              <a:extLst>
                <a:ext uri="{FF2B5EF4-FFF2-40B4-BE49-F238E27FC236}">
                  <a16:creationId xmlns:a16="http://schemas.microsoft.com/office/drawing/2014/main" id="{78234695-21D8-4AD9-9D10-DCCA174BEBE4}"/>
                </a:ext>
              </a:extLst>
            </p:cNvPr>
            <p:cNvSpPr/>
            <p:nvPr/>
          </p:nvSpPr>
          <p:spPr>
            <a:xfrm>
              <a:off x="7049497" y="1043956"/>
              <a:ext cx="1029642" cy="7806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CDR</a:t>
              </a:r>
              <a:endParaRPr lang="en-IO" dirty="0"/>
            </a:p>
          </p:txBody>
        </p:sp>
        <p:pic>
          <p:nvPicPr>
            <p:cNvPr id="57" name="Picture 56">
              <a:extLst>
                <a:ext uri="{FF2B5EF4-FFF2-40B4-BE49-F238E27FC236}">
                  <a16:creationId xmlns:a16="http://schemas.microsoft.com/office/drawing/2014/main" id="{606C43F3-826B-44A1-907F-49C30897B6E5}"/>
                </a:ext>
              </a:extLst>
            </p:cNvPr>
            <p:cNvPicPr>
              <a:picLocks noChangeAspect="1"/>
            </p:cNvPicPr>
            <p:nvPr/>
          </p:nvPicPr>
          <p:blipFill>
            <a:blip r:embed="rId2"/>
            <a:stretch>
              <a:fillRect/>
            </a:stretch>
          </p:blipFill>
          <p:spPr>
            <a:xfrm>
              <a:off x="4637439" y="1070518"/>
              <a:ext cx="1181394" cy="21886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42" name="Straight Arrow Connector 41">
              <a:extLst>
                <a:ext uri="{FF2B5EF4-FFF2-40B4-BE49-F238E27FC236}">
                  <a16:creationId xmlns:a16="http://schemas.microsoft.com/office/drawing/2014/main" id="{8D3D720A-CCE0-4695-B4DB-417FBCFCF933}"/>
                </a:ext>
              </a:extLst>
            </p:cNvPr>
            <p:cNvCxnSpPr>
              <a:cxnSpLocks/>
            </p:cNvCxnSpPr>
            <p:nvPr/>
          </p:nvCxnSpPr>
          <p:spPr>
            <a:xfrm flipH="1">
              <a:off x="6025101" y="2691678"/>
              <a:ext cx="60592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1487080-6433-4D35-8D4A-96482CB47C8B}"/>
                </a:ext>
              </a:extLst>
            </p:cNvPr>
            <p:cNvGrpSpPr/>
            <p:nvPr/>
          </p:nvGrpSpPr>
          <p:grpSpPr>
            <a:xfrm>
              <a:off x="7131707" y="2277146"/>
              <a:ext cx="865223" cy="814414"/>
              <a:chOff x="7127315" y="2329509"/>
              <a:chExt cx="865223" cy="814414"/>
            </a:xfrm>
          </p:grpSpPr>
          <p:sp>
            <p:nvSpPr>
              <p:cNvPr id="4" name="Cylinder 3">
                <a:extLst>
                  <a:ext uri="{FF2B5EF4-FFF2-40B4-BE49-F238E27FC236}">
                    <a16:creationId xmlns:a16="http://schemas.microsoft.com/office/drawing/2014/main" id="{B13DFC11-D14B-48A1-973E-B2B2C947ED28}"/>
                  </a:ext>
                </a:extLst>
              </p:cNvPr>
              <p:cNvSpPr/>
              <p:nvPr/>
            </p:nvSpPr>
            <p:spPr>
              <a:xfrm>
                <a:off x="7127315" y="2329509"/>
                <a:ext cx="865223" cy="814414"/>
              </a:xfrm>
              <a:prstGeom prst="can">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t>PostgreSQL</a:t>
                </a:r>
                <a:endParaRPr lang="en-IO" sz="800" dirty="0"/>
              </a:p>
            </p:txBody>
          </p:sp>
          <p:pic>
            <p:nvPicPr>
              <p:cNvPr id="1026" name="Picture 2" descr="File:Postgresql elephant.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438" y="2738196"/>
                <a:ext cx="365760" cy="37705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a:extLst>
                <a:ext uri="{FF2B5EF4-FFF2-40B4-BE49-F238E27FC236}">
                  <a16:creationId xmlns:a16="http://schemas.microsoft.com/office/drawing/2014/main" id="{9D52A123-1DBF-4401-B50E-F502635F9634}"/>
                </a:ext>
              </a:extLst>
            </p:cNvPr>
            <p:cNvSpPr/>
            <p:nvPr/>
          </p:nvSpPr>
          <p:spPr>
            <a:xfrm>
              <a:off x="4542884" y="825817"/>
              <a:ext cx="1378460" cy="2528301"/>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a:solidFill>
                  <a:schemeClr val="tx1"/>
                </a:solidFill>
              </a:endParaRPr>
            </a:p>
          </p:txBody>
        </p:sp>
      </p:grpSp>
      <p:grpSp>
        <p:nvGrpSpPr>
          <p:cNvPr id="26" name="Group 25">
            <a:extLst>
              <a:ext uri="{FF2B5EF4-FFF2-40B4-BE49-F238E27FC236}">
                <a16:creationId xmlns:a16="http://schemas.microsoft.com/office/drawing/2014/main" id="{E8DAB4E1-7CFE-490B-B8AA-5C41C05C9C2C}"/>
              </a:ext>
            </a:extLst>
          </p:cNvPr>
          <p:cNvGrpSpPr/>
          <p:nvPr/>
        </p:nvGrpSpPr>
        <p:grpSpPr>
          <a:xfrm>
            <a:off x="846363" y="711199"/>
            <a:ext cx="3630264" cy="3357561"/>
            <a:chOff x="609600" y="711199"/>
            <a:chExt cx="3630264" cy="3357561"/>
          </a:xfrm>
        </p:grpSpPr>
        <p:sp>
          <p:nvSpPr>
            <p:cNvPr id="25" name="Rectangle 24">
              <a:extLst>
                <a:ext uri="{FF2B5EF4-FFF2-40B4-BE49-F238E27FC236}">
                  <a16:creationId xmlns:a16="http://schemas.microsoft.com/office/drawing/2014/main" id="{558E5950-1853-4585-AAAF-6783E23CF8BB}"/>
                </a:ext>
              </a:extLst>
            </p:cNvPr>
            <p:cNvSpPr/>
            <p:nvPr/>
          </p:nvSpPr>
          <p:spPr>
            <a:xfrm>
              <a:off x="609600" y="711199"/>
              <a:ext cx="3248742" cy="3357561"/>
            </a:xfrm>
            <a:prstGeom prst="rect">
              <a:avLst/>
            </a:prstGeom>
            <a:solidFill>
              <a:srgbClr val="F7F7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110878" y="2405858"/>
              <a:ext cx="686999" cy="686999"/>
            </a:xfrm>
            <a:custGeom>
              <a:avLst/>
              <a:gdLst>
                <a:gd name="connsiteX0" fmla="*/ 0 w 914396"/>
                <a:gd name="connsiteY0" fmla="*/ 457198 h 914396"/>
                <a:gd name="connsiteX1" fmla="*/ 457198 w 914396"/>
                <a:gd name="connsiteY1" fmla="*/ 0 h 914396"/>
                <a:gd name="connsiteX2" fmla="*/ 914396 w 914396"/>
                <a:gd name="connsiteY2" fmla="*/ 457198 h 914396"/>
                <a:gd name="connsiteX3" fmla="*/ 457198 w 914396"/>
                <a:gd name="connsiteY3" fmla="*/ 914396 h 914396"/>
                <a:gd name="connsiteX4" fmla="*/ 0 w 914396"/>
                <a:gd name="connsiteY4" fmla="*/ 457198 h 91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6" h="914396">
                  <a:moveTo>
                    <a:pt x="0" y="457198"/>
                  </a:moveTo>
                  <a:cubicBezTo>
                    <a:pt x="0" y="204695"/>
                    <a:pt x="204695" y="0"/>
                    <a:pt x="457198" y="0"/>
                  </a:cubicBezTo>
                  <a:cubicBezTo>
                    <a:pt x="709701" y="0"/>
                    <a:pt x="914396" y="204695"/>
                    <a:pt x="914396" y="457198"/>
                  </a:cubicBezTo>
                  <a:cubicBezTo>
                    <a:pt x="914396" y="709701"/>
                    <a:pt x="709701" y="914396"/>
                    <a:pt x="457198" y="914396"/>
                  </a:cubicBezTo>
                  <a:cubicBezTo>
                    <a:pt x="204695" y="914396"/>
                    <a:pt x="0" y="709701"/>
                    <a:pt x="0" y="457198"/>
                  </a:cubicBezTo>
                  <a:close/>
                </a:path>
              </a:pathLst>
            </a:cu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solidFill>
                  <a:schemeClr val="bg1"/>
                </a:solidFill>
                <a:latin typeface="Arial" panose="020B0604020202020204" pitchFamily="34" charset="0"/>
                <a:cs typeface="Arial" panose="020B0604020202020204" pitchFamily="34" charset="0"/>
              </a:endParaRPr>
            </a:p>
          </p:txBody>
        </p:sp>
        <p:cxnSp>
          <p:nvCxnSpPr>
            <p:cNvPr id="50" name="Straight Connector 49"/>
            <p:cNvCxnSpPr>
              <a:cxnSpLocks/>
            </p:cNvCxnSpPr>
            <p:nvPr/>
          </p:nvCxnSpPr>
          <p:spPr>
            <a:xfrm>
              <a:off x="1789465" y="2755645"/>
              <a:ext cx="2450399" cy="50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a:stCxn id="11" idx="1"/>
              <a:endCxn id="18" idx="2"/>
            </p:cNvCxnSpPr>
            <p:nvPr/>
          </p:nvCxnSpPr>
          <p:spPr>
            <a:xfrm flipH="1" flipV="1">
              <a:off x="1453320" y="1588560"/>
              <a:ext cx="1058" cy="8172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close-up of a telephone&#10;&#10;Description automatically generated with low confidence">
              <a:extLst>
                <a:ext uri="{FF2B5EF4-FFF2-40B4-BE49-F238E27FC236}">
                  <a16:creationId xmlns:a16="http://schemas.microsoft.com/office/drawing/2014/main" id="{22D4B01B-84D0-40DB-8CA8-631186880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43" y="1112243"/>
              <a:ext cx="833554" cy="476317"/>
            </a:xfrm>
            <a:prstGeom prst="rect">
              <a:avLst/>
            </a:prstGeom>
          </p:spPr>
        </p:pic>
        <p:pic>
          <p:nvPicPr>
            <p:cNvPr id="23" name="Picture 22" descr="Graphical user interface, text, application, chat or text message&#10;&#10;Description automatically generated">
              <a:extLst>
                <a:ext uri="{FF2B5EF4-FFF2-40B4-BE49-F238E27FC236}">
                  <a16:creationId xmlns:a16="http://schemas.microsoft.com/office/drawing/2014/main" id="{1444A4AC-03C2-4EC7-9DFF-316D923CC9B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963" b="1963"/>
            <a:stretch/>
          </p:blipFill>
          <p:spPr>
            <a:xfrm>
              <a:off x="2743238" y="1005665"/>
              <a:ext cx="684556" cy="684556"/>
            </a:xfrm>
            <a:prstGeom prst="ellipse">
              <a:avLst/>
            </a:prstGeom>
          </p:spPr>
        </p:pic>
        <p:cxnSp>
          <p:nvCxnSpPr>
            <p:cNvPr id="101" name="Straight Connector 100">
              <a:extLst>
                <a:ext uri="{FF2B5EF4-FFF2-40B4-BE49-F238E27FC236}">
                  <a16:creationId xmlns:a16="http://schemas.microsoft.com/office/drawing/2014/main" id="{C2BEDA0E-5953-4B9C-9C4B-F64D7620AF02}"/>
                </a:ext>
              </a:extLst>
            </p:cNvPr>
            <p:cNvCxnSpPr>
              <a:cxnSpLocks/>
              <a:stCxn id="18" idx="3"/>
            </p:cNvCxnSpPr>
            <p:nvPr/>
          </p:nvCxnSpPr>
          <p:spPr>
            <a:xfrm flipV="1">
              <a:off x="1870097" y="1347944"/>
              <a:ext cx="873141" cy="245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7D0F27-F6EC-44A2-9EC2-E387D3DF7C6D}"/>
                </a:ext>
              </a:extLst>
            </p:cNvPr>
            <p:cNvCxnSpPr>
              <a:cxnSpLocks/>
            </p:cNvCxnSpPr>
            <p:nvPr/>
          </p:nvCxnSpPr>
          <p:spPr>
            <a:xfrm flipV="1">
              <a:off x="3447765" y="1327175"/>
              <a:ext cx="782629" cy="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F38543-B1C9-496F-9F84-0060DF22645C}"/>
                </a:ext>
              </a:extLst>
            </p:cNvPr>
            <p:cNvSpPr txBox="1"/>
            <p:nvPr/>
          </p:nvSpPr>
          <p:spPr>
            <a:xfrm>
              <a:off x="1198442" y="3098166"/>
              <a:ext cx="509755" cy="169277"/>
            </a:xfrm>
            <a:prstGeom prst="rect">
              <a:avLst/>
            </a:prstGeom>
          </p:spPr>
          <p:txBody>
            <a:bodyPr wrap="none" lIns="0" tIns="0" rIns="0" bIns="0" rtlCol="0">
              <a:spAutoFit/>
            </a:bodyPr>
            <a:lstStyle/>
            <a:p>
              <a:pPr algn="l"/>
              <a:r>
                <a:rPr lang="en-IN" sz="1100" dirty="0">
                  <a:solidFill>
                    <a:schemeClr val="tx2"/>
                  </a:solidFill>
                </a:rPr>
                <a:t>Patients</a:t>
              </a:r>
            </a:p>
          </p:txBody>
        </p:sp>
        <p:pic>
          <p:nvPicPr>
            <p:cNvPr id="44" name="Picture 43">
              <a:extLst>
                <a:ext uri="{FF2B5EF4-FFF2-40B4-BE49-F238E27FC236}">
                  <a16:creationId xmlns:a16="http://schemas.microsoft.com/office/drawing/2014/main" id="{966E6E6B-6C86-4DF9-9580-55D34B643C6A}"/>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99131" y="2491485"/>
              <a:ext cx="502081" cy="477055"/>
            </a:xfrm>
            <a:prstGeom prst="rect">
              <a:avLst/>
            </a:prstGeom>
          </p:spPr>
        </p:pic>
      </p:grpSp>
      <p:sp>
        <p:nvSpPr>
          <p:cNvPr id="20" name="Rectangle 19">
            <a:extLst>
              <a:ext uri="{FF2B5EF4-FFF2-40B4-BE49-F238E27FC236}">
                <a16:creationId xmlns:a16="http://schemas.microsoft.com/office/drawing/2014/main" id="{BE5B6289-102B-4F0C-9615-3198E5C5B8C5}"/>
              </a:ext>
            </a:extLst>
          </p:cNvPr>
          <p:cNvSpPr/>
          <p:nvPr/>
        </p:nvSpPr>
        <p:spPr>
          <a:xfrm>
            <a:off x="0" y="3706360"/>
            <a:ext cx="9144000" cy="8814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aphicFrame>
        <p:nvGraphicFramePr>
          <p:cNvPr id="38" name="Table 37"/>
          <p:cNvGraphicFramePr>
            <a:graphicFrameLocks noGrp="1"/>
          </p:cNvGraphicFramePr>
          <p:nvPr>
            <p:extLst>
              <p:ext uri="{D42A27DB-BD31-4B8C-83A1-F6EECF244321}">
                <p14:modId xmlns:p14="http://schemas.microsoft.com/office/powerpoint/2010/main" val="3400633060"/>
              </p:ext>
            </p:extLst>
          </p:nvPr>
        </p:nvGraphicFramePr>
        <p:xfrm>
          <a:off x="87098" y="3818081"/>
          <a:ext cx="3080154" cy="670560"/>
        </p:xfrm>
        <a:graphic>
          <a:graphicData uri="http://schemas.openxmlformats.org/drawingml/2006/table">
            <a:tbl>
              <a:tblPr firstRow="1" bandRow="1">
                <a:tableStyleId>{5C22544A-7EE6-4342-B048-85BDC9FD1C3A}</a:tableStyleId>
              </a:tblPr>
              <a:tblGrid>
                <a:gridCol w="1540077">
                  <a:extLst>
                    <a:ext uri="{9D8B030D-6E8A-4147-A177-3AD203B41FA5}">
                      <a16:colId xmlns:a16="http://schemas.microsoft.com/office/drawing/2014/main" val="3913500641"/>
                    </a:ext>
                  </a:extLst>
                </a:gridCol>
                <a:gridCol w="1540077">
                  <a:extLst>
                    <a:ext uri="{9D8B030D-6E8A-4147-A177-3AD203B41FA5}">
                      <a16:colId xmlns:a16="http://schemas.microsoft.com/office/drawing/2014/main" val="3406660432"/>
                    </a:ext>
                  </a:extLst>
                </a:gridCol>
              </a:tblGrid>
              <a:tr h="274320">
                <a:tc>
                  <a:txBody>
                    <a:bodyPr/>
                    <a:lstStyle/>
                    <a:p>
                      <a:r>
                        <a:rPr lang="en-US" sz="1000" dirty="0"/>
                        <a:t>Repository</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tc>
                  <a:txBody>
                    <a:bodyPr/>
                    <a:lstStyle/>
                    <a:p>
                      <a:r>
                        <a:rPr lang="en-US" sz="1000" dirty="0"/>
                        <a:t>Authentication</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extLst>
                  <a:ext uri="{0D108BD9-81ED-4DB2-BD59-A6C34878D82A}">
                    <a16:rowId xmlns:a16="http://schemas.microsoft.com/office/drawing/2014/main" val="1190969805"/>
                  </a:ext>
                </a:extLst>
              </a:tr>
              <a:tr h="370840">
                <a:tc>
                  <a:txBody>
                    <a:bodyPr/>
                    <a:lstStyle/>
                    <a:p>
                      <a:r>
                        <a:rPr lang="en-US" sz="1000" baseline="0" dirty="0">
                          <a:solidFill>
                            <a:schemeClr val="bg1"/>
                          </a:solidFill>
                        </a:rPr>
                        <a:t>       Git &amp; </a:t>
                      </a:r>
                    </a:p>
                    <a:p>
                      <a:r>
                        <a:rPr lang="en-US" sz="1000" dirty="0">
                          <a:solidFill>
                            <a:schemeClr val="bg1"/>
                          </a:solidFill>
                        </a:rPr>
                        <a:t>       AWS Commit</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tc>
                  <a:txBody>
                    <a:bodyPr/>
                    <a:lstStyle/>
                    <a:p>
                      <a:r>
                        <a:rPr lang="en-US" sz="1000" dirty="0">
                          <a:solidFill>
                            <a:schemeClr val="bg1"/>
                          </a:solidFill>
                        </a:rPr>
                        <a:t>HSP IAM</a:t>
                      </a:r>
                    </a:p>
                    <a:p>
                      <a:r>
                        <a:rPr lang="en-US" sz="1000" dirty="0">
                          <a:solidFill>
                            <a:schemeClr val="bg1"/>
                          </a:solidFill>
                        </a:rPr>
                        <a:t>AWS</a:t>
                      </a:r>
                      <a:r>
                        <a:rPr lang="en-US" sz="1000" baseline="0" dirty="0">
                          <a:solidFill>
                            <a:schemeClr val="bg1"/>
                          </a:solidFill>
                        </a:rPr>
                        <a:t> Cognito</a:t>
                      </a:r>
                      <a:endParaRPr lang="en-US" sz="1000" dirty="0">
                        <a:solidFill>
                          <a:schemeClr val="bg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extLst>
                  <a:ext uri="{0D108BD9-81ED-4DB2-BD59-A6C34878D82A}">
                    <a16:rowId xmlns:a16="http://schemas.microsoft.com/office/drawing/2014/main" val="2212620093"/>
                  </a:ext>
                </a:extLst>
              </a:tr>
            </a:tbl>
          </a:graphicData>
        </a:graphic>
      </p:graphicFrame>
      <p:pic>
        <p:nvPicPr>
          <p:cNvPr id="97" name="Picture 96"/>
          <p:cNvPicPr>
            <a:picLocks noChangeAspect="1"/>
          </p:cNvPicPr>
          <p:nvPr/>
        </p:nvPicPr>
        <p:blipFill>
          <a:blip r:embed="rId8"/>
          <a:stretch>
            <a:fillRect/>
          </a:stretch>
        </p:blipFill>
        <p:spPr>
          <a:xfrm>
            <a:off x="2694624" y="4160177"/>
            <a:ext cx="246008" cy="242750"/>
          </a:xfrm>
          <a:prstGeom prst="rect">
            <a:avLst/>
          </a:prstGeom>
        </p:spPr>
      </p:pic>
      <p:graphicFrame>
        <p:nvGraphicFramePr>
          <p:cNvPr id="104" name="Table 103"/>
          <p:cNvGraphicFramePr>
            <a:graphicFrameLocks noGrp="1"/>
          </p:cNvGraphicFramePr>
          <p:nvPr>
            <p:extLst>
              <p:ext uri="{D42A27DB-BD31-4B8C-83A1-F6EECF244321}">
                <p14:modId xmlns:p14="http://schemas.microsoft.com/office/powerpoint/2010/main" val="3907533285"/>
              </p:ext>
            </p:extLst>
          </p:nvPr>
        </p:nvGraphicFramePr>
        <p:xfrm>
          <a:off x="6256602" y="3818081"/>
          <a:ext cx="2773098" cy="667512"/>
        </p:xfrm>
        <a:graphic>
          <a:graphicData uri="http://schemas.openxmlformats.org/drawingml/2006/table">
            <a:tbl>
              <a:tblPr firstRow="1" bandRow="1">
                <a:tableStyleId>{5C22544A-7EE6-4342-B048-85BDC9FD1C3A}</a:tableStyleId>
              </a:tblPr>
              <a:tblGrid>
                <a:gridCol w="1386549">
                  <a:extLst>
                    <a:ext uri="{9D8B030D-6E8A-4147-A177-3AD203B41FA5}">
                      <a16:colId xmlns:a16="http://schemas.microsoft.com/office/drawing/2014/main" val="3913500641"/>
                    </a:ext>
                  </a:extLst>
                </a:gridCol>
                <a:gridCol w="1386549">
                  <a:extLst>
                    <a:ext uri="{9D8B030D-6E8A-4147-A177-3AD203B41FA5}">
                      <a16:colId xmlns:a16="http://schemas.microsoft.com/office/drawing/2014/main" val="3406660432"/>
                    </a:ext>
                  </a:extLst>
                </a:gridCol>
              </a:tblGrid>
              <a:tr h="274320">
                <a:tc>
                  <a:txBody>
                    <a:bodyPr/>
                    <a:lstStyle/>
                    <a:p>
                      <a:r>
                        <a:rPr lang="en-US" sz="900" dirty="0"/>
                        <a:t>Frameworks</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tc>
                  <a:txBody>
                    <a:bodyPr/>
                    <a:lstStyle/>
                    <a:p>
                      <a:r>
                        <a:rPr lang="en-US" sz="900" dirty="0"/>
                        <a:t>Healthcare standard</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extLst>
                  <a:ext uri="{0D108BD9-81ED-4DB2-BD59-A6C34878D82A}">
                    <a16:rowId xmlns:a16="http://schemas.microsoft.com/office/drawing/2014/main" val="1190969805"/>
                  </a:ext>
                </a:extLst>
              </a:tr>
              <a:tr h="393192">
                <a:tc>
                  <a:txBody>
                    <a:bodyPr/>
                    <a:lstStyle/>
                    <a:p>
                      <a:r>
                        <a:rPr lang="en-US" sz="900" dirty="0">
                          <a:solidFill>
                            <a:schemeClr val="bg1"/>
                          </a:solidFill>
                        </a:rPr>
                        <a:t>Next </a:t>
                      </a:r>
                      <a:r>
                        <a:rPr lang="en-US" sz="900" dirty="0" err="1">
                          <a:solidFill>
                            <a:schemeClr val="bg1"/>
                          </a:solidFill>
                        </a:rPr>
                        <a:t>js</a:t>
                      </a:r>
                      <a:r>
                        <a:rPr lang="en-US" sz="900" dirty="0">
                          <a:solidFill>
                            <a:schemeClr val="bg1"/>
                          </a:solidFill>
                        </a:rPr>
                        <a:t> package</a:t>
                      </a:r>
                      <a:r>
                        <a:rPr lang="en-US" sz="900" baseline="0" dirty="0">
                          <a:solidFill>
                            <a:schemeClr val="bg1"/>
                          </a:solidFill>
                        </a:rPr>
                        <a:t>     management</a:t>
                      </a:r>
                      <a:endParaRPr lang="en-US" sz="900" dirty="0">
                        <a:solidFill>
                          <a:schemeClr val="bg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tc>
                  <a:txBody>
                    <a:bodyPr/>
                    <a:lstStyle/>
                    <a:p>
                      <a:endParaRPr lang="en-US" sz="900" dirty="0">
                        <a:solidFill>
                          <a:schemeClr val="bg1"/>
                        </a:solidFill>
                      </a:endParaRPr>
                    </a:p>
                    <a:p>
                      <a:endParaRPr lang="en-US" sz="900" dirty="0">
                        <a:solidFill>
                          <a:schemeClr val="bg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extLst>
                  <a:ext uri="{0D108BD9-81ED-4DB2-BD59-A6C34878D82A}">
                    <a16:rowId xmlns:a16="http://schemas.microsoft.com/office/drawing/2014/main" val="2212620093"/>
                  </a:ext>
                </a:extLst>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295338105"/>
              </p:ext>
            </p:extLst>
          </p:nvPr>
        </p:nvGraphicFramePr>
        <p:xfrm>
          <a:off x="3171850" y="3818081"/>
          <a:ext cx="3080154" cy="670560"/>
        </p:xfrm>
        <a:graphic>
          <a:graphicData uri="http://schemas.openxmlformats.org/drawingml/2006/table">
            <a:tbl>
              <a:tblPr firstRow="1" bandRow="1">
                <a:tableStyleId>{5C22544A-7EE6-4342-B048-85BDC9FD1C3A}</a:tableStyleId>
              </a:tblPr>
              <a:tblGrid>
                <a:gridCol w="1540077">
                  <a:extLst>
                    <a:ext uri="{9D8B030D-6E8A-4147-A177-3AD203B41FA5}">
                      <a16:colId xmlns:a16="http://schemas.microsoft.com/office/drawing/2014/main" val="3913500641"/>
                    </a:ext>
                  </a:extLst>
                </a:gridCol>
                <a:gridCol w="1540077">
                  <a:extLst>
                    <a:ext uri="{9D8B030D-6E8A-4147-A177-3AD203B41FA5}">
                      <a16:colId xmlns:a16="http://schemas.microsoft.com/office/drawing/2014/main" val="3406660432"/>
                    </a:ext>
                  </a:extLst>
                </a:gridCol>
              </a:tblGrid>
              <a:tr h="274320">
                <a:tc>
                  <a:txBody>
                    <a:bodyPr/>
                    <a:lstStyle/>
                    <a:p>
                      <a:r>
                        <a:rPr lang="en-US" sz="1000" dirty="0"/>
                        <a:t>Data Repository</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tc>
                  <a:txBody>
                    <a:bodyPr/>
                    <a:lstStyle/>
                    <a:p>
                      <a:r>
                        <a:rPr lang="en-US" sz="1000" dirty="0"/>
                        <a:t>Medical Devices</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extLst>
                  <a:ext uri="{0D108BD9-81ED-4DB2-BD59-A6C34878D82A}">
                    <a16:rowId xmlns:a16="http://schemas.microsoft.com/office/drawing/2014/main" val="1190969805"/>
                  </a:ext>
                </a:extLst>
              </a:tr>
              <a:tr h="370840">
                <a:tc>
                  <a:txBody>
                    <a:bodyPr/>
                    <a:lstStyle/>
                    <a:p>
                      <a:r>
                        <a:rPr lang="en-US" sz="1000" b="0" dirty="0">
                          <a:solidFill>
                            <a:schemeClr val="bg1"/>
                          </a:solidFill>
                        </a:rPr>
                        <a:t>HSP Clinical Data Repository</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tc>
                  <a:txBody>
                    <a:bodyPr/>
                    <a:lstStyle/>
                    <a:p>
                      <a:r>
                        <a:rPr lang="en-US" sz="1000" dirty="0" err="1">
                          <a:solidFill>
                            <a:schemeClr val="bg1"/>
                          </a:solidFill>
                        </a:rPr>
                        <a:t>Beurer</a:t>
                      </a:r>
                      <a:r>
                        <a:rPr lang="en-US" sz="1000" dirty="0">
                          <a:solidFill>
                            <a:schemeClr val="bg1"/>
                          </a:solidFill>
                        </a:rPr>
                        <a:t> BM 54</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extLst>
                  <a:ext uri="{0D108BD9-81ED-4DB2-BD59-A6C34878D82A}">
                    <a16:rowId xmlns:a16="http://schemas.microsoft.com/office/drawing/2014/main" val="2212620093"/>
                  </a:ext>
                </a:extLst>
              </a:tr>
            </a:tbl>
          </a:graphicData>
        </a:graphic>
      </p:graphicFrame>
      <p:sp>
        <p:nvSpPr>
          <p:cNvPr id="2" name="Title 1"/>
          <p:cNvSpPr>
            <a:spLocks noGrp="1"/>
          </p:cNvSpPr>
          <p:nvPr>
            <p:ph type="title"/>
          </p:nvPr>
        </p:nvSpPr>
        <p:spPr/>
        <p:txBody>
          <a:bodyPr/>
          <a:lstStyle/>
          <a:p>
            <a:r>
              <a:rPr lang="en-US" b="1" dirty="0"/>
              <a:t>DCT - Project Architecture</a:t>
            </a:r>
          </a:p>
        </p:txBody>
      </p:sp>
      <p:pic>
        <p:nvPicPr>
          <p:cNvPr id="95" name="Picture 94"/>
          <p:cNvPicPr>
            <a:picLocks noChangeAspect="1"/>
          </p:cNvPicPr>
          <p:nvPr/>
        </p:nvPicPr>
        <p:blipFill>
          <a:blip r:embed="rId9"/>
          <a:stretch>
            <a:fillRect/>
          </a:stretch>
        </p:blipFill>
        <p:spPr>
          <a:xfrm>
            <a:off x="7240962" y="4152915"/>
            <a:ext cx="421558" cy="257274"/>
          </a:xfrm>
          <a:prstGeom prst="rect">
            <a:avLst/>
          </a:prstGeom>
        </p:spPr>
      </p:pic>
      <p:pic>
        <p:nvPicPr>
          <p:cNvPr id="96" name="Picture 95"/>
          <p:cNvPicPr>
            <a:picLocks noChangeAspect="1"/>
          </p:cNvPicPr>
          <p:nvPr/>
        </p:nvPicPr>
        <p:blipFill>
          <a:blip r:embed="rId10"/>
          <a:stretch>
            <a:fillRect/>
          </a:stretch>
        </p:blipFill>
        <p:spPr>
          <a:xfrm>
            <a:off x="129489" y="4167927"/>
            <a:ext cx="230222" cy="227251"/>
          </a:xfrm>
          <a:prstGeom prst="rect">
            <a:avLst/>
          </a:prstGeom>
        </p:spPr>
      </p:pic>
      <p:pic>
        <p:nvPicPr>
          <p:cNvPr id="62" name="Picture 61" descr="A picture containing logo&#10;&#10;Description automatically generated">
            <a:extLst>
              <a:ext uri="{FF2B5EF4-FFF2-40B4-BE49-F238E27FC236}">
                <a16:creationId xmlns:a16="http://schemas.microsoft.com/office/drawing/2014/main" id="{80AB7841-1E63-4F46-8670-7F4819F0F63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10005" y="4147915"/>
            <a:ext cx="765473" cy="267274"/>
          </a:xfrm>
          <a:prstGeom prst="rect">
            <a:avLst/>
          </a:prstGeom>
        </p:spPr>
      </p:pic>
    </p:spTree>
    <p:extLst>
      <p:ext uri="{BB962C8B-B14F-4D97-AF65-F5344CB8AC3E}">
        <p14:creationId xmlns:p14="http://schemas.microsoft.com/office/powerpoint/2010/main" val="261008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D6679F1-865B-4739-8015-990B904788D6}"/>
              </a:ext>
            </a:extLst>
          </p:cNvPr>
          <p:cNvGrpSpPr/>
          <p:nvPr/>
        </p:nvGrpSpPr>
        <p:grpSpPr>
          <a:xfrm>
            <a:off x="4317695" y="711200"/>
            <a:ext cx="4064000" cy="2977573"/>
            <a:chOff x="4326468" y="711199"/>
            <a:chExt cx="4064000" cy="2977573"/>
          </a:xfrm>
        </p:grpSpPr>
        <p:sp>
          <p:nvSpPr>
            <p:cNvPr id="39" name="Rounded Rectangle 38"/>
            <p:cNvSpPr/>
            <p:nvPr/>
          </p:nvSpPr>
          <p:spPr>
            <a:xfrm>
              <a:off x="4326468" y="711199"/>
              <a:ext cx="4064000" cy="2977573"/>
            </a:xfrm>
            <a:prstGeom prst="rect">
              <a:avLst/>
            </a:prstGeom>
            <a:solidFill>
              <a:srgbClr val="F7F7F7"/>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200" b="1" dirty="0">
                  <a:solidFill>
                    <a:srgbClr val="064E84"/>
                  </a:solidFill>
                </a:rPr>
                <a:t>HSP Platform</a:t>
              </a:r>
              <a:endParaRPr lang="en-US" sz="2800" dirty="0">
                <a:solidFill>
                  <a:srgbClr val="064E84"/>
                </a:solidFill>
                <a:latin typeface="Arial" panose="020B0604020202020204" pitchFamily="34" charset="0"/>
                <a:cs typeface="Arial" panose="020B0604020202020204" pitchFamily="34" charset="0"/>
              </a:endParaRPr>
            </a:p>
          </p:txBody>
        </p:sp>
        <p:sp>
          <p:nvSpPr>
            <p:cNvPr id="64" name="Rounded Rectangle 43">
              <a:extLst>
                <a:ext uri="{FF2B5EF4-FFF2-40B4-BE49-F238E27FC236}">
                  <a16:creationId xmlns:a16="http://schemas.microsoft.com/office/drawing/2014/main" id="{EE26DA2A-DE8C-420D-8E60-271A1BDA77B4}"/>
                </a:ext>
              </a:extLst>
            </p:cNvPr>
            <p:cNvSpPr/>
            <p:nvPr/>
          </p:nvSpPr>
          <p:spPr>
            <a:xfrm>
              <a:off x="4542884" y="825817"/>
              <a:ext cx="1370505" cy="18445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Cloud Foundry</a:t>
              </a:r>
            </a:p>
          </p:txBody>
        </p:sp>
        <p:sp>
          <p:nvSpPr>
            <p:cNvPr id="60" name="Rounded Rectangle 44">
              <a:extLst>
                <a:ext uri="{FF2B5EF4-FFF2-40B4-BE49-F238E27FC236}">
                  <a16:creationId xmlns:a16="http://schemas.microsoft.com/office/drawing/2014/main" id="{715502FE-2D88-44A4-BD81-41B0B5DBDF2C}"/>
                </a:ext>
              </a:extLst>
            </p:cNvPr>
            <p:cNvSpPr/>
            <p:nvPr/>
          </p:nvSpPr>
          <p:spPr>
            <a:xfrm>
              <a:off x="7156024" y="776104"/>
              <a:ext cx="913642" cy="625015"/>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schemeClr val="tx1"/>
                </a:solidFill>
              </a:endParaRPr>
            </a:p>
          </p:txBody>
        </p:sp>
        <p:cxnSp>
          <p:nvCxnSpPr>
            <p:cNvPr id="27" name="Straight Arrow Connector 26">
              <a:extLst>
                <a:ext uri="{FF2B5EF4-FFF2-40B4-BE49-F238E27FC236}">
                  <a16:creationId xmlns:a16="http://schemas.microsoft.com/office/drawing/2014/main" id="{8D3D720A-CCE0-4695-B4DB-417FBCFCF933}"/>
                </a:ext>
              </a:extLst>
            </p:cNvPr>
            <p:cNvCxnSpPr>
              <a:cxnSpLocks/>
            </p:cNvCxnSpPr>
            <p:nvPr/>
          </p:nvCxnSpPr>
          <p:spPr>
            <a:xfrm flipH="1">
              <a:off x="6091091" y="1060658"/>
              <a:ext cx="9624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44">
              <a:extLst>
                <a:ext uri="{FF2B5EF4-FFF2-40B4-BE49-F238E27FC236}">
                  <a16:creationId xmlns:a16="http://schemas.microsoft.com/office/drawing/2014/main" id="{62015648-A983-43B8-8F0F-7C334201C19C}"/>
                </a:ext>
              </a:extLst>
            </p:cNvPr>
            <p:cNvSpPr/>
            <p:nvPr/>
          </p:nvSpPr>
          <p:spPr>
            <a:xfrm>
              <a:off x="7156024" y="1485238"/>
              <a:ext cx="913642" cy="627524"/>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schemeClr val="tx1"/>
                </a:solidFill>
              </a:endParaRPr>
            </a:p>
          </p:txBody>
        </p:sp>
        <p:sp>
          <p:nvSpPr>
            <p:cNvPr id="9" name="Rectangle 8">
              <a:extLst>
                <a:ext uri="{FF2B5EF4-FFF2-40B4-BE49-F238E27FC236}">
                  <a16:creationId xmlns:a16="http://schemas.microsoft.com/office/drawing/2014/main" id="{78234695-21D8-4AD9-9D10-DCCA174BEBE4}"/>
                </a:ext>
              </a:extLst>
            </p:cNvPr>
            <p:cNvSpPr/>
            <p:nvPr/>
          </p:nvSpPr>
          <p:spPr>
            <a:xfrm>
              <a:off x="7223188" y="839633"/>
              <a:ext cx="779313" cy="49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CDR</a:t>
              </a:r>
              <a:endParaRPr lang="en-IO" dirty="0"/>
            </a:p>
          </p:txBody>
        </p:sp>
        <p:pic>
          <p:nvPicPr>
            <p:cNvPr id="57" name="Picture 56">
              <a:extLst>
                <a:ext uri="{FF2B5EF4-FFF2-40B4-BE49-F238E27FC236}">
                  <a16:creationId xmlns:a16="http://schemas.microsoft.com/office/drawing/2014/main" id="{606C43F3-826B-44A1-907F-49C30897B6E5}"/>
                </a:ext>
              </a:extLst>
            </p:cNvPr>
            <p:cNvPicPr>
              <a:picLocks noChangeAspect="1"/>
            </p:cNvPicPr>
            <p:nvPr/>
          </p:nvPicPr>
          <p:blipFill>
            <a:blip r:embed="rId2"/>
            <a:stretch>
              <a:fillRect/>
            </a:stretch>
          </p:blipFill>
          <p:spPr>
            <a:xfrm>
              <a:off x="4637439" y="1070518"/>
              <a:ext cx="1181394" cy="2188645"/>
            </a:xfrm>
            <a:prstGeom prst="roundRect">
              <a:avLst>
                <a:gd name="adj" fmla="val 16667"/>
              </a:avLst>
            </a:prstGeom>
            <a:solidFill>
              <a:schemeClr val="tx1"/>
            </a:solidFill>
            <a:ln>
              <a:noFill/>
            </a:ln>
          </p:spPr>
        </p:pic>
        <p:grpSp>
          <p:nvGrpSpPr>
            <p:cNvPr id="21" name="Group 20">
              <a:extLst>
                <a:ext uri="{FF2B5EF4-FFF2-40B4-BE49-F238E27FC236}">
                  <a16:creationId xmlns:a16="http://schemas.microsoft.com/office/drawing/2014/main" id="{61487080-6433-4D35-8D4A-96482CB47C8B}"/>
                </a:ext>
              </a:extLst>
            </p:cNvPr>
            <p:cNvGrpSpPr/>
            <p:nvPr/>
          </p:nvGrpSpPr>
          <p:grpSpPr>
            <a:xfrm>
              <a:off x="7232341" y="1576103"/>
              <a:ext cx="761006" cy="455842"/>
              <a:chOff x="7227949" y="1628466"/>
              <a:chExt cx="761006" cy="455842"/>
            </a:xfrm>
          </p:grpSpPr>
          <p:sp>
            <p:nvSpPr>
              <p:cNvPr id="4" name="Cylinder 3">
                <a:extLst>
                  <a:ext uri="{FF2B5EF4-FFF2-40B4-BE49-F238E27FC236}">
                    <a16:creationId xmlns:a16="http://schemas.microsoft.com/office/drawing/2014/main" id="{B13DFC11-D14B-48A1-973E-B2B2C947ED28}"/>
                  </a:ext>
                </a:extLst>
              </p:cNvPr>
              <p:cNvSpPr/>
              <p:nvPr/>
            </p:nvSpPr>
            <p:spPr>
              <a:xfrm>
                <a:off x="7227949" y="1628466"/>
                <a:ext cx="761006" cy="455841"/>
              </a:xfrm>
              <a:prstGeom prst="can">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t>PostgreSQL</a:t>
                </a:r>
                <a:endParaRPr lang="en-IO" sz="800" dirty="0"/>
              </a:p>
            </p:txBody>
          </p:sp>
          <p:pic>
            <p:nvPicPr>
              <p:cNvPr id="1026" name="Picture 2" descr="File:Postgresql elephant.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917" y="1909356"/>
                <a:ext cx="169712" cy="174952"/>
              </a:xfrm>
              <a:prstGeom prst="rect">
                <a:avLst/>
              </a:prstGeom>
              <a:solidFill>
                <a:schemeClr val="tx1"/>
              </a:solidFill>
              <a:ln>
                <a:noFill/>
              </a:ln>
            </p:spPr>
          </p:pic>
        </p:grpSp>
        <p:sp>
          <p:nvSpPr>
            <p:cNvPr id="22" name="Rectangle 21">
              <a:extLst>
                <a:ext uri="{FF2B5EF4-FFF2-40B4-BE49-F238E27FC236}">
                  <a16:creationId xmlns:a16="http://schemas.microsoft.com/office/drawing/2014/main" id="{9D52A123-1DBF-4401-B50E-F502635F9634}"/>
                </a:ext>
              </a:extLst>
            </p:cNvPr>
            <p:cNvSpPr/>
            <p:nvPr/>
          </p:nvSpPr>
          <p:spPr>
            <a:xfrm>
              <a:off x="4542884" y="825817"/>
              <a:ext cx="1378460" cy="2528301"/>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a:solidFill>
                  <a:schemeClr val="tx1"/>
                </a:solidFill>
              </a:endParaRPr>
            </a:p>
          </p:txBody>
        </p:sp>
      </p:grpSp>
      <p:grpSp>
        <p:nvGrpSpPr>
          <p:cNvPr id="26" name="Group 25">
            <a:extLst>
              <a:ext uri="{FF2B5EF4-FFF2-40B4-BE49-F238E27FC236}">
                <a16:creationId xmlns:a16="http://schemas.microsoft.com/office/drawing/2014/main" id="{E8DAB4E1-7CFE-490B-B8AA-5C41C05C9C2C}"/>
              </a:ext>
            </a:extLst>
          </p:cNvPr>
          <p:cNvGrpSpPr/>
          <p:nvPr/>
        </p:nvGrpSpPr>
        <p:grpSpPr>
          <a:xfrm>
            <a:off x="846363" y="711200"/>
            <a:ext cx="3630264" cy="3357561"/>
            <a:chOff x="609600" y="711199"/>
            <a:chExt cx="3630264" cy="3357561"/>
          </a:xfrm>
        </p:grpSpPr>
        <p:sp>
          <p:nvSpPr>
            <p:cNvPr id="25" name="Rectangle 24">
              <a:extLst>
                <a:ext uri="{FF2B5EF4-FFF2-40B4-BE49-F238E27FC236}">
                  <a16:creationId xmlns:a16="http://schemas.microsoft.com/office/drawing/2014/main" id="{558E5950-1853-4585-AAAF-6783E23CF8BB}"/>
                </a:ext>
              </a:extLst>
            </p:cNvPr>
            <p:cNvSpPr/>
            <p:nvPr/>
          </p:nvSpPr>
          <p:spPr>
            <a:xfrm>
              <a:off x="609600" y="711199"/>
              <a:ext cx="3248742" cy="3357561"/>
            </a:xfrm>
            <a:prstGeom prst="rect">
              <a:avLst/>
            </a:prstGeom>
            <a:solidFill>
              <a:srgbClr val="F7F7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110878" y="2405858"/>
              <a:ext cx="686999" cy="686999"/>
            </a:xfrm>
            <a:custGeom>
              <a:avLst/>
              <a:gdLst>
                <a:gd name="connsiteX0" fmla="*/ 0 w 914396"/>
                <a:gd name="connsiteY0" fmla="*/ 457198 h 914396"/>
                <a:gd name="connsiteX1" fmla="*/ 457198 w 914396"/>
                <a:gd name="connsiteY1" fmla="*/ 0 h 914396"/>
                <a:gd name="connsiteX2" fmla="*/ 914396 w 914396"/>
                <a:gd name="connsiteY2" fmla="*/ 457198 h 914396"/>
                <a:gd name="connsiteX3" fmla="*/ 457198 w 914396"/>
                <a:gd name="connsiteY3" fmla="*/ 914396 h 914396"/>
                <a:gd name="connsiteX4" fmla="*/ 0 w 914396"/>
                <a:gd name="connsiteY4" fmla="*/ 457198 h 91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6" h="914396">
                  <a:moveTo>
                    <a:pt x="0" y="457198"/>
                  </a:moveTo>
                  <a:cubicBezTo>
                    <a:pt x="0" y="204695"/>
                    <a:pt x="204695" y="0"/>
                    <a:pt x="457198" y="0"/>
                  </a:cubicBezTo>
                  <a:cubicBezTo>
                    <a:pt x="709701" y="0"/>
                    <a:pt x="914396" y="204695"/>
                    <a:pt x="914396" y="457198"/>
                  </a:cubicBezTo>
                  <a:cubicBezTo>
                    <a:pt x="914396" y="709701"/>
                    <a:pt x="709701" y="914396"/>
                    <a:pt x="457198" y="914396"/>
                  </a:cubicBezTo>
                  <a:cubicBezTo>
                    <a:pt x="204695" y="914396"/>
                    <a:pt x="0" y="709701"/>
                    <a:pt x="0" y="457198"/>
                  </a:cubicBezTo>
                  <a:close/>
                </a:path>
              </a:pathLst>
            </a:cu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solidFill>
                  <a:schemeClr val="bg1"/>
                </a:solidFill>
                <a:latin typeface="Arial" panose="020B0604020202020204" pitchFamily="34" charset="0"/>
                <a:cs typeface="Arial" panose="020B0604020202020204" pitchFamily="34" charset="0"/>
              </a:endParaRPr>
            </a:p>
          </p:txBody>
        </p:sp>
        <p:cxnSp>
          <p:nvCxnSpPr>
            <p:cNvPr id="50" name="Straight Connector 49"/>
            <p:cNvCxnSpPr>
              <a:cxnSpLocks/>
            </p:cNvCxnSpPr>
            <p:nvPr/>
          </p:nvCxnSpPr>
          <p:spPr>
            <a:xfrm>
              <a:off x="1789465" y="2755645"/>
              <a:ext cx="2450399" cy="50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a:stCxn id="11" idx="1"/>
              <a:endCxn id="18" idx="2"/>
            </p:cNvCxnSpPr>
            <p:nvPr/>
          </p:nvCxnSpPr>
          <p:spPr>
            <a:xfrm flipH="1" flipV="1">
              <a:off x="1453320" y="1588560"/>
              <a:ext cx="1058" cy="8172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close-up of a telephone&#10;&#10;Description automatically generated with low confidence">
              <a:extLst>
                <a:ext uri="{FF2B5EF4-FFF2-40B4-BE49-F238E27FC236}">
                  <a16:creationId xmlns:a16="http://schemas.microsoft.com/office/drawing/2014/main" id="{22D4B01B-84D0-40DB-8CA8-631186880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43" y="1112243"/>
              <a:ext cx="833554" cy="476317"/>
            </a:xfrm>
            <a:prstGeom prst="rect">
              <a:avLst/>
            </a:prstGeom>
          </p:spPr>
        </p:pic>
        <p:cxnSp>
          <p:nvCxnSpPr>
            <p:cNvPr id="101" name="Straight Connector 100">
              <a:extLst>
                <a:ext uri="{FF2B5EF4-FFF2-40B4-BE49-F238E27FC236}">
                  <a16:creationId xmlns:a16="http://schemas.microsoft.com/office/drawing/2014/main" id="{C2BEDA0E-5953-4B9C-9C4B-F64D7620AF02}"/>
                </a:ext>
              </a:extLst>
            </p:cNvPr>
            <p:cNvCxnSpPr>
              <a:cxnSpLocks/>
              <a:stCxn id="18" idx="3"/>
            </p:cNvCxnSpPr>
            <p:nvPr/>
          </p:nvCxnSpPr>
          <p:spPr>
            <a:xfrm flipV="1">
              <a:off x="1870097" y="1347944"/>
              <a:ext cx="873141" cy="245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7D0F27-F6EC-44A2-9EC2-E387D3DF7C6D}"/>
                </a:ext>
              </a:extLst>
            </p:cNvPr>
            <p:cNvCxnSpPr>
              <a:cxnSpLocks/>
            </p:cNvCxnSpPr>
            <p:nvPr/>
          </p:nvCxnSpPr>
          <p:spPr>
            <a:xfrm flipV="1">
              <a:off x="3447765" y="1327175"/>
              <a:ext cx="782629" cy="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F38543-B1C9-496F-9F84-0060DF22645C}"/>
                </a:ext>
              </a:extLst>
            </p:cNvPr>
            <p:cNvSpPr txBox="1"/>
            <p:nvPr/>
          </p:nvSpPr>
          <p:spPr>
            <a:xfrm>
              <a:off x="1198442" y="3098166"/>
              <a:ext cx="509755" cy="169277"/>
            </a:xfrm>
            <a:prstGeom prst="rect">
              <a:avLst/>
            </a:prstGeom>
          </p:spPr>
          <p:txBody>
            <a:bodyPr wrap="none" lIns="0" tIns="0" rIns="0" bIns="0" rtlCol="0">
              <a:spAutoFit/>
            </a:bodyPr>
            <a:lstStyle/>
            <a:p>
              <a:pPr algn="l"/>
              <a:r>
                <a:rPr lang="en-IN" sz="1100" dirty="0">
                  <a:solidFill>
                    <a:schemeClr val="tx2"/>
                  </a:solidFill>
                </a:rPr>
                <a:t>Patients</a:t>
              </a:r>
            </a:p>
          </p:txBody>
        </p:sp>
        <p:pic>
          <p:nvPicPr>
            <p:cNvPr id="44" name="Picture 43">
              <a:extLst>
                <a:ext uri="{FF2B5EF4-FFF2-40B4-BE49-F238E27FC236}">
                  <a16:creationId xmlns:a16="http://schemas.microsoft.com/office/drawing/2014/main" id="{966E6E6B-6C86-4DF9-9580-55D34B643C6A}"/>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99131" y="2491485"/>
              <a:ext cx="502081" cy="477055"/>
            </a:xfrm>
            <a:prstGeom prst="rect">
              <a:avLst/>
            </a:prstGeom>
          </p:spPr>
        </p:pic>
      </p:grpSp>
      <p:sp>
        <p:nvSpPr>
          <p:cNvPr id="20" name="Rectangle 19">
            <a:extLst>
              <a:ext uri="{FF2B5EF4-FFF2-40B4-BE49-F238E27FC236}">
                <a16:creationId xmlns:a16="http://schemas.microsoft.com/office/drawing/2014/main" id="{BE5B6289-102B-4F0C-9615-3198E5C5B8C5}"/>
              </a:ext>
            </a:extLst>
          </p:cNvPr>
          <p:cNvSpPr/>
          <p:nvPr/>
        </p:nvSpPr>
        <p:spPr>
          <a:xfrm>
            <a:off x="0" y="3706360"/>
            <a:ext cx="9144000" cy="8814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aphicFrame>
        <p:nvGraphicFramePr>
          <p:cNvPr id="38" name="Table 37"/>
          <p:cNvGraphicFramePr>
            <a:graphicFrameLocks noGrp="1"/>
          </p:cNvGraphicFramePr>
          <p:nvPr/>
        </p:nvGraphicFramePr>
        <p:xfrm>
          <a:off x="87098" y="3818081"/>
          <a:ext cx="3080154" cy="670560"/>
        </p:xfrm>
        <a:graphic>
          <a:graphicData uri="http://schemas.openxmlformats.org/drawingml/2006/table">
            <a:tbl>
              <a:tblPr firstRow="1" bandRow="1">
                <a:tableStyleId>{5C22544A-7EE6-4342-B048-85BDC9FD1C3A}</a:tableStyleId>
              </a:tblPr>
              <a:tblGrid>
                <a:gridCol w="1540077">
                  <a:extLst>
                    <a:ext uri="{9D8B030D-6E8A-4147-A177-3AD203B41FA5}">
                      <a16:colId xmlns:a16="http://schemas.microsoft.com/office/drawing/2014/main" val="3913500641"/>
                    </a:ext>
                  </a:extLst>
                </a:gridCol>
                <a:gridCol w="1540077">
                  <a:extLst>
                    <a:ext uri="{9D8B030D-6E8A-4147-A177-3AD203B41FA5}">
                      <a16:colId xmlns:a16="http://schemas.microsoft.com/office/drawing/2014/main" val="3406660432"/>
                    </a:ext>
                  </a:extLst>
                </a:gridCol>
              </a:tblGrid>
              <a:tr h="274320">
                <a:tc>
                  <a:txBody>
                    <a:bodyPr/>
                    <a:lstStyle/>
                    <a:p>
                      <a:r>
                        <a:rPr lang="en-US" sz="1000" dirty="0"/>
                        <a:t>Repository</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tc>
                  <a:txBody>
                    <a:bodyPr/>
                    <a:lstStyle/>
                    <a:p>
                      <a:r>
                        <a:rPr lang="en-US" sz="1000" dirty="0"/>
                        <a:t>Authentication</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extLst>
                  <a:ext uri="{0D108BD9-81ED-4DB2-BD59-A6C34878D82A}">
                    <a16:rowId xmlns:a16="http://schemas.microsoft.com/office/drawing/2014/main" val="1190969805"/>
                  </a:ext>
                </a:extLst>
              </a:tr>
              <a:tr h="396240">
                <a:tc>
                  <a:txBody>
                    <a:bodyPr/>
                    <a:lstStyle/>
                    <a:p>
                      <a:r>
                        <a:rPr lang="en-US" sz="1000" baseline="0" dirty="0">
                          <a:solidFill>
                            <a:schemeClr val="bg1"/>
                          </a:solidFill>
                        </a:rPr>
                        <a:t>       Git &amp; </a:t>
                      </a:r>
                    </a:p>
                    <a:p>
                      <a:r>
                        <a:rPr lang="en-US" sz="1000" dirty="0">
                          <a:solidFill>
                            <a:schemeClr val="bg1"/>
                          </a:solidFill>
                        </a:rPr>
                        <a:t>       AWS Commit</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tc>
                  <a:txBody>
                    <a:bodyPr/>
                    <a:lstStyle/>
                    <a:p>
                      <a:r>
                        <a:rPr lang="en-US" sz="1000" dirty="0">
                          <a:solidFill>
                            <a:schemeClr val="bg1"/>
                          </a:solidFill>
                        </a:rPr>
                        <a:t>HSP IAM</a:t>
                      </a:r>
                    </a:p>
                    <a:p>
                      <a:r>
                        <a:rPr lang="en-US" sz="1000" dirty="0">
                          <a:solidFill>
                            <a:schemeClr val="bg1"/>
                          </a:solidFill>
                        </a:rPr>
                        <a:t>AWS</a:t>
                      </a:r>
                      <a:r>
                        <a:rPr lang="en-US" sz="1000" baseline="0" dirty="0">
                          <a:solidFill>
                            <a:schemeClr val="bg1"/>
                          </a:solidFill>
                        </a:rPr>
                        <a:t> Cognito</a:t>
                      </a:r>
                      <a:endParaRPr lang="en-US" sz="1000" dirty="0">
                        <a:solidFill>
                          <a:schemeClr val="bg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extLst>
                  <a:ext uri="{0D108BD9-81ED-4DB2-BD59-A6C34878D82A}">
                    <a16:rowId xmlns:a16="http://schemas.microsoft.com/office/drawing/2014/main" val="2212620093"/>
                  </a:ext>
                </a:extLst>
              </a:tr>
            </a:tbl>
          </a:graphicData>
        </a:graphic>
      </p:graphicFrame>
      <p:pic>
        <p:nvPicPr>
          <p:cNvPr id="97" name="Picture 96"/>
          <p:cNvPicPr>
            <a:picLocks noChangeAspect="1"/>
          </p:cNvPicPr>
          <p:nvPr/>
        </p:nvPicPr>
        <p:blipFill>
          <a:blip r:embed="rId7"/>
          <a:stretch>
            <a:fillRect/>
          </a:stretch>
        </p:blipFill>
        <p:spPr>
          <a:xfrm>
            <a:off x="2694624" y="4160177"/>
            <a:ext cx="246008" cy="242750"/>
          </a:xfrm>
          <a:prstGeom prst="rect">
            <a:avLst/>
          </a:prstGeom>
        </p:spPr>
      </p:pic>
      <p:graphicFrame>
        <p:nvGraphicFramePr>
          <p:cNvPr id="104" name="Table 103"/>
          <p:cNvGraphicFramePr>
            <a:graphicFrameLocks noGrp="1"/>
          </p:cNvGraphicFramePr>
          <p:nvPr/>
        </p:nvGraphicFramePr>
        <p:xfrm>
          <a:off x="6256602" y="3818081"/>
          <a:ext cx="2773098" cy="667512"/>
        </p:xfrm>
        <a:graphic>
          <a:graphicData uri="http://schemas.openxmlformats.org/drawingml/2006/table">
            <a:tbl>
              <a:tblPr firstRow="1" bandRow="1">
                <a:tableStyleId>{5C22544A-7EE6-4342-B048-85BDC9FD1C3A}</a:tableStyleId>
              </a:tblPr>
              <a:tblGrid>
                <a:gridCol w="1386549">
                  <a:extLst>
                    <a:ext uri="{9D8B030D-6E8A-4147-A177-3AD203B41FA5}">
                      <a16:colId xmlns:a16="http://schemas.microsoft.com/office/drawing/2014/main" val="3913500641"/>
                    </a:ext>
                  </a:extLst>
                </a:gridCol>
                <a:gridCol w="1386549">
                  <a:extLst>
                    <a:ext uri="{9D8B030D-6E8A-4147-A177-3AD203B41FA5}">
                      <a16:colId xmlns:a16="http://schemas.microsoft.com/office/drawing/2014/main" val="3406660432"/>
                    </a:ext>
                  </a:extLst>
                </a:gridCol>
              </a:tblGrid>
              <a:tr h="274320">
                <a:tc>
                  <a:txBody>
                    <a:bodyPr/>
                    <a:lstStyle/>
                    <a:p>
                      <a:r>
                        <a:rPr lang="en-US" sz="900" dirty="0"/>
                        <a:t>Frameworks</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tc>
                  <a:txBody>
                    <a:bodyPr/>
                    <a:lstStyle/>
                    <a:p>
                      <a:r>
                        <a:rPr lang="en-US" sz="900" dirty="0"/>
                        <a:t>Healthcare standard</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extLst>
                  <a:ext uri="{0D108BD9-81ED-4DB2-BD59-A6C34878D82A}">
                    <a16:rowId xmlns:a16="http://schemas.microsoft.com/office/drawing/2014/main" val="1190969805"/>
                  </a:ext>
                </a:extLst>
              </a:tr>
              <a:tr h="393192">
                <a:tc>
                  <a:txBody>
                    <a:bodyPr/>
                    <a:lstStyle/>
                    <a:p>
                      <a:r>
                        <a:rPr lang="en-US" sz="900" dirty="0">
                          <a:solidFill>
                            <a:schemeClr val="bg1"/>
                          </a:solidFill>
                        </a:rPr>
                        <a:t>Next </a:t>
                      </a:r>
                      <a:r>
                        <a:rPr lang="en-US" sz="900" dirty="0" err="1">
                          <a:solidFill>
                            <a:schemeClr val="bg1"/>
                          </a:solidFill>
                        </a:rPr>
                        <a:t>js</a:t>
                      </a:r>
                      <a:r>
                        <a:rPr lang="en-US" sz="900" dirty="0">
                          <a:solidFill>
                            <a:schemeClr val="bg1"/>
                          </a:solidFill>
                        </a:rPr>
                        <a:t> package</a:t>
                      </a:r>
                      <a:r>
                        <a:rPr lang="en-US" sz="900" baseline="0" dirty="0">
                          <a:solidFill>
                            <a:schemeClr val="bg1"/>
                          </a:solidFill>
                        </a:rPr>
                        <a:t>     management</a:t>
                      </a:r>
                      <a:endParaRPr lang="en-US" sz="900" dirty="0">
                        <a:solidFill>
                          <a:schemeClr val="bg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tc>
                  <a:txBody>
                    <a:bodyPr/>
                    <a:lstStyle/>
                    <a:p>
                      <a:endParaRPr lang="en-US" sz="900" dirty="0">
                        <a:solidFill>
                          <a:schemeClr val="bg1"/>
                        </a:solidFill>
                      </a:endParaRPr>
                    </a:p>
                    <a:p>
                      <a:endParaRPr lang="en-US" sz="900" dirty="0">
                        <a:solidFill>
                          <a:schemeClr val="bg1"/>
                        </a:solidFill>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extLst>
                  <a:ext uri="{0D108BD9-81ED-4DB2-BD59-A6C34878D82A}">
                    <a16:rowId xmlns:a16="http://schemas.microsoft.com/office/drawing/2014/main" val="2212620093"/>
                  </a:ext>
                </a:extLst>
              </a:tr>
            </a:tbl>
          </a:graphicData>
        </a:graphic>
      </p:graphicFrame>
      <p:graphicFrame>
        <p:nvGraphicFramePr>
          <p:cNvPr id="102" name="Table 101"/>
          <p:cNvGraphicFramePr>
            <a:graphicFrameLocks noGrp="1"/>
          </p:cNvGraphicFramePr>
          <p:nvPr/>
        </p:nvGraphicFramePr>
        <p:xfrm>
          <a:off x="3171851" y="3818081"/>
          <a:ext cx="3080154" cy="670560"/>
        </p:xfrm>
        <a:graphic>
          <a:graphicData uri="http://schemas.openxmlformats.org/drawingml/2006/table">
            <a:tbl>
              <a:tblPr firstRow="1" bandRow="1">
                <a:tableStyleId>{5C22544A-7EE6-4342-B048-85BDC9FD1C3A}</a:tableStyleId>
              </a:tblPr>
              <a:tblGrid>
                <a:gridCol w="1540077">
                  <a:extLst>
                    <a:ext uri="{9D8B030D-6E8A-4147-A177-3AD203B41FA5}">
                      <a16:colId xmlns:a16="http://schemas.microsoft.com/office/drawing/2014/main" val="3913500641"/>
                    </a:ext>
                  </a:extLst>
                </a:gridCol>
                <a:gridCol w="1540077">
                  <a:extLst>
                    <a:ext uri="{9D8B030D-6E8A-4147-A177-3AD203B41FA5}">
                      <a16:colId xmlns:a16="http://schemas.microsoft.com/office/drawing/2014/main" val="3406660432"/>
                    </a:ext>
                  </a:extLst>
                </a:gridCol>
              </a:tblGrid>
              <a:tr h="274320">
                <a:tc>
                  <a:txBody>
                    <a:bodyPr/>
                    <a:lstStyle/>
                    <a:p>
                      <a:r>
                        <a:rPr lang="en-US" sz="1000" dirty="0"/>
                        <a:t>Data Repository</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tc>
                  <a:txBody>
                    <a:bodyPr/>
                    <a:lstStyle/>
                    <a:p>
                      <a:r>
                        <a:rPr lang="en-US" sz="1000" dirty="0"/>
                        <a:t>Medical Devices</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1"/>
                    </a:solidFill>
                  </a:tcPr>
                </a:tc>
                <a:extLst>
                  <a:ext uri="{0D108BD9-81ED-4DB2-BD59-A6C34878D82A}">
                    <a16:rowId xmlns:a16="http://schemas.microsoft.com/office/drawing/2014/main" val="1190969805"/>
                  </a:ext>
                </a:extLst>
              </a:tr>
              <a:tr h="396240">
                <a:tc>
                  <a:txBody>
                    <a:bodyPr/>
                    <a:lstStyle/>
                    <a:p>
                      <a:r>
                        <a:rPr lang="en-US" sz="1000" b="0" dirty="0">
                          <a:solidFill>
                            <a:schemeClr val="bg1"/>
                          </a:solidFill>
                        </a:rPr>
                        <a:t>HSP Clinical Data Repository, HSP Blob</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tc>
                  <a:txBody>
                    <a:bodyPr/>
                    <a:lstStyle/>
                    <a:p>
                      <a:r>
                        <a:rPr lang="en-US" sz="1000" dirty="0" err="1">
                          <a:solidFill>
                            <a:schemeClr val="bg1"/>
                          </a:solidFill>
                        </a:rPr>
                        <a:t>Beurer</a:t>
                      </a:r>
                      <a:r>
                        <a:rPr lang="en-US" sz="1000" dirty="0">
                          <a:solidFill>
                            <a:schemeClr val="bg1"/>
                          </a:solidFill>
                        </a:rPr>
                        <a:t> BM 54</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tx2"/>
                    </a:solidFill>
                  </a:tcPr>
                </a:tc>
                <a:extLst>
                  <a:ext uri="{0D108BD9-81ED-4DB2-BD59-A6C34878D82A}">
                    <a16:rowId xmlns:a16="http://schemas.microsoft.com/office/drawing/2014/main" val="2212620093"/>
                  </a:ext>
                </a:extLst>
              </a:tr>
            </a:tbl>
          </a:graphicData>
        </a:graphic>
      </p:graphicFrame>
      <p:sp>
        <p:nvSpPr>
          <p:cNvPr id="2" name="Title 1"/>
          <p:cNvSpPr>
            <a:spLocks noGrp="1"/>
          </p:cNvSpPr>
          <p:nvPr>
            <p:ph type="title"/>
          </p:nvPr>
        </p:nvSpPr>
        <p:spPr/>
        <p:txBody>
          <a:bodyPr/>
          <a:lstStyle/>
          <a:p>
            <a:r>
              <a:rPr lang="en-US" b="1" dirty="0"/>
              <a:t>DCT - Architecture</a:t>
            </a:r>
          </a:p>
        </p:txBody>
      </p:sp>
      <p:pic>
        <p:nvPicPr>
          <p:cNvPr id="95" name="Picture 94"/>
          <p:cNvPicPr>
            <a:picLocks noChangeAspect="1"/>
          </p:cNvPicPr>
          <p:nvPr/>
        </p:nvPicPr>
        <p:blipFill>
          <a:blip r:embed="rId8"/>
          <a:stretch>
            <a:fillRect/>
          </a:stretch>
        </p:blipFill>
        <p:spPr>
          <a:xfrm>
            <a:off x="7240962" y="4152915"/>
            <a:ext cx="421558" cy="257274"/>
          </a:xfrm>
          <a:prstGeom prst="rect">
            <a:avLst/>
          </a:prstGeom>
        </p:spPr>
      </p:pic>
      <p:pic>
        <p:nvPicPr>
          <p:cNvPr id="96" name="Picture 95"/>
          <p:cNvPicPr>
            <a:picLocks noChangeAspect="1"/>
          </p:cNvPicPr>
          <p:nvPr/>
        </p:nvPicPr>
        <p:blipFill>
          <a:blip r:embed="rId9"/>
          <a:stretch>
            <a:fillRect/>
          </a:stretch>
        </p:blipFill>
        <p:spPr>
          <a:xfrm>
            <a:off x="129489" y="4167927"/>
            <a:ext cx="230222" cy="227251"/>
          </a:xfrm>
          <a:prstGeom prst="rect">
            <a:avLst/>
          </a:prstGeom>
        </p:spPr>
      </p:pic>
      <p:pic>
        <p:nvPicPr>
          <p:cNvPr id="62" name="Picture 61" descr="A picture containing logo&#10;&#10;Description automatically generated">
            <a:extLst>
              <a:ext uri="{FF2B5EF4-FFF2-40B4-BE49-F238E27FC236}">
                <a16:creationId xmlns:a16="http://schemas.microsoft.com/office/drawing/2014/main" id="{80AB7841-1E63-4F46-8670-7F4819F0F6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10006" y="4147916"/>
            <a:ext cx="765473" cy="267274"/>
          </a:xfrm>
          <a:prstGeom prst="rect">
            <a:avLst/>
          </a:prstGeom>
        </p:spPr>
      </p:pic>
      <p:sp>
        <p:nvSpPr>
          <p:cNvPr id="37" name="Rounded Rectangle 44">
            <a:extLst>
              <a:ext uri="{FF2B5EF4-FFF2-40B4-BE49-F238E27FC236}">
                <a16:creationId xmlns:a16="http://schemas.microsoft.com/office/drawing/2014/main" id="{E26777BD-180D-4E99-B43E-AA068CF78A90}"/>
              </a:ext>
            </a:extLst>
          </p:cNvPr>
          <p:cNvSpPr/>
          <p:nvPr/>
        </p:nvSpPr>
        <p:spPr>
          <a:xfrm>
            <a:off x="7147251" y="2203628"/>
            <a:ext cx="913642" cy="625015"/>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schemeClr val="tx1"/>
              </a:solidFill>
            </a:endParaRPr>
          </a:p>
        </p:txBody>
      </p:sp>
      <p:sp>
        <p:nvSpPr>
          <p:cNvPr id="40" name="Rectangle 39">
            <a:extLst>
              <a:ext uri="{FF2B5EF4-FFF2-40B4-BE49-F238E27FC236}">
                <a16:creationId xmlns:a16="http://schemas.microsoft.com/office/drawing/2014/main" id="{F1F81EA0-6157-4783-A006-19BD68B56AA8}"/>
              </a:ext>
            </a:extLst>
          </p:cNvPr>
          <p:cNvSpPr/>
          <p:nvPr/>
        </p:nvSpPr>
        <p:spPr>
          <a:xfrm>
            <a:off x="7214416" y="2267157"/>
            <a:ext cx="779313" cy="49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Blob</a:t>
            </a:r>
            <a:endParaRPr lang="en-IO" dirty="0"/>
          </a:p>
        </p:txBody>
      </p:sp>
      <p:sp>
        <p:nvSpPr>
          <p:cNvPr id="41" name="Rounded Rectangle 44">
            <a:extLst>
              <a:ext uri="{FF2B5EF4-FFF2-40B4-BE49-F238E27FC236}">
                <a16:creationId xmlns:a16="http://schemas.microsoft.com/office/drawing/2014/main" id="{372AA879-D026-4B1D-932B-34A744DC49C2}"/>
              </a:ext>
            </a:extLst>
          </p:cNvPr>
          <p:cNvSpPr/>
          <p:nvPr/>
        </p:nvSpPr>
        <p:spPr>
          <a:xfrm>
            <a:off x="7155038" y="2918154"/>
            <a:ext cx="913642" cy="625015"/>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schemeClr val="tx1"/>
              </a:solidFill>
            </a:endParaRPr>
          </a:p>
        </p:txBody>
      </p:sp>
      <p:sp>
        <p:nvSpPr>
          <p:cNvPr id="43" name="Rectangle 42">
            <a:extLst>
              <a:ext uri="{FF2B5EF4-FFF2-40B4-BE49-F238E27FC236}">
                <a16:creationId xmlns:a16="http://schemas.microsoft.com/office/drawing/2014/main" id="{3CF9818C-EA8D-483F-9F82-D2613F781EEA}"/>
              </a:ext>
            </a:extLst>
          </p:cNvPr>
          <p:cNvSpPr/>
          <p:nvPr/>
        </p:nvSpPr>
        <p:spPr>
          <a:xfrm>
            <a:off x="7222203" y="2981683"/>
            <a:ext cx="779313" cy="49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Notification</a:t>
            </a:r>
            <a:endParaRPr lang="en-IO" sz="900" dirty="0"/>
          </a:p>
        </p:txBody>
      </p:sp>
      <p:cxnSp>
        <p:nvCxnSpPr>
          <p:cNvPr id="45" name="Straight Arrow Connector 44">
            <a:extLst>
              <a:ext uri="{FF2B5EF4-FFF2-40B4-BE49-F238E27FC236}">
                <a16:creationId xmlns:a16="http://schemas.microsoft.com/office/drawing/2014/main" id="{59E67930-DAB5-425B-85F7-937A9DA0A73F}"/>
              </a:ext>
            </a:extLst>
          </p:cNvPr>
          <p:cNvCxnSpPr>
            <a:cxnSpLocks/>
          </p:cNvCxnSpPr>
          <p:nvPr/>
        </p:nvCxnSpPr>
        <p:spPr>
          <a:xfrm flipH="1">
            <a:off x="6082318" y="1776111"/>
            <a:ext cx="9624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DCA42B9-B117-46D2-927C-BE7E681434EE}"/>
              </a:ext>
            </a:extLst>
          </p:cNvPr>
          <p:cNvCxnSpPr>
            <a:cxnSpLocks/>
          </p:cNvCxnSpPr>
          <p:nvPr/>
        </p:nvCxnSpPr>
        <p:spPr>
          <a:xfrm flipH="1">
            <a:off x="6082318" y="2516134"/>
            <a:ext cx="9624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443FFC2-57A1-4877-9453-30E7B13FD274}"/>
              </a:ext>
            </a:extLst>
          </p:cNvPr>
          <p:cNvCxnSpPr>
            <a:cxnSpLocks/>
          </p:cNvCxnSpPr>
          <p:nvPr/>
        </p:nvCxnSpPr>
        <p:spPr>
          <a:xfrm flipH="1">
            <a:off x="6083129" y="3178476"/>
            <a:ext cx="9624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A227946-B2C1-40C0-A10B-AE8866202749}"/>
              </a:ext>
            </a:extLst>
          </p:cNvPr>
          <p:cNvSpPr/>
          <p:nvPr/>
        </p:nvSpPr>
        <p:spPr>
          <a:xfrm>
            <a:off x="2980002" y="1002603"/>
            <a:ext cx="696572" cy="6701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DCT</a:t>
            </a:r>
          </a:p>
        </p:txBody>
      </p:sp>
    </p:spTree>
    <p:extLst>
      <p:ext uri="{BB962C8B-B14F-4D97-AF65-F5344CB8AC3E}">
        <p14:creationId xmlns:p14="http://schemas.microsoft.com/office/powerpoint/2010/main" val="29002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9AB8D2A-4B5A-E34B-A032-7ECDDA5E7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69" y="2253993"/>
            <a:ext cx="591920" cy="591920"/>
          </a:xfrm>
          <a:prstGeom prst="rect">
            <a:avLst/>
          </a:prstGeom>
          <a:noFill/>
          <a:extLst>
            <a:ext uri="{909E8E84-426E-40DD-AFC4-6F175D3DCCD1}">
              <a14:hiddenFill xmlns:a14="http://schemas.microsoft.com/office/drawing/2010/main">
                <a:solidFill>
                  <a:srgbClr val="FFFFFF"/>
                </a:solidFill>
              </a14:hiddenFill>
            </a:ext>
          </a:extLst>
        </p:spPr>
      </p:pic>
      <p:cxnSp>
        <p:nvCxnSpPr>
          <p:cNvPr id="300" name="Connector: Elbow 299">
            <a:extLst>
              <a:ext uri="{FF2B5EF4-FFF2-40B4-BE49-F238E27FC236}">
                <a16:creationId xmlns:a16="http://schemas.microsoft.com/office/drawing/2014/main" id="{3C2AC584-1804-4611-9211-4836A544C776}"/>
              </a:ext>
            </a:extLst>
          </p:cNvPr>
          <p:cNvCxnSpPr>
            <a:cxnSpLocks/>
          </p:cNvCxnSpPr>
          <p:nvPr/>
        </p:nvCxnSpPr>
        <p:spPr>
          <a:xfrm>
            <a:off x="960438" y="2553838"/>
            <a:ext cx="5411552" cy="403255"/>
          </a:xfrm>
          <a:prstGeom prst="bentConnector2">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F1B87AD0-1C63-4890-A64E-419D3270E5B3}"/>
              </a:ext>
            </a:extLst>
          </p:cNvPr>
          <p:cNvSpPr/>
          <p:nvPr/>
        </p:nvSpPr>
        <p:spPr>
          <a:xfrm>
            <a:off x="2585197" y="2958261"/>
            <a:ext cx="2832128" cy="1348607"/>
          </a:xfrm>
          <a:prstGeom prst="rect">
            <a:avLst/>
          </a:prstGeom>
          <a:solidFill>
            <a:srgbClr val="9DD6FF"/>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825" b="1" dirty="0"/>
          </a:p>
        </p:txBody>
      </p:sp>
      <p:sp>
        <p:nvSpPr>
          <p:cNvPr id="52" name="Rectangle 51">
            <a:extLst>
              <a:ext uri="{FF2B5EF4-FFF2-40B4-BE49-F238E27FC236}">
                <a16:creationId xmlns:a16="http://schemas.microsoft.com/office/drawing/2014/main" id="{9194A601-BEBE-4579-9C36-4DBE51234CB2}"/>
              </a:ext>
            </a:extLst>
          </p:cNvPr>
          <p:cNvSpPr/>
          <p:nvPr/>
        </p:nvSpPr>
        <p:spPr>
          <a:xfrm>
            <a:off x="1382252" y="745211"/>
            <a:ext cx="5622440" cy="3977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Rectangle 108">
            <a:extLst>
              <a:ext uri="{FF2B5EF4-FFF2-40B4-BE49-F238E27FC236}">
                <a16:creationId xmlns:a16="http://schemas.microsoft.com/office/drawing/2014/main" id="{BED494BF-2988-40D7-8DED-E1BB54BE2A8E}"/>
              </a:ext>
            </a:extLst>
          </p:cNvPr>
          <p:cNvSpPr/>
          <p:nvPr/>
        </p:nvSpPr>
        <p:spPr>
          <a:xfrm>
            <a:off x="220320" y="90576"/>
            <a:ext cx="6673537" cy="524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dirty="0"/>
              <a:t>DCT - Technical Architecture </a:t>
            </a:r>
          </a:p>
        </p:txBody>
      </p:sp>
      <p:sp>
        <p:nvSpPr>
          <p:cNvPr id="5" name="Rectangle 4">
            <a:extLst>
              <a:ext uri="{FF2B5EF4-FFF2-40B4-BE49-F238E27FC236}">
                <a16:creationId xmlns:a16="http://schemas.microsoft.com/office/drawing/2014/main" id="{FDC068B0-F12B-4655-A5E9-3A653D584C20}"/>
              </a:ext>
            </a:extLst>
          </p:cNvPr>
          <p:cNvSpPr/>
          <p:nvPr/>
        </p:nvSpPr>
        <p:spPr>
          <a:xfrm>
            <a:off x="1382252" y="755624"/>
            <a:ext cx="5622440" cy="17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Health Suite Platform</a:t>
            </a:r>
          </a:p>
        </p:txBody>
      </p:sp>
      <p:sp>
        <p:nvSpPr>
          <p:cNvPr id="48" name="Rectangle 47">
            <a:extLst>
              <a:ext uri="{FF2B5EF4-FFF2-40B4-BE49-F238E27FC236}">
                <a16:creationId xmlns:a16="http://schemas.microsoft.com/office/drawing/2014/main" id="{2CE1F806-3680-41E9-8718-3F87D8C6A1D4}"/>
              </a:ext>
            </a:extLst>
          </p:cNvPr>
          <p:cNvSpPr/>
          <p:nvPr/>
        </p:nvSpPr>
        <p:spPr>
          <a:xfrm>
            <a:off x="7043869" y="755624"/>
            <a:ext cx="1945224" cy="39671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spcBef>
                <a:spcPts val="300"/>
              </a:spcBef>
              <a:spcAft>
                <a:spcPts val="300"/>
              </a:spcAft>
            </a:pPr>
            <a:endParaRPr lang="en-US" sz="800" b="1" dirty="0"/>
          </a:p>
          <a:p>
            <a:pPr marL="257175" indent="-257175" algn="just">
              <a:spcBef>
                <a:spcPts val="300"/>
              </a:spcBef>
              <a:spcAft>
                <a:spcPts val="300"/>
              </a:spcAft>
              <a:buAutoNum type="arabicPeriod"/>
            </a:pPr>
            <a:r>
              <a:rPr lang="en-US" sz="800" b="1" dirty="0"/>
              <a:t>Patient login to mobile app</a:t>
            </a:r>
          </a:p>
          <a:p>
            <a:pPr marL="257175" indent="-257175" algn="just">
              <a:spcBef>
                <a:spcPts val="300"/>
              </a:spcBef>
              <a:spcAft>
                <a:spcPts val="300"/>
              </a:spcAft>
              <a:buAutoNum type="arabicPeriod"/>
            </a:pPr>
            <a:r>
              <a:rPr lang="en-US" sz="800" b="1" dirty="0"/>
              <a:t>Using the Access token sent Validation of the token is done.</a:t>
            </a:r>
          </a:p>
          <a:p>
            <a:pPr marL="257175" indent="-257175" algn="just">
              <a:spcBef>
                <a:spcPts val="300"/>
              </a:spcBef>
              <a:spcAft>
                <a:spcPts val="300"/>
              </a:spcAft>
              <a:buAutoNum type="arabicPeriod"/>
            </a:pPr>
            <a:r>
              <a:rPr lang="en-US" sz="800" b="1" dirty="0"/>
              <a:t>On successful Authentication , the API Gateway is called which talks to the Amazon RDS to retrieve needed information using Lambda</a:t>
            </a:r>
          </a:p>
          <a:p>
            <a:pPr marL="257175" indent="-257175" algn="just">
              <a:spcBef>
                <a:spcPts val="300"/>
              </a:spcBef>
              <a:spcAft>
                <a:spcPts val="300"/>
              </a:spcAft>
              <a:buAutoNum type="arabicPeriod"/>
            </a:pPr>
            <a:r>
              <a:rPr lang="en-US" sz="800" b="1" dirty="0"/>
              <a:t>Then the relevant information from CDR is retrieved after IAM Authorization.</a:t>
            </a:r>
          </a:p>
          <a:p>
            <a:pPr marL="257175" indent="-257175" algn="just">
              <a:spcBef>
                <a:spcPts val="300"/>
              </a:spcBef>
              <a:spcAft>
                <a:spcPts val="300"/>
              </a:spcAft>
              <a:buAutoNum type="arabicPeriod"/>
            </a:pPr>
            <a:r>
              <a:rPr lang="en-US" sz="800" b="1" dirty="0"/>
              <a:t>In order to consume notifications in specific scenarios &amp; thus needed APIs and Lambdas as called.</a:t>
            </a:r>
          </a:p>
          <a:p>
            <a:pPr marL="257175" indent="-257175" algn="just">
              <a:spcBef>
                <a:spcPts val="300"/>
              </a:spcBef>
              <a:spcAft>
                <a:spcPts val="300"/>
              </a:spcAft>
              <a:buAutoNum type="arabicPeriod"/>
            </a:pPr>
            <a:r>
              <a:rPr lang="en-US" sz="800" b="1" dirty="0"/>
              <a:t>In order to get consent forms from the patients we store the agreements in Blob/Object Storage</a:t>
            </a:r>
          </a:p>
          <a:p>
            <a:pPr marL="257175" indent="-257175" algn="just">
              <a:spcBef>
                <a:spcPts val="300"/>
              </a:spcBef>
              <a:spcAft>
                <a:spcPts val="300"/>
              </a:spcAft>
              <a:buAutoNum type="arabicPeriod"/>
            </a:pPr>
            <a:r>
              <a:rPr lang="en-US" sz="800" b="1" dirty="0"/>
              <a:t>Once the user is ready with the readings for the day , they push it to CDR by accessing the same application.</a:t>
            </a:r>
          </a:p>
          <a:p>
            <a:pPr marL="257175" indent="-257175" algn="just">
              <a:spcBef>
                <a:spcPts val="300"/>
              </a:spcBef>
              <a:spcAft>
                <a:spcPts val="300"/>
              </a:spcAft>
              <a:buAutoNum type="arabicPeriod"/>
            </a:pPr>
            <a:r>
              <a:rPr lang="en-US" sz="800" b="1" dirty="0"/>
              <a:t>TDR &amp; Connect are intended to be used for device connect &amp; storing digital signatures.</a:t>
            </a:r>
          </a:p>
          <a:p>
            <a:pPr marL="257175" indent="-257175" algn="just">
              <a:spcBef>
                <a:spcPts val="300"/>
              </a:spcBef>
              <a:spcAft>
                <a:spcPts val="300"/>
              </a:spcAft>
              <a:buAutoNum type="arabicPeriod"/>
            </a:pPr>
            <a:endParaRPr lang="en-US" sz="800" b="1" dirty="0"/>
          </a:p>
        </p:txBody>
      </p:sp>
      <p:sp>
        <p:nvSpPr>
          <p:cNvPr id="66" name="Rectangle 65">
            <a:extLst>
              <a:ext uri="{FF2B5EF4-FFF2-40B4-BE49-F238E27FC236}">
                <a16:creationId xmlns:a16="http://schemas.microsoft.com/office/drawing/2014/main" id="{964E0EF3-787A-4453-98B0-309AD1BD0860}"/>
              </a:ext>
            </a:extLst>
          </p:cNvPr>
          <p:cNvSpPr/>
          <p:nvPr/>
        </p:nvSpPr>
        <p:spPr>
          <a:xfrm>
            <a:off x="445320" y="3777647"/>
            <a:ext cx="866541" cy="2277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25" b="1" dirty="0"/>
              <a:t>Mobile App</a:t>
            </a:r>
          </a:p>
        </p:txBody>
      </p:sp>
      <p:sp>
        <p:nvSpPr>
          <p:cNvPr id="78" name="Cylinder 77">
            <a:extLst>
              <a:ext uri="{FF2B5EF4-FFF2-40B4-BE49-F238E27FC236}">
                <a16:creationId xmlns:a16="http://schemas.microsoft.com/office/drawing/2014/main" id="{8C1B9EEE-17EC-47C0-8B40-6A98187CD616}"/>
              </a:ext>
            </a:extLst>
          </p:cNvPr>
          <p:cNvSpPr/>
          <p:nvPr/>
        </p:nvSpPr>
        <p:spPr>
          <a:xfrm>
            <a:off x="2676357" y="3723160"/>
            <a:ext cx="1017781" cy="522826"/>
          </a:xfrm>
          <a:prstGeom prst="can">
            <a:avLst/>
          </a:prstGeom>
          <a:ln>
            <a:solidFill>
              <a:srgbClr val="0033B4"/>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dirty="0"/>
              <a:t>Clinical Data </a:t>
            </a:r>
            <a:r>
              <a:rPr lang="en-US" sz="900" b="1" dirty="0"/>
              <a:t>Repository</a:t>
            </a:r>
            <a:endParaRPr lang="en-US" sz="1050" b="1" dirty="0"/>
          </a:p>
        </p:txBody>
      </p:sp>
      <p:sp>
        <p:nvSpPr>
          <p:cNvPr id="81" name="Rectangle 80">
            <a:extLst>
              <a:ext uri="{FF2B5EF4-FFF2-40B4-BE49-F238E27FC236}">
                <a16:creationId xmlns:a16="http://schemas.microsoft.com/office/drawing/2014/main" id="{09B33230-AA5C-4E61-9F8E-DE84DDF9B0B3}"/>
              </a:ext>
            </a:extLst>
          </p:cNvPr>
          <p:cNvSpPr/>
          <p:nvPr/>
        </p:nvSpPr>
        <p:spPr>
          <a:xfrm>
            <a:off x="2979230" y="2362520"/>
            <a:ext cx="700314" cy="1341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25" b="1" dirty="0"/>
              <a:t>Validate</a:t>
            </a:r>
          </a:p>
        </p:txBody>
      </p:sp>
      <p:sp>
        <p:nvSpPr>
          <p:cNvPr id="92" name="Cylinder 91">
            <a:extLst>
              <a:ext uri="{FF2B5EF4-FFF2-40B4-BE49-F238E27FC236}">
                <a16:creationId xmlns:a16="http://schemas.microsoft.com/office/drawing/2014/main" id="{4FE3AF2D-EBBE-4B5A-8C79-2FC92FEE48D0}"/>
              </a:ext>
            </a:extLst>
          </p:cNvPr>
          <p:cNvSpPr/>
          <p:nvPr/>
        </p:nvSpPr>
        <p:spPr>
          <a:xfrm>
            <a:off x="4399715" y="3262766"/>
            <a:ext cx="915838" cy="522826"/>
          </a:xfrm>
          <a:prstGeom prst="can">
            <a:avLst/>
          </a:prstGeom>
          <a:solidFill>
            <a:schemeClr val="accent6">
              <a:lumMod val="75000"/>
            </a:schemeClr>
          </a:solidFill>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b="1" dirty="0"/>
              <a:t>Telemetry Data Repository</a:t>
            </a:r>
          </a:p>
        </p:txBody>
      </p:sp>
      <p:sp>
        <p:nvSpPr>
          <p:cNvPr id="124" name="Rectangle 123">
            <a:extLst>
              <a:ext uri="{FF2B5EF4-FFF2-40B4-BE49-F238E27FC236}">
                <a16:creationId xmlns:a16="http://schemas.microsoft.com/office/drawing/2014/main" id="{D0B1AB9C-A2D7-4DFC-B990-015A6160B047}"/>
              </a:ext>
            </a:extLst>
          </p:cNvPr>
          <p:cNvSpPr/>
          <p:nvPr/>
        </p:nvSpPr>
        <p:spPr>
          <a:xfrm>
            <a:off x="2584583" y="2956246"/>
            <a:ext cx="2832128" cy="179806"/>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25" b="1" dirty="0">
                <a:solidFill>
                  <a:schemeClr val="bg2"/>
                </a:solidFill>
              </a:rPr>
              <a:t>STORE</a:t>
            </a:r>
          </a:p>
        </p:txBody>
      </p:sp>
      <p:sp>
        <p:nvSpPr>
          <p:cNvPr id="135" name="Rectangle 134">
            <a:extLst>
              <a:ext uri="{FF2B5EF4-FFF2-40B4-BE49-F238E27FC236}">
                <a16:creationId xmlns:a16="http://schemas.microsoft.com/office/drawing/2014/main" id="{6076B84D-B554-4831-AA19-BD36D52643E5}"/>
              </a:ext>
            </a:extLst>
          </p:cNvPr>
          <p:cNvSpPr/>
          <p:nvPr/>
        </p:nvSpPr>
        <p:spPr>
          <a:xfrm>
            <a:off x="2590496" y="979450"/>
            <a:ext cx="2832596" cy="1485528"/>
          </a:xfrm>
          <a:prstGeom prst="rect">
            <a:avLst/>
          </a:prstGeom>
          <a:solidFill>
            <a:srgbClr val="9DD6FF"/>
          </a:solidFill>
          <a:ln>
            <a:solidFill>
              <a:srgbClr val="0033B4"/>
            </a:solidFill>
            <a:headEnd w="med" len="sm"/>
            <a:tailEnd w="med" len="s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b="1" dirty="0"/>
          </a:p>
        </p:txBody>
      </p:sp>
      <p:sp>
        <p:nvSpPr>
          <p:cNvPr id="136" name="Rectangle 135">
            <a:extLst>
              <a:ext uri="{FF2B5EF4-FFF2-40B4-BE49-F238E27FC236}">
                <a16:creationId xmlns:a16="http://schemas.microsoft.com/office/drawing/2014/main" id="{8881121F-FCB8-44EB-A179-CA21F7CF29FE}"/>
              </a:ext>
            </a:extLst>
          </p:cNvPr>
          <p:cNvSpPr/>
          <p:nvPr/>
        </p:nvSpPr>
        <p:spPr>
          <a:xfrm>
            <a:off x="2585197" y="979497"/>
            <a:ext cx="2832596" cy="180000"/>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a:solidFill>
                  <a:schemeClr val="bg2"/>
                </a:solidFill>
              </a:rPr>
              <a:t>HOST</a:t>
            </a:r>
            <a:endParaRPr lang="en-US" sz="800" b="1" dirty="0">
              <a:solidFill>
                <a:schemeClr val="bg2"/>
              </a:solidFill>
            </a:endParaRPr>
          </a:p>
        </p:txBody>
      </p:sp>
      <p:sp>
        <p:nvSpPr>
          <p:cNvPr id="137" name="Rectangle 136">
            <a:extLst>
              <a:ext uri="{FF2B5EF4-FFF2-40B4-BE49-F238E27FC236}">
                <a16:creationId xmlns:a16="http://schemas.microsoft.com/office/drawing/2014/main" id="{EF60DDE9-5B67-4DE2-8446-5506B62C4C27}"/>
              </a:ext>
            </a:extLst>
          </p:cNvPr>
          <p:cNvSpPr/>
          <p:nvPr/>
        </p:nvSpPr>
        <p:spPr>
          <a:xfrm>
            <a:off x="4067178" y="1600200"/>
            <a:ext cx="1190393" cy="365760"/>
          </a:xfrm>
          <a:prstGeom prst="rect">
            <a:avLst/>
          </a:prstGeom>
          <a:solidFill>
            <a:schemeClr val="bg2"/>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900" b="1" dirty="0"/>
              <a:t>RDS Service Broker</a:t>
            </a:r>
          </a:p>
        </p:txBody>
      </p:sp>
      <p:sp>
        <p:nvSpPr>
          <p:cNvPr id="138" name="Rectangle 137">
            <a:extLst>
              <a:ext uri="{FF2B5EF4-FFF2-40B4-BE49-F238E27FC236}">
                <a16:creationId xmlns:a16="http://schemas.microsoft.com/office/drawing/2014/main" id="{8080A3BC-01F0-41F5-AF53-A5E5FC4F9E5B}"/>
              </a:ext>
            </a:extLst>
          </p:cNvPr>
          <p:cNvSpPr/>
          <p:nvPr/>
        </p:nvSpPr>
        <p:spPr>
          <a:xfrm>
            <a:off x="2692198" y="2135538"/>
            <a:ext cx="700314" cy="270000"/>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t>Logging</a:t>
            </a:r>
          </a:p>
        </p:txBody>
      </p:sp>
      <p:sp>
        <p:nvSpPr>
          <p:cNvPr id="140" name="Rectangle 139">
            <a:extLst>
              <a:ext uri="{FF2B5EF4-FFF2-40B4-BE49-F238E27FC236}">
                <a16:creationId xmlns:a16="http://schemas.microsoft.com/office/drawing/2014/main" id="{78657235-7C34-4E40-870F-44686FD38B62}"/>
              </a:ext>
            </a:extLst>
          </p:cNvPr>
          <p:cNvSpPr/>
          <p:nvPr/>
        </p:nvSpPr>
        <p:spPr>
          <a:xfrm>
            <a:off x="4069080" y="2057400"/>
            <a:ext cx="1190393" cy="365760"/>
          </a:xfrm>
          <a:prstGeom prst="rect">
            <a:avLst/>
          </a:prstGeom>
          <a:solidFill>
            <a:srgbClr val="F7F7F7"/>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900" b="1" dirty="0"/>
              <a:t>Notification</a:t>
            </a:r>
          </a:p>
        </p:txBody>
      </p:sp>
      <p:pic>
        <p:nvPicPr>
          <p:cNvPr id="145" name="Picture 144" descr="Icon&#10;&#10;Description automatically generated">
            <a:extLst>
              <a:ext uri="{FF2B5EF4-FFF2-40B4-BE49-F238E27FC236}">
                <a16:creationId xmlns:a16="http://schemas.microsoft.com/office/drawing/2014/main" id="{E43AACF3-54E1-499C-92D7-8FE18C1ED1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409" y="2813783"/>
            <a:ext cx="306517" cy="325094"/>
          </a:xfrm>
          <a:prstGeom prst="rect">
            <a:avLst/>
          </a:prstGeom>
        </p:spPr>
      </p:pic>
      <p:sp>
        <p:nvSpPr>
          <p:cNvPr id="159" name="Rectangle 158">
            <a:extLst>
              <a:ext uri="{FF2B5EF4-FFF2-40B4-BE49-F238E27FC236}">
                <a16:creationId xmlns:a16="http://schemas.microsoft.com/office/drawing/2014/main" id="{7E042969-DB2B-4AD5-9EA8-7711B4A9F9A8}"/>
              </a:ext>
            </a:extLst>
          </p:cNvPr>
          <p:cNvSpPr/>
          <p:nvPr/>
        </p:nvSpPr>
        <p:spPr>
          <a:xfrm>
            <a:off x="4069080" y="1188720"/>
            <a:ext cx="1188720" cy="365760"/>
          </a:xfrm>
          <a:prstGeom prst="rect">
            <a:avLst/>
          </a:prstGeom>
          <a:solidFill>
            <a:schemeClr val="bg2"/>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900" b="1" dirty="0"/>
              <a:t>Object</a:t>
            </a:r>
          </a:p>
          <a:p>
            <a:r>
              <a:rPr lang="en-US" sz="900" b="1" dirty="0"/>
              <a:t>Storage</a:t>
            </a:r>
          </a:p>
        </p:txBody>
      </p:sp>
      <p:sp>
        <p:nvSpPr>
          <p:cNvPr id="164" name="Rectangle 163">
            <a:extLst>
              <a:ext uri="{FF2B5EF4-FFF2-40B4-BE49-F238E27FC236}">
                <a16:creationId xmlns:a16="http://schemas.microsoft.com/office/drawing/2014/main" id="{CFD71DB6-E27E-46A1-B418-67C529C9645E}"/>
              </a:ext>
            </a:extLst>
          </p:cNvPr>
          <p:cNvSpPr/>
          <p:nvPr/>
        </p:nvSpPr>
        <p:spPr>
          <a:xfrm>
            <a:off x="5727582" y="2952406"/>
            <a:ext cx="1176416" cy="1348608"/>
          </a:xfrm>
          <a:prstGeom prst="rect">
            <a:avLst/>
          </a:prstGeom>
          <a:solidFill>
            <a:srgbClr val="9DD6FF"/>
          </a:solidFill>
          <a:ln>
            <a:solidFill>
              <a:srgbClr val="0033B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b="1" dirty="0"/>
          </a:p>
        </p:txBody>
      </p:sp>
      <p:sp>
        <p:nvSpPr>
          <p:cNvPr id="165" name="Rectangle 164">
            <a:extLst>
              <a:ext uri="{FF2B5EF4-FFF2-40B4-BE49-F238E27FC236}">
                <a16:creationId xmlns:a16="http://schemas.microsoft.com/office/drawing/2014/main" id="{22463237-2D48-4965-BF55-89E55C9118F7}"/>
              </a:ext>
            </a:extLst>
          </p:cNvPr>
          <p:cNvSpPr/>
          <p:nvPr/>
        </p:nvSpPr>
        <p:spPr>
          <a:xfrm>
            <a:off x="5726967" y="2952405"/>
            <a:ext cx="1176415" cy="179805"/>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a:solidFill>
                  <a:schemeClr val="bg2"/>
                </a:solidFill>
              </a:rPr>
              <a:t>CONNECT</a:t>
            </a:r>
            <a:endParaRPr lang="en-US" sz="825" b="1" dirty="0">
              <a:solidFill>
                <a:schemeClr val="bg2"/>
              </a:solidFill>
            </a:endParaRPr>
          </a:p>
        </p:txBody>
      </p:sp>
      <p:sp>
        <p:nvSpPr>
          <p:cNvPr id="166" name="Rectangle 165">
            <a:extLst>
              <a:ext uri="{FF2B5EF4-FFF2-40B4-BE49-F238E27FC236}">
                <a16:creationId xmlns:a16="http://schemas.microsoft.com/office/drawing/2014/main" id="{54D0ED06-FE8A-4420-A5E6-F67E4096662B}"/>
              </a:ext>
            </a:extLst>
          </p:cNvPr>
          <p:cNvSpPr/>
          <p:nvPr/>
        </p:nvSpPr>
        <p:spPr>
          <a:xfrm>
            <a:off x="5826275" y="3160993"/>
            <a:ext cx="958779" cy="216000"/>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Connect IoT</a:t>
            </a:r>
          </a:p>
        </p:txBody>
      </p:sp>
      <p:sp>
        <p:nvSpPr>
          <p:cNvPr id="167" name="Rectangle 166">
            <a:extLst>
              <a:ext uri="{FF2B5EF4-FFF2-40B4-BE49-F238E27FC236}">
                <a16:creationId xmlns:a16="http://schemas.microsoft.com/office/drawing/2014/main" id="{8EAE3357-D73A-4BE3-BE56-6BE988959415}"/>
              </a:ext>
            </a:extLst>
          </p:cNvPr>
          <p:cNvSpPr/>
          <p:nvPr/>
        </p:nvSpPr>
        <p:spPr>
          <a:xfrm>
            <a:off x="5826548" y="3417282"/>
            <a:ext cx="965053" cy="216000"/>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a:t>Pairing</a:t>
            </a:r>
            <a:endParaRPr lang="en-US" sz="900" dirty="0"/>
          </a:p>
        </p:txBody>
      </p:sp>
      <p:sp>
        <p:nvSpPr>
          <p:cNvPr id="168" name="Rectangle 167">
            <a:extLst>
              <a:ext uri="{FF2B5EF4-FFF2-40B4-BE49-F238E27FC236}">
                <a16:creationId xmlns:a16="http://schemas.microsoft.com/office/drawing/2014/main" id="{E4A8D134-F81B-4FE2-8C7D-5CA338C2F199}"/>
              </a:ext>
            </a:extLst>
          </p:cNvPr>
          <p:cNvSpPr/>
          <p:nvPr/>
        </p:nvSpPr>
        <p:spPr>
          <a:xfrm>
            <a:off x="5826548" y="3674180"/>
            <a:ext cx="965053" cy="216000"/>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Profile</a:t>
            </a:r>
          </a:p>
        </p:txBody>
      </p:sp>
      <p:sp>
        <p:nvSpPr>
          <p:cNvPr id="169" name="Rectangle 168">
            <a:extLst>
              <a:ext uri="{FF2B5EF4-FFF2-40B4-BE49-F238E27FC236}">
                <a16:creationId xmlns:a16="http://schemas.microsoft.com/office/drawing/2014/main" id="{BC76C1EA-52DC-468D-A1A7-7D538848E3D6}"/>
              </a:ext>
            </a:extLst>
          </p:cNvPr>
          <p:cNvSpPr/>
          <p:nvPr/>
        </p:nvSpPr>
        <p:spPr>
          <a:xfrm>
            <a:off x="5824258" y="3936869"/>
            <a:ext cx="978567" cy="311124"/>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Master Data Management</a:t>
            </a:r>
          </a:p>
        </p:txBody>
      </p:sp>
      <p:sp>
        <p:nvSpPr>
          <p:cNvPr id="170" name="Rectangle 169">
            <a:extLst>
              <a:ext uri="{FF2B5EF4-FFF2-40B4-BE49-F238E27FC236}">
                <a16:creationId xmlns:a16="http://schemas.microsoft.com/office/drawing/2014/main" id="{E8065C43-9A0C-45ED-A27B-255788702876}"/>
              </a:ext>
            </a:extLst>
          </p:cNvPr>
          <p:cNvSpPr/>
          <p:nvPr/>
        </p:nvSpPr>
        <p:spPr>
          <a:xfrm>
            <a:off x="4399715" y="3862695"/>
            <a:ext cx="915838" cy="359289"/>
          </a:xfrm>
          <a:prstGeom prst="rect">
            <a:avLst/>
          </a:prstGeom>
          <a:solidFill>
            <a:schemeClr val="accent6">
              <a:lumMod val="75000"/>
            </a:schemeClr>
          </a:solidFill>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t>Clinical</a:t>
            </a:r>
            <a:r>
              <a:rPr lang="en-US" sz="1050" b="1" dirty="0"/>
              <a:t> Data Lake</a:t>
            </a:r>
          </a:p>
        </p:txBody>
      </p:sp>
      <p:sp>
        <p:nvSpPr>
          <p:cNvPr id="171" name="Rectangle 170">
            <a:extLst>
              <a:ext uri="{FF2B5EF4-FFF2-40B4-BE49-F238E27FC236}">
                <a16:creationId xmlns:a16="http://schemas.microsoft.com/office/drawing/2014/main" id="{8C6AAD54-8257-46B0-B4DB-D7135094D410}"/>
              </a:ext>
            </a:extLst>
          </p:cNvPr>
          <p:cNvSpPr/>
          <p:nvPr/>
        </p:nvSpPr>
        <p:spPr>
          <a:xfrm>
            <a:off x="3751199" y="3206820"/>
            <a:ext cx="551659" cy="1033730"/>
          </a:xfrm>
          <a:prstGeom prst="rect">
            <a:avLst/>
          </a:prstGeom>
          <a:solidFill>
            <a:schemeClr val="accent6">
              <a:lumMod val="75000"/>
            </a:schemeClr>
          </a:solidFill>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S3 </a:t>
            </a:r>
            <a:r>
              <a:rPr lang="en-US" sz="900" b="1" dirty="0"/>
              <a:t>Credentials</a:t>
            </a:r>
            <a:endParaRPr lang="en-US" sz="1000" b="1" dirty="0"/>
          </a:p>
        </p:txBody>
      </p:sp>
      <p:sp>
        <p:nvSpPr>
          <p:cNvPr id="126" name="Rectangle 125">
            <a:extLst>
              <a:ext uri="{FF2B5EF4-FFF2-40B4-BE49-F238E27FC236}">
                <a16:creationId xmlns:a16="http://schemas.microsoft.com/office/drawing/2014/main" id="{5A523333-D35B-46F1-8442-87A76E18770D}"/>
              </a:ext>
            </a:extLst>
          </p:cNvPr>
          <p:cNvSpPr/>
          <p:nvPr/>
        </p:nvSpPr>
        <p:spPr>
          <a:xfrm>
            <a:off x="5726967" y="1625621"/>
            <a:ext cx="1176415" cy="841554"/>
          </a:xfrm>
          <a:prstGeom prst="rect">
            <a:avLst/>
          </a:prstGeom>
          <a:solidFill>
            <a:srgbClr val="9DD6FF"/>
          </a:solidFill>
          <a:ln>
            <a:solidFill>
              <a:srgbClr val="0033B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50" b="1" dirty="0"/>
          </a:p>
        </p:txBody>
      </p:sp>
      <p:sp>
        <p:nvSpPr>
          <p:cNvPr id="127" name="Rectangle 126">
            <a:extLst>
              <a:ext uri="{FF2B5EF4-FFF2-40B4-BE49-F238E27FC236}">
                <a16:creationId xmlns:a16="http://schemas.microsoft.com/office/drawing/2014/main" id="{3AD7592B-4AC0-4815-8C33-7E41CAF10487}"/>
              </a:ext>
            </a:extLst>
          </p:cNvPr>
          <p:cNvSpPr/>
          <p:nvPr/>
        </p:nvSpPr>
        <p:spPr>
          <a:xfrm>
            <a:off x="5726966" y="1625294"/>
            <a:ext cx="1166643" cy="180000"/>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a:solidFill>
                  <a:schemeClr val="bg2"/>
                </a:solidFill>
              </a:rPr>
              <a:t>SHARE</a:t>
            </a:r>
          </a:p>
        </p:txBody>
      </p:sp>
      <p:sp>
        <p:nvSpPr>
          <p:cNvPr id="162" name="Rectangle 161">
            <a:extLst>
              <a:ext uri="{FF2B5EF4-FFF2-40B4-BE49-F238E27FC236}">
                <a16:creationId xmlns:a16="http://schemas.microsoft.com/office/drawing/2014/main" id="{557C96F5-0934-4B2F-9EF0-AB90F4AAADE7}"/>
              </a:ext>
            </a:extLst>
          </p:cNvPr>
          <p:cNvSpPr/>
          <p:nvPr/>
        </p:nvSpPr>
        <p:spPr>
          <a:xfrm>
            <a:off x="5826552" y="1849348"/>
            <a:ext cx="965053" cy="270000"/>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t>IO Bridge</a:t>
            </a:r>
          </a:p>
        </p:txBody>
      </p:sp>
      <p:sp>
        <p:nvSpPr>
          <p:cNvPr id="172" name="Rectangle 171">
            <a:extLst>
              <a:ext uri="{FF2B5EF4-FFF2-40B4-BE49-F238E27FC236}">
                <a16:creationId xmlns:a16="http://schemas.microsoft.com/office/drawing/2014/main" id="{87C74A30-FB06-4E63-8F6E-83578E50C195}"/>
              </a:ext>
            </a:extLst>
          </p:cNvPr>
          <p:cNvSpPr/>
          <p:nvPr/>
        </p:nvSpPr>
        <p:spPr>
          <a:xfrm>
            <a:off x="5826552" y="2152131"/>
            <a:ext cx="965053" cy="270000"/>
          </a:xfrm>
          <a:prstGeom prst="rect">
            <a:avLst/>
          </a:prstGeom>
          <a:solidFill>
            <a:schemeClr val="accent6">
              <a:lumMod val="75000"/>
            </a:schemeClr>
          </a:solidFill>
          <a:ln>
            <a:solidFill>
              <a:schemeClr val="accent2">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t>Reporting</a:t>
            </a:r>
          </a:p>
        </p:txBody>
      </p:sp>
      <p:cxnSp>
        <p:nvCxnSpPr>
          <p:cNvPr id="191" name="Straight Arrow Connector 190">
            <a:extLst>
              <a:ext uri="{FF2B5EF4-FFF2-40B4-BE49-F238E27FC236}">
                <a16:creationId xmlns:a16="http://schemas.microsoft.com/office/drawing/2014/main" id="{C8CC7A1F-ECF9-44D4-8529-06894DAE1424}"/>
              </a:ext>
            </a:extLst>
          </p:cNvPr>
          <p:cNvCxnSpPr>
            <a:cxnSpLocks/>
            <a:stCxn id="145" idx="0"/>
          </p:cNvCxnSpPr>
          <p:nvPr/>
        </p:nvCxnSpPr>
        <p:spPr>
          <a:xfrm flipV="1">
            <a:off x="294668" y="2552940"/>
            <a:ext cx="212654" cy="260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29029F65-071D-4D31-838D-B9A017FABDFC}"/>
              </a:ext>
            </a:extLst>
          </p:cNvPr>
          <p:cNvSpPr/>
          <p:nvPr/>
        </p:nvSpPr>
        <p:spPr>
          <a:xfrm>
            <a:off x="5795" y="3092946"/>
            <a:ext cx="545042" cy="1836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25" b="1" dirty="0"/>
              <a:t>Patient</a:t>
            </a:r>
          </a:p>
        </p:txBody>
      </p:sp>
      <p:cxnSp>
        <p:nvCxnSpPr>
          <p:cNvPr id="213" name="Straight Arrow Connector 212">
            <a:extLst>
              <a:ext uri="{FF2B5EF4-FFF2-40B4-BE49-F238E27FC236}">
                <a16:creationId xmlns:a16="http://schemas.microsoft.com/office/drawing/2014/main" id="{EF4ACB36-1411-4D8F-A85B-4F1A71D61F60}"/>
              </a:ext>
            </a:extLst>
          </p:cNvPr>
          <p:cNvCxnSpPr>
            <a:cxnSpLocks/>
          </p:cNvCxnSpPr>
          <p:nvPr/>
        </p:nvCxnSpPr>
        <p:spPr>
          <a:xfrm>
            <a:off x="435180" y="2992322"/>
            <a:ext cx="363416" cy="26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1B1DCBEE-8334-49AB-9EBC-76D1A862B483}"/>
              </a:ext>
            </a:extLst>
          </p:cNvPr>
          <p:cNvCxnSpPr>
            <a:cxnSpLocks/>
          </p:cNvCxnSpPr>
          <p:nvPr/>
        </p:nvCxnSpPr>
        <p:spPr>
          <a:xfrm>
            <a:off x="886519" y="2713499"/>
            <a:ext cx="17104" cy="60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Flowchart: Connector 237">
            <a:extLst>
              <a:ext uri="{FF2B5EF4-FFF2-40B4-BE49-F238E27FC236}">
                <a16:creationId xmlns:a16="http://schemas.microsoft.com/office/drawing/2014/main" id="{85B5D748-CBFF-4C38-880F-30AC345B03CE}"/>
              </a:ext>
            </a:extLst>
          </p:cNvPr>
          <p:cNvSpPr/>
          <p:nvPr/>
        </p:nvSpPr>
        <p:spPr>
          <a:xfrm>
            <a:off x="2281566" y="3857552"/>
            <a:ext cx="137160" cy="137160"/>
          </a:xfrm>
          <a:prstGeom prst="flowChartConnector">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4</a:t>
            </a:r>
          </a:p>
        </p:txBody>
      </p:sp>
      <p:sp>
        <p:nvSpPr>
          <p:cNvPr id="242" name="Flowchart: Connector 241">
            <a:extLst>
              <a:ext uri="{FF2B5EF4-FFF2-40B4-BE49-F238E27FC236}">
                <a16:creationId xmlns:a16="http://schemas.microsoft.com/office/drawing/2014/main" id="{FA606DF6-916B-4B31-AC7F-5C6E08DC5AFE}"/>
              </a:ext>
            </a:extLst>
          </p:cNvPr>
          <p:cNvSpPr/>
          <p:nvPr/>
        </p:nvSpPr>
        <p:spPr>
          <a:xfrm>
            <a:off x="2282840" y="3294203"/>
            <a:ext cx="137160" cy="137160"/>
          </a:xfrm>
          <a:prstGeom prst="flowChartConnector">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6</a:t>
            </a:r>
          </a:p>
        </p:txBody>
      </p:sp>
      <p:sp>
        <p:nvSpPr>
          <p:cNvPr id="258" name="Flowchart: Connector 257">
            <a:extLst>
              <a:ext uri="{FF2B5EF4-FFF2-40B4-BE49-F238E27FC236}">
                <a16:creationId xmlns:a16="http://schemas.microsoft.com/office/drawing/2014/main" id="{D2A58D29-4119-4B5C-A418-703AEF4C54BF}"/>
              </a:ext>
            </a:extLst>
          </p:cNvPr>
          <p:cNvSpPr/>
          <p:nvPr/>
        </p:nvSpPr>
        <p:spPr>
          <a:xfrm>
            <a:off x="2282423" y="1617931"/>
            <a:ext cx="137160" cy="137160"/>
          </a:xfrm>
          <a:prstGeom prst="flowChartConnector">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2</a:t>
            </a:r>
          </a:p>
        </p:txBody>
      </p:sp>
      <p:cxnSp>
        <p:nvCxnSpPr>
          <p:cNvPr id="312" name="Connector: Elbow 311">
            <a:extLst>
              <a:ext uri="{FF2B5EF4-FFF2-40B4-BE49-F238E27FC236}">
                <a16:creationId xmlns:a16="http://schemas.microsoft.com/office/drawing/2014/main" id="{72E0D464-33DD-4791-8428-2C92AE8E4384}"/>
              </a:ext>
            </a:extLst>
          </p:cNvPr>
          <p:cNvCxnSpPr>
            <a:cxnSpLocks/>
          </p:cNvCxnSpPr>
          <p:nvPr/>
        </p:nvCxnSpPr>
        <p:spPr>
          <a:xfrm rot="5400000">
            <a:off x="5521127" y="2468719"/>
            <a:ext cx="130556" cy="1457541"/>
          </a:xfrm>
          <a:prstGeom prst="bentConnector3">
            <a:avLst>
              <a:gd name="adj1" fmla="val -231218"/>
            </a:avLst>
          </a:prstGeom>
          <a:ln>
            <a:tailEnd type="triangle"/>
          </a:ln>
        </p:spPr>
        <p:style>
          <a:lnRef idx="1">
            <a:schemeClr val="accent1"/>
          </a:lnRef>
          <a:fillRef idx="0">
            <a:schemeClr val="accent1"/>
          </a:fillRef>
          <a:effectRef idx="0">
            <a:schemeClr val="accent1"/>
          </a:effectRef>
          <a:fontRef idx="minor">
            <a:schemeClr val="tx1"/>
          </a:fontRef>
        </p:style>
      </p:cxnSp>
      <p:sp>
        <p:nvSpPr>
          <p:cNvPr id="323" name="Flowchart: Connector 322">
            <a:extLst>
              <a:ext uri="{FF2B5EF4-FFF2-40B4-BE49-F238E27FC236}">
                <a16:creationId xmlns:a16="http://schemas.microsoft.com/office/drawing/2014/main" id="{D280F1A4-9488-46E3-9C67-9D62CB8553F6}"/>
              </a:ext>
            </a:extLst>
          </p:cNvPr>
          <p:cNvSpPr/>
          <p:nvPr/>
        </p:nvSpPr>
        <p:spPr>
          <a:xfrm>
            <a:off x="826491" y="2882466"/>
            <a:ext cx="137160" cy="137160"/>
          </a:xfrm>
          <a:prstGeom prst="flowChartConnector">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7</a:t>
            </a:r>
          </a:p>
        </p:txBody>
      </p:sp>
      <p:sp>
        <p:nvSpPr>
          <p:cNvPr id="324" name="Flowchart: Connector 323">
            <a:extLst>
              <a:ext uri="{FF2B5EF4-FFF2-40B4-BE49-F238E27FC236}">
                <a16:creationId xmlns:a16="http://schemas.microsoft.com/office/drawing/2014/main" id="{28B5FD82-F7A4-4061-B106-EAE2CEB0687B}"/>
              </a:ext>
            </a:extLst>
          </p:cNvPr>
          <p:cNvSpPr/>
          <p:nvPr/>
        </p:nvSpPr>
        <p:spPr>
          <a:xfrm>
            <a:off x="505335" y="3024452"/>
            <a:ext cx="137160" cy="137160"/>
          </a:xfrm>
          <a:prstGeom prst="flowChartConnector">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1</a:t>
            </a:r>
          </a:p>
        </p:txBody>
      </p:sp>
      <p:sp>
        <p:nvSpPr>
          <p:cNvPr id="326" name="Flowchart: Connector 325">
            <a:extLst>
              <a:ext uri="{FF2B5EF4-FFF2-40B4-BE49-F238E27FC236}">
                <a16:creationId xmlns:a16="http://schemas.microsoft.com/office/drawing/2014/main" id="{F33B0D19-455A-4449-80B1-0BBA1D1C0EC7}"/>
              </a:ext>
            </a:extLst>
          </p:cNvPr>
          <p:cNvSpPr/>
          <p:nvPr/>
        </p:nvSpPr>
        <p:spPr>
          <a:xfrm>
            <a:off x="5517825" y="2777333"/>
            <a:ext cx="137160" cy="137160"/>
          </a:xfrm>
          <a:prstGeom prst="flowChartConnector">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8</a:t>
            </a:r>
          </a:p>
        </p:txBody>
      </p:sp>
      <p:sp>
        <p:nvSpPr>
          <p:cNvPr id="327" name="Flowchart: Connector 326">
            <a:extLst>
              <a:ext uri="{FF2B5EF4-FFF2-40B4-BE49-F238E27FC236}">
                <a16:creationId xmlns:a16="http://schemas.microsoft.com/office/drawing/2014/main" id="{FD4B1395-C0F8-439E-BE95-82009798CC1C}"/>
              </a:ext>
            </a:extLst>
          </p:cNvPr>
          <p:cNvSpPr/>
          <p:nvPr/>
        </p:nvSpPr>
        <p:spPr>
          <a:xfrm>
            <a:off x="3867912" y="1600200"/>
            <a:ext cx="137160" cy="137160"/>
          </a:xfrm>
          <a:prstGeom prst="flowChartConnector">
            <a:avLst/>
          </a:prstGeom>
          <a:solidFill>
            <a:srgbClr val="9D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3</a:t>
            </a:r>
          </a:p>
        </p:txBody>
      </p:sp>
      <p:sp>
        <p:nvSpPr>
          <p:cNvPr id="328" name="Flowchart: Connector 327">
            <a:extLst>
              <a:ext uri="{FF2B5EF4-FFF2-40B4-BE49-F238E27FC236}">
                <a16:creationId xmlns:a16="http://schemas.microsoft.com/office/drawing/2014/main" id="{BB032FC8-6D8D-4C92-B664-F2393840FB5F}"/>
              </a:ext>
            </a:extLst>
          </p:cNvPr>
          <p:cNvSpPr/>
          <p:nvPr/>
        </p:nvSpPr>
        <p:spPr>
          <a:xfrm>
            <a:off x="3867912" y="2057400"/>
            <a:ext cx="137160" cy="137160"/>
          </a:xfrm>
          <a:prstGeom prst="flowChartConnector">
            <a:avLst/>
          </a:prstGeom>
          <a:solidFill>
            <a:srgbClr val="9D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5</a:t>
            </a:r>
          </a:p>
        </p:txBody>
      </p:sp>
      <p:sp>
        <p:nvSpPr>
          <p:cNvPr id="329" name="Flowchart: Connector 328">
            <a:extLst>
              <a:ext uri="{FF2B5EF4-FFF2-40B4-BE49-F238E27FC236}">
                <a16:creationId xmlns:a16="http://schemas.microsoft.com/office/drawing/2014/main" id="{D4E7A529-31B7-4E1D-963F-ED0B4D030F97}"/>
              </a:ext>
            </a:extLst>
          </p:cNvPr>
          <p:cNvSpPr/>
          <p:nvPr/>
        </p:nvSpPr>
        <p:spPr>
          <a:xfrm>
            <a:off x="3867912" y="1188720"/>
            <a:ext cx="137160" cy="137160"/>
          </a:xfrm>
          <a:prstGeom prst="flowChartConnector">
            <a:avLst/>
          </a:prstGeom>
          <a:solidFill>
            <a:srgbClr val="9DD6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6</a:t>
            </a:r>
          </a:p>
        </p:txBody>
      </p:sp>
      <p:sp>
        <p:nvSpPr>
          <p:cNvPr id="332" name="Rectangle 331">
            <a:extLst>
              <a:ext uri="{FF2B5EF4-FFF2-40B4-BE49-F238E27FC236}">
                <a16:creationId xmlns:a16="http://schemas.microsoft.com/office/drawing/2014/main" id="{7D612F7D-21BE-444C-85E4-5EDCA6DD0C87}"/>
              </a:ext>
            </a:extLst>
          </p:cNvPr>
          <p:cNvSpPr/>
          <p:nvPr/>
        </p:nvSpPr>
        <p:spPr>
          <a:xfrm>
            <a:off x="2584583" y="4359322"/>
            <a:ext cx="2838509" cy="335517"/>
          </a:xfrm>
          <a:prstGeom prst="rect">
            <a:avLst/>
          </a:prstGeom>
          <a:solidFill>
            <a:schemeClr val="bg2"/>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900" b="1" dirty="0"/>
              <a:t>CDR – Patient, Observation, Device</a:t>
            </a:r>
          </a:p>
          <a:p>
            <a:pPr algn="just"/>
            <a:r>
              <a:rPr lang="en-US" sz="900" b="1" dirty="0"/>
              <a:t>RDS – User, Trials, Organization</a:t>
            </a:r>
          </a:p>
        </p:txBody>
      </p:sp>
      <p:pic>
        <p:nvPicPr>
          <p:cNvPr id="82" name="Graphic 44">
            <a:extLst>
              <a:ext uri="{FF2B5EF4-FFF2-40B4-BE49-F238E27FC236}">
                <a16:creationId xmlns:a16="http://schemas.microsoft.com/office/drawing/2014/main" id="{C0108E17-3FFE-4D12-AAD5-AF30763B8E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0" y="1601116"/>
            <a:ext cx="365760" cy="365760"/>
          </a:xfrm>
          <a:prstGeom prst="rect">
            <a:avLst/>
          </a:prstGeom>
        </p:spPr>
      </p:pic>
      <p:pic>
        <p:nvPicPr>
          <p:cNvPr id="83" name="Graphic 19">
            <a:extLst>
              <a:ext uri="{FF2B5EF4-FFF2-40B4-BE49-F238E27FC236}">
                <a16:creationId xmlns:a16="http://schemas.microsoft.com/office/drawing/2014/main" id="{117868A5-F2B0-4D9A-8371-4885191D51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43200" y="1597275"/>
            <a:ext cx="368557" cy="368557"/>
          </a:xfrm>
          <a:prstGeom prst="rect">
            <a:avLst/>
          </a:prstGeom>
        </p:spPr>
      </p:pic>
      <p:pic>
        <p:nvPicPr>
          <p:cNvPr id="104" name="Graphic 44">
            <a:extLst>
              <a:ext uri="{FF2B5EF4-FFF2-40B4-BE49-F238E27FC236}">
                <a16:creationId xmlns:a16="http://schemas.microsoft.com/office/drawing/2014/main" id="{9CBD5741-A894-4BFF-A1CE-EF30C1EE8B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10328" y="1216152"/>
            <a:ext cx="329184" cy="329184"/>
          </a:xfrm>
          <a:prstGeom prst="rect">
            <a:avLst/>
          </a:prstGeom>
        </p:spPr>
      </p:pic>
      <p:pic>
        <p:nvPicPr>
          <p:cNvPr id="105" name="Graphic 15">
            <a:extLst>
              <a:ext uri="{FF2B5EF4-FFF2-40B4-BE49-F238E27FC236}">
                <a16:creationId xmlns:a16="http://schemas.microsoft.com/office/drawing/2014/main" id="{DD6B4267-521D-4E46-9DAC-AAE68BA1ED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10328" y="1621080"/>
            <a:ext cx="329184" cy="329184"/>
          </a:xfrm>
          <a:prstGeom prst="rect">
            <a:avLst/>
          </a:prstGeom>
        </p:spPr>
      </p:pic>
      <p:pic>
        <p:nvPicPr>
          <p:cNvPr id="106" name="Graphic 33">
            <a:extLst>
              <a:ext uri="{FF2B5EF4-FFF2-40B4-BE49-F238E27FC236}">
                <a16:creationId xmlns:a16="http://schemas.microsoft.com/office/drawing/2014/main" id="{7580F973-9F6A-45F4-98ED-8E4F059FBE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10328" y="2081215"/>
            <a:ext cx="329184" cy="329184"/>
          </a:xfrm>
          <a:prstGeom prst="rect">
            <a:avLst/>
          </a:prstGeom>
        </p:spPr>
      </p:pic>
      <p:grpSp>
        <p:nvGrpSpPr>
          <p:cNvPr id="276" name="Group 275">
            <a:extLst>
              <a:ext uri="{FF2B5EF4-FFF2-40B4-BE49-F238E27FC236}">
                <a16:creationId xmlns:a16="http://schemas.microsoft.com/office/drawing/2014/main" id="{7D78EF9E-E245-4F51-B26C-00405656856B}"/>
              </a:ext>
            </a:extLst>
          </p:cNvPr>
          <p:cNvGrpSpPr/>
          <p:nvPr/>
        </p:nvGrpSpPr>
        <p:grpSpPr>
          <a:xfrm>
            <a:off x="1455097" y="979497"/>
            <a:ext cx="660612" cy="3327716"/>
            <a:chOff x="1281919" y="979497"/>
            <a:chExt cx="660612" cy="3327716"/>
          </a:xfrm>
        </p:grpSpPr>
        <p:sp>
          <p:nvSpPr>
            <p:cNvPr id="71" name="Rectangle 70">
              <a:extLst>
                <a:ext uri="{FF2B5EF4-FFF2-40B4-BE49-F238E27FC236}">
                  <a16:creationId xmlns:a16="http://schemas.microsoft.com/office/drawing/2014/main" id="{6F2775B8-A448-4716-B49B-D55299BD4581}"/>
                </a:ext>
              </a:extLst>
            </p:cNvPr>
            <p:cNvSpPr/>
            <p:nvPr/>
          </p:nvSpPr>
          <p:spPr>
            <a:xfrm>
              <a:off x="1281919" y="979497"/>
              <a:ext cx="660612" cy="3327716"/>
            </a:xfrm>
            <a:prstGeom prst="rect">
              <a:avLst/>
            </a:prstGeom>
            <a:solidFill>
              <a:schemeClr val="accent4">
                <a:lumMod val="60000"/>
                <a:lumOff val="40000"/>
              </a:schemeClr>
            </a:solidFill>
            <a:ln>
              <a:solidFill>
                <a:srgbClr val="0033B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600" b="1" dirty="0"/>
            </a:p>
          </p:txBody>
        </p:sp>
        <p:sp>
          <p:nvSpPr>
            <p:cNvPr id="125" name="Rectangle 124">
              <a:extLst>
                <a:ext uri="{FF2B5EF4-FFF2-40B4-BE49-F238E27FC236}">
                  <a16:creationId xmlns:a16="http://schemas.microsoft.com/office/drawing/2014/main" id="{C5470CDA-CDED-4E01-BCA7-4E8502FD6958}"/>
                </a:ext>
              </a:extLst>
            </p:cNvPr>
            <p:cNvSpPr/>
            <p:nvPr/>
          </p:nvSpPr>
          <p:spPr>
            <a:xfrm>
              <a:off x="1281919" y="982279"/>
              <a:ext cx="656607" cy="201155"/>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b="1" dirty="0">
                  <a:solidFill>
                    <a:schemeClr val="bg2"/>
                  </a:solidFill>
                </a:rPr>
                <a:t>AUTHORIZE</a:t>
              </a:r>
            </a:p>
          </p:txBody>
        </p:sp>
        <p:sp>
          <p:nvSpPr>
            <p:cNvPr id="160" name="Rectangle 159">
              <a:extLst>
                <a:ext uri="{FF2B5EF4-FFF2-40B4-BE49-F238E27FC236}">
                  <a16:creationId xmlns:a16="http://schemas.microsoft.com/office/drawing/2014/main" id="{5A2358A9-4855-4BA7-8AB9-E0A511180A9C}"/>
                </a:ext>
              </a:extLst>
            </p:cNvPr>
            <p:cNvSpPr/>
            <p:nvPr/>
          </p:nvSpPr>
          <p:spPr>
            <a:xfrm>
              <a:off x="1357692" y="1214095"/>
              <a:ext cx="502039" cy="2998808"/>
            </a:xfrm>
            <a:prstGeom prst="rect">
              <a:avLst/>
            </a:prstGeom>
            <a:solidFill>
              <a:schemeClr val="bg2"/>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vert="vert270" rtlCol="0" anchor="ctr"/>
            <a:lstStyle/>
            <a:p>
              <a:pPr algn="r"/>
              <a:r>
                <a:rPr lang="en-US" sz="1300" b="1" dirty="0"/>
                <a:t>Identity &amp; Access Management           </a:t>
              </a:r>
            </a:p>
          </p:txBody>
        </p:sp>
        <p:pic>
          <p:nvPicPr>
            <p:cNvPr id="37" name="Picture 36">
              <a:extLst>
                <a:ext uri="{FF2B5EF4-FFF2-40B4-BE49-F238E27FC236}">
                  <a16:creationId xmlns:a16="http://schemas.microsoft.com/office/drawing/2014/main" id="{CE639B02-6DDF-4207-92D8-501234BA4F6F}"/>
                </a:ext>
              </a:extLst>
            </p:cNvPr>
            <p:cNvPicPr>
              <a:picLocks noChangeAspect="1"/>
            </p:cNvPicPr>
            <p:nvPr/>
          </p:nvPicPr>
          <p:blipFill>
            <a:blip r:embed="rId14"/>
            <a:stretch>
              <a:fillRect/>
            </a:stretch>
          </p:blipFill>
          <p:spPr>
            <a:xfrm>
              <a:off x="1404084" y="3730462"/>
              <a:ext cx="434374" cy="477979"/>
            </a:xfrm>
            <a:prstGeom prst="rect">
              <a:avLst/>
            </a:prstGeom>
          </p:spPr>
        </p:pic>
      </p:grpSp>
      <p:cxnSp>
        <p:nvCxnSpPr>
          <p:cNvPr id="217" name="Straight Arrow Connector 216">
            <a:extLst>
              <a:ext uri="{FF2B5EF4-FFF2-40B4-BE49-F238E27FC236}">
                <a16:creationId xmlns:a16="http://schemas.microsoft.com/office/drawing/2014/main" id="{B90501B0-1402-4B1B-AD70-644E4CEC1F5E}"/>
              </a:ext>
            </a:extLst>
          </p:cNvPr>
          <p:cNvCxnSpPr>
            <a:cxnSpLocks/>
            <a:endCxn id="26" idx="3"/>
          </p:cNvCxnSpPr>
          <p:nvPr/>
        </p:nvCxnSpPr>
        <p:spPr>
          <a:xfrm flipH="1">
            <a:off x="1100790" y="3594676"/>
            <a:ext cx="36994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Cylinder 74">
            <a:extLst>
              <a:ext uri="{FF2B5EF4-FFF2-40B4-BE49-F238E27FC236}">
                <a16:creationId xmlns:a16="http://schemas.microsoft.com/office/drawing/2014/main" id="{6D0B5096-B200-4112-80AC-AE8A8C7604C8}"/>
              </a:ext>
            </a:extLst>
          </p:cNvPr>
          <p:cNvSpPr/>
          <p:nvPr/>
        </p:nvSpPr>
        <p:spPr>
          <a:xfrm>
            <a:off x="2648433" y="3172856"/>
            <a:ext cx="1017781" cy="522826"/>
          </a:xfrm>
          <a:prstGeom prst="can">
            <a:avLst/>
          </a:prstGeom>
          <a:ln>
            <a:solidFill>
              <a:srgbClr val="0033B4"/>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b="1"/>
              <a:t>Blob</a:t>
            </a:r>
          </a:p>
          <a:p>
            <a:pPr algn="ctr"/>
            <a:r>
              <a:rPr lang="en-US" sz="900" b="1"/>
              <a:t>Repository</a:t>
            </a:r>
            <a:endParaRPr lang="en-US" sz="1050" b="1" dirty="0"/>
          </a:p>
        </p:txBody>
      </p:sp>
      <p:cxnSp>
        <p:nvCxnSpPr>
          <p:cNvPr id="3" name="Curved Connector 2">
            <a:extLst>
              <a:ext uri="{FF2B5EF4-FFF2-40B4-BE49-F238E27FC236}">
                <a16:creationId xmlns:a16="http://schemas.microsoft.com/office/drawing/2014/main" id="{1EAA1E0B-F49A-7840-B499-23F7F08A4EAC}"/>
              </a:ext>
            </a:extLst>
          </p:cNvPr>
          <p:cNvCxnSpPr>
            <a:cxnSpLocks/>
            <a:stCxn id="82" idx="0"/>
            <a:endCxn id="159" idx="1"/>
          </p:cNvCxnSpPr>
          <p:nvPr/>
        </p:nvCxnSpPr>
        <p:spPr>
          <a:xfrm rot="5400000" flipH="1" flipV="1">
            <a:off x="3725722" y="1257758"/>
            <a:ext cx="229516" cy="45720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189BB6B7-A591-874B-910A-E33AC774D2F7}"/>
              </a:ext>
            </a:extLst>
          </p:cNvPr>
          <p:cNvCxnSpPr>
            <a:cxnSpLocks/>
            <a:stCxn id="82" idx="2"/>
            <a:endCxn id="140" idx="1"/>
          </p:cNvCxnSpPr>
          <p:nvPr/>
        </p:nvCxnSpPr>
        <p:spPr>
          <a:xfrm rot="16200000" flipH="1">
            <a:off x="3703778" y="1874978"/>
            <a:ext cx="273404" cy="45720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a:extLst>
              <a:ext uri="{FF2B5EF4-FFF2-40B4-BE49-F238E27FC236}">
                <a16:creationId xmlns:a16="http://schemas.microsoft.com/office/drawing/2014/main" id="{FA2F925C-50C0-A045-9AAC-D1DC9BFF3933}"/>
              </a:ext>
            </a:extLst>
          </p:cNvPr>
          <p:cNvCxnSpPr>
            <a:cxnSpLocks/>
            <a:stCxn id="82" idx="3"/>
            <a:endCxn id="137" idx="1"/>
          </p:cNvCxnSpPr>
          <p:nvPr/>
        </p:nvCxnSpPr>
        <p:spPr>
          <a:xfrm flipV="1">
            <a:off x="3794760" y="1783080"/>
            <a:ext cx="272418" cy="916"/>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DE50B0BE-D66D-2F41-AE8F-A5BDB0140E6D}"/>
              </a:ext>
            </a:extLst>
          </p:cNvPr>
          <p:cNvCxnSpPr>
            <a:cxnSpLocks/>
            <a:stCxn id="83" idx="3"/>
            <a:endCxn id="82" idx="1"/>
          </p:cNvCxnSpPr>
          <p:nvPr/>
        </p:nvCxnSpPr>
        <p:spPr>
          <a:xfrm>
            <a:off x="3111757" y="1781554"/>
            <a:ext cx="317243" cy="2442"/>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DF57B360-A642-2A46-8EEB-16DD7CEF45D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9852" y="3394207"/>
            <a:ext cx="400938" cy="400938"/>
          </a:xfrm>
          <a:prstGeom prst="rect">
            <a:avLst/>
          </a:prstGeom>
        </p:spPr>
      </p:pic>
      <p:cxnSp>
        <p:nvCxnSpPr>
          <p:cNvPr id="116" name="Curved Connector 115">
            <a:extLst>
              <a:ext uri="{FF2B5EF4-FFF2-40B4-BE49-F238E27FC236}">
                <a16:creationId xmlns:a16="http://schemas.microsoft.com/office/drawing/2014/main" id="{1C32F8B4-B53F-774D-A3DC-65A23EEE7CAE}"/>
              </a:ext>
            </a:extLst>
          </p:cNvPr>
          <p:cNvCxnSpPr>
            <a:cxnSpLocks/>
            <a:endCxn id="83" idx="1"/>
          </p:cNvCxnSpPr>
          <p:nvPr/>
        </p:nvCxnSpPr>
        <p:spPr>
          <a:xfrm flipV="1">
            <a:off x="2128078" y="1781554"/>
            <a:ext cx="615122" cy="1526"/>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Curved Connector 118">
            <a:extLst>
              <a:ext uri="{FF2B5EF4-FFF2-40B4-BE49-F238E27FC236}">
                <a16:creationId xmlns:a16="http://schemas.microsoft.com/office/drawing/2014/main" id="{6502FD93-FBB0-A14D-B1CF-4E9A9C2ACA2E}"/>
              </a:ext>
            </a:extLst>
          </p:cNvPr>
          <p:cNvCxnSpPr>
            <a:cxnSpLocks/>
          </p:cNvCxnSpPr>
          <p:nvPr/>
        </p:nvCxnSpPr>
        <p:spPr>
          <a:xfrm>
            <a:off x="2122943" y="3449833"/>
            <a:ext cx="502920" cy="2442"/>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Curved Connector 119">
            <a:extLst>
              <a:ext uri="{FF2B5EF4-FFF2-40B4-BE49-F238E27FC236}">
                <a16:creationId xmlns:a16="http://schemas.microsoft.com/office/drawing/2014/main" id="{C5A04A75-EA89-EF43-8D72-00025EF85D4A}"/>
              </a:ext>
            </a:extLst>
          </p:cNvPr>
          <p:cNvCxnSpPr>
            <a:cxnSpLocks/>
          </p:cNvCxnSpPr>
          <p:nvPr/>
        </p:nvCxnSpPr>
        <p:spPr>
          <a:xfrm>
            <a:off x="2121408" y="4031370"/>
            <a:ext cx="502920" cy="2442"/>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631010"/>
      </p:ext>
    </p:extLst>
  </p:cSld>
  <p:clrMapOvr>
    <a:masterClrMapping/>
  </p:clrMapOvr>
</p:sld>
</file>

<file path=ppt/theme/theme1.xml><?xml version="1.0" encoding="utf-8"?>
<a:theme xmlns:a="http://schemas.openxmlformats.org/drawingml/2006/main" name="2018 White Graphic">
  <a:themeElements>
    <a:clrScheme name="COGNIZANT 2021">
      <a:dk1>
        <a:srgbClr val="404040"/>
      </a:dk1>
      <a:lt1>
        <a:srgbClr val="FFFFFF"/>
      </a:lt1>
      <a:dk2>
        <a:srgbClr val="0033A0"/>
      </a:dk2>
      <a:lt2>
        <a:srgbClr val="FFFFFF"/>
      </a:lt2>
      <a:accent1>
        <a:srgbClr val="000063"/>
      </a:accent1>
      <a:accent2>
        <a:srgbClr val="0033A0"/>
      </a:accent2>
      <a:accent3>
        <a:srgbClr val="2C67FF"/>
      </a:accent3>
      <a:accent4>
        <a:srgbClr val="5BBBFF"/>
      </a:accent4>
      <a:accent5>
        <a:srgbClr val="0033A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F604D82B3C4C44A3EF3F904C093847" ma:contentTypeVersion="13" ma:contentTypeDescription="Create a new document." ma:contentTypeScope="" ma:versionID="c86af29540f7780d71f8256894a42c73">
  <xsd:schema xmlns:xsd="http://www.w3.org/2001/XMLSchema" xmlns:xs="http://www.w3.org/2001/XMLSchema" xmlns:p="http://schemas.microsoft.com/office/2006/metadata/properties" xmlns:ns3="e16cc886-a6d2-4449-922a-854f4c1dc0e9" xmlns:ns4="5617ef5c-ad7f-4333-bf14-d375048a95d0" targetNamespace="http://schemas.microsoft.com/office/2006/metadata/properties" ma:root="true" ma:fieldsID="43227274e1f6062be96e3eb070d6866f" ns3:_="" ns4:_="">
    <xsd:import namespace="e16cc886-a6d2-4449-922a-854f4c1dc0e9"/>
    <xsd:import namespace="5617ef5c-ad7f-4333-bf14-d375048a95d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cc886-a6d2-4449-922a-854f4c1dc0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17ef5c-ad7f-4333-bf14-d375048a95d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72E6B1-BE98-4F4C-91D5-197FB3F59B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6cc886-a6d2-4449-922a-854f4c1dc0e9"/>
    <ds:schemaRef ds:uri="5617ef5c-ad7f-4333-bf14-d375048a95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2468B3-C74A-4A41-93AD-39C9F84CF2A0}">
  <ds:schemaRefs>
    <ds:schemaRef ds:uri="http://schemas.microsoft.com/sharepoint/v3/contenttype/forms"/>
  </ds:schemaRefs>
</ds:datastoreItem>
</file>

<file path=customXml/itemProps3.xml><?xml version="1.0" encoding="utf-8"?>
<ds:datastoreItem xmlns:ds="http://schemas.openxmlformats.org/officeDocument/2006/customXml" ds:itemID="{30B93AE7-1A19-4F73-A648-056DCD4CCD96}">
  <ds:schemaRefs>
    <ds:schemaRef ds:uri="http://www.w3.org/XML/1998/namespace"/>
    <ds:schemaRef ds:uri="e16cc886-a6d2-4449-922a-854f4c1dc0e9"/>
    <ds:schemaRef ds:uri="http://schemas.microsoft.com/office/2006/documentManagement/types"/>
    <ds:schemaRef ds:uri="http://schemas.microsoft.com/office/2006/metadata/properties"/>
    <ds:schemaRef ds:uri="http://purl.org/dc/dcmitype/"/>
    <ds:schemaRef ds:uri="http://schemas.microsoft.com/office/infopath/2007/PartnerControls"/>
    <ds:schemaRef ds:uri="http://purl.org/dc/terms/"/>
    <ds:schemaRef ds:uri="http://schemas.openxmlformats.org/package/2006/metadata/core-properties"/>
    <ds:schemaRef ds:uri="5617ef5c-ad7f-4333-bf14-d375048a95d0"/>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CognizantTemplateWhiteGraphic</Template>
  <TotalTime>10498</TotalTime>
  <Words>1188</Words>
  <Application>Microsoft Office PowerPoint</Application>
  <PresentationFormat>On-screen Show (16:9)</PresentationFormat>
  <Paragraphs>214</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Regular</vt:lpstr>
      <vt:lpstr>Calibri</vt:lpstr>
      <vt:lpstr>Courier New</vt:lpstr>
      <vt:lpstr>Mangal</vt:lpstr>
      <vt:lpstr>Source Sans Pro</vt:lpstr>
      <vt:lpstr>Times New Roman</vt:lpstr>
      <vt:lpstr>2018 White Graphic</vt:lpstr>
      <vt:lpstr>DCT  - Patient Experience</vt:lpstr>
      <vt:lpstr>Meet Anne</vt:lpstr>
      <vt:lpstr>Anne’s Journey</vt:lpstr>
      <vt:lpstr>Considering Participation in Clinical Research</vt:lpstr>
      <vt:lpstr>Enabling Decentralized Clinical Trial for CHF</vt:lpstr>
      <vt:lpstr>DCT – Patient Experience </vt:lpstr>
      <vt:lpstr>DCT - Project Architecture</vt:lpstr>
      <vt:lpstr>DCT - Architecture</vt:lpstr>
      <vt:lpstr>PowerPoint Presentation</vt:lpstr>
      <vt:lpstr>Patient Login</vt:lpstr>
      <vt:lpstr>Patient Dashboard </vt:lpstr>
      <vt:lpstr>Daily Task View</vt:lpstr>
      <vt:lpstr>Device and Connectivity</vt:lpstr>
      <vt:lpstr>Biomarker Readings </vt:lpstr>
      <vt:lpstr>IAM Organization</vt:lpstr>
      <vt:lpstr>Cloud Foundry</vt:lpstr>
      <vt:lpstr>Clinical Data Repository(CDR)</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Shazadha, Mahaboob Sheriff (Cognizant)</dc:creator>
  <cp:lastModifiedBy>Paramasivan, Navaneetha Krishnan (Cognizant)</cp:lastModifiedBy>
  <cp:revision>1680</cp:revision>
  <dcterms:created xsi:type="dcterms:W3CDTF">2019-03-05T09:57:43Z</dcterms:created>
  <dcterms:modified xsi:type="dcterms:W3CDTF">2024-06-20T05:55:45Z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0x010100DEF604D82B3C4C44A3EF3F904C093847</vt:lpwstr>
  </property>
</Properties>
</file>