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8" r:id="rId3"/>
    <p:sldId id="257" r:id="rId4"/>
    <p:sldId id="259" r:id="rId5"/>
    <p:sldId id="260" r:id="rId6"/>
    <p:sldId id="261" r:id="rId7"/>
    <p:sldId id="262" r:id="rId8"/>
    <p:sldId id="263" r:id="rId9"/>
    <p:sldId id="264" r:id="rId10"/>
    <p:sldId id="268"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87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69" d="100"/>
          <a:sy n="69" d="100"/>
        </p:scale>
        <p:origin x="7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1" y="2410967"/>
            <a:ext cx="10791153" cy="2036067"/>
          </a:xfrm>
          <a:noFill/>
          <a:effectLst>
            <a:outerShdw blurRad="50800" dist="38100" dir="2700000" algn="tl" rotWithShape="0">
              <a:prstClr val="black">
                <a:alpha val="40000"/>
              </a:prstClr>
            </a:outerShdw>
          </a:effectLst>
        </p:spPr>
        <p:txBody>
          <a:bodyPr>
            <a:normAutofit/>
          </a:bodyPr>
          <a:lstStyle>
            <a:lvl1pPr algn="l">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1" y="4854247"/>
            <a:ext cx="10791153" cy="814427"/>
          </a:xfrm>
        </p:spPr>
        <p:txBody>
          <a:bodyPr>
            <a:normAutofit/>
          </a:bodyPr>
          <a:lstStyle>
            <a:lvl1pPr marL="0" indent="0" algn="r">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E776DE-23AA-4A83-89B1-5B558C66D872}"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90135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E54F595-9D69-4593-9702-F00B8F4C3DAC}"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12406-B679-419A-A652-63CFF67F7A2B}" type="slidenum">
              <a:rPr lang="en-US" smtClean="0"/>
              <a:t>‹#›</a:t>
            </a:fld>
            <a:endParaRPr lang="en-US"/>
          </a:p>
        </p:txBody>
      </p:sp>
    </p:spTree>
    <p:extLst>
      <p:ext uri="{BB962C8B-B14F-4D97-AF65-F5344CB8AC3E}">
        <p14:creationId xmlns:p14="http://schemas.microsoft.com/office/powerpoint/2010/main" val="40023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54F595-9D69-4593-9702-F00B8F4C3DAC}"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12406-B679-419A-A652-63CFF67F7A2B}" type="slidenum">
              <a:rPr lang="en-US" smtClean="0"/>
              <a:t>‹#›</a:t>
            </a:fld>
            <a:endParaRPr lang="en-US"/>
          </a:p>
        </p:txBody>
      </p:sp>
    </p:spTree>
    <p:extLst>
      <p:ext uri="{BB962C8B-B14F-4D97-AF65-F5344CB8AC3E}">
        <p14:creationId xmlns:p14="http://schemas.microsoft.com/office/powerpoint/2010/main" val="3046011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54F595-9D69-4593-9702-F00B8F4C3DAC}"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12406-B679-419A-A652-63CFF67F7A2B}"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7E2F2A59-40E6-4B25-9A0E-89ECD1F1AD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02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814427"/>
          </a:xfrm>
        </p:spPr>
        <p:txBody>
          <a:bodyPr>
            <a:normAutofit/>
          </a:bodyPr>
          <a:lstStyle>
            <a:lvl1pPr algn="l">
              <a:defRPr sz="4800" baseline="0">
                <a:solidFill>
                  <a:srgbClr val="00206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2207360"/>
            <a:ext cx="10994760" cy="4072125"/>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776DE-23AA-4A83-89B1-5B558C66D872}"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319417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596541"/>
            <a:ext cx="8347873" cy="4477808"/>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4F595-9D69-4593-9702-F00B8F4C3DAC}"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12406-B679-419A-A652-63CFF67F7A2B}" type="slidenum">
              <a:rPr lang="en-US" smtClean="0"/>
              <a:t>‹#›</a:t>
            </a:fld>
            <a:endParaRPr lang="en-US"/>
          </a:p>
        </p:txBody>
      </p:sp>
    </p:spTree>
    <p:extLst>
      <p:ext uri="{BB962C8B-B14F-4D97-AF65-F5344CB8AC3E}">
        <p14:creationId xmlns:p14="http://schemas.microsoft.com/office/powerpoint/2010/main" val="56996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776DE-23AA-4A83-89B1-5B558C66D872}" type="datetimeFigureOut">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334676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E776DE-23AA-4A83-89B1-5B558C66D872}"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11509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374900"/>
            <a:ext cx="10994761" cy="814427"/>
          </a:xfrm>
        </p:spPr>
        <p:txBody>
          <a:bodyPr>
            <a:normAutofit/>
          </a:bodyPr>
          <a:lstStyle>
            <a:lvl1pPr algn="l">
              <a:defRPr sz="4800" baseline="0">
                <a:solidFill>
                  <a:srgbClr val="00206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09083"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715839" y="3021787"/>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096001" y="3021787"/>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54F595-9D69-4593-9702-F00B8F4C3DAC}" type="datetimeFigureOut">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12406-B679-419A-A652-63CFF67F7A2B}" type="slidenum">
              <a:rPr lang="en-US" smtClean="0"/>
              <a:t>‹#›</a:t>
            </a:fld>
            <a:endParaRPr lang="en-US"/>
          </a:p>
        </p:txBody>
      </p:sp>
    </p:spTree>
    <p:extLst>
      <p:ext uri="{BB962C8B-B14F-4D97-AF65-F5344CB8AC3E}">
        <p14:creationId xmlns:p14="http://schemas.microsoft.com/office/powerpoint/2010/main" val="143240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E776DE-23AA-4A83-89B1-5B558C66D872}" type="datetimeFigureOut">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139044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776DE-23AA-4A83-89B1-5B558C66D872}" type="datetimeFigureOut">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AB9CE-D2B1-4C7C-9571-2DE344D83B87}" type="slidenum">
              <a:rPr lang="en-US" smtClean="0"/>
              <a:t>‹#›</a:t>
            </a:fld>
            <a:endParaRPr lang="en-US"/>
          </a:p>
        </p:txBody>
      </p:sp>
    </p:spTree>
    <p:extLst>
      <p:ext uri="{BB962C8B-B14F-4D97-AF65-F5344CB8AC3E}">
        <p14:creationId xmlns:p14="http://schemas.microsoft.com/office/powerpoint/2010/main" val="328324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E54F595-9D69-4593-9702-F00B8F4C3DAC}" type="datetimeFigureOut">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12406-B679-419A-A652-63CFF67F7A2B}" type="slidenum">
              <a:rPr lang="en-US" smtClean="0"/>
              <a:t>‹#›</a:t>
            </a:fld>
            <a:endParaRPr lang="en-US"/>
          </a:p>
        </p:txBody>
      </p:sp>
    </p:spTree>
    <p:extLst>
      <p:ext uri="{BB962C8B-B14F-4D97-AF65-F5344CB8AC3E}">
        <p14:creationId xmlns:p14="http://schemas.microsoft.com/office/powerpoint/2010/main" val="3979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E54F595-9D69-4593-9702-F00B8F4C3DAC}" type="datetimeFigureOut">
              <a:rPr lang="en-US" smtClean="0"/>
              <a:t>6/29/2018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F912406-B679-419A-A652-63CFF67F7A2B}" type="slidenum">
              <a:rPr lang="en-US" smtClean="0"/>
              <a:t>‹#›</a:t>
            </a:fld>
            <a:endParaRPr lang="en-US"/>
          </a:p>
        </p:txBody>
      </p:sp>
      <p:sp>
        <p:nvSpPr>
          <p:cNvPr id="7" name="TextBox 6">
            <a:extLst>
              <a:ext uri="{FF2B5EF4-FFF2-40B4-BE49-F238E27FC236}">
                <a16:creationId xmlns:a16="http://schemas.microsoft.com/office/drawing/2014/main" id="{98A59298-BD24-4E95-A4F2-05FE2F1BA819}"/>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297544668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csEv5ZRMvpQ" TargetMode="External"/><Relationship Id="rId2" Type="http://schemas.openxmlformats.org/officeDocument/2006/relationships/hyperlink" Target="https://www.tutorialspoint.com/cprogramming/c_arrays.htm" TargetMode="External"/><Relationship Id="rId1" Type="http://schemas.openxmlformats.org/officeDocument/2006/relationships/slideLayout" Target="../slideLayouts/slideLayout2.xml"/><Relationship Id="rId4" Type="http://schemas.openxmlformats.org/officeDocument/2006/relationships/hyperlink" Target="http://www.techcrashcourse.com/2015/11/c-program-to-find-frequency-each-arrayelements.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smtClean="0">
                <a:latin typeface="Imprint MT Shadow" panose="04020605060303030202" pitchFamily="82" charset="0"/>
              </a:rPr>
              <a:t>	</a:t>
            </a:r>
            <a:r>
              <a:rPr lang="en-US" sz="2800" dirty="0" smtClean="0">
                <a:effectLst>
                  <a:outerShdw blurRad="38100" dist="38100" dir="2700000" algn="tl">
                    <a:srgbClr val="000000">
                      <a:alpha val="43137"/>
                    </a:srgbClr>
                  </a:outerShdw>
                </a:effectLst>
                <a:latin typeface="Imprint MT Shadow" panose="04020605060303030202" pitchFamily="82" charset="0"/>
              </a:rPr>
              <a:t>A MINI - PROJECT ON</a:t>
            </a:r>
            <a:br>
              <a:rPr lang="en-US" sz="2800" dirty="0" smtClean="0">
                <a:effectLst>
                  <a:outerShdw blurRad="38100" dist="38100" dir="2700000" algn="tl">
                    <a:srgbClr val="000000">
                      <a:alpha val="43137"/>
                    </a:srgbClr>
                  </a:outerShdw>
                </a:effectLst>
                <a:latin typeface="Imprint MT Shadow" panose="04020605060303030202" pitchFamily="82" charset="0"/>
              </a:rPr>
            </a:br>
            <a:r>
              <a:rPr lang="en-US" sz="2800" b="1" dirty="0" smtClean="0">
                <a:latin typeface="Imprint MT Shadow" panose="04020605060303030202" pitchFamily="82" charset="0"/>
              </a:rPr>
              <a:t>	</a:t>
            </a:r>
            <a:r>
              <a:rPr lang="en-US" sz="5400" b="1" dirty="0" smtClean="0">
                <a:effectLst>
                  <a:outerShdw blurRad="38100" dist="38100" dir="2700000" algn="tl">
                    <a:srgbClr val="000000">
                      <a:alpha val="43137"/>
                    </a:srgbClr>
                  </a:outerShdw>
                </a:effectLst>
                <a:latin typeface="Imprint MT Shadow" panose="04020605060303030202" pitchFamily="82" charset="0"/>
              </a:rPr>
              <a:t>STRING TOKENIZER</a:t>
            </a:r>
            <a:endParaRPr lang="en-US" sz="5400" b="1" dirty="0">
              <a:effectLst>
                <a:outerShdw blurRad="38100" dist="38100" dir="2700000" algn="tl">
                  <a:srgbClr val="000000">
                    <a:alpha val="43137"/>
                  </a:srgbClr>
                </a:outerShdw>
              </a:effectLst>
              <a:latin typeface="Imprint MT Shadow" panose="04020605060303030202" pitchFamily="82" charset="0"/>
            </a:endParaRPr>
          </a:p>
        </p:txBody>
      </p:sp>
      <p:sp>
        <p:nvSpPr>
          <p:cNvPr id="3" name="Subtitle 2"/>
          <p:cNvSpPr>
            <a:spLocks noGrp="1"/>
          </p:cNvSpPr>
          <p:nvPr>
            <p:ph type="subTitle"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By NITESH KUMAR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766211"/>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u="sng" dirty="0" smtClean="0">
                <a:solidFill>
                  <a:srgbClr val="002060"/>
                </a:solidFill>
                <a:latin typeface="Imprint MT Shadow" panose="04020605060303030202" pitchFamily="82" charset="0"/>
              </a:rPr>
              <a:t>RESULTS</a:t>
            </a:r>
            <a:endParaRPr lang="en-US" sz="4400" u="sng" dirty="0">
              <a:solidFill>
                <a:srgbClr val="002060"/>
              </a:solidFill>
              <a:latin typeface="Imprint MT Shadow" panose="04020605060303030202" pitchFamily="82"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3782" y="1600199"/>
            <a:ext cx="4502728" cy="4966855"/>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5491" y="1600200"/>
            <a:ext cx="4641799" cy="4966855"/>
          </a:xfrm>
        </p:spPr>
      </p:pic>
    </p:spTree>
    <p:extLst>
      <p:ext uri="{BB962C8B-B14F-4D97-AF65-F5344CB8AC3E}">
        <p14:creationId xmlns:p14="http://schemas.microsoft.com/office/powerpoint/2010/main" val="423252393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Imprint MT Shadow" panose="04020605060303030202" pitchFamily="82" charset="0"/>
              </a:rPr>
              <a:t>CONCLUSION </a:t>
            </a:r>
            <a:r>
              <a:rPr lang="en-US" sz="4400" smtClean="0">
                <a:latin typeface="Imprint MT Shadow" panose="04020605060303030202" pitchFamily="82" charset="0"/>
              </a:rPr>
              <a:t>AND FUTURE SCOPE</a:t>
            </a:r>
            <a:endParaRPr lang="en-US" sz="4400" dirty="0">
              <a:solidFill>
                <a:srgbClr val="0070C0"/>
              </a:solidFill>
              <a:latin typeface="Imprint MT Shadow" panose="04020605060303030202" pitchFamily="82" charset="0"/>
            </a:endParaRPr>
          </a:p>
        </p:txBody>
      </p:sp>
      <p:sp>
        <p:nvSpPr>
          <p:cNvPr id="3" name="Content Placeholder 2"/>
          <p:cNvSpPr>
            <a:spLocks noGrp="1"/>
          </p:cNvSpPr>
          <p:nvPr>
            <p:ph idx="1"/>
          </p:nvPr>
        </p:nvSpPr>
        <p:spPr>
          <a:xfrm>
            <a:off x="159327" y="1486924"/>
            <a:ext cx="11873345" cy="519096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 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test run of the code </a:t>
            </a:r>
            <a:r>
              <a:rPr lang="en-US" sz="2400" dirty="0" smtClean="0">
                <a:latin typeface="Times New Roman" panose="02020603050405020304" pitchFamily="18" charset="0"/>
                <a:cs typeface="Times New Roman" panose="02020603050405020304" pitchFamily="18" charset="0"/>
              </a:rPr>
              <a:t>shows that the </a:t>
            </a:r>
            <a:r>
              <a:rPr lang="en-US" sz="2400" b="1" dirty="0">
                <a:latin typeface="Times New Roman" panose="02020603050405020304" pitchFamily="18" charset="0"/>
                <a:cs typeface="Times New Roman" panose="02020603050405020304" pitchFamily="18" charset="0"/>
              </a:rPr>
              <a:t>“String Tokenizer” </a:t>
            </a:r>
            <a:r>
              <a:rPr lang="en-US" sz="2400" dirty="0">
                <a:latin typeface="Times New Roman" panose="02020603050405020304" pitchFamily="18" charset="0"/>
                <a:cs typeface="Times New Roman" panose="02020603050405020304" pitchFamily="18" charset="0"/>
              </a:rPr>
              <a:t>stands up totally on the expectations and does the work as explained earlier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shows the successful completion of the project with positive outcomes.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future of the </a:t>
            </a:r>
            <a:r>
              <a:rPr lang="en-US" sz="2400" b="1" dirty="0">
                <a:latin typeface="Times New Roman" panose="02020603050405020304" pitchFamily="18" charset="0"/>
                <a:cs typeface="Times New Roman" panose="02020603050405020304" pitchFamily="18" charset="0"/>
              </a:rPr>
              <a:t>“String Tokenizer” </a:t>
            </a:r>
            <a:r>
              <a:rPr lang="en-US" sz="2400" dirty="0">
                <a:latin typeface="Times New Roman" panose="02020603050405020304" pitchFamily="18" charset="0"/>
                <a:cs typeface="Times New Roman" panose="02020603050405020304" pitchFamily="18" charset="0"/>
              </a:rPr>
              <a:t>is the </a:t>
            </a:r>
            <a:r>
              <a:rPr lang="en-US" sz="2400" b="1" dirty="0">
                <a:latin typeface="Times New Roman" panose="02020603050405020304" pitchFamily="18" charset="0"/>
                <a:cs typeface="Times New Roman" panose="02020603050405020304" pitchFamily="18" charset="0"/>
              </a:rPr>
              <a:t>“Summarization Technology</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“String Tokenizer” </a:t>
            </a:r>
            <a:r>
              <a:rPr lang="en-US" sz="2400" dirty="0">
                <a:latin typeface="Times New Roman" panose="02020603050405020304" pitchFamily="18" charset="0"/>
                <a:cs typeface="Times New Roman" panose="02020603050405020304" pitchFamily="18" charset="0"/>
              </a:rPr>
              <a:t>can be used to develop an even larger project which is used for summarizing the larger paragraph into a smaller one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 The </a:t>
            </a:r>
            <a:r>
              <a:rPr lang="en-US" sz="2400" b="1" dirty="0">
                <a:latin typeface="Times New Roman" panose="02020603050405020304" pitchFamily="18" charset="0"/>
                <a:cs typeface="Times New Roman" panose="02020603050405020304" pitchFamily="18" charset="0"/>
              </a:rPr>
              <a:t>“Summarization Technology” </a:t>
            </a:r>
            <a:r>
              <a:rPr lang="en-US" sz="2400" dirty="0">
                <a:latin typeface="Times New Roman" panose="02020603050405020304" pitchFamily="18" charset="0"/>
                <a:cs typeface="Times New Roman" panose="02020603050405020304" pitchFamily="18" charset="0"/>
              </a:rPr>
              <a:t>has a vast future in the </a:t>
            </a:r>
            <a:r>
              <a:rPr lang="en-US" sz="2400" dirty="0" smtClean="0">
                <a:latin typeface="Times New Roman" panose="02020603050405020304" pitchFamily="18" charset="0"/>
                <a:cs typeface="Times New Roman" panose="02020603050405020304" pitchFamily="18" charset="0"/>
              </a:rPr>
              <a:t>field </a:t>
            </a:r>
            <a:r>
              <a:rPr lang="en-US" sz="2400" dirty="0">
                <a:latin typeface="Times New Roman" panose="02020603050405020304" pitchFamily="18" charset="0"/>
                <a:cs typeface="Times New Roman" panose="02020603050405020304" pitchFamily="18" charset="0"/>
              </a:rPr>
              <a:t>of Artificial Intelligence.</a:t>
            </a:r>
          </a:p>
        </p:txBody>
      </p:sp>
    </p:spTree>
    <p:extLst>
      <p:ext uri="{BB962C8B-B14F-4D97-AF65-F5344CB8AC3E}">
        <p14:creationId xmlns:p14="http://schemas.microsoft.com/office/powerpoint/2010/main" val="422989153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Imprint MT Shadow" panose="04020605060303030202" pitchFamily="82" charset="0"/>
              </a:rPr>
              <a:t>REFERENCES AND BIBLIOGRAPHY</a:t>
            </a:r>
            <a:endParaRPr lang="en-US" dirty="0">
              <a:latin typeface="Imprint MT Shadow" panose="04020605060303030202" pitchFamily="82" charset="0"/>
            </a:endParaRPr>
          </a:p>
        </p:txBody>
      </p:sp>
      <p:sp>
        <p:nvSpPr>
          <p:cNvPr id="3" name="Content Placeholder 2"/>
          <p:cNvSpPr>
            <a:spLocks noGrp="1"/>
          </p:cNvSpPr>
          <p:nvPr>
            <p:ph idx="1"/>
          </p:nvPr>
        </p:nvSpPr>
        <p:spPr>
          <a:xfrm>
            <a:off x="187036" y="1371600"/>
            <a:ext cx="11817927" cy="5375564"/>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 Programming Language - 2nd Edition – Brian W. Kernighan and Dennis M. Ritchie.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Introduction </a:t>
            </a:r>
            <a:r>
              <a:rPr lang="en-US" sz="2400" dirty="0">
                <a:latin typeface="Times New Roman" panose="02020603050405020304" pitchFamily="18" charset="0"/>
                <a:cs typeface="Times New Roman" panose="02020603050405020304" pitchFamily="18" charset="0"/>
              </a:rPr>
              <a:t>to Automata Theory, Languages, and Computations (2006, Prentice Hall) - John E. Hopcroft, Rajeev Motwani, Jeffrey D. </a:t>
            </a:r>
            <a:r>
              <a:rPr lang="en-US" sz="2400" dirty="0" smtClean="0">
                <a:latin typeface="Times New Roman" panose="02020603050405020304" pitchFamily="18" charset="0"/>
                <a:cs typeface="Times New Roman" panose="02020603050405020304" pitchFamily="18" charset="0"/>
              </a:rPr>
              <a:t>Ullman.</a:t>
            </a:r>
          </a:p>
          <a:p>
            <a:pPr algn="just">
              <a:lnSpc>
                <a:spcPct val="150000"/>
              </a:lnSpc>
            </a:pPr>
            <a:r>
              <a:rPr lang="en-US" sz="2400" dirty="0" smtClean="0">
                <a:latin typeface="Times New Roman" panose="02020603050405020304" pitchFamily="18" charset="0"/>
                <a:cs typeface="Times New Roman" panose="02020603050405020304" pitchFamily="18" charset="0"/>
                <a:hlinkClick r:id="rId2"/>
              </a:rPr>
              <a:t>https</a:t>
            </a:r>
            <a:r>
              <a:rPr lang="en-US" sz="2400" dirty="0">
                <a:latin typeface="Times New Roman" panose="02020603050405020304" pitchFamily="18" charset="0"/>
                <a:cs typeface="Times New Roman" panose="02020603050405020304" pitchFamily="18" charset="0"/>
                <a:hlinkClick r:id="rId2"/>
              </a:rPr>
              <a:t>://</a:t>
            </a:r>
            <a:r>
              <a:rPr lang="en-US" sz="2400" dirty="0" smtClean="0">
                <a:latin typeface="Times New Roman" panose="02020603050405020304" pitchFamily="18" charset="0"/>
                <a:cs typeface="Times New Roman" panose="02020603050405020304" pitchFamily="18" charset="0"/>
                <a:hlinkClick r:id="rId2"/>
              </a:rPr>
              <a:t>www.tutorialspoint.com/cprogramming/c_arrays.htm</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hlinkClick r:id="rId3"/>
              </a:rPr>
              <a:t>https</a:t>
            </a:r>
            <a:r>
              <a:rPr lang="en-US" sz="2400" dirty="0">
                <a:latin typeface="Times New Roman" panose="02020603050405020304" pitchFamily="18" charset="0"/>
                <a:cs typeface="Times New Roman" panose="02020603050405020304" pitchFamily="18" charset="0"/>
                <a:hlinkClick r:id="rId3"/>
              </a:rPr>
              <a:t>://</a:t>
            </a:r>
            <a:r>
              <a:rPr lang="en-US" sz="2400" dirty="0" smtClean="0">
                <a:latin typeface="Times New Roman" panose="02020603050405020304" pitchFamily="18" charset="0"/>
                <a:cs typeface="Times New Roman" panose="02020603050405020304" pitchFamily="18" charset="0"/>
                <a:hlinkClick r:id="rId3"/>
              </a:rPr>
              <a:t>www.youtube.com/watch?v=csEv5ZRMvpQ</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hlinkClick r:id="rId4"/>
              </a:rPr>
              <a:t>http</a:t>
            </a:r>
            <a:r>
              <a:rPr lang="en-US" sz="2400" dirty="0">
                <a:latin typeface="Times New Roman" panose="02020603050405020304" pitchFamily="18" charset="0"/>
                <a:cs typeface="Times New Roman" panose="02020603050405020304" pitchFamily="18" charset="0"/>
                <a:hlinkClick r:id="rId4"/>
              </a:rPr>
              <a:t>://</a:t>
            </a:r>
            <a:r>
              <a:rPr lang="en-US" sz="2400" dirty="0" smtClean="0">
                <a:latin typeface="Times New Roman" panose="02020603050405020304" pitchFamily="18" charset="0"/>
                <a:cs typeface="Times New Roman" panose="02020603050405020304" pitchFamily="18" charset="0"/>
                <a:hlinkClick r:id="rId4"/>
              </a:rPr>
              <a:t>www.techcrashcourse.com/2015/11/c-program-to-find-frequency-each-arrayelements.html</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rPr>
              <a:t>://www.tutorialspoint.com/data_structures_algorithms/sorting_algorithms.htm </a:t>
            </a:r>
          </a:p>
        </p:txBody>
      </p:sp>
    </p:spTree>
    <p:extLst>
      <p:ext uri="{BB962C8B-B14F-4D97-AF65-F5344CB8AC3E}">
        <p14:creationId xmlns:p14="http://schemas.microsoft.com/office/powerpoint/2010/main" val="92472810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4888" y="2489662"/>
            <a:ext cx="8347873" cy="1509943"/>
          </a:xfrm>
        </p:spPr>
        <p:txBody>
          <a:bodyPr>
            <a:prstTxWarp prst="textChevronInverted">
              <a:avLst/>
            </a:prstTxWarp>
            <a:noAutofit/>
            <a:scene3d>
              <a:camera prst="perspectiveHeroicExtremeRightFacing"/>
              <a:lightRig rig="threePt" dir="t"/>
            </a:scene3d>
          </a:bodyPr>
          <a:lstStyle/>
          <a:p>
            <a:pPr algn="ctr"/>
            <a:r>
              <a:rPr lang="en-US" b="1" i="1" dirty="0" smtClean="0">
                <a:ln w="13462">
                  <a:solidFill>
                    <a:schemeClr val="bg1"/>
                  </a:solidFill>
                  <a:prstDash val="solid"/>
                </a:ln>
                <a:solidFill>
                  <a:schemeClr val="tx1">
                    <a:lumMod val="85000"/>
                    <a:lumOff val="15000"/>
                  </a:schemeClr>
                </a:solidFill>
                <a:effectLst>
                  <a:glow rad="63500">
                    <a:schemeClr val="accent5">
                      <a:satMod val="175000"/>
                      <a:alpha val="40000"/>
                    </a:schemeClr>
                  </a:glow>
                  <a:outerShdw blurRad="60007" dist="200025" dir="15000000" sy="30000" kx="-1800000" algn="bl" rotWithShape="0">
                    <a:prstClr val="black">
                      <a:alpha val="32000"/>
                    </a:prstClr>
                  </a:outerShdw>
                </a:effectLst>
                <a:latin typeface="Castellar" panose="020A0402060406010301" pitchFamily="18" charset="0"/>
              </a:rPr>
              <a:t>THANK</a:t>
            </a:r>
            <a:r>
              <a:rPr lang="en-US" b="1" i="1" dirty="0" smtClean="0">
                <a:ln w="13462">
                  <a:solidFill>
                    <a:schemeClr val="bg1"/>
                  </a:solidFill>
                  <a:prstDash val="solid"/>
                </a:ln>
                <a:solidFill>
                  <a:schemeClr val="tx1">
                    <a:lumMod val="85000"/>
                    <a:lumOff val="15000"/>
                  </a:schemeClr>
                </a:solidFill>
                <a:effectLst>
                  <a:glow rad="63500">
                    <a:schemeClr val="accent5">
                      <a:satMod val="175000"/>
                      <a:alpha val="40000"/>
                    </a:schemeClr>
                  </a:glow>
                  <a:outerShdw blurRad="60007" dist="200025" dir="15000000" sy="30000" kx="-1800000" algn="bl" rotWithShape="0">
                    <a:prstClr val="black">
                      <a:alpha val="32000"/>
                    </a:prstClr>
                  </a:outerShdw>
                  <a:reflection blurRad="6350" stA="55000" endA="300" endPos="45500" dir="5400000" sy="-100000" algn="bl" rotWithShape="0"/>
                </a:effectLst>
                <a:latin typeface="Castellar" panose="020A0402060406010301" pitchFamily="18" charset="0"/>
              </a:rPr>
              <a:t> </a:t>
            </a:r>
            <a:r>
              <a:rPr lang="en-US" b="1" i="1" dirty="0" smtClean="0">
                <a:ln w="13462">
                  <a:solidFill>
                    <a:schemeClr val="bg1"/>
                  </a:solidFill>
                  <a:prstDash val="solid"/>
                </a:ln>
                <a:solidFill>
                  <a:schemeClr val="tx1">
                    <a:lumMod val="85000"/>
                    <a:lumOff val="15000"/>
                  </a:schemeClr>
                </a:solidFill>
                <a:effectLst>
                  <a:glow rad="63500">
                    <a:schemeClr val="accent5">
                      <a:satMod val="175000"/>
                      <a:alpha val="40000"/>
                    </a:schemeClr>
                  </a:glow>
                  <a:outerShdw blurRad="60007" dist="200025" dir="15000000" sy="30000" kx="-1800000" algn="bl" rotWithShape="0">
                    <a:prstClr val="black">
                      <a:alpha val="32000"/>
                    </a:prstClr>
                  </a:outerShdw>
                </a:effectLst>
                <a:latin typeface="Castellar" panose="020A0402060406010301" pitchFamily="18" charset="0"/>
              </a:rPr>
              <a:t>YOU</a:t>
            </a:r>
            <a:endParaRPr lang="en-US" b="1" i="1" dirty="0">
              <a:ln w="13462">
                <a:solidFill>
                  <a:schemeClr val="bg1"/>
                </a:solidFill>
                <a:prstDash val="solid"/>
              </a:ln>
              <a:solidFill>
                <a:schemeClr val="tx1">
                  <a:lumMod val="85000"/>
                  <a:lumOff val="15000"/>
                </a:schemeClr>
              </a:solidFill>
              <a:effectLst>
                <a:glow rad="63500">
                  <a:schemeClr val="accent5">
                    <a:satMod val="175000"/>
                    <a:alpha val="40000"/>
                  </a:schemeClr>
                </a:glow>
                <a:outerShdw blurRad="60007" dist="200025" dir="15000000" sy="30000" kx="-1800000" algn="bl" rotWithShape="0">
                  <a:prstClr val="black">
                    <a:alpha val="32000"/>
                  </a:prstClr>
                </a:outerShdw>
              </a:effectLst>
              <a:latin typeface="Castellar" panose="020A0402060406010301" pitchFamily="18" charset="0"/>
            </a:endParaRPr>
          </a:p>
        </p:txBody>
      </p:sp>
    </p:spTree>
    <p:extLst>
      <p:ext uri="{BB962C8B-B14F-4D97-AF65-F5344CB8AC3E}">
        <p14:creationId xmlns:p14="http://schemas.microsoft.com/office/powerpoint/2010/main" val="1816188491"/>
      </p:ext>
    </p:extLst>
  </p:cSld>
  <p:clrMapOvr>
    <a:masterClrMapping/>
  </p:clrMapOvr>
  <mc:AlternateContent xmlns:mc="http://schemas.openxmlformats.org/markup-compatibility/2006" xmlns:p14="http://schemas.microsoft.com/office/powerpoint/2010/main">
    <mc:Choice Requires="p14">
      <p:transition spd="slow" p14:dur="3900">
        <p14:glitter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smtClean="0">
                <a:solidFill>
                  <a:srgbClr val="002060"/>
                </a:solidFill>
                <a:effectLst>
                  <a:outerShdw blurRad="38100" dist="38100" dir="2700000" algn="tl">
                    <a:srgbClr val="000000">
                      <a:alpha val="43137"/>
                    </a:srgbClr>
                  </a:outerShdw>
                </a:effectLst>
                <a:latin typeface="Imprint MT Shadow" panose="04020605060303030202" pitchFamily="82" charset="0"/>
              </a:rPr>
              <a:t>CONTENTS</a:t>
            </a:r>
            <a:endParaRPr lang="en-US" sz="5400" u="sng" dirty="0">
              <a:solidFill>
                <a:srgbClr val="002060"/>
              </a:solidFill>
              <a:effectLst>
                <a:outerShdw blurRad="38100" dist="38100" dir="2700000" algn="tl">
                  <a:srgbClr val="000000">
                    <a:alpha val="43137"/>
                  </a:srgbClr>
                </a:outerShdw>
              </a:effectLst>
              <a:latin typeface="Imprint MT Shadow" panose="04020605060303030202" pitchFamily="82" charset="0"/>
            </a:endParaRPr>
          </a:p>
        </p:txBody>
      </p:sp>
      <p:sp>
        <p:nvSpPr>
          <p:cNvPr id="3" name="Content Placeholder 2"/>
          <p:cNvSpPr>
            <a:spLocks noGrp="1"/>
          </p:cNvSpPr>
          <p:nvPr>
            <p:ph sz="half" idx="1"/>
          </p:nvPr>
        </p:nvSpPr>
        <p:spPr>
          <a:xfrm>
            <a:off x="609600" y="1600201"/>
            <a:ext cx="5384800" cy="4592781"/>
          </a:xfrm>
        </p:spPr>
        <p:txBody>
          <a:bodyPr>
            <a:normAutofit/>
          </a:bodyPr>
          <a:lstStyle/>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ARRAYS</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ACCESSING FILE</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COMPARING CHARACTERS</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FREQUENCIES</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SORTING</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97600" y="1600201"/>
            <a:ext cx="5246256" cy="4592781"/>
          </a:xfrm>
        </p:spPr>
        <p:txBody>
          <a:bodyPr>
            <a:normAutofit/>
          </a:bodyPr>
          <a:lstStyle/>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STORING TO FILE</a:t>
            </a:r>
          </a:p>
          <a:p>
            <a:pPr algn="just">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RESULTS</a:t>
            </a:r>
            <a:endParaRPr lang="en-US" sz="2800"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CONCLUSION AND FUTURE SCOPE</a:t>
            </a:r>
          </a:p>
          <a:p>
            <a:pPr>
              <a:lnSpc>
                <a:spcPct val="150000"/>
              </a:lnSpc>
              <a:buFont typeface="Wingdings" panose="05000000000000000000" pitchFamily="2" charset="2"/>
              <a:buChar char="Ø"/>
            </a:pPr>
            <a:r>
              <a:rPr lang="en-US" sz="2800" dirty="0" smtClean="0">
                <a:solidFill>
                  <a:schemeClr val="bg1"/>
                </a:solidFill>
                <a:latin typeface="Times New Roman" panose="02020603050405020304" pitchFamily="18" charset="0"/>
                <a:cs typeface="Times New Roman" panose="02020603050405020304" pitchFamily="18" charset="0"/>
              </a:rPr>
              <a:t>REFERENCES AND BIBLIOGRAPHY</a:t>
            </a:r>
          </a:p>
        </p:txBody>
      </p:sp>
    </p:spTree>
    <p:extLst>
      <p:ext uri="{BB962C8B-B14F-4D97-AF65-F5344CB8AC3E}">
        <p14:creationId xmlns:p14="http://schemas.microsoft.com/office/powerpoint/2010/main" val="58653611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INTRODUCTION</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93963" y="1496292"/>
            <a:ext cx="11817927" cy="5264726"/>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In this modern world of technologies, the major tech giants like </a:t>
            </a:r>
            <a:r>
              <a:rPr lang="en-US" sz="2400" b="1" dirty="0" smtClean="0">
                <a:latin typeface="Times New Roman" panose="02020603050405020304" pitchFamily="18" charset="0"/>
                <a:cs typeface="Times New Roman" panose="02020603050405020304" pitchFamily="18" charset="0"/>
              </a:rPr>
              <a:t>Google</a:t>
            </a:r>
            <a:r>
              <a:rPr lang="en-US" sz="2400" dirty="0" smtClean="0">
                <a:latin typeface="Times New Roman" panose="02020603050405020304" pitchFamily="18" charset="0"/>
                <a:cs typeface="Times New Roman" panose="02020603050405020304" pitchFamily="18" charset="0"/>
              </a:rPr>
              <a:t> acquired Wavii and </a:t>
            </a:r>
            <a:r>
              <a:rPr lang="en-US" sz="2400" b="1" dirty="0" smtClean="0">
                <a:latin typeface="Times New Roman" panose="02020603050405020304" pitchFamily="18" charset="0"/>
                <a:cs typeface="Times New Roman" panose="02020603050405020304" pitchFamily="18" charset="0"/>
              </a:rPr>
              <a:t>Yahoo!</a:t>
            </a:r>
            <a:r>
              <a:rPr lang="en-US" sz="2400" dirty="0" smtClean="0">
                <a:latin typeface="Times New Roman" panose="02020603050405020304" pitchFamily="18" charset="0"/>
                <a:cs typeface="Times New Roman" panose="02020603050405020304" pitchFamily="18" charset="0"/>
              </a:rPr>
              <a:t> acquired Summly, there is no doubt auto summarization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technologies have become a hot topic.</a:t>
            </a:r>
          </a:p>
          <a:p>
            <a:pPr algn="just">
              <a:lnSpc>
                <a:spcPct val="150000"/>
              </a:lnSpc>
            </a:pPr>
            <a:r>
              <a:rPr lang="en-US" sz="2400" dirty="0" smtClean="0">
                <a:latin typeface="Times New Roman" panose="02020603050405020304" pitchFamily="18" charset="0"/>
                <a:cs typeface="Times New Roman" panose="02020603050405020304" pitchFamily="18" charset="0"/>
              </a:rPr>
              <a:t>To develop such a demanding technology, </a:t>
            </a:r>
            <a:r>
              <a:rPr lang="en-US" sz="2400" b="1" dirty="0" smtClean="0">
                <a:latin typeface="Times New Roman" panose="02020603050405020304" pitchFamily="18" charset="0"/>
                <a:cs typeface="Times New Roman" panose="02020603050405020304" pitchFamily="18" charset="0"/>
              </a:rPr>
              <a:t>“String Tokenizer” </a:t>
            </a:r>
            <a:r>
              <a:rPr lang="en-US" sz="2400" dirty="0" smtClean="0">
                <a:latin typeface="Times New Roman" panose="02020603050405020304" pitchFamily="18" charset="0"/>
                <a:cs typeface="Times New Roman" panose="02020603050405020304" pitchFamily="18" charset="0"/>
              </a:rPr>
              <a:t>can act as catalyst for the future scope.</a:t>
            </a:r>
          </a:p>
          <a:p>
            <a:pPr algn="just">
              <a:lnSpc>
                <a:spcPct val="150000"/>
              </a:lnSpc>
            </a:pPr>
            <a:r>
              <a:rPr lang="en-US" sz="2400" b="1" dirty="0" smtClean="0">
                <a:latin typeface="Times New Roman" panose="02020603050405020304" pitchFamily="18" charset="0"/>
                <a:cs typeface="Times New Roman" panose="02020603050405020304" pitchFamily="18" charset="0"/>
              </a:rPr>
              <a:t>“String-Tokenizer” </a:t>
            </a:r>
            <a:r>
              <a:rPr lang="en-US" sz="2400" dirty="0" smtClean="0">
                <a:latin typeface="Times New Roman" panose="02020603050405020304" pitchFamily="18" charset="0"/>
                <a:cs typeface="Times New Roman" panose="02020603050405020304" pitchFamily="18" charset="0"/>
              </a:rPr>
              <a:t>is a modern tool which make use of text analysis to calculate the frequencies of the tokens.</a:t>
            </a:r>
          </a:p>
          <a:p>
            <a:pPr algn="just">
              <a:lnSpc>
                <a:spcPct val="150000"/>
              </a:lnSpc>
            </a:pPr>
            <a:r>
              <a:rPr lang="en-US" sz="2400" dirty="0" smtClean="0">
                <a:latin typeface="Times New Roman" panose="02020603050405020304" pitchFamily="18" charset="0"/>
                <a:cs typeface="Times New Roman" panose="02020603050405020304" pitchFamily="18" charset="0"/>
              </a:rPr>
              <a:t>It uses </a:t>
            </a:r>
            <a:r>
              <a:rPr lang="en-US" sz="2400" dirty="0">
                <a:latin typeface="Times New Roman" panose="02020603050405020304" pitchFamily="18" charset="0"/>
                <a:cs typeface="Times New Roman" panose="02020603050405020304" pitchFamily="18" charset="0"/>
              </a:rPr>
              <a:t>the concepts of  arrays, strings, finite automata, searching and sorting and file </a:t>
            </a:r>
            <a:r>
              <a:rPr lang="en-US" sz="2400" dirty="0" smtClean="0">
                <a:latin typeface="Times New Roman" panose="02020603050405020304" pitchFamily="18" charset="0"/>
                <a:cs typeface="Times New Roman" panose="02020603050405020304" pitchFamily="18" charset="0"/>
              </a:rPr>
              <a:t>input-output.</a:t>
            </a:r>
          </a:p>
        </p:txBody>
      </p:sp>
    </p:spTree>
    <p:extLst>
      <p:ext uri="{BB962C8B-B14F-4D97-AF65-F5344CB8AC3E}">
        <p14:creationId xmlns:p14="http://schemas.microsoft.com/office/powerpoint/2010/main" val="1281469456"/>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ARRAYS</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52400" y="1496292"/>
            <a:ext cx="11831782" cy="516774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Arrays are a kind of data structure that can store a fixed-size sequential collection of elements of the same type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“String Tokenizer” consists of three 1-dimensional character arrays each containing set of alphabets, numbers and symbols</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 T</a:t>
            </a: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is a 2-dimensional character array </a:t>
            </a:r>
            <a:r>
              <a:rPr lang="en-US" sz="2400" dirty="0" smtClean="0">
                <a:latin typeface="Times New Roman" panose="02020603050405020304" pitchFamily="18" charset="0"/>
                <a:cs typeface="Times New Roman" panose="02020603050405020304" pitchFamily="18" charset="0"/>
              </a:rPr>
              <a:t>to store tokens and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1-dimensional </a:t>
            </a:r>
            <a:r>
              <a:rPr lang="en-US" sz="2400" dirty="0">
                <a:latin typeface="Times New Roman" panose="02020603050405020304" pitchFamily="18" charset="0"/>
                <a:cs typeface="Times New Roman" panose="02020603050405020304" pitchFamily="18" charset="0"/>
              </a:rPr>
              <a:t>integer array to store </a:t>
            </a:r>
            <a:r>
              <a:rPr lang="en-US" sz="2400" dirty="0" smtClean="0">
                <a:latin typeface="Times New Roman" panose="02020603050405020304" pitchFamily="18" charset="0"/>
                <a:cs typeface="Times New Roman" panose="02020603050405020304" pitchFamily="18" charset="0"/>
              </a:rPr>
              <a:t>frequencies.</a:t>
            </a:r>
          </a:p>
          <a:p>
            <a:pPr algn="just">
              <a:lnSpc>
                <a:spcPct val="150000"/>
              </a:lnSpc>
            </a:pPr>
            <a:r>
              <a:rPr lang="en-US" sz="2400" dirty="0">
                <a:latin typeface="Times New Roman" panose="02020603050405020304" pitchFamily="18" charset="0"/>
                <a:cs typeface="Times New Roman" panose="02020603050405020304" pitchFamily="18" charset="0"/>
              </a:rPr>
              <a:t>Apart from all </a:t>
            </a:r>
            <a:r>
              <a:rPr lang="en-US" sz="2400" dirty="0" smtClean="0">
                <a:latin typeface="Times New Roman" panose="02020603050405020304" pitchFamily="18" charset="0"/>
                <a:cs typeface="Times New Roman" panose="02020603050405020304" pitchFamily="18" charset="0"/>
              </a:rPr>
              <a:t>these arrays, </a:t>
            </a:r>
            <a:r>
              <a:rPr lang="en-US" sz="2400" dirty="0">
                <a:latin typeface="Times New Roman" panose="02020603050405020304" pitchFamily="18" charset="0"/>
                <a:cs typeface="Times New Roman" panose="02020603050405020304" pitchFamily="18" charset="0"/>
              </a:rPr>
              <a:t>there </a:t>
            </a:r>
            <a:r>
              <a:rPr lang="en-US" sz="2400" dirty="0" smtClean="0">
                <a:latin typeface="Times New Roman" panose="02020603050405020304" pitchFamily="18" charset="0"/>
                <a:cs typeface="Times New Roman" panose="02020603050405020304" pitchFamily="18" charset="0"/>
              </a:rPr>
              <a:t>are four temporary arrays : three </a:t>
            </a:r>
            <a:r>
              <a:rPr lang="en-US" sz="2400" dirty="0">
                <a:latin typeface="Times New Roman" panose="02020603050405020304" pitchFamily="18" charset="0"/>
                <a:cs typeface="Times New Roman" panose="02020603050405020304" pitchFamily="18" charset="0"/>
              </a:rPr>
              <a:t>character arrays </a:t>
            </a:r>
            <a:r>
              <a:rPr lang="en-US" sz="2400" dirty="0" smtClean="0">
                <a:latin typeface="Times New Roman" panose="02020603050405020304" pitchFamily="18" charset="0"/>
                <a:cs typeface="Times New Roman" panose="02020603050405020304" pitchFamily="18" charset="0"/>
              </a:rPr>
              <a:t>and an integer array to be used at various positions in the code.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86507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ACCESSING FILE</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93963" y="1357746"/>
            <a:ext cx="11804073" cy="5500253"/>
          </a:xfrm>
        </p:spPr>
        <p:txBody>
          <a:bodyPr>
            <a:normAutofit lnSpcReduction="10000"/>
          </a:bodyPr>
          <a:lstStyle/>
          <a:p>
            <a:pPr algn="just">
              <a:lnSpc>
                <a:spcPct val="160000"/>
              </a:lnSpc>
            </a:pPr>
            <a:r>
              <a:rPr lang="en-US" sz="2400" dirty="0">
                <a:latin typeface="Times New Roman" panose="02020603050405020304" pitchFamily="18" charset="0"/>
                <a:cs typeface="Times New Roman" panose="02020603050405020304" pitchFamily="18" charset="0"/>
              </a:rPr>
              <a:t>A file represents a sequence of bytes, regardless of it being a text file or a binary file. </a:t>
            </a:r>
            <a:endParaRPr lang="en-US" sz="2400" dirty="0" smtClean="0">
              <a:latin typeface="Times New Roman" panose="02020603050405020304" pitchFamily="18" charset="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 The function fopen ( ) can be used in read mode (“r”) to open an existing file</a:t>
            </a:r>
            <a:r>
              <a:rPr lang="en-US" sz="2400" dirty="0" smtClean="0">
                <a:latin typeface="Times New Roman" panose="02020603050405020304" pitchFamily="18" charset="0"/>
                <a:cs typeface="Times New Roman" panose="02020603050405020304" pitchFamily="18" charset="0"/>
              </a:rPr>
              <a:t>.</a:t>
            </a:r>
          </a:p>
          <a:p>
            <a:pPr algn="just">
              <a:lnSpc>
                <a:spcPct val="160000"/>
              </a:lnSpc>
            </a:pP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call initializes </a:t>
            </a:r>
            <a:r>
              <a:rPr lang="en-US" sz="2400" dirty="0">
                <a:latin typeface="Times New Roman" panose="02020603050405020304" pitchFamily="18" charset="0"/>
                <a:cs typeface="Times New Roman" panose="02020603050405020304" pitchFamily="18" charset="0"/>
              </a:rPr>
              <a:t>an object of the type FILE, which contains all the information necessary to control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stream. </a:t>
            </a:r>
            <a:endParaRPr lang="en-US" sz="2400" dirty="0" smtClean="0">
              <a:latin typeface="Times New Roman" panose="02020603050405020304" pitchFamily="18" charset="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codes </a:t>
            </a:r>
            <a:r>
              <a:rPr lang="en-US" sz="2400" dirty="0">
                <a:latin typeface="Times New Roman" panose="02020603050405020304" pitchFamily="18" charset="0"/>
                <a:cs typeface="Times New Roman" panose="02020603050405020304" pitchFamily="18" charset="0"/>
              </a:rPr>
              <a:t>checks if the file is present at the provided address</a:t>
            </a:r>
            <a:r>
              <a:rPr lang="en-US" sz="2400" dirty="0" smtClean="0">
                <a:latin typeface="Times New Roman" panose="02020603050405020304" pitchFamily="18" charset="0"/>
                <a:cs typeface="Times New Roman" panose="02020603050405020304" pitchFamily="18" charset="0"/>
              </a:rPr>
              <a:t>.</a:t>
            </a:r>
          </a:p>
          <a:p>
            <a:pPr algn="just">
              <a:lnSpc>
                <a:spcPct val="160000"/>
              </a:lnSpc>
            </a:pPr>
            <a:r>
              <a:rPr lang="en-US" sz="2400" dirty="0" smtClean="0">
                <a:latin typeface="Times New Roman" panose="02020603050405020304" pitchFamily="18" charset="0"/>
                <a:cs typeface="Times New Roman" panose="02020603050405020304" pitchFamily="18" charset="0"/>
              </a:rPr>
              <a:t>If the provided path does not contain the file, the program returns with an error “File not found!”.</a:t>
            </a:r>
          </a:p>
          <a:p>
            <a:pPr algn="just">
              <a:lnSpc>
                <a:spcPct val="160000"/>
              </a:lnSpc>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file is found at the provided path, the file opens successfully and </a:t>
            </a:r>
            <a:r>
              <a:rPr lang="en-US" sz="2400" dirty="0" smtClean="0">
                <a:latin typeface="Times New Roman" panose="02020603050405020304" pitchFamily="18" charset="0"/>
                <a:cs typeface="Times New Roman" panose="02020603050405020304" pitchFamily="18" charset="0"/>
              </a:rPr>
              <a:t>characters starts getting copied to buffer until EOF is reached.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974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COMPARING CHARACTERS</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200891" y="1371601"/>
            <a:ext cx="11790218" cy="534785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 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input character </a:t>
            </a:r>
            <a:r>
              <a:rPr lang="en-US" sz="2400" dirty="0" smtClean="0">
                <a:latin typeface="Times New Roman" panose="02020603050405020304" pitchFamily="18" charset="0"/>
                <a:cs typeface="Times New Roman" panose="02020603050405020304" pitchFamily="18" charset="0"/>
              </a:rPr>
              <a:t>is tested if it is </a:t>
            </a:r>
            <a:r>
              <a:rPr lang="en-US" sz="2400" dirty="0">
                <a:latin typeface="Times New Roman" panose="02020603050405020304" pitchFamily="18" charset="0"/>
                <a:cs typeface="Times New Roman" panose="02020603050405020304" pitchFamily="18" charset="0"/>
              </a:rPr>
              <a:t>an alphabet or a number or a symbol</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If it is alphabet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a:t>
            </a:r>
            <a:r>
              <a:rPr lang="en-US" sz="2400" dirty="0" smtClean="0">
                <a:latin typeface="Times New Roman" panose="02020603050405020304" pitchFamily="18" charset="0"/>
                <a:cs typeface="Times New Roman" panose="02020603050405020304" pitchFamily="18" charset="0"/>
              </a:rPr>
              <a:t>is passed as an </a:t>
            </a:r>
            <a:r>
              <a:rPr lang="en-US" sz="2400" dirty="0">
                <a:latin typeface="Times New Roman" panose="02020603050405020304" pitchFamily="18" charset="0"/>
                <a:cs typeface="Times New Roman" panose="02020603050405020304" pitchFamily="18" charset="0"/>
              </a:rPr>
              <a:t>argument to alpha () </a:t>
            </a:r>
            <a:r>
              <a:rPr lang="en-US" sz="2400" dirty="0" smtClean="0">
                <a:latin typeface="Times New Roman" panose="02020603050405020304" pitchFamily="18" charset="0"/>
                <a:cs typeface="Times New Roman" panose="02020603050405020304" pitchFamily="18" charset="0"/>
              </a:rPr>
              <a:t>function for further execution of the codes.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Similarly, when a number or a symbol is encountered, it is passed as argument </a:t>
            </a:r>
            <a:r>
              <a:rPr lang="en-US" sz="2400" dirty="0">
                <a:latin typeface="Times New Roman" panose="02020603050405020304" pitchFamily="18" charset="0"/>
                <a:cs typeface="Times New Roman" panose="02020603050405020304" pitchFamily="18" charset="0"/>
              </a:rPr>
              <a:t>to num () </a:t>
            </a:r>
            <a:r>
              <a:rPr lang="en-US" sz="2400" dirty="0" smtClean="0">
                <a:latin typeface="Times New Roman" panose="02020603050405020304" pitchFamily="18" charset="0"/>
                <a:cs typeface="Times New Roman" panose="02020603050405020304" pitchFamily="18" charset="0"/>
              </a:rPr>
              <a:t>or sym () functions respectively.</a:t>
            </a:r>
          </a:p>
          <a:p>
            <a:pPr algn="just">
              <a:lnSpc>
                <a:spcPct val="150000"/>
              </a:lnSpc>
            </a:pPr>
            <a:r>
              <a:rPr lang="en-US" sz="2400" dirty="0" smtClean="0">
                <a:latin typeface="Times New Roman" panose="02020603050405020304" pitchFamily="18" charset="0"/>
                <a:cs typeface="Times New Roman" panose="02020603050405020304" pitchFamily="18" charset="0"/>
              </a:rPr>
              <a:t>Functions alpha () and num () at first check if the previous character is also an alphabet or number respectively and then stores the current character at proper index in the array.</a:t>
            </a:r>
          </a:p>
          <a:p>
            <a:pPr algn="just">
              <a:lnSpc>
                <a:spcPct val="150000"/>
              </a:lnSpc>
            </a:pPr>
            <a:r>
              <a:rPr lang="en-US" sz="2400" dirty="0" smtClean="0">
                <a:latin typeface="Times New Roman" panose="02020603050405020304" pitchFamily="18" charset="0"/>
                <a:cs typeface="Times New Roman" panose="02020603050405020304" pitchFamily="18" charset="0"/>
              </a:rPr>
              <a:t>Function sym () on the other hand simply increments the row number of the array </a:t>
            </a:r>
            <a:r>
              <a:rPr lang="en-US" sz="2400" dirty="0" err="1" smtClean="0">
                <a:latin typeface="Times New Roman" panose="02020603050405020304" pitchFamily="18" charset="0"/>
                <a:cs typeface="Times New Roman" panose="02020603050405020304" pitchFamily="18" charset="0"/>
              </a:rPr>
              <a:t>aand</a:t>
            </a:r>
            <a:r>
              <a:rPr lang="en-US" sz="2400" dirty="0" smtClean="0">
                <a:latin typeface="Times New Roman" panose="02020603050405020304" pitchFamily="18" charset="0"/>
                <a:cs typeface="Times New Roman" panose="02020603050405020304" pitchFamily="18" charset="0"/>
              </a:rPr>
              <a:t> stores current character there.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80653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FREQUENCIES</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45472" y="1357746"/>
            <a:ext cx="11901055" cy="537556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All the elements of the array of </a:t>
            </a:r>
            <a:r>
              <a:rPr lang="en-US" sz="2400" dirty="0" smtClean="0">
                <a:latin typeface="Times New Roman" panose="02020603050405020304" pitchFamily="18" charset="0"/>
                <a:cs typeface="Times New Roman" panose="02020603050405020304" pitchFamily="18" charset="0"/>
              </a:rPr>
              <a:t>frequencies </a:t>
            </a:r>
            <a:r>
              <a:rPr lang="en-US" sz="2400" dirty="0">
                <a:latin typeface="Times New Roman" panose="02020603050405020304" pitchFamily="18" charset="0"/>
                <a:cs typeface="Times New Roman" panose="02020603050405020304" pitchFamily="18" charset="0"/>
              </a:rPr>
              <a:t>is initialized with -1</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Two nested loops are used to access the rows of the array of tokens, to pivot a token at a time and the other to </a:t>
            </a:r>
            <a:r>
              <a:rPr lang="en-US" sz="2400" dirty="0" smtClean="0">
                <a:latin typeface="Times New Roman" panose="02020603050405020304" pitchFamily="18" charset="0"/>
                <a:cs typeface="Times New Roman" panose="02020603050405020304" pitchFamily="18" charset="0"/>
              </a:rPr>
              <a:t>find </a:t>
            </a:r>
            <a:r>
              <a:rPr lang="en-US" sz="2400" dirty="0">
                <a:latin typeface="Times New Roman" panose="02020603050405020304" pitchFamily="18" charset="0"/>
                <a:cs typeface="Times New Roman" panose="02020603050405020304" pitchFamily="18" charset="0"/>
              </a:rPr>
              <a:t>the pivoted token in the rest of the content in the array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Whenever a  duplicate is encountered, the </a:t>
            </a:r>
            <a:r>
              <a:rPr lang="en-US" sz="2400" dirty="0">
                <a:latin typeface="Times New Roman" panose="02020603050405020304" pitchFamily="18" charset="0"/>
                <a:cs typeface="Times New Roman" panose="02020603050405020304" pitchFamily="18" charset="0"/>
              </a:rPr>
              <a:t>frequency of second token is set to 0 and the counter is incremented.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In the outer loop, Frequencies are assigned the integer value of counter before changing the pivot token if and only if the frequencies are not equal to 0. </a:t>
            </a:r>
          </a:p>
          <a:p>
            <a:pPr algn="just">
              <a:lnSpc>
                <a:spcPct val="150000"/>
              </a:lnSpc>
            </a:pPr>
            <a:r>
              <a:rPr lang="en-US" sz="2400" dirty="0" smtClean="0">
                <a:latin typeface="Times New Roman" panose="02020603050405020304" pitchFamily="18" charset="0"/>
                <a:cs typeface="Times New Roman" panose="02020603050405020304" pitchFamily="18" charset="0"/>
              </a:rPr>
              <a:t>This stores the frequencies of each token in the array of tokens at the corresponding index in the array of frequencies.</a:t>
            </a:r>
          </a:p>
        </p:txBody>
      </p:sp>
    </p:spTree>
    <p:extLst>
      <p:ext uri="{BB962C8B-B14F-4D97-AF65-F5344CB8AC3E}">
        <p14:creationId xmlns:p14="http://schemas.microsoft.com/office/powerpoint/2010/main" val="103656541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SORTING</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80109" y="1357745"/>
            <a:ext cx="11831782" cy="5375564"/>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Sorting refers to arranging data in a particular </a:t>
            </a:r>
            <a:r>
              <a:rPr lang="en-US" sz="2400" dirty="0" smtClean="0">
                <a:latin typeface="Times New Roman" panose="02020603050405020304" pitchFamily="18" charset="0"/>
                <a:cs typeface="Times New Roman" panose="02020603050405020304" pitchFamily="18" charset="0"/>
              </a:rPr>
              <a:t>format.</a:t>
            </a:r>
          </a:p>
          <a:p>
            <a:pPr algn="just">
              <a:lnSpc>
                <a:spcPct val="150000"/>
              </a:lnSpc>
            </a:pPr>
            <a:r>
              <a:rPr lang="en-US" sz="2400" dirty="0" smtClean="0">
                <a:latin typeface="Times New Roman" panose="02020603050405020304" pitchFamily="18" charset="0"/>
                <a:cs typeface="Times New Roman" panose="02020603050405020304" pitchFamily="18" charset="0"/>
              </a:rPr>
              <a:t>After getting the frequencies, the tokens and their frequencies are to be sorted in descending order of frequencies for which </a:t>
            </a:r>
            <a:r>
              <a:rPr lang="en-US" sz="2400" b="1" dirty="0" smtClean="0">
                <a:latin typeface="Times New Roman" panose="02020603050405020304" pitchFamily="18" charset="0"/>
                <a:cs typeface="Times New Roman" panose="02020603050405020304" pitchFamily="18" charset="0"/>
              </a:rPr>
              <a:t>“Bubble Sort” </a:t>
            </a:r>
            <a:r>
              <a:rPr lang="en-US" sz="2400" dirty="0">
                <a:latin typeface="Times New Roman" panose="02020603050405020304" pitchFamily="18" charset="0"/>
                <a:cs typeface="Times New Roman" panose="02020603050405020304" pitchFamily="18" charset="0"/>
              </a:rPr>
              <a:t>is being used here.</a:t>
            </a:r>
          </a:p>
          <a:p>
            <a:pPr algn="just">
              <a:lnSpc>
                <a:spcPct val="150000"/>
              </a:lnSpc>
            </a:pPr>
            <a:r>
              <a:rPr lang="en-US" sz="2400" dirty="0">
                <a:latin typeface="Times New Roman" panose="02020603050405020304" pitchFamily="18" charset="0"/>
                <a:cs typeface="Times New Roman" panose="02020603050405020304" pitchFamily="18" charset="0"/>
              </a:rPr>
              <a:t>In Pass 1, first and second elements are compared, then second element is compared with third, and so on. It places the biggest element at the lowest index of the array</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Similarly in pass 2</a:t>
            </a:r>
            <a:r>
              <a:rPr lang="en-US" sz="2400" dirty="0">
                <a:latin typeface="Times New Roman" panose="02020603050405020304" pitchFamily="18" charset="0"/>
                <a:cs typeface="Times New Roman" panose="02020603050405020304" pitchFamily="18" charset="0"/>
              </a:rPr>
              <a:t>, second element is compared with third, third element is compared with fourth, and so on. </a:t>
            </a:r>
            <a:r>
              <a:rPr lang="en-US" sz="2400" dirty="0" smtClean="0">
                <a:latin typeface="Times New Roman" panose="02020603050405020304" pitchFamily="18" charset="0"/>
                <a:cs typeface="Times New Roman" panose="02020603050405020304" pitchFamily="18" charset="0"/>
              </a:rPr>
              <a:t>It places second biggest element at second lowest index of array.</a:t>
            </a:r>
          </a:p>
          <a:p>
            <a:pPr algn="just">
              <a:lnSpc>
                <a:spcPct val="150000"/>
              </a:lnSpc>
            </a:pPr>
            <a:r>
              <a:rPr lang="en-US" sz="2400" dirty="0" smtClean="0">
                <a:latin typeface="Times New Roman" panose="02020603050405020304" pitchFamily="18" charset="0"/>
                <a:cs typeface="Times New Roman" panose="02020603050405020304" pitchFamily="18" charset="0"/>
              </a:rPr>
              <a:t>This process repeats until all the tokens of the array are accessed.</a:t>
            </a:r>
          </a:p>
          <a:p>
            <a:pPr algn="just">
              <a:lnSpc>
                <a:spcPct val="150000"/>
              </a:lnSpc>
            </a:pPr>
            <a:r>
              <a:rPr lang="en-US" sz="2400" dirty="0" smtClean="0">
                <a:latin typeface="Times New Roman" panose="02020603050405020304" pitchFamily="18" charset="0"/>
                <a:cs typeface="Times New Roman" panose="02020603050405020304" pitchFamily="18" charset="0"/>
              </a:rPr>
              <a:t>This rearranges the tokens and their frequencies in the descending order.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34525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latin typeface="Imprint MT Shadow" panose="04020605060303030202" pitchFamily="82" charset="0"/>
              </a:rPr>
              <a:t>STORING TO FILE</a:t>
            </a:r>
            <a:endParaRPr lang="en-US" sz="4400" u="sng" dirty="0">
              <a:latin typeface="Imprint MT Shadow" panose="04020605060303030202" pitchFamily="82" charset="0"/>
            </a:endParaRPr>
          </a:p>
        </p:txBody>
      </p:sp>
      <p:sp>
        <p:nvSpPr>
          <p:cNvPr id="3" name="Content Placeholder 2"/>
          <p:cNvSpPr>
            <a:spLocks noGrp="1"/>
          </p:cNvSpPr>
          <p:nvPr>
            <p:ph idx="1"/>
          </p:nvPr>
        </p:nvSpPr>
        <p:spPr>
          <a:xfrm>
            <a:off x="193963" y="1348378"/>
            <a:ext cx="11804073" cy="5384931"/>
          </a:xfrm>
        </p:spPr>
        <p:txBody>
          <a:bodyPr>
            <a:normAutofit/>
          </a:bodyPr>
          <a:lstStyle/>
          <a:p>
            <a:pPr algn="just">
              <a:lnSpc>
                <a:spcPct val="160000"/>
              </a:lnSpc>
            </a:pPr>
            <a:r>
              <a:rPr lang="en-US" sz="2400" dirty="0">
                <a:latin typeface="Times New Roman" panose="02020603050405020304" pitchFamily="18" charset="0"/>
                <a:cs typeface="Times New Roman" panose="02020603050405020304" pitchFamily="18" charset="0"/>
              </a:rPr>
              <a:t>The function fopen ( ) can be used in read mode </a:t>
            </a:r>
            <a:r>
              <a:rPr lang="en-US" sz="2400" dirty="0" smtClean="0">
                <a:latin typeface="Times New Roman" panose="02020603050405020304" pitchFamily="18" charset="0"/>
                <a:cs typeface="Times New Roman" panose="02020603050405020304" pitchFamily="18" charset="0"/>
              </a:rPr>
              <a:t>(“w”) to create a new file.</a:t>
            </a:r>
            <a:endParaRPr lang="en-US" sz="2400" dirty="0">
              <a:latin typeface="Times New Roman" panose="02020603050405020304" pitchFamily="18" charset="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This call initializes an object of the type FILE, which contains all the information necessary to control the stream. </a:t>
            </a:r>
          </a:p>
          <a:p>
            <a:pPr algn="just">
              <a:lnSpc>
                <a:spcPct val="160000"/>
              </a:lnSpc>
            </a:pPr>
            <a:r>
              <a:rPr lang="en-US" sz="2400" dirty="0">
                <a:latin typeface="Times New Roman" panose="02020603050405020304" pitchFamily="18" charset="0"/>
                <a:cs typeface="Times New Roman" panose="02020603050405020304" pitchFamily="18" charset="0"/>
              </a:rPr>
              <a:t>The codes checks if the file </a:t>
            </a:r>
            <a:r>
              <a:rPr lang="en-US" sz="2400" dirty="0" smtClean="0">
                <a:latin typeface="Times New Roman" panose="02020603050405020304" pitchFamily="18" charset="0"/>
                <a:cs typeface="Times New Roman" panose="02020603050405020304" pitchFamily="18" charset="0"/>
              </a:rPr>
              <a:t>is already </a:t>
            </a:r>
            <a:r>
              <a:rPr lang="en-US" sz="2400" dirty="0">
                <a:latin typeface="Times New Roman" panose="02020603050405020304" pitchFamily="18" charset="0"/>
                <a:cs typeface="Times New Roman" panose="02020603050405020304" pitchFamily="18" charset="0"/>
              </a:rPr>
              <a:t>present at the provided address.</a:t>
            </a:r>
          </a:p>
          <a:p>
            <a:pPr algn="just">
              <a:lnSpc>
                <a:spcPct val="160000"/>
              </a:lnSpc>
            </a:pPr>
            <a:r>
              <a:rPr lang="en-US" sz="2400" dirty="0">
                <a:latin typeface="Times New Roman" panose="02020603050405020304" pitchFamily="18" charset="0"/>
                <a:cs typeface="Times New Roman" panose="02020603050405020304" pitchFamily="18" charset="0"/>
              </a:rPr>
              <a:t>If the provided path </a:t>
            </a:r>
            <a:r>
              <a:rPr lang="en-US" sz="2400" dirty="0" smtClean="0">
                <a:latin typeface="Times New Roman" panose="02020603050405020304" pitchFamily="18" charset="0"/>
                <a:cs typeface="Times New Roman" panose="02020603050405020304" pitchFamily="18" charset="0"/>
              </a:rPr>
              <a:t>already contain </a:t>
            </a:r>
            <a:r>
              <a:rPr lang="en-US" sz="2400" dirty="0">
                <a:latin typeface="Times New Roman" panose="02020603050405020304" pitchFamily="18" charset="0"/>
                <a:cs typeface="Times New Roman" panose="02020603050405020304" pitchFamily="18" charset="0"/>
              </a:rPr>
              <a:t>the file, the program </a:t>
            </a:r>
            <a:r>
              <a:rPr lang="en-US" sz="2400" dirty="0" smtClean="0">
                <a:latin typeface="Times New Roman" panose="02020603050405020304" pitchFamily="18" charset="0"/>
                <a:cs typeface="Times New Roman" panose="02020603050405020304" pitchFamily="18" charset="0"/>
              </a:rPr>
              <a:t>opens the file and clears the contents of that file and then starts storing new data from starting of the file.</a:t>
            </a:r>
            <a:endParaRPr lang="en-US" sz="2400" dirty="0">
              <a:latin typeface="Times New Roman" panose="02020603050405020304" pitchFamily="18" charset="0"/>
              <a:cs typeface="Times New Roman" panose="02020603050405020304" pitchFamily="18" charset="0"/>
            </a:endParaRPr>
          </a:p>
          <a:p>
            <a:pPr algn="just">
              <a:lnSpc>
                <a:spcPct val="160000"/>
              </a:lnSpc>
            </a:pPr>
            <a:r>
              <a:rPr lang="en-US" sz="2400" dirty="0">
                <a:latin typeface="Times New Roman" panose="02020603050405020304" pitchFamily="18" charset="0"/>
                <a:cs typeface="Times New Roman" panose="02020603050405020304" pitchFamily="18" charset="0"/>
              </a:rPr>
              <a:t>If the file is </a:t>
            </a:r>
            <a:r>
              <a:rPr lang="en-US" sz="2400" dirty="0" smtClean="0">
                <a:latin typeface="Times New Roman" panose="02020603050405020304" pitchFamily="18" charset="0"/>
                <a:cs typeface="Times New Roman" panose="02020603050405020304" pitchFamily="18" charset="0"/>
              </a:rPr>
              <a:t>not found </a:t>
            </a:r>
            <a:r>
              <a:rPr lang="en-US" sz="2400" dirty="0">
                <a:latin typeface="Times New Roman" panose="02020603050405020304" pitchFamily="18" charset="0"/>
                <a:cs typeface="Times New Roman" panose="02020603050405020304" pitchFamily="18" charset="0"/>
              </a:rPr>
              <a:t>at the provided path</a:t>
            </a:r>
            <a:r>
              <a:rPr lang="en-US" sz="2400" dirty="0" smtClean="0">
                <a:latin typeface="Times New Roman" panose="02020603050405020304" pitchFamily="18" charset="0"/>
                <a:cs typeface="Times New Roman" panose="02020603050405020304" pitchFamily="18" charset="0"/>
              </a:rPr>
              <a:t>, then it is created with the name specified in the code and starts storing the data from start of the file.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37192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160267-pattern-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160267-pattern-template-16x9</Template>
  <TotalTime>706</TotalTime>
  <Words>1008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Castellar</vt:lpstr>
      <vt:lpstr>Imprint MT Shadow</vt:lpstr>
      <vt:lpstr>Times New Roman</vt:lpstr>
      <vt:lpstr>Wingdings</vt:lpstr>
      <vt:lpstr>160267-pattern-template-16x9</vt:lpstr>
      <vt:lpstr> A MINI - PROJECT ON  STRING TOKENIZER</vt:lpstr>
      <vt:lpstr>CONTENTS</vt:lpstr>
      <vt:lpstr>INTRODUCTION</vt:lpstr>
      <vt:lpstr>ARRAYS</vt:lpstr>
      <vt:lpstr>ACCESSING FILE</vt:lpstr>
      <vt:lpstr>COMPARING CHARACTERS</vt:lpstr>
      <vt:lpstr>FREQUENCIES</vt:lpstr>
      <vt:lpstr>SORTING</vt:lpstr>
      <vt:lpstr>STORING TO FILE</vt:lpstr>
      <vt:lpstr>RESULTS</vt:lpstr>
      <vt:lpstr>CONCLUSION AND FUTURE SCOPE</vt:lpstr>
      <vt:lpstr>REFERENCES AND 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Kumar Singh</dc:creator>
  <cp:lastModifiedBy>Nitesh Kumar Singh</cp:lastModifiedBy>
  <cp:revision>53</cp:revision>
  <dcterms:created xsi:type="dcterms:W3CDTF">2018-06-27T06:15:53Z</dcterms:created>
  <dcterms:modified xsi:type="dcterms:W3CDTF">2018-06-29T05:38:18Z</dcterms:modified>
</cp:coreProperties>
</file>