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sldIdLst>
    <p:sldId id="292" r:id="rId3"/>
    <p:sldId id="260" r:id="rId4"/>
    <p:sldId id="262" r:id="rId5"/>
    <p:sldId id="263" r:id="rId6"/>
    <p:sldId id="264" r:id="rId7"/>
    <p:sldId id="265" r:id="rId8"/>
    <p:sldId id="257" r:id="rId9"/>
    <p:sldId id="258" r:id="rId10"/>
    <p:sldId id="266" r:id="rId11"/>
    <p:sldId id="267" r:id="rId12"/>
    <p:sldId id="268" r:id="rId13"/>
    <p:sldId id="259" r:id="rId14"/>
    <p:sldId id="261" r:id="rId15"/>
    <p:sldId id="291" r:id="rId16"/>
    <p:sldId id="269" r:id="rId17"/>
    <p:sldId id="270" r:id="rId18"/>
    <p:sldId id="279" r:id="rId19"/>
    <p:sldId id="271" r:id="rId20"/>
    <p:sldId id="274" r:id="rId21"/>
    <p:sldId id="275" r:id="rId22"/>
    <p:sldId id="276" r:id="rId23"/>
    <p:sldId id="277" r:id="rId24"/>
    <p:sldId id="278" r:id="rId25"/>
    <p:sldId id="27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08813" cy="9294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786" autoAdjust="0"/>
    <p:restoredTop sz="94629" autoAdjust="0"/>
  </p:normalViewPr>
  <p:slideViewPr>
    <p:cSldViewPr>
      <p:cViewPr varScale="1">
        <p:scale>
          <a:sx n="74" d="100"/>
          <a:sy n="74" d="100"/>
        </p:scale>
        <p:origin x="-76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 alt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 alt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ru-RU" alt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C03DE595-518C-46DA-B990-3D61497A8F8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65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24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25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26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28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29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30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31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32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33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34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3FDA82-3593-4045-AC22-F38DCA3921AE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ru-RU" altLang="ru-RU" sz="1400">
                <a:solidFill>
                  <a:srgbClr val="444445"/>
                </a:solidFill>
                <a:latin typeface="Segoe" pitchFamily="32" charset="0"/>
              </a:rPr>
              <a:t>23.12.12</a:t>
            </a:r>
          </a:p>
        </p:txBody>
      </p:sp>
      <p:sp>
        <p:nvSpPr>
          <p:cNvPr id="15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-198438"/>
            <a:ext cx="1588" cy="39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>
              <a:latin typeface="Arial" charset="0"/>
              <a:ea typeface="Microsoft YaHei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73CC5F83-7BE4-4A9B-87D2-6AE033DA8B1D}" type="slidenum">
              <a:rPr lang="ru-RU" altLang="ru-RU" sz="1400">
                <a:solidFill>
                  <a:srgbClr val="444445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ru-RU" altLang="ru-RU" sz="1400">
              <a:solidFill>
                <a:srgbClr val="444445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9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6225" y="228600"/>
            <a:ext cx="2055813" cy="58975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6625" cy="58975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62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4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9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37054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43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17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05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327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10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3923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071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64325" y="230188"/>
            <a:ext cx="2093913" cy="5895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230188"/>
            <a:ext cx="6130925" cy="5895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9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05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9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7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08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181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277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648700" y="6629400"/>
            <a:ext cx="3810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 hangingPunct="1">
              <a:lnSpc>
                <a:spcPct val="90000"/>
              </a:lnSpc>
              <a:spcBef>
                <a:spcPts val="363"/>
              </a:spcBef>
              <a:buClrTx/>
              <a:buFontTx/>
              <a:buNone/>
            </a:pPr>
            <a:fld id="{14CA60F9-F987-4C0C-94D6-249880A24C91}" type="slidenum">
              <a:rPr lang="ru-RU" altLang="ru-RU" sz="1100">
                <a:solidFill>
                  <a:srgbClr val="BFBFBF"/>
                </a:solidFill>
                <a:latin typeface="Segoe UI" charset="0"/>
              </a:rPr>
              <a:pPr algn="r" hangingPunct="1">
                <a:lnSpc>
                  <a:spcPct val="90000"/>
                </a:lnSpc>
                <a:spcBef>
                  <a:spcPts val="363"/>
                </a:spcBef>
                <a:buClrTx/>
                <a:buFontTx/>
                <a:buNone/>
              </a:pPr>
              <a:t>‹#›</a:t>
            </a:fld>
            <a:endParaRPr lang="ru-RU" altLang="ru-RU" sz="1100">
              <a:solidFill>
                <a:srgbClr val="BFBFBF"/>
              </a:solidFill>
              <a:latin typeface="Segoe UI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4838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444445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648700" y="6629400"/>
            <a:ext cx="3810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 hangingPunct="1">
              <a:lnSpc>
                <a:spcPct val="90000"/>
              </a:lnSpc>
              <a:spcBef>
                <a:spcPts val="363"/>
              </a:spcBef>
              <a:buClrTx/>
              <a:buFontTx/>
              <a:buNone/>
            </a:pPr>
            <a:fld id="{EA9AA9F7-F1B7-49AB-B47B-EC9DF0EFA88F}" type="slidenum">
              <a:rPr lang="ru-RU" altLang="ru-RU" sz="1100">
                <a:solidFill>
                  <a:srgbClr val="BFBFBF"/>
                </a:solidFill>
                <a:latin typeface="Segoe UI" charset="0"/>
              </a:rPr>
              <a:pPr algn="r" hangingPunct="1">
                <a:lnSpc>
                  <a:spcPct val="90000"/>
                </a:lnSpc>
                <a:spcBef>
                  <a:spcPts val="363"/>
                </a:spcBef>
                <a:buClrTx/>
                <a:buFontTx/>
                <a:buNone/>
              </a:pPr>
              <a:t>‹#›</a:t>
            </a:fld>
            <a:endParaRPr lang="ru-RU" altLang="ru-RU" sz="1100">
              <a:solidFill>
                <a:srgbClr val="BFBFBF"/>
              </a:solidFill>
              <a:latin typeface="Segoe UI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0188"/>
            <a:ext cx="8377238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444445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444445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44445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44445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opcommerce.codeplex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54361" y="1916832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000" dirty="0" smtClean="0">
                <a:solidFill>
                  <a:srgbClr val="FFA021"/>
                </a:solidFill>
                <a:latin typeface="Microsoft Sans Serif" pitchFamily="32" charset="0"/>
              </a:rPr>
              <a:t>Очень крутое название презентации</a:t>
            </a:r>
            <a:endParaRPr lang="en-US" altLang="ru-RU" sz="40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5301208"/>
            <a:ext cx="309634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Забавная или мотивационная картинка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58657" y="301688"/>
            <a:ext cx="23734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 компании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50665" y="5601739"/>
            <a:ext cx="1983685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Кочнев Николай</a:t>
            </a:r>
          </a:p>
          <a:p>
            <a:pPr algn="r"/>
            <a:r>
              <a:rPr lang="ru-RU" dirty="0" smtClean="0"/>
              <a:t>ОРТПО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8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980728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Сравнение </a:t>
            </a:r>
            <a:r>
              <a:rPr lang="en-US" sz="2400" dirty="0" err="1" smtClean="0"/>
              <a:t>IoC</a:t>
            </a:r>
            <a:r>
              <a:rPr lang="en-US" sz="2400" dirty="0" smtClean="0"/>
              <a:t>-</a:t>
            </a:r>
            <a:r>
              <a:rPr lang="ru-RU" sz="2400" dirty="0" smtClean="0"/>
              <a:t>контейнеров</a:t>
            </a:r>
            <a:endParaRPr lang="en-US" sz="2400" dirty="0"/>
          </a:p>
        </p:txBody>
      </p:sp>
      <p:pic>
        <p:nvPicPr>
          <p:cNvPr id="2050" name="Picture 2" descr="C:\Users\n.kochnev\Desktop\Temp\I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621587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98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895350"/>
            <a:ext cx="8151440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Возможности </a:t>
            </a:r>
            <a:r>
              <a:rPr lang="en-US" sz="2400" dirty="0" err="1" smtClean="0"/>
              <a:t>Autofac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Внедрение зависимости через контроллер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Внедрение зависимости в свойство </a:t>
            </a:r>
            <a:r>
              <a:rPr lang="en-US" sz="2400" dirty="0" smtClean="0"/>
              <a:t>Filter, Action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Указывание времени жизни объекта (</a:t>
            </a:r>
            <a:r>
              <a:rPr lang="en-US" sz="2400" dirty="0" err="1" smtClean="0"/>
              <a:t>InstancePerRequest</a:t>
            </a:r>
            <a:r>
              <a:rPr lang="en-US" sz="2400" dirty="0" smtClean="0"/>
              <a:t>, </a:t>
            </a:r>
            <a:r>
              <a:rPr lang="en-US" sz="2400" dirty="0" err="1" smtClean="0"/>
              <a:t>SingleInstance</a:t>
            </a:r>
            <a:r>
              <a:rPr lang="en-US" sz="2400" dirty="0" smtClean="0"/>
              <a:t>, </a:t>
            </a:r>
            <a:r>
              <a:rPr lang="en-US" sz="2400" dirty="0" err="1"/>
              <a:t>InstancePerLifetimeScope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 smtClean="0"/>
              <a:t>Демонстрация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581676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389037" y="5044777"/>
            <a:ext cx="2664296" cy="90450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Interface </a:t>
            </a:r>
            <a:r>
              <a:rPr lang="en-US" dirty="0" err="1" smtClean="0"/>
              <a:t>ILogger</a:t>
            </a:r>
            <a:r>
              <a:rPr lang="en-US" dirty="0" smtClean="0"/>
              <a:t>{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	void Info(message);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5868144" y="3717032"/>
            <a:ext cx="3137470" cy="9361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Interface </a:t>
            </a:r>
            <a:r>
              <a:rPr lang="en-US" dirty="0" err="1" smtClean="0"/>
              <a:t>ISender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void </a:t>
            </a:r>
            <a:r>
              <a:rPr lang="en-US" dirty="0" smtClean="0"/>
              <a:t>Send(message);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419872" y="5033651"/>
            <a:ext cx="3312368" cy="91562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Interface </a:t>
            </a:r>
            <a:r>
              <a:rPr lang="en-US" dirty="0" err="1" smtClean="0"/>
              <a:t>IUserService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  User </a:t>
            </a:r>
            <a:r>
              <a:rPr lang="en-US" dirty="0" err="1" smtClean="0"/>
              <a:t>GetUserById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868144" y="1844824"/>
            <a:ext cx="3137470" cy="151216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Interface </a:t>
            </a:r>
            <a:r>
              <a:rPr lang="en-US" dirty="0" err="1" smtClean="0"/>
              <a:t>IEncriptionService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  string </a:t>
            </a:r>
            <a:r>
              <a:rPr lang="en-US" dirty="0" err="1" smtClean="0"/>
              <a:t>CreateHash</a:t>
            </a:r>
            <a:r>
              <a:rPr lang="en-US" dirty="0" smtClean="0"/>
              <a:t>(pass);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ValidatePass</a:t>
            </a:r>
            <a:r>
              <a:rPr lang="en-US" dirty="0" smtClean="0"/>
              <a:t>(hash,</a:t>
            </a:r>
          </a:p>
          <a:p>
            <a:r>
              <a:rPr lang="en-US" dirty="0" smtClean="0"/>
              <a:t>pass)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67544" y="1340768"/>
            <a:ext cx="3816424" cy="25922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UserController</a:t>
            </a:r>
            <a:r>
              <a:rPr lang="en-US" dirty="0" smtClean="0"/>
              <a:t>(</a:t>
            </a:r>
            <a:r>
              <a:rPr lang="en-US" dirty="0" err="1" smtClean="0"/>
              <a:t>ILogger</a:t>
            </a:r>
            <a:r>
              <a:rPr lang="en-US" dirty="0" smtClean="0"/>
              <a:t>, </a:t>
            </a:r>
            <a:r>
              <a:rPr lang="en-US" dirty="0" err="1" smtClean="0"/>
              <a:t>IUserService</a:t>
            </a:r>
            <a:r>
              <a:rPr lang="en-US" dirty="0" smtClean="0"/>
              <a:t>, </a:t>
            </a:r>
            <a:r>
              <a:rPr lang="en-US" dirty="0" err="1" smtClean="0"/>
              <a:t>ISender</a:t>
            </a:r>
            <a:r>
              <a:rPr lang="en-US" dirty="0" smtClean="0"/>
              <a:t>, </a:t>
            </a:r>
            <a:r>
              <a:rPr lang="en-US" dirty="0" err="1"/>
              <a:t>IEncriptionService</a:t>
            </a:r>
            <a:r>
              <a:rPr lang="en-US" dirty="0" smtClean="0"/>
              <a:t>){	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V="1">
            <a:off x="1907704" y="4077072"/>
            <a:ext cx="72000" cy="864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 flipV="1">
            <a:off x="3707896" y="4061769"/>
            <a:ext cx="576072" cy="87930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 flipH="1" flipV="1">
            <a:off x="4427976" y="3379933"/>
            <a:ext cx="1296152" cy="6971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 flipH="1" flipV="1">
            <a:off x="4431399" y="2252339"/>
            <a:ext cx="1296152" cy="34856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553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389037" y="5044777"/>
            <a:ext cx="2664296" cy="90450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Interface </a:t>
            </a:r>
            <a:r>
              <a:rPr lang="en-US" dirty="0" err="1" smtClean="0"/>
              <a:t>ILogger</a:t>
            </a:r>
            <a:r>
              <a:rPr lang="en-US" dirty="0" smtClean="0"/>
              <a:t>{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	void Info(message);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419871" y="5033651"/>
            <a:ext cx="4752529" cy="91562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Interface </a:t>
            </a:r>
            <a:r>
              <a:rPr lang="en-US" dirty="0" err="1"/>
              <a:t>IAccessTokenService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ValidateAccessToken</a:t>
            </a:r>
            <a:r>
              <a:rPr lang="en-US" dirty="0" smtClean="0"/>
              <a:t>(token);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364088" y="1196752"/>
            <a:ext cx="3641526" cy="194421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IRepository</a:t>
            </a:r>
            <a:r>
              <a:rPr lang="en-US" dirty="0" smtClean="0"/>
              <a:t>&lt;T&gt;{</a:t>
            </a:r>
            <a:endParaRPr lang="en-US" dirty="0"/>
          </a:p>
          <a:p>
            <a:r>
              <a:rPr lang="en-US" dirty="0" smtClean="0"/>
              <a:t> 	T </a:t>
            </a:r>
            <a:r>
              <a:rPr lang="en-US" dirty="0" err="1"/>
              <a:t>GetById</a:t>
            </a:r>
            <a:r>
              <a:rPr lang="en-US" dirty="0"/>
              <a:t>(object id);</a:t>
            </a:r>
          </a:p>
          <a:p>
            <a:r>
              <a:rPr lang="en-US" dirty="0"/>
              <a:t>        void Insert(T entity);</a:t>
            </a:r>
          </a:p>
          <a:p>
            <a:r>
              <a:rPr lang="en-US" dirty="0"/>
              <a:t>        void Update(T entity);</a:t>
            </a:r>
          </a:p>
          <a:p>
            <a:r>
              <a:rPr lang="en-US" dirty="0"/>
              <a:t>        void Delete(T entity);</a:t>
            </a:r>
          </a:p>
          <a:p>
            <a:r>
              <a:rPr lang="en-US" dirty="0"/>
              <a:t>        </a:t>
            </a:r>
            <a:r>
              <a:rPr lang="en-US" dirty="0" err="1"/>
              <a:t>IQueryable</a:t>
            </a:r>
            <a:r>
              <a:rPr lang="en-US" dirty="0"/>
              <a:t>&lt;T&gt; Table { get;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58763" y="1196752"/>
            <a:ext cx="3816424" cy="25922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UserService</a:t>
            </a:r>
            <a:r>
              <a:rPr lang="en-US" dirty="0" smtClean="0"/>
              <a:t>(</a:t>
            </a:r>
            <a:r>
              <a:rPr lang="en-US" dirty="0" err="1" smtClean="0"/>
              <a:t>IRepository</a:t>
            </a:r>
            <a:r>
              <a:rPr lang="en-US" dirty="0" smtClean="0"/>
              <a:t>&lt;User&gt;, </a:t>
            </a:r>
            <a:r>
              <a:rPr lang="en-US" dirty="0" err="1" smtClean="0"/>
              <a:t>IRepository</a:t>
            </a:r>
            <a:r>
              <a:rPr lang="en-US" dirty="0" smtClean="0"/>
              <a:t>&lt;</a:t>
            </a:r>
            <a:r>
              <a:rPr lang="en-US" dirty="0" err="1" smtClean="0"/>
              <a:t>UserGroup</a:t>
            </a:r>
            <a:r>
              <a:rPr lang="en-US" dirty="0" smtClean="0"/>
              <a:t>&gt;,    </a:t>
            </a:r>
            <a:r>
              <a:rPr lang="en-US" dirty="0" err="1" smtClean="0"/>
              <a:t>ILogger</a:t>
            </a:r>
            <a:r>
              <a:rPr lang="en-US" dirty="0" smtClean="0"/>
              <a:t>, </a:t>
            </a:r>
            <a:r>
              <a:rPr lang="en-US" dirty="0" err="1" smtClean="0"/>
              <a:t>IAccessTokenService</a:t>
            </a:r>
            <a:r>
              <a:rPr lang="en-US" dirty="0" smtClean="0"/>
              <a:t>){	</a:t>
            </a:r>
          </a:p>
          <a:p>
            <a:r>
              <a:rPr lang="en-US" dirty="0" smtClean="0"/>
              <a:t>	</a:t>
            </a:r>
            <a:r>
              <a:rPr lang="en-US" dirty="0"/>
              <a:t> User </a:t>
            </a:r>
            <a:r>
              <a:rPr lang="en-US" dirty="0" err="1"/>
              <a:t>GetUserById</a:t>
            </a:r>
            <a:r>
              <a:rPr lang="en-US" dirty="0"/>
              <a:t>(</a:t>
            </a:r>
            <a:r>
              <a:rPr lang="en-US" dirty="0" err="1"/>
              <a:t>userId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V="1">
            <a:off x="1907704" y="4005064"/>
            <a:ext cx="72000" cy="936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 flipH="1" flipV="1">
            <a:off x="3707896" y="4005064"/>
            <a:ext cx="576072" cy="93600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 стрелкой 14"/>
          <p:cNvCxnSpPr/>
          <p:nvPr/>
        </p:nvCxnSpPr>
        <p:spPr bwMode="auto">
          <a:xfrm flipH="1" flipV="1">
            <a:off x="4431399" y="2252339"/>
            <a:ext cx="788673" cy="9654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507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Соглашения при разработке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575" y="1726346"/>
            <a:ext cx="815144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Создавать</a:t>
            </a:r>
            <a:r>
              <a:rPr lang="en-US" sz="2400" dirty="0" smtClean="0"/>
              <a:t> Service</a:t>
            </a:r>
            <a:r>
              <a:rPr lang="ru-RU" sz="2400" dirty="0" smtClean="0"/>
              <a:t> для работы с </a:t>
            </a:r>
            <a:r>
              <a:rPr lang="en-US" sz="2400" dirty="0" err="1"/>
              <a:t>IRepository</a:t>
            </a:r>
            <a:r>
              <a:rPr lang="en-US" sz="2400" dirty="0" smtClean="0"/>
              <a:t>&lt;&gt;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/>
              <a:t>Не работать из </a:t>
            </a:r>
            <a:r>
              <a:rPr lang="en-US" sz="2400" dirty="0"/>
              <a:t>Controller’</a:t>
            </a:r>
            <a:r>
              <a:rPr lang="ru-RU" sz="2400" dirty="0" err="1" smtClean="0"/>
              <a:t>ов</a:t>
            </a:r>
            <a:r>
              <a:rPr lang="en-US" sz="2400" dirty="0" smtClean="0"/>
              <a:t> </a:t>
            </a:r>
            <a:r>
              <a:rPr lang="ru-RU" sz="2400" dirty="0" smtClean="0"/>
              <a:t>с БД</a:t>
            </a:r>
            <a:r>
              <a:rPr lang="en-US" sz="2400" dirty="0" smtClean="0"/>
              <a:t>!</a:t>
            </a: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/>
              <a:t>Для каждой  </a:t>
            </a:r>
            <a:r>
              <a:rPr lang="en-US" sz="2400" dirty="0"/>
              <a:t>View – </a:t>
            </a:r>
            <a:r>
              <a:rPr lang="ru-RU" sz="2400" dirty="0"/>
              <a:t>отдельный </a:t>
            </a:r>
            <a:r>
              <a:rPr lang="en-US" sz="2400" dirty="0" err="1"/>
              <a:t>ViewModel</a:t>
            </a:r>
            <a:r>
              <a:rPr lang="ru-RU" sz="2400" dirty="0"/>
              <a:t>. Не используем сущности из БД для отображения на </a:t>
            </a:r>
            <a:r>
              <a:rPr lang="ru-RU" sz="2400" dirty="0" smtClean="0"/>
              <a:t>странице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2800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Unit-</a:t>
            </a: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тестирование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575" y="1172349"/>
            <a:ext cx="81514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Тестируем успешное </a:t>
            </a:r>
            <a:r>
              <a:rPr lang="ru-RU" sz="2400" dirty="0"/>
              <a:t>и безуспешное </a:t>
            </a:r>
            <a:r>
              <a:rPr lang="ru-RU" sz="2400" dirty="0" smtClean="0"/>
              <a:t>выполнение метода. 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Если мы знаем, что при отсутствии параметра должен быть </a:t>
            </a:r>
            <a:r>
              <a:rPr lang="en-US" sz="2400" dirty="0" smtClean="0"/>
              <a:t>Exception</a:t>
            </a:r>
            <a:r>
              <a:rPr lang="ru-RU" sz="2400" dirty="0" smtClean="0"/>
              <a:t>, необходимо проверять это.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/>
              <a:t>Если была найдена ошибка, необходимо на этот сценарий создать </a:t>
            </a:r>
            <a:r>
              <a:rPr lang="ru-RU" sz="2400" dirty="0" smtClean="0"/>
              <a:t>тест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Проверяем, что внутри тестируемого кода был вызван нужный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524525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Unit-</a:t>
            </a: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тестирование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/>
              <a:t>Тестируем </a:t>
            </a:r>
            <a:r>
              <a:rPr lang="en-US" sz="2400" dirty="0" smtClean="0"/>
              <a:t>Service</a:t>
            </a:r>
            <a:r>
              <a:rPr lang="ru-RU" sz="2400" dirty="0"/>
              <a:t>. Зачастую именно там находится логика приложения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Решение зависимостей: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</a:t>
            </a:r>
            <a:r>
              <a:rPr lang="ru-RU" sz="2400" dirty="0" err="1" smtClean="0"/>
              <a:t>фейковых</a:t>
            </a:r>
            <a:r>
              <a:rPr lang="ru-RU" sz="2400" dirty="0" smtClean="0"/>
              <a:t> классов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err="1" smtClean="0"/>
              <a:t>Мокирование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 smtClean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12125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Ветвление в </a:t>
            </a:r>
            <a:r>
              <a:rPr lang="en-US" altLang="ru-RU" sz="4400" dirty="0" err="1" smtClean="0">
                <a:solidFill>
                  <a:srgbClr val="FFA021"/>
                </a:solidFill>
                <a:latin typeface="Microsoft Sans Serif" pitchFamily="32" charset="0"/>
              </a:rPr>
              <a:t>Git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pic>
        <p:nvPicPr>
          <p:cNvPr id="6147" name="Picture 3" descr="D:\Work\Docs\Проект - Создание сайтов\gi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64" y="1052736"/>
            <a:ext cx="6882810" cy="55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36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Signal-R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Написал сообщение в ВК с телефона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Через мгновение сообщение отобразилось в браузере на компьютере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Как это работает!?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Я нашел объяснение!</a:t>
            </a:r>
          </a:p>
        </p:txBody>
      </p:sp>
    </p:spTree>
    <p:extLst>
      <p:ext uri="{BB962C8B-B14F-4D97-AF65-F5344CB8AC3E}">
        <p14:creationId xmlns:p14="http://schemas.microsoft.com/office/powerpoint/2010/main" val="4025246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Signal-R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pic>
        <p:nvPicPr>
          <p:cNvPr id="4100" name="Picture 4" descr="C:\Users\n.kochnev\Desktop\Temp\spanch-bob-voobrazhenie_65439201_orig_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7720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41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Галопом по Европам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052736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/>
              <a:t>Code </a:t>
            </a:r>
            <a:r>
              <a:rPr lang="en-US" sz="2400" dirty="0" smtClean="0"/>
              <a:t>First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Внедрение зависимости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/>
              <a:t>Unit-</a:t>
            </a:r>
            <a:r>
              <a:rPr lang="ru-RU" sz="2400" dirty="0" smtClean="0"/>
              <a:t>тестирование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Ветвление в </a:t>
            </a:r>
            <a:r>
              <a:rPr lang="en-US" sz="2400" dirty="0" err="1" smtClean="0"/>
              <a:t>Git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Signal-R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Bundle</a:t>
            </a:r>
            <a:r>
              <a:rPr lang="en-US" sz="2400" dirty="0" smtClean="0"/>
              <a:t>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Разделяй и властвуй:</a:t>
            </a:r>
          </a:p>
          <a:p>
            <a:pPr marL="1085850" lvl="1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Работа с пользователями (</a:t>
            </a:r>
            <a:r>
              <a:rPr lang="en-US" sz="2400" dirty="0" smtClean="0"/>
              <a:t>Passport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1085850" lvl="1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Логирование</a:t>
            </a:r>
          </a:p>
          <a:p>
            <a:pPr marL="1085850" lvl="1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Отправка сообщений (</a:t>
            </a:r>
            <a:r>
              <a:rPr lang="en-US" sz="2400" dirty="0" smtClean="0"/>
              <a:t>Sender</a:t>
            </a:r>
            <a:r>
              <a:rPr lang="ru-RU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119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Signal-R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196752"/>
            <a:ext cx="8151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Способы реализации асинхронного общения страницы сайта и сервера: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Запросы через каждые </a:t>
            </a:r>
            <a:r>
              <a:rPr lang="en-US" sz="2400" dirty="0" smtClean="0"/>
              <a:t>n</a:t>
            </a:r>
            <a:r>
              <a:rPr lang="ru-RU" sz="2400" dirty="0" smtClean="0"/>
              <a:t> секунд «а не готова ли информация»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 smtClean="0"/>
              <a:t>LongPolling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 smtClean="0"/>
              <a:t>WebSockets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0426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Signal-R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196752"/>
            <a:ext cx="8151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 smtClean="0"/>
              <a:t>Signal-R – </a:t>
            </a:r>
            <a:r>
              <a:rPr lang="ru-RU" sz="2400" dirty="0" smtClean="0"/>
              <a:t>это библиотека, которая позволяет добавить мощные возможности реального времени на сайт.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Доступные транспорты: 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/>
              <a:t>webSockets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/>
              <a:t>foreverFrame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/>
              <a:t>serverSentEvents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 smtClean="0"/>
              <a:t>longPolling</a:t>
            </a: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 smtClean="0"/>
              <a:t>Демонстрация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960176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Bundles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196752"/>
            <a:ext cx="815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 smtClean="0"/>
              <a:t>Bundles - </a:t>
            </a:r>
            <a:r>
              <a:rPr lang="ru-RU" sz="2400" dirty="0" smtClean="0"/>
              <a:t>это механизм сжатия </a:t>
            </a:r>
            <a:r>
              <a:rPr lang="en-US" sz="2400" dirty="0" err="1" smtClean="0"/>
              <a:t>js</a:t>
            </a:r>
            <a:r>
              <a:rPr lang="ru-RU" sz="2400" dirty="0" smtClean="0"/>
              <a:t> и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файлов.</a:t>
            </a:r>
            <a:endParaRPr lang="ru-RU" sz="2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3" y="3573016"/>
            <a:ext cx="82581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6832"/>
            <a:ext cx="42481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576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Bundles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196752"/>
            <a:ext cx="8151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Преимущества: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не нужно использовать сторонние механизмы для сжатия статических файлов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Не нужно следить за версией клиентских файлов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8622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Разделяй и властвуй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Каждый сайт решает следующие задачи: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Авторизация, регистрация, профиль пользователя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Логирование событий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Отправки сообщений (</a:t>
            </a:r>
            <a:r>
              <a:rPr lang="en-US" sz="2400" dirty="0" smtClean="0"/>
              <a:t>email, </a:t>
            </a:r>
            <a:r>
              <a:rPr lang="en-US" sz="2400" dirty="0" err="1" smtClean="0"/>
              <a:t>sms</a:t>
            </a:r>
            <a:r>
              <a:rPr lang="ru-RU" sz="24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520476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Passport.erc</a:t>
            </a: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-ekb.ru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Функции: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Регистрация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Авторизация</a:t>
            </a:r>
            <a:r>
              <a:rPr lang="en-US" sz="2400" dirty="0" smtClean="0"/>
              <a:t> (</a:t>
            </a:r>
            <a:r>
              <a:rPr lang="en-US" sz="2400" dirty="0" err="1" smtClean="0"/>
              <a:t>OAuth</a:t>
            </a:r>
            <a:r>
              <a:rPr lang="en-US" sz="2400" dirty="0" smtClean="0"/>
              <a:t> 2.0)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Восстановление пароля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Профиль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Feedback (?)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8873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Passport.erc</a:t>
            </a: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-ekb.ru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Скоро: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Работа с группами пользователей, привязка пользователя к группе пользователей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Работа с источниками данных (ЛС, УК и т.д.)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Работа с группами разрешений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API </a:t>
            </a:r>
            <a:r>
              <a:rPr lang="ru-RU" sz="2400" dirty="0" smtClean="0"/>
              <a:t>для получения настроек и доступов текущего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94740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Passport.erc</a:t>
            </a: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-ekb.ru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063856"/>
            <a:ext cx="139974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Passport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106784"/>
            <a:ext cx="249914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Личный кабинет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15" y="1628800"/>
            <a:ext cx="44100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 bwMode="auto">
          <a:xfrm flipH="1">
            <a:off x="2339752" y="2132856"/>
            <a:ext cx="417646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339752" y="1542609"/>
            <a:ext cx="465101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Переход на </a:t>
            </a:r>
            <a:r>
              <a:rPr lang="en-US" dirty="0" smtClean="0"/>
              <a:t>passport </a:t>
            </a:r>
            <a:r>
              <a:rPr lang="ru-RU" dirty="0" smtClean="0"/>
              <a:t>для идентификации 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ClientId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51520" y="1718810"/>
            <a:ext cx="2088232" cy="185420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- Авторизация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- Регистрация</a:t>
            </a:r>
            <a:r>
              <a:rPr kumimoji="0" lang="ru-RU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 и авторизация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baseline="0" dirty="0" smtClean="0"/>
              <a:t>- Восстановление пароля и авторизация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16" name="Прямая со стрелкой 15"/>
          <p:cNvCxnSpPr/>
          <p:nvPr/>
        </p:nvCxnSpPr>
        <p:spPr bwMode="auto">
          <a:xfrm>
            <a:off x="2411760" y="3140968"/>
            <a:ext cx="3672408" cy="72008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301038" y="2645913"/>
            <a:ext cx="189385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Подтверждение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Auth</a:t>
            </a:r>
            <a:r>
              <a:rPr lang="en-US" dirty="0" smtClean="0"/>
              <a:t> code</a:t>
            </a:r>
            <a:r>
              <a:rPr lang="ru-RU" dirty="0" smtClean="0"/>
              <a:t>)</a:t>
            </a:r>
          </a:p>
        </p:txBody>
      </p:sp>
      <p:cxnSp>
        <p:nvCxnSpPr>
          <p:cNvPr id="24" name="Прямая со стрелкой 23"/>
          <p:cNvCxnSpPr/>
          <p:nvPr/>
        </p:nvCxnSpPr>
        <p:spPr bwMode="auto">
          <a:xfrm flipH="1">
            <a:off x="2339752" y="4509120"/>
            <a:ext cx="417646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424355" y="3839514"/>
            <a:ext cx="364721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с сервера на сервер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ClientId</a:t>
            </a:r>
            <a:r>
              <a:rPr lang="ru-RU" dirty="0" smtClean="0"/>
              <a:t>, </a:t>
            </a:r>
            <a:r>
              <a:rPr lang="en-US" dirty="0" err="1" smtClean="0"/>
              <a:t>ClientSecret</a:t>
            </a:r>
            <a:r>
              <a:rPr lang="en-US" dirty="0" smtClean="0"/>
              <a:t>, </a:t>
            </a:r>
            <a:r>
              <a:rPr lang="en-US" dirty="0" err="1" smtClean="0"/>
              <a:t>AuthCode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auto">
          <a:xfrm>
            <a:off x="251520" y="4181500"/>
            <a:ext cx="2088232" cy="19117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dirty="0" smtClean="0"/>
              <a:t>Создание </a:t>
            </a:r>
            <a:r>
              <a:rPr lang="en-US" dirty="0" smtClean="0"/>
              <a:t>Access Token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Удаление</a:t>
            </a:r>
            <a:r>
              <a:rPr kumimoji="0" lang="ru-RU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Auth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 Code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cxnSp>
        <p:nvCxnSpPr>
          <p:cNvPr id="30" name="Прямая со стрелкой 29"/>
          <p:cNvCxnSpPr/>
          <p:nvPr/>
        </p:nvCxnSpPr>
        <p:spPr bwMode="auto">
          <a:xfrm>
            <a:off x="2411759" y="5517232"/>
            <a:ext cx="3672408" cy="72008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3301037" y="5022177"/>
            <a:ext cx="2057230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Отправка </a:t>
            </a:r>
            <a:r>
              <a:rPr lang="ru-RU" dirty="0" err="1" smtClean="0"/>
              <a:t>токена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en-US" dirty="0" smtClean="0"/>
              <a:t>Access token</a:t>
            </a:r>
            <a:r>
              <a:rPr lang="ru-RU" dirty="0" smtClean="0"/>
              <a:t>)</a:t>
            </a:r>
          </a:p>
        </p:txBody>
      </p:sp>
      <p:sp>
        <p:nvSpPr>
          <p:cNvPr id="29" name="Прямоугольник 28"/>
          <p:cNvSpPr/>
          <p:nvPr/>
        </p:nvSpPr>
        <p:spPr bwMode="auto">
          <a:xfrm>
            <a:off x="6516216" y="4869160"/>
            <a:ext cx="2246784" cy="172819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Запись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токена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 в сессию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dirty="0" smtClean="0"/>
              <a:t>Все остальные запросы с </a:t>
            </a:r>
            <a:r>
              <a:rPr lang="ru-RU" dirty="0" err="1" smtClean="0"/>
              <a:t>токеном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35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/>
      <p:bldP spid="25" grpId="0"/>
      <p:bldP spid="28" grpId="0" animBg="1"/>
      <p:bldP spid="31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Passport.erc</a:t>
            </a: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-ekb.ru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063856"/>
            <a:ext cx="139974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Passport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1106784"/>
            <a:ext cx="249914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Личный кабинет</a:t>
            </a:r>
            <a:endParaRPr lang="ru-RU" sz="2400" dirty="0"/>
          </a:p>
        </p:txBody>
      </p:sp>
      <p:cxnSp>
        <p:nvCxnSpPr>
          <p:cNvPr id="17" name="Прямая со стрелкой 16"/>
          <p:cNvCxnSpPr/>
          <p:nvPr/>
        </p:nvCxnSpPr>
        <p:spPr bwMode="auto">
          <a:xfrm flipH="1">
            <a:off x="2339752" y="2132856"/>
            <a:ext cx="417646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039678" y="1628800"/>
            <a:ext cx="5237203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Дай настройки доступа текущего пользователя</a:t>
            </a:r>
          </a:p>
          <a:p>
            <a:r>
              <a:rPr lang="en-US" dirty="0" smtClean="0"/>
              <a:t>(Access Token)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>
            <a:off x="2227326" y="3284984"/>
            <a:ext cx="4216882" cy="5323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27784" y="2786705"/>
            <a:ext cx="47929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разрешений, привязанных к источникам данных</a:t>
            </a:r>
            <a:endParaRPr lang="ru-RU" dirty="0"/>
          </a:p>
        </p:txBody>
      </p:sp>
      <p:pic>
        <p:nvPicPr>
          <p:cNvPr id="8195" name="Picture 3" descr="C:\Users\n.kochnev\Desktop\Temp\spanch-bob-voobrazhenie_21832318_orig_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7" y="2163301"/>
            <a:ext cx="1924521" cy="15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19558"/>
              </p:ext>
            </p:extLst>
          </p:nvPr>
        </p:nvGraphicFramePr>
        <p:xfrm>
          <a:off x="1324730" y="45091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Разрешение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ЛС 7006005442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</a:t>
                      </a:r>
                      <a:r>
                        <a:rPr lang="ru-RU" baseline="0" dirty="0" smtClean="0"/>
                        <a:t> данных ЛС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Орджо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r>
                        <a:rPr lang="ru-RU" baseline="0" dirty="0" smtClean="0"/>
                        <a:t> по ЛС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ЗАО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Орджо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УК Екатеринбург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Электронный обмен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7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smtClean="0">
                <a:solidFill>
                  <a:srgbClr val="FFA021"/>
                </a:solidFill>
                <a:latin typeface="Microsoft Sans Serif" pitchFamily="32" charset="0"/>
              </a:rPr>
              <a:t>Логирование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Проблема: очень много компонентов, каждый из которых нуждается в </a:t>
            </a:r>
            <a:r>
              <a:rPr lang="ru-RU" sz="2400" dirty="0" err="1" smtClean="0"/>
              <a:t>логировании</a:t>
            </a:r>
            <a:r>
              <a:rPr lang="ru-RU" sz="2400" dirty="0" smtClean="0"/>
              <a:t>: 3 сайта + </a:t>
            </a:r>
            <a:r>
              <a:rPr lang="ru-RU" sz="2400" dirty="0" err="1" smtClean="0"/>
              <a:t>микросервис</a:t>
            </a:r>
            <a:r>
              <a:rPr lang="ru-RU" sz="2400" dirty="0" smtClean="0"/>
              <a:t> отправки сообщений + </a:t>
            </a:r>
            <a:r>
              <a:rPr lang="ru-RU" sz="2400" dirty="0" err="1" smtClean="0"/>
              <a:t>микросервис</a:t>
            </a:r>
            <a:r>
              <a:rPr lang="ru-RU" sz="2400" dirty="0" smtClean="0"/>
              <a:t> создания отчетов для сайтов УК и т.д.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Несколько папок с логами, необходимо переключаться между ними, чтобы найти проблему.</a:t>
            </a:r>
          </a:p>
        </p:txBody>
      </p:sp>
    </p:spTree>
    <p:extLst>
      <p:ext uri="{BB962C8B-B14F-4D97-AF65-F5344CB8AC3E}">
        <p14:creationId xmlns:p14="http://schemas.microsoft.com/office/powerpoint/2010/main" val="1990706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Code First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204" y="980728"/>
            <a:ext cx="81514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 smtClean="0"/>
              <a:t>Entity Framework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b="1" dirty="0" smtClean="0"/>
              <a:t>Database First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Сначала таблицы в БД, потом сгенерированные классы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b="1" dirty="0" smtClean="0"/>
              <a:t>Model First</a:t>
            </a:r>
            <a:endParaRPr lang="ru-RU" sz="2400" b="1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Сначала модель в дизайнере, потом таблицы в БД и классы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b="1" dirty="0" smtClean="0"/>
              <a:t>Code First</a:t>
            </a:r>
            <a:r>
              <a:rPr lang="en-US" sz="2400" dirty="0" smtClean="0"/>
              <a:t> (</a:t>
            </a:r>
            <a:r>
              <a:rPr lang="ru-RU" sz="2400" dirty="0" smtClean="0"/>
              <a:t>с </a:t>
            </a:r>
            <a:r>
              <a:rPr lang="en-US" sz="2400" dirty="0" smtClean="0"/>
              <a:t>EF 4.1)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Сначала классы, потом таблицы в БД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0688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smtClean="0">
                <a:solidFill>
                  <a:srgbClr val="FFA021"/>
                </a:solidFill>
                <a:latin typeface="Microsoft Sans Serif" pitchFamily="32" charset="0"/>
              </a:rPr>
              <a:t>Логирование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196752"/>
            <a:ext cx="8151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Решение - все </a:t>
            </a:r>
            <a:r>
              <a:rPr lang="ru-RU" sz="2400" dirty="0" err="1" smtClean="0"/>
              <a:t>логи</a:t>
            </a:r>
            <a:r>
              <a:rPr lang="ru-RU" sz="2400" dirty="0" smtClean="0"/>
              <a:t> в одну таблицу БД!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Преимущества: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Единое место хранения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Удобно искать ошибки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Видна ситуация в целом в системе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Доступна обработка логов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 smtClean="0"/>
              <a:t>Демонстрация таблицы с ошибками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9060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smtClean="0">
                <a:solidFill>
                  <a:srgbClr val="FFA021"/>
                </a:solidFill>
                <a:latin typeface="Microsoft Sans Serif" pitchFamily="32" charset="0"/>
              </a:rPr>
              <a:t>Логирование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77504" y="1052736"/>
            <a:ext cx="8151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 smtClean="0"/>
              <a:t>Windows service - </a:t>
            </a:r>
            <a:r>
              <a:rPr lang="ru-RU" sz="2400" dirty="0" smtClean="0"/>
              <a:t>обработка логов: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Раз в полчаса определяем, были ли события уровня </a:t>
            </a:r>
            <a:r>
              <a:rPr lang="en-US" sz="2400" dirty="0" smtClean="0"/>
              <a:t>Error.</a:t>
            </a:r>
            <a:r>
              <a:rPr lang="ru-RU" sz="2400" dirty="0" smtClean="0"/>
              <a:t> Если да, собираем в письмо и отправляем администратору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Раз в минуту «пинаем» сайты, чтобы не уснули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Если сайт недоступен, отправляем смс администратору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Сделаем </a:t>
            </a:r>
            <a:r>
              <a:rPr lang="ru-RU" sz="2400" dirty="0" err="1" smtClean="0"/>
              <a:t>оповещалку</a:t>
            </a:r>
            <a:r>
              <a:rPr lang="ru-RU" sz="2400" dirty="0" smtClean="0"/>
              <a:t> о «странных» событиях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 smtClean="0"/>
              <a:t>Демонстрация письма с ошибкой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947184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Отправка сообщений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77504" y="1052736"/>
            <a:ext cx="8151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b="1" dirty="0" smtClean="0"/>
              <a:t>Sender.erc-ekb.ru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Сайт-приложения для обработки запросов для отправки </a:t>
            </a:r>
            <a:r>
              <a:rPr lang="en-US" sz="2400" dirty="0" smtClean="0"/>
              <a:t>email</a:t>
            </a:r>
            <a:r>
              <a:rPr lang="ru-RU" sz="2400" dirty="0" smtClean="0"/>
              <a:t> и </a:t>
            </a:r>
            <a:r>
              <a:rPr lang="en-US" sz="2400" dirty="0" err="1" smtClean="0"/>
              <a:t>sms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Предоставляет </a:t>
            </a:r>
            <a:r>
              <a:rPr lang="en-US" sz="2400" dirty="0" smtClean="0"/>
              <a:t>API</a:t>
            </a:r>
            <a:r>
              <a:rPr lang="ru-RU" sz="2400" dirty="0" smtClean="0"/>
              <a:t> и библиотеку для работы с ним</a:t>
            </a:r>
            <a:r>
              <a:rPr lang="en-US" sz="2400" dirty="0" smtClean="0"/>
              <a:t> – </a:t>
            </a:r>
            <a:r>
              <a:rPr lang="en-US" sz="2400" dirty="0" err="1" smtClean="0"/>
              <a:t>Sender.Client</a:t>
            </a: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8907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Отправка сообщений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3410683"/>
            <a:ext cx="8151440" cy="5778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 </a:t>
            </a:r>
            <a:endParaRPr lang="en-US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51771" y="895378"/>
            <a:ext cx="81514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Функции: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Отправка </a:t>
            </a:r>
            <a:r>
              <a:rPr lang="en-US" sz="2400" dirty="0" smtClean="0"/>
              <a:t>email</a:t>
            </a:r>
            <a:r>
              <a:rPr lang="ru-RU" sz="2400" dirty="0" smtClean="0"/>
              <a:t> и </a:t>
            </a:r>
            <a:r>
              <a:rPr lang="en-US" sz="2400" dirty="0" err="1" smtClean="0"/>
              <a:t>sms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Отправка отложенная (раз в пять минут)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Получение отчета о доставке </a:t>
            </a:r>
            <a:r>
              <a:rPr lang="en-US" sz="2400" dirty="0" err="1" smtClean="0"/>
              <a:t>sms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Блокировка повторяющихся </a:t>
            </a:r>
            <a:r>
              <a:rPr lang="en-US" sz="2400" dirty="0" err="1" smtClean="0"/>
              <a:t>sms</a:t>
            </a:r>
            <a:endParaRPr lang="ru-RU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Будет: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Прочитан ли </a:t>
            </a:r>
            <a:r>
              <a:rPr lang="en-US" sz="2400" dirty="0" smtClean="0"/>
              <a:t>email? </a:t>
            </a:r>
            <a:r>
              <a:rPr lang="ru-RU" sz="2400" dirty="0" smtClean="0"/>
              <a:t>Когда? А сколько на него смотрели?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Блокирование повторяющихся </a:t>
            </a:r>
            <a:r>
              <a:rPr lang="en-US" sz="2400" dirty="0" smtClean="0"/>
              <a:t>email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i="1" dirty="0"/>
              <a:t>Демонстрация таблицы с сообщениями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9756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Пожелания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1771" y="895378"/>
            <a:ext cx="8151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Читайте исходный код больших проектов!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>
                <a:hlinkClick r:id="rId3"/>
              </a:rPr>
              <a:t>http://nopcommerce.codeplex.com</a:t>
            </a:r>
            <a:r>
              <a:rPr lang="en-US" sz="2400" dirty="0" smtClean="0">
                <a:hlinkClick r:id="rId3"/>
              </a:rPr>
              <a:t>/</a:t>
            </a:r>
            <a:r>
              <a:rPr lang="ru-RU" sz="2400" dirty="0" smtClean="0"/>
              <a:t> 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Называйте проекты правильно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550" y="6021288"/>
            <a:ext cx="15039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359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Code First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204" y="980728"/>
            <a:ext cx="815144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Преимущества </a:t>
            </a:r>
            <a:r>
              <a:rPr lang="en-US" sz="2400" dirty="0" smtClean="0"/>
              <a:t>Code First</a:t>
            </a:r>
            <a:r>
              <a:rPr lang="ru-RU" sz="2400" dirty="0" smtClean="0"/>
              <a:t>: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Никакого генерированного кода</a:t>
            </a:r>
            <a:endParaRPr lang="en-US" sz="2400" dirty="0" smtClean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 smtClean="0"/>
              <a:t>POCO (</a:t>
            </a:r>
            <a:r>
              <a:rPr lang="en-US" sz="2400" dirty="0"/>
              <a:t>Plain Old Class </a:t>
            </a:r>
            <a:r>
              <a:rPr lang="en-US" sz="2400" dirty="0" smtClean="0"/>
              <a:t>Object)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Главное – код, а не данные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Быстрый старт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Создан для упрощения тестирования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7292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Code First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92" y="980728"/>
            <a:ext cx="8151440" cy="42621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>
                <a:solidFill>
                  <a:srgbClr val="FFFFFF"/>
                </a:solidFill>
              </a:rPr>
              <a:t>Как настраивать?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FFFF"/>
                </a:solidFill>
              </a:rPr>
              <a:t>Атрибуты </a:t>
            </a:r>
            <a:r>
              <a:rPr lang="en-US" sz="2400" dirty="0" smtClean="0">
                <a:solidFill>
                  <a:srgbClr val="FFFFFF"/>
                </a:solidFill>
              </a:rPr>
              <a:t>Data Annotations</a:t>
            </a:r>
            <a:endParaRPr lang="ru-RU" sz="2400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[Required</a:t>
            </a:r>
            <a:r>
              <a:rPr lang="en-US" sz="2400" dirty="0" smtClean="0">
                <a:solidFill>
                  <a:srgbClr val="FFFFFF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rgbClr val="FFFFFF"/>
                </a:solidFill>
              </a:rPr>
              <a:t>[</a:t>
            </a:r>
            <a:r>
              <a:rPr lang="ru-RU" sz="2400" dirty="0" err="1">
                <a:solidFill>
                  <a:srgbClr val="FFFFFF"/>
                </a:solidFill>
              </a:rPr>
              <a:t>MaxLength</a:t>
            </a:r>
            <a:r>
              <a:rPr lang="ru-RU" sz="2400" dirty="0">
                <a:solidFill>
                  <a:srgbClr val="FFFFFF"/>
                </a:solidFill>
              </a:rPr>
              <a:t>(100,ErrorMessage = "Значение должно быть меньше 100</a:t>
            </a:r>
            <a:r>
              <a:rPr lang="ru-RU" sz="2400" dirty="0" smtClean="0">
                <a:solidFill>
                  <a:srgbClr val="FFFFFF"/>
                </a:solidFill>
              </a:rPr>
              <a:t>")]</a:t>
            </a:r>
            <a:endParaRPr lang="en-US" sz="2400" dirty="0" smtClean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ru-RU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Fluent API</a:t>
            </a:r>
          </a:p>
          <a:p>
            <a:r>
              <a:rPr lang="en-US" sz="2400" dirty="0" err="1"/>
              <a:t>ToTable</a:t>
            </a:r>
            <a:r>
              <a:rPr lang="en-US" sz="2400" dirty="0"/>
              <a:t>("</a:t>
            </a:r>
            <a:r>
              <a:rPr lang="en-US" sz="2400" dirty="0" err="1"/>
              <a:t>Passport_Alerts</a:t>
            </a:r>
            <a:r>
              <a:rPr lang="en-US" sz="2400" dirty="0"/>
              <a:t>");</a:t>
            </a:r>
          </a:p>
          <a:p>
            <a:r>
              <a:rPr lang="en-US" sz="2400" dirty="0" err="1" smtClean="0"/>
              <a:t>HasKey</a:t>
            </a:r>
            <a:r>
              <a:rPr lang="en-US" sz="2400" dirty="0" smtClean="0"/>
              <a:t>(c </a:t>
            </a:r>
            <a:r>
              <a:rPr lang="en-US" sz="2400" dirty="0"/>
              <a:t>=&gt; </a:t>
            </a:r>
            <a:r>
              <a:rPr lang="en-US" sz="2400" dirty="0" err="1"/>
              <a:t>c.Id</a:t>
            </a:r>
            <a:r>
              <a:rPr lang="en-US" sz="2400" dirty="0"/>
              <a:t>);</a:t>
            </a:r>
          </a:p>
          <a:p>
            <a:r>
              <a:rPr lang="en-US" sz="2400" dirty="0" smtClean="0"/>
              <a:t>Property(c </a:t>
            </a:r>
            <a:r>
              <a:rPr lang="en-US" sz="2400" dirty="0"/>
              <a:t>=&gt; </a:t>
            </a:r>
            <a:r>
              <a:rPr lang="en-US" sz="2400" dirty="0" err="1"/>
              <a:t>c.Key</a:t>
            </a:r>
            <a:r>
              <a:rPr lang="en-US" sz="2400" dirty="0"/>
              <a:t>).</a:t>
            </a:r>
            <a:r>
              <a:rPr lang="en-US" sz="2400" dirty="0" err="1"/>
              <a:t>HasMaxLength</a:t>
            </a:r>
            <a:r>
              <a:rPr lang="en-US" sz="2400" dirty="0"/>
              <a:t>(50).</a:t>
            </a:r>
            <a:r>
              <a:rPr lang="en-US" sz="2400" dirty="0" err="1"/>
              <a:t>IsRequired</a:t>
            </a:r>
            <a:r>
              <a:rPr lang="en-US" sz="2400" dirty="0"/>
              <a:t>();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62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en-US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Code First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38" y="1152474"/>
            <a:ext cx="8151440" cy="45022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Миграции – изменения в структуре БД после изменения кода.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ru-RU" sz="2400" dirty="0" smtClean="0"/>
          </a:p>
          <a:p>
            <a:r>
              <a:rPr lang="en-US" sz="2400" dirty="0" err="1" smtClean="0"/>
              <a:t>IRepository</a:t>
            </a:r>
            <a:r>
              <a:rPr lang="en-US" sz="2400" dirty="0" smtClean="0"/>
              <a:t>&lt;T&gt;</a:t>
            </a:r>
          </a:p>
          <a:p>
            <a:endParaRPr lang="en-US" sz="2400" dirty="0"/>
          </a:p>
          <a:p>
            <a:r>
              <a:rPr lang="ru-RU" sz="2400" dirty="0" smtClean="0"/>
              <a:t>Проблемы: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Миграции иногда не хотят накатываться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Очень долгий первый «холодный» запрос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/>
          </a:p>
          <a:p>
            <a:endParaRPr lang="en-US" sz="2400" dirty="0" smtClean="0"/>
          </a:p>
          <a:p>
            <a:r>
              <a:rPr lang="ru-RU" sz="2400" i="1" dirty="0" smtClean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05217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71" y="1008463"/>
            <a:ext cx="815144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dirty="0"/>
              <a:t>Inversion of Control (</a:t>
            </a:r>
            <a:r>
              <a:rPr lang="en-US" sz="2400" dirty="0" err="1"/>
              <a:t>инверсия</a:t>
            </a:r>
            <a:r>
              <a:rPr lang="en-US" sz="2400" dirty="0"/>
              <a:t> </a:t>
            </a:r>
            <a:r>
              <a:rPr lang="en-US" sz="2400" dirty="0" err="1"/>
              <a:t>управления</a:t>
            </a:r>
            <a:r>
              <a:rPr lang="en-US" sz="240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 smtClean="0"/>
              <a:t>Фабричный метод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Service Locator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Dependency Injection,</a:t>
            </a:r>
            <a:r>
              <a:rPr lang="ru-RU" sz="2400" dirty="0" smtClean="0"/>
              <a:t>DI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ru-RU" sz="2400" dirty="0"/>
              <a:t>внедрение зависимостей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- </a:t>
            </a:r>
            <a:r>
              <a:rPr lang="en-US" sz="2400" dirty="0" smtClean="0"/>
              <a:t> </a:t>
            </a:r>
            <a:endParaRPr lang="ru-RU" sz="2400" dirty="0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ru-RU" sz="2400" dirty="0" smtClean="0"/>
              <a:t>Методика </a:t>
            </a:r>
            <a:r>
              <a:rPr lang="ru-RU" sz="2400" dirty="0"/>
              <a:t>для создания слабосвязанных </a:t>
            </a:r>
            <a:r>
              <a:rPr lang="ru-RU" sz="2400" dirty="0" smtClean="0"/>
              <a:t>приложений</a:t>
            </a:r>
            <a:r>
              <a:rPr lang="en-US" sz="2400" dirty="0" smtClean="0"/>
              <a:t> (</a:t>
            </a:r>
            <a:r>
              <a:rPr lang="en-US" sz="2400" dirty="0" err="1" smtClean="0"/>
              <a:t>msdn</a:t>
            </a:r>
            <a:r>
              <a:rPr lang="en-US" sz="2400" dirty="0" smtClean="0"/>
              <a:t>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003836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947391"/>
            <a:ext cx="8151440" cy="3527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rgbClr val="FFFFFF"/>
              </a:buClr>
            </a:pPr>
            <a:r>
              <a:rPr lang="ru-RU" sz="2400" dirty="0" smtClean="0"/>
              <a:t>Преимущества:</a:t>
            </a:r>
          </a:p>
          <a:p>
            <a:pPr>
              <a:buClr>
                <a:srgbClr val="FFFFFF"/>
              </a:buClr>
            </a:pPr>
            <a:endParaRPr lang="ru-RU" sz="2400" dirty="0" smtClean="0"/>
          </a:p>
          <a:p>
            <a:pPr marL="342900" indent="-342900"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/>
              <a:t>Ослабление соединения между </a:t>
            </a:r>
            <a:r>
              <a:rPr lang="ru-RU" sz="2400" dirty="0" smtClean="0"/>
              <a:t>классами</a:t>
            </a:r>
          </a:p>
          <a:p>
            <a:pPr marL="342900" indent="-342900">
              <a:buClr>
                <a:srgbClr val="FFFFFF"/>
              </a:buClr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/>
              <a:t>Создание кода, который лучше поддается </a:t>
            </a:r>
            <a:r>
              <a:rPr lang="ru-RU" sz="2400" dirty="0" smtClean="0"/>
              <a:t>проверке</a:t>
            </a:r>
          </a:p>
          <a:p>
            <a:pPr marL="342900" indent="-342900">
              <a:buClr>
                <a:srgbClr val="FFFFFF"/>
              </a:buClr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Clr>
                <a:srgbClr val="FFFFFF"/>
              </a:buClr>
              <a:buFont typeface="Arial" pitchFamily="34" charset="0"/>
              <a:buChar char="•"/>
            </a:pPr>
            <a:r>
              <a:rPr lang="ru-RU" sz="2400" dirty="0"/>
              <a:t>Упрощение </a:t>
            </a:r>
            <a:r>
              <a:rPr lang="ru-RU" sz="2400" dirty="0" smtClean="0"/>
              <a:t>тестирования</a:t>
            </a:r>
          </a:p>
          <a:p>
            <a:pPr>
              <a:buClr>
                <a:srgbClr val="FFFFFF"/>
              </a:buClr>
            </a:pPr>
            <a:endParaRPr lang="ru-RU" sz="2400" dirty="0"/>
          </a:p>
          <a:p>
            <a:pPr>
              <a:buClr>
                <a:srgbClr val="FFFFFF"/>
              </a:buClr>
            </a:pPr>
            <a:endParaRPr lang="ru-RU" sz="2400" dirty="0" smtClean="0"/>
          </a:p>
          <a:p>
            <a:pPr>
              <a:buClr>
                <a:srgbClr val="FFFFFF"/>
              </a:buClr>
            </a:pPr>
            <a:r>
              <a:rPr lang="ru-RU" sz="2400" dirty="0" smtClean="0"/>
              <a:t>Разработка на уровне интерфейса, а не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26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81000" y="230188"/>
            <a:ext cx="838200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90000"/>
              </a:lnSpc>
              <a:buClrTx/>
              <a:buFontTx/>
              <a:buNone/>
            </a:pPr>
            <a:r>
              <a:rPr lang="ru-RU" altLang="ru-RU" sz="4400" dirty="0" smtClean="0">
                <a:solidFill>
                  <a:srgbClr val="FFA021"/>
                </a:solidFill>
                <a:latin typeface="Microsoft Sans Serif" pitchFamily="32" charset="0"/>
              </a:rPr>
              <a:t>Внедрение зависимости</a:t>
            </a:r>
            <a:endParaRPr lang="en-US" altLang="ru-RU" sz="4400" dirty="0">
              <a:solidFill>
                <a:srgbClr val="FFA021"/>
              </a:solidFill>
              <a:latin typeface="Microsoft Sans Serif" pitchFamily="3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254" y="775737"/>
            <a:ext cx="815144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 b="1" dirty="0" err="1" smtClean="0"/>
              <a:t>IoC</a:t>
            </a:r>
            <a:r>
              <a:rPr lang="en-US" sz="2400" b="1" dirty="0"/>
              <a:t>-</a:t>
            </a:r>
            <a:r>
              <a:rPr lang="ru-RU" sz="2400" b="1" dirty="0" smtClean="0"/>
              <a:t>контейнеры</a:t>
            </a:r>
            <a:r>
              <a:rPr lang="ru-RU" sz="2400" dirty="0" smtClean="0"/>
              <a:t> – это библиотека / 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 / программа, которая упрощает и автоматизирует написания кода с использованием </a:t>
            </a:r>
            <a:r>
              <a:rPr lang="en-US" sz="2400" dirty="0" smtClean="0"/>
              <a:t>DI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 smtClean="0"/>
              <a:t>Ninject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smtClean="0"/>
              <a:t>Unity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Arial" pitchFamily="34" charset="0"/>
              <a:buChar char="•"/>
            </a:pPr>
            <a:r>
              <a:rPr lang="en-US" sz="2400" dirty="0" err="1" smtClean="0"/>
              <a:t>Autofac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4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Segoe UI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Segoe UI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39805</TotalTime>
  <Words>1056</Words>
  <Application>Microsoft Office PowerPoint</Application>
  <PresentationFormat>Экран (4:3)</PresentationFormat>
  <Paragraphs>372</Paragraphs>
  <Slides>34</Slides>
  <Notes>33</Notes>
  <HiddenSlides>2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Кочнев Николай Иванович</dc:creator>
  <cp:lastModifiedBy>Кочнев Николай Иванович</cp:lastModifiedBy>
  <cp:revision>48</cp:revision>
  <cp:lastPrinted>1601-01-01T00:00:00Z</cp:lastPrinted>
  <dcterms:created xsi:type="dcterms:W3CDTF">1601-01-01T00:00:00Z</dcterms:created>
  <dcterms:modified xsi:type="dcterms:W3CDTF">2015-03-31T05:35:02Z</dcterms:modified>
</cp:coreProperties>
</file>