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embeddedFontLst>
    <p:embeddedFont>
      <p:font typeface="Helvetica Neue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j/9NaqzoUY7TrVN3/XtY31ctTa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HelveticaNeue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a2fb0556f3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a2fb0556f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a2fb0556f3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a2fb0556f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a2fb0556f3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a2fb0556f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a2fb0556f3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a2fb0556f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a2fb0556f3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a2fb0556f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a2fb0556f3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a2fb0556f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a2fb0556f3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a2fb0556f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a50397d8c4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a50397d8c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a50397d8c4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a50397d8c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a2fb0556f3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a2fb0556f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ae5845e073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ae5845e073_2_9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a50397d8c4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a50397d8c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a2fb0556f3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a2fb0556f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a2fb0556f3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a2fb0556f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ae5845e073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ae5845e073_2_10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ae5845e073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ae5845e073_2_10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ae5845e073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ae5845e073_2_1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ae5845e073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ae5845e073_2_1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a50397d8c4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a50397d8c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a2fb0556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a2fb0556f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a2fb0556f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1a2fb0556f3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e5845e073_2_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1ae5845e073_2_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9" name="Google Shape;109;g1ae5845e073_2_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ae5845e073_2_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g1ae5845e073_2_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ae5845e073_2_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1ae5845e073_2_15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15" name="Google Shape;115;g1ae5845e073_2_15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16" name="Google Shape;116;g1ae5845e073_2_1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1ae5845e073_2_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1ae5845e073_2_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ae5845e073_2_2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ae5845e073_2_2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ae5845e073_2_2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1ae5845e073_2_2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g1ae5845e073_2_2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1ae5845e073_2_2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1ae5845e073_2_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  <p:cxnSp>
        <p:nvCxnSpPr>
          <p:cNvPr id="127" name="Google Shape;127;g1ae5845e073_2_2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e5845e073_2_3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ae5845e073_2_3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ae5845e073_2_31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1ae5845e073_2_31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3" name="Google Shape;133;g1ae5845e073_2_3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ae5845e073_2_3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1ae5845e073_2_3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  <p:cxnSp>
        <p:nvCxnSpPr>
          <p:cNvPr id="136" name="Google Shape;136;g1ae5845e073_2_3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ae5845e073_2_4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1ae5845e073_2_40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40" name="Google Shape;140;g1ae5845e073_2_40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41" name="Google Shape;141;g1ae5845e073_2_40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42" name="Google Shape;142;g1ae5845e073_2_40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43" name="Google Shape;143;g1ae5845e073_2_4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g1ae5845e073_2_4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1ae5845e073_2_4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e5845e073_2_4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1ae5845e073_2_4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1ae5845e073_2_4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g1ae5845e073_2_4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ae5845e073_2_5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ae5845e073_2_5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ae5845e073_2_5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1ae5845e073_2_5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g1ae5845e073_2_5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e5845e073_2_6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ae5845e073_2_6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ae5845e073_2_60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g1ae5845e073_2_60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62" name="Google Shape;162;g1ae5845e073_2_60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63" name="Google Shape;163;g1ae5845e073_2_60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g1ae5845e073_2_60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g1ae5845e073_2_6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" name="Google Shape;25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  <p:cxnSp>
        <p:nvCxnSpPr>
          <p:cNvPr id="28" name="Google Shape;28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ae5845e073_2_69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ae5845e073_2_69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ae5845e073_2_69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0" name="Google Shape;170;g1ae5845e073_2_69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171" name="Google Shape;171;g1ae5845e073_2_69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72" name="Google Shape;172;g1ae5845e073_2_6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g1ae5845e073_2_6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g1ae5845e073_2_6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ae5845e073_2_7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g1ae5845e073_2_78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78" name="Google Shape;178;g1ae5845e073_2_7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g1ae5845e073_2_7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g1ae5845e073_2_7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ae5845e073_2_8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ae5845e073_2_8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ae5845e073_2_84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g1ae5845e073_2_84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86" name="Google Shape;186;g1ae5845e073_2_8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g1ae5845e073_2_8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g1ae5845e073_2_8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8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1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2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2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8" name="Google Shape;78;p12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3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  <p:cxnSp>
        <p:nvCxnSpPr>
          <p:cNvPr id="13" name="Google Shape;13;p3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ae5845e073_2_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ae5845e073_2_0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ae5845e073_2_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g1ae5845e073_2_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g1ae5845e073_2_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g1ae5845e073_2_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g1ae5845e073_2_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  <p:cxnSp>
        <p:nvCxnSpPr>
          <p:cNvPr id="105" name="Google Shape;105;g1ae5845e073_2_0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36.png"/><Relationship Id="rId6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Relationship Id="rId4" Type="http://schemas.openxmlformats.org/officeDocument/2006/relationships/image" Target="../media/image3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8.png"/><Relationship Id="rId4" Type="http://schemas.openxmlformats.org/officeDocument/2006/relationships/image" Target="../media/image4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ran.r-project.org/bin/windows/base/" TargetMode="External"/><Relationship Id="rId4" Type="http://schemas.openxmlformats.org/officeDocument/2006/relationships/hyperlink" Target="https://cran.r-project.org/bin/windows/Rtools/" TargetMode="External"/><Relationship Id="rId5" Type="http://schemas.openxmlformats.org/officeDocument/2006/relationships/hyperlink" Target="https://posit.co/download/rstudio-desktop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"/>
          <p:cNvSpPr txBox="1"/>
          <p:nvPr>
            <p:ph type="title"/>
          </p:nvPr>
        </p:nvSpPr>
        <p:spPr>
          <a:xfrm>
            <a:off x="457200" y="594346"/>
            <a:ext cx="3200400" cy="321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320"/>
              <a:buFont typeface="Calibri"/>
              <a:buNone/>
            </a:pPr>
            <a:r>
              <a:rPr lang="fi-FI" sz="4490">
                <a:solidFill>
                  <a:schemeClr val="lt1"/>
                </a:solidFill>
              </a:rPr>
              <a:t>Bayesian Inference for Portfolio Optimization using Stan</a:t>
            </a:r>
            <a:endParaRPr sz="4090">
              <a:solidFill>
                <a:schemeClr val="lt1"/>
              </a:solidFill>
            </a:endParaRPr>
          </a:p>
        </p:txBody>
      </p:sp>
      <p:sp>
        <p:nvSpPr>
          <p:cNvPr id="194" name="Google Shape;194;p2"/>
          <p:cNvSpPr txBox="1"/>
          <p:nvPr>
            <p:ph idx="2" type="body"/>
          </p:nvPr>
        </p:nvSpPr>
        <p:spPr>
          <a:xfrm>
            <a:off x="515325" y="4310477"/>
            <a:ext cx="3200400" cy="228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42900" rtl="0" algn="l"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fi-FI" sz="2000">
                <a:solidFill>
                  <a:schemeClr val="lt1"/>
                </a:solidFill>
              </a:rPr>
              <a:t>Ankita</a:t>
            </a:r>
            <a:endParaRPr sz="2000">
              <a:solidFill>
                <a:schemeClr val="lt1"/>
              </a:solidFill>
            </a:endParaRPr>
          </a:p>
          <a:p>
            <a:pPr indent="-352425" lvl="0" marL="342900" rtl="0" algn="l"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fi-FI" sz="2000">
                <a:solidFill>
                  <a:schemeClr val="lt1"/>
                </a:solidFill>
              </a:rPr>
              <a:t>Bindu</a:t>
            </a:r>
            <a:endParaRPr sz="2000">
              <a:solidFill>
                <a:schemeClr val="lt1"/>
              </a:solidFill>
            </a:endParaRPr>
          </a:p>
          <a:p>
            <a:pPr indent="-352425" lvl="0" marL="342900" rtl="0" algn="l"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fi-FI" sz="2000">
                <a:solidFill>
                  <a:schemeClr val="lt1"/>
                </a:solidFill>
              </a:rPr>
              <a:t>Duo</a:t>
            </a:r>
            <a:endParaRPr sz="2000">
              <a:solidFill>
                <a:schemeClr val="lt1"/>
              </a:solidFill>
            </a:endParaRPr>
          </a:p>
          <a:p>
            <a:pPr indent="-352425" lvl="0" marL="342900" rtl="0" algn="l"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fi-FI" sz="2000">
                <a:solidFill>
                  <a:schemeClr val="lt1"/>
                </a:solidFill>
              </a:rPr>
              <a:t>Nikita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95" name="Google Shape;19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248" y="234298"/>
            <a:ext cx="5909475" cy="39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9325" y="3529300"/>
            <a:ext cx="4094800" cy="3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a2fb0556f3_0_2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Posterior Distribution for optimization</a:t>
            </a:r>
            <a:endParaRPr/>
          </a:p>
        </p:txBody>
      </p:sp>
      <p:sp>
        <p:nvSpPr>
          <p:cNvPr id="265" name="Google Shape;265;g1a2fb0556f3_0_26"/>
          <p:cNvSpPr txBox="1"/>
          <p:nvPr>
            <p:ph idx="1" type="body"/>
          </p:nvPr>
        </p:nvSpPr>
        <p:spPr>
          <a:xfrm>
            <a:off x="1097275" y="4903306"/>
            <a:ext cx="10058400" cy="12639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i-FI"/>
              <a:t>References: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90000"/>
              <a:buChar char="●"/>
            </a:pPr>
            <a:r>
              <a:rPr lang="fi-FI"/>
              <a:t>Kandel, S., McCulloch, R., &amp; Stambaugh, R. F. (1995). Bayesian inference and portfolio efficiency. The Review of Financial Studies, 8(1), 1-53.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90000"/>
              <a:buChar char="●"/>
            </a:pPr>
            <a:r>
              <a:rPr lang="fi-FI"/>
              <a:t>Bodnar, T., Lindholm, M., Niklasson, V., &amp; Thorsén, E. (2022). Bayesian portfolio selection using VaR and CVaR. Applied Mathematics and Computation, 427, 127120.</a:t>
            </a:r>
            <a:endParaRPr/>
          </a:p>
        </p:txBody>
      </p:sp>
      <p:sp>
        <p:nvSpPr>
          <p:cNvPr id="266" name="Google Shape;266;g1a2fb0556f3_0_26"/>
          <p:cNvSpPr txBox="1"/>
          <p:nvPr>
            <p:ph idx="1" type="body"/>
          </p:nvPr>
        </p:nvSpPr>
        <p:spPr>
          <a:xfrm>
            <a:off x="1097275" y="1908294"/>
            <a:ext cx="10058400" cy="2520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fi-FI"/>
              <a:t>Joint distribution and posterior distribution for achieving the goal of getting minimum variance for the target expected return can be represented as follows:</a:t>
            </a:r>
            <a:endParaRPr/>
          </a:p>
        </p:txBody>
      </p:sp>
      <p:pic>
        <p:nvPicPr>
          <p:cNvPr id="267" name="Google Shape;267;g1a2fb0556f3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700" y="2457825"/>
            <a:ext cx="7242976" cy="20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a2fb0556f3_0_3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Time Series Data</a:t>
            </a:r>
            <a:endParaRPr/>
          </a:p>
        </p:txBody>
      </p:sp>
      <p:sp>
        <p:nvSpPr>
          <p:cNvPr id="273" name="Google Shape;273;g1a2fb0556f3_0_34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i-FI"/>
              <a:t>Shape: (1283, 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-FI"/>
              <a:t>Three exchange rates of US, Euro, and Pound Sterling to Mexican Peso.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-FI"/>
              <a:t>The displayed rates are adjusted by taking log.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-FI"/>
              <a:t>Time duration: 2015-16-12 to 2020-06-12</a:t>
            </a:r>
            <a:endParaRPr/>
          </a:p>
        </p:txBody>
      </p:sp>
      <p:pic>
        <p:nvPicPr>
          <p:cNvPr id="274" name="Google Shape;274;g1a2fb0556f3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75" y="3564950"/>
            <a:ext cx="5109501" cy="24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1a2fb0556f3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2275" y="3546725"/>
            <a:ext cx="5791101" cy="2493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g1a2fb0556f3_0_34"/>
          <p:cNvCxnSpPr>
            <a:stCxn id="274" idx="3"/>
            <a:endCxn id="275" idx="1"/>
          </p:cNvCxnSpPr>
          <p:nvPr/>
        </p:nvCxnSpPr>
        <p:spPr>
          <a:xfrm flipH="1" rot="10800000">
            <a:off x="5375976" y="4793613"/>
            <a:ext cx="886200" cy="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a2fb0556f3_0_4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Implementation</a:t>
            </a:r>
            <a:endParaRPr/>
          </a:p>
        </p:txBody>
      </p:sp>
      <p:sp>
        <p:nvSpPr>
          <p:cNvPr id="282" name="Google Shape;282;g1a2fb0556f3_0_40"/>
          <p:cNvSpPr txBox="1"/>
          <p:nvPr>
            <p:ph idx="1" type="body"/>
          </p:nvPr>
        </p:nvSpPr>
        <p:spPr>
          <a:xfrm>
            <a:off x="1097275" y="1845725"/>
            <a:ext cx="10349400" cy="13017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i-FI"/>
              <a:t>Hyperparameter choice</a:t>
            </a:r>
            <a:r>
              <a:rPr lang="fi-FI"/>
              <a:t>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a2fb0556f3_0_40"/>
          <p:cNvSpPr/>
          <p:nvPr/>
        </p:nvSpPr>
        <p:spPr>
          <a:xfrm>
            <a:off x="6080275" y="2318975"/>
            <a:ext cx="92400" cy="646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a2fb0556f3_0_40"/>
          <p:cNvSpPr txBox="1"/>
          <p:nvPr/>
        </p:nvSpPr>
        <p:spPr>
          <a:xfrm>
            <a:off x="6245075" y="2418875"/>
            <a:ext cx="2305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700">
                <a:latin typeface="Calibri"/>
                <a:ea typeface="Calibri"/>
                <a:cs typeface="Calibri"/>
                <a:sym typeface="Calibri"/>
              </a:rPr>
              <a:t>Unit Information Prior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g1a2fb0556f3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00" y="3333313"/>
            <a:ext cx="3806455" cy="340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1a2fb0556f3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2780" y="3333313"/>
            <a:ext cx="3806455" cy="340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1a2fb0556f3_0_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2449" y="3366814"/>
            <a:ext cx="3731642" cy="333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1a2fb0556f3_0_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45738" y="1769513"/>
            <a:ext cx="183832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a2fb0556f3_0_53"/>
          <p:cNvSpPr txBox="1"/>
          <p:nvPr>
            <p:ph type="title"/>
          </p:nvPr>
        </p:nvSpPr>
        <p:spPr>
          <a:xfrm>
            <a:off x="1066805" y="-207397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Stan blocks (in bay_opt.stan file)</a:t>
            </a:r>
            <a:endParaRPr/>
          </a:p>
        </p:txBody>
      </p:sp>
      <p:pic>
        <p:nvPicPr>
          <p:cNvPr id="294" name="Google Shape;294;g1a2fb0556f3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88" y="1354975"/>
            <a:ext cx="3667125" cy="29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1a2fb0556f3_0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0400" y="1243400"/>
            <a:ext cx="4933950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1a2fb0556f3_0_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5113" y="4031200"/>
            <a:ext cx="6075381" cy="221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1a2fb0556f3_0_53"/>
          <p:cNvSpPr/>
          <p:nvPr/>
        </p:nvSpPr>
        <p:spPr>
          <a:xfrm rot="-10035645">
            <a:off x="1175518" y="4593946"/>
            <a:ext cx="1452967" cy="1147874"/>
          </a:xfrm>
          <a:prstGeom prst="cloudCallout">
            <a:avLst>
              <a:gd fmla="val -14999" name="adj1"/>
              <a:gd fmla="val 67725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8" name="Google Shape;298;g1a2fb0556f3_0_53"/>
          <p:cNvSpPr txBox="1"/>
          <p:nvPr/>
        </p:nvSpPr>
        <p:spPr>
          <a:xfrm>
            <a:off x="1351250" y="4937025"/>
            <a:ext cx="124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800">
                <a:latin typeface="Calibri"/>
                <a:ea typeface="Calibri"/>
                <a:cs typeface="Calibri"/>
                <a:sym typeface="Calibri"/>
              </a:rPr>
              <a:t>Data Block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1a2fb0556f3_0_53"/>
          <p:cNvSpPr/>
          <p:nvPr/>
        </p:nvSpPr>
        <p:spPr>
          <a:xfrm rot="3500999">
            <a:off x="9510125" y="2055221"/>
            <a:ext cx="2225148" cy="1572509"/>
          </a:xfrm>
          <a:prstGeom prst="cloudCallout">
            <a:avLst>
              <a:gd fmla="val -14999" name="adj1"/>
              <a:gd fmla="val 67725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0" name="Google Shape;300;g1a2fb0556f3_0_53"/>
          <p:cNvSpPr txBox="1"/>
          <p:nvPr/>
        </p:nvSpPr>
        <p:spPr>
          <a:xfrm>
            <a:off x="9841650" y="2199138"/>
            <a:ext cx="1562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800">
                <a:latin typeface="Calibri"/>
                <a:ea typeface="Calibri"/>
                <a:cs typeface="Calibri"/>
                <a:sym typeface="Calibri"/>
              </a:rPr>
              <a:t>Parameter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800">
                <a:latin typeface="Calibri"/>
                <a:ea typeface="Calibri"/>
                <a:cs typeface="Calibri"/>
                <a:sym typeface="Calibri"/>
              </a:rPr>
              <a:t>&amp; Transformed Parameter </a:t>
            </a:r>
            <a:r>
              <a:rPr lang="fi-FI" sz="1800">
                <a:latin typeface="Calibri"/>
                <a:ea typeface="Calibri"/>
                <a:cs typeface="Calibri"/>
                <a:sym typeface="Calibri"/>
              </a:rPr>
              <a:t>Block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a2fb0556f3_0_53"/>
          <p:cNvSpPr/>
          <p:nvPr/>
        </p:nvSpPr>
        <p:spPr>
          <a:xfrm rot="-6427312">
            <a:off x="3804647" y="4677719"/>
            <a:ext cx="1453100" cy="1316461"/>
          </a:xfrm>
          <a:prstGeom prst="cloudCallout">
            <a:avLst>
              <a:gd fmla="val -14999" name="adj1"/>
              <a:gd fmla="val 67725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2" name="Google Shape;302;g1a2fb0556f3_0_53"/>
          <p:cNvSpPr txBox="1"/>
          <p:nvPr/>
        </p:nvSpPr>
        <p:spPr>
          <a:xfrm>
            <a:off x="4133388" y="4966500"/>
            <a:ext cx="124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800"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lang="fi-FI" sz="1800">
                <a:latin typeface="Calibri"/>
                <a:ea typeface="Calibri"/>
                <a:cs typeface="Calibri"/>
                <a:sym typeface="Calibri"/>
              </a:rPr>
              <a:t> Block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a2fb0556f3_0_72"/>
          <p:cNvSpPr txBox="1"/>
          <p:nvPr>
            <p:ph type="title"/>
          </p:nvPr>
        </p:nvSpPr>
        <p:spPr>
          <a:xfrm>
            <a:off x="1097280" y="-91172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Model Fit in R</a:t>
            </a:r>
            <a:endParaRPr/>
          </a:p>
        </p:txBody>
      </p:sp>
      <p:pic>
        <p:nvPicPr>
          <p:cNvPr id="308" name="Google Shape;308;g1a2fb0556f3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2313" y="1726538"/>
            <a:ext cx="4162425" cy="42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g1a2fb0556f3_0_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9738" y="1936088"/>
            <a:ext cx="4429125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a2fb0556f3_0_97"/>
          <p:cNvPicPr preferRelativeResize="0"/>
          <p:nvPr/>
        </p:nvPicPr>
        <p:blipFill rotWithShape="1">
          <a:blip r:embed="rId3">
            <a:alphaModFix/>
          </a:blip>
          <a:srcRect b="0" l="0" r="0" t="7800"/>
          <a:stretch/>
        </p:blipFill>
        <p:spPr>
          <a:xfrm>
            <a:off x="106875" y="353325"/>
            <a:ext cx="6482849" cy="54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1a2fb0556f3_0_97"/>
          <p:cNvSpPr txBox="1"/>
          <p:nvPr>
            <p:ph type="title"/>
          </p:nvPr>
        </p:nvSpPr>
        <p:spPr>
          <a:xfrm>
            <a:off x="7528000" y="-130750"/>
            <a:ext cx="3610200" cy="1940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5100"/>
              <a:t>Diagnostics in R</a:t>
            </a:r>
            <a:endParaRPr sz="5100"/>
          </a:p>
        </p:txBody>
      </p:sp>
      <p:pic>
        <p:nvPicPr>
          <p:cNvPr id="316" name="Google Shape;316;g1a2fb0556f3_0_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8001" y="2615350"/>
            <a:ext cx="5823725" cy="34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a2fb0556f3_0_80"/>
          <p:cNvSpPr txBox="1"/>
          <p:nvPr>
            <p:ph type="title"/>
          </p:nvPr>
        </p:nvSpPr>
        <p:spPr>
          <a:xfrm>
            <a:off x="757175" y="2048675"/>
            <a:ext cx="3610200" cy="1940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5100"/>
              <a:t>Convergence of Markov Chain</a:t>
            </a:r>
            <a:endParaRPr sz="5100"/>
          </a:p>
        </p:txBody>
      </p:sp>
      <p:pic>
        <p:nvPicPr>
          <p:cNvPr id="322" name="Google Shape;322;g1a2fb0556f3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013" y="0"/>
            <a:ext cx="7664824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a50397d8c4_0_29"/>
          <p:cNvSpPr txBox="1"/>
          <p:nvPr>
            <p:ph type="title"/>
          </p:nvPr>
        </p:nvSpPr>
        <p:spPr>
          <a:xfrm>
            <a:off x="770075" y="3080300"/>
            <a:ext cx="3952200" cy="2478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Preliminary check for posterior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mean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samples</a:t>
            </a:r>
            <a:endParaRPr/>
          </a:p>
        </p:txBody>
      </p:sp>
      <p:pic>
        <p:nvPicPr>
          <p:cNvPr id="328" name="Google Shape;328;g1a50397d8c4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775" y="65200"/>
            <a:ext cx="5332926" cy="32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1a50397d8c4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4650" y="3199125"/>
            <a:ext cx="5434844" cy="33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a50397d8c4_0_16"/>
          <p:cNvSpPr txBox="1"/>
          <p:nvPr>
            <p:ph type="title"/>
          </p:nvPr>
        </p:nvSpPr>
        <p:spPr>
          <a:xfrm>
            <a:off x="770075" y="3080300"/>
            <a:ext cx="3952200" cy="2478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Preliminary check for posterior variance- covariance samples</a:t>
            </a:r>
            <a:endParaRPr/>
          </a:p>
        </p:txBody>
      </p:sp>
      <p:pic>
        <p:nvPicPr>
          <p:cNvPr id="335" name="Google Shape;335;g1a50397d8c4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1825" y="3080300"/>
            <a:ext cx="5462592" cy="33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1a50397d8c4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4950" y="0"/>
            <a:ext cx="5203100" cy="321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a2fb0556f3_0_87"/>
          <p:cNvSpPr txBox="1"/>
          <p:nvPr>
            <p:ph type="title"/>
          </p:nvPr>
        </p:nvSpPr>
        <p:spPr>
          <a:xfrm>
            <a:off x="1155405" y="6865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Bayesian Optimization Algorithm</a:t>
            </a:r>
            <a:endParaRPr/>
          </a:p>
        </p:txBody>
      </p:sp>
      <p:pic>
        <p:nvPicPr>
          <p:cNvPr id="342" name="Google Shape;342;g1a2fb0556f3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725" y="1773600"/>
            <a:ext cx="8052550" cy="44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ae5845e073_2_9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i-FI"/>
              <a:t>What is stan?</a:t>
            </a:r>
            <a:endParaRPr/>
          </a:p>
        </p:txBody>
      </p:sp>
      <p:sp>
        <p:nvSpPr>
          <p:cNvPr id="202" name="Google Shape;202;g1ae5845e073_2_98"/>
          <p:cNvSpPr txBox="1"/>
          <p:nvPr>
            <p:ph idx="1" type="body"/>
          </p:nvPr>
        </p:nvSpPr>
        <p:spPr>
          <a:xfrm>
            <a:off x="1210234" y="2115670"/>
            <a:ext cx="9945445" cy="3827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20000"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b="0" i="0" lang="fi-FI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Stan is a C++ library for Bayesian inference.</a:t>
            </a:r>
            <a:endParaRPr b="0" i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i-FI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b="0" i="0" lang="fi-FI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Stan is a state-of-the-art platform for statistical modeling and high-performance statistical computation.</a:t>
            </a:r>
            <a:endParaRPr b="0" i="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fi-FI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Designed </a:t>
            </a:r>
            <a:r>
              <a:rPr b="0" i="0" lang="fi-FI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specifically for defining and fitting statistical models.</a:t>
            </a:r>
            <a:endParaRPr b="0" i="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fi-FI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b="0" i="0" lang="fi-FI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ased on the No-U-Turn sampler (NUTS), which is used for estimating the posterior distribution.</a:t>
            </a:r>
            <a:endParaRPr b="0" i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fi-FI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  <a:endParaRPr b="0" i="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b="0" i="0" lang="fi-FI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Stan must be called from another language such as R, Julia, or Python</a:t>
            </a:r>
            <a:r>
              <a:rPr lang="fi-FI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a50397d8c4_0_3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Results of optimal weights</a:t>
            </a:r>
            <a:endParaRPr/>
          </a:p>
        </p:txBody>
      </p:sp>
      <p:pic>
        <p:nvPicPr>
          <p:cNvPr id="348" name="Google Shape;348;g1a50397d8c4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755" y="2375680"/>
            <a:ext cx="10715300" cy="330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g1a50397d8c4_0_38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fi-FI"/>
              <a:t>These are the optimal weights of each asset </a:t>
            </a:r>
            <a:r>
              <a:rPr i="1" lang="fi-FI"/>
              <a:t>i</a:t>
            </a:r>
            <a:r>
              <a:rPr lang="fi-FI"/>
              <a:t>,  class for all the columns.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a2fb0556f3_0_112"/>
          <p:cNvSpPr txBox="1"/>
          <p:nvPr>
            <p:ph type="title"/>
          </p:nvPr>
        </p:nvSpPr>
        <p:spPr>
          <a:xfrm>
            <a:off x="1066805" y="-406847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Expected return vs Portfolio’s variance</a:t>
            </a:r>
            <a:endParaRPr/>
          </a:p>
        </p:txBody>
      </p:sp>
      <p:pic>
        <p:nvPicPr>
          <p:cNvPr id="355" name="Google Shape;355;g1a2fb0556f3_0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325" y="1160200"/>
            <a:ext cx="7134074" cy="5508924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1a2fb0556f3_0_112"/>
          <p:cNvSpPr/>
          <p:nvPr/>
        </p:nvSpPr>
        <p:spPr>
          <a:xfrm>
            <a:off x="3167475" y="4634950"/>
            <a:ext cx="363300" cy="319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1a2fb0556f3_0_112"/>
          <p:cNvSpPr/>
          <p:nvPr/>
        </p:nvSpPr>
        <p:spPr>
          <a:xfrm>
            <a:off x="1066800" y="4722100"/>
            <a:ext cx="2077800" cy="14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1a2fb0556f3_0_112"/>
          <p:cNvSpPr txBox="1"/>
          <p:nvPr/>
        </p:nvSpPr>
        <p:spPr>
          <a:xfrm>
            <a:off x="58125" y="4487050"/>
            <a:ext cx="98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>
                <a:latin typeface="Calibri"/>
                <a:ea typeface="Calibri"/>
                <a:cs typeface="Calibri"/>
                <a:sym typeface="Calibri"/>
              </a:rPr>
              <a:t>Minimum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>
                <a:latin typeface="Calibri"/>
                <a:ea typeface="Calibri"/>
                <a:cs typeface="Calibri"/>
                <a:sym typeface="Calibri"/>
              </a:rPr>
              <a:t>Variance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a2fb0556f3_0_10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Conclusion and Future Work</a:t>
            </a:r>
            <a:endParaRPr/>
          </a:p>
        </p:txBody>
      </p:sp>
      <p:sp>
        <p:nvSpPr>
          <p:cNvPr id="364" name="Google Shape;364;g1a2fb0556f3_0_104"/>
          <p:cNvSpPr txBox="1"/>
          <p:nvPr>
            <p:ph idx="1" type="body"/>
          </p:nvPr>
        </p:nvSpPr>
        <p:spPr>
          <a:xfrm>
            <a:off x="1066800" y="1853351"/>
            <a:ext cx="10058400" cy="40182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6195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fi-FI" sz="2300"/>
              <a:t>By incorporating uncertainty in our estimates for mean and variance, we were able to construct efficient frontier within the Bayesian framework.</a:t>
            </a:r>
            <a:endParaRPr sz="23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6195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fi-FI" sz="2300"/>
              <a:t>We can make better decisions by incorporating these uncertainties into our decision-making process.</a:t>
            </a:r>
            <a:endParaRPr sz="23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6195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fi-FI" sz="2300"/>
              <a:t>In this use-case, assumption was log-returns are normally distributed, in future, more realistic distributions can be incorporated.</a:t>
            </a:r>
            <a:endParaRPr sz="2300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6195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fi-FI" sz="2300"/>
              <a:t>Comparison of our estimates using different priors is one of the future goals (can be extended as a project).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ae5845e073_2_10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i-FI"/>
              <a:t>Why stan?</a:t>
            </a:r>
            <a:endParaRPr/>
          </a:p>
        </p:txBody>
      </p:sp>
      <p:sp>
        <p:nvSpPr>
          <p:cNvPr id="208" name="Google Shape;208;g1ae5845e073_2_10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43A4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fi-FI">
                <a:solidFill>
                  <a:srgbClr val="343A4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0" i="0" lang="fi-FI">
                <a:solidFill>
                  <a:srgbClr val="343A40"/>
                </a:solidFill>
                <a:latin typeface="Open Sans"/>
                <a:ea typeface="Open Sans"/>
                <a:cs typeface="Open Sans"/>
                <a:sym typeface="Open Sans"/>
              </a:rPr>
              <a:t>n open-source software that provides an intuitive language for statistical modeling</a:t>
            </a:r>
            <a:r>
              <a:rPr lang="fi-FI">
                <a:solidFill>
                  <a:srgbClr val="343A4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solidFill>
                <a:srgbClr val="343A4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43A4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fi-FI">
                <a:solidFill>
                  <a:srgbClr val="343A4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0" i="0" lang="fi-FI">
                <a:solidFill>
                  <a:srgbClr val="343A40"/>
                </a:solidFill>
                <a:latin typeface="Open Sans"/>
                <a:ea typeface="Open Sans"/>
                <a:cs typeface="Open Sans"/>
                <a:sym typeface="Open Sans"/>
              </a:rPr>
              <a:t>rovides fast and stable algorithms for fully Bayesian inference.</a:t>
            </a:r>
            <a:endParaRPr b="0" i="0">
              <a:solidFill>
                <a:srgbClr val="343A4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43A4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b="0" i="0" lang="fi-FI">
                <a:solidFill>
                  <a:srgbClr val="343A40"/>
                </a:solidFill>
                <a:latin typeface="Open Sans"/>
                <a:ea typeface="Open Sans"/>
                <a:cs typeface="Open Sans"/>
                <a:sym typeface="Open Sans"/>
              </a:rPr>
              <a:t>The Stan language is compatible with various editors for syntax highlighting, formatting, and checking (</a:t>
            </a:r>
            <a:r>
              <a:rPr lang="fi-FI">
                <a:solidFill>
                  <a:srgbClr val="343A40"/>
                </a:solidFill>
                <a:latin typeface="Open Sans"/>
                <a:ea typeface="Open Sans"/>
                <a:cs typeface="Open Sans"/>
                <a:sym typeface="Open Sans"/>
              </a:rPr>
              <a:t>for instance,</a:t>
            </a:r>
            <a:r>
              <a:rPr b="0" i="0" lang="fi-FI">
                <a:solidFill>
                  <a:srgbClr val="343A40"/>
                </a:solidFill>
                <a:latin typeface="Open Sans"/>
                <a:ea typeface="Open Sans"/>
                <a:cs typeface="Open Sans"/>
                <a:sym typeface="Open Sans"/>
              </a:rPr>
              <a:t> Rstudio).</a:t>
            </a:r>
            <a:endParaRPr b="0" i="0">
              <a:solidFill>
                <a:srgbClr val="343A4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43A4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b="0" i="0" lang="fi-FI">
                <a:solidFill>
                  <a:srgbClr val="343A40"/>
                </a:solidFill>
                <a:latin typeface="Open Sans"/>
                <a:ea typeface="Open Sans"/>
                <a:cs typeface="Open Sans"/>
                <a:sym typeface="Open Sans"/>
              </a:rPr>
              <a:t>Stan is interfaced with numerous softwares, including</a:t>
            </a:r>
            <a:r>
              <a:rPr lang="fi-FI">
                <a:solidFill>
                  <a:srgbClr val="343A4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fi-FI">
                <a:solidFill>
                  <a:srgbClr val="343A40"/>
                </a:solidFill>
                <a:latin typeface="Open Sans"/>
                <a:ea typeface="Open Sans"/>
                <a:cs typeface="Open Sans"/>
                <a:sym typeface="Open Sans"/>
              </a:rPr>
              <a:t>RStan (R), PyStan (Python), ScalaStan (Scala) etc.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ae5845e073_2_10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i-FI"/>
              <a:t>Installation</a:t>
            </a:r>
            <a:endParaRPr/>
          </a:p>
        </p:txBody>
      </p:sp>
      <p:sp>
        <p:nvSpPr>
          <p:cNvPr id="214" name="Google Shape;214;g1ae5845e073_2_108"/>
          <p:cNvSpPr txBox="1"/>
          <p:nvPr>
            <p:ph idx="1" type="body"/>
          </p:nvPr>
        </p:nvSpPr>
        <p:spPr>
          <a:xfrm>
            <a:off x="1097280" y="1845734"/>
            <a:ext cx="10058400" cy="4250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25000" lnSpcReduction="20000"/>
          </a:bodyPr>
          <a:lstStyle/>
          <a:p>
            <a:pPr indent="-101600" lvl="0" marL="91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fi-FI" sz="6400">
                <a:solidFill>
                  <a:srgbClr val="343A40"/>
                </a:solidFill>
                <a:latin typeface="Open Sans"/>
                <a:ea typeface="Open Sans"/>
                <a:cs typeface="Open Sans"/>
                <a:sym typeface="Open Sans"/>
              </a:rPr>
              <a:t>Install R for Windows from the following link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fi-FI" sz="6400">
                <a:solidFill>
                  <a:srgbClr val="343A40"/>
                </a:solidFill>
                <a:latin typeface="Open Sans"/>
                <a:ea typeface="Open Sans"/>
                <a:cs typeface="Open Sans"/>
                <a:sym typeface="Open Sans"/>
              </a:rPr>
              <a:t>   </a:t>
            </a:r>
            <a:r>
              <a:rPr lang="fi-FI" sz="6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https://cran.r-project.org/bin/windows/base/</a:t>
            </a:r>
            <a:endParaRPr sz="6400">
              <a:solidFill>
                <a:srgbClr val="343A4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0160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fi-FI" sz="6400">
                <a:solidFill>
                  <a:srgbClr val="343A40"/>
                </a:solidFill>
                <a:latin typeface="Open Sans"/>
                <a:ea typeface="Open Sans"/>
                <a:cs typeface="Open Sans"/>
                <a:sym typeface="Open Sans"/>
              </a:rPr>
              <a:t>Install RTools for Windows from the following link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fi-FI" sz="6400">
                <a:solidFill>
                  <a:srgbClr val="343A40"/>
                </a:solidFill>
                <a:latin typeface="Open Sans"/>
                <a:ea typeface="Open Sans"/>
                <a:cs typeface="Open Sans"/>
                <a:sym typeface="Open Sans"/>
              </a:rPr>
              <a:t>   </a:t>
            </a:r>
            <a:r>
              <a:rPr lang="fi-FI" sz="6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https://cran.r-project.org/bin/windows/Rtools/</a:t>
            </a:r>
            <a:endParaRPr sz="6400">
              <a:solidFill>
                <a:srgbClr val="343A4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0160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fi-FI" sz="6400">
                <a:solidFill>
                  <a:srgbClr val="343A40"/>
                </a:solidFill>
                <a:latin typeface="Open Sans"/>
                <a:ea typeface="Open Sans"/>
                <a:cs typeface="Open Sans"/>
                <a:sym typeface="Open Sans"/>
              </a:rPr>
              <a:t>Install RStudio for Windows from the following link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fi-FI" sz="6400">
                <a:solidFill>
                  <a:srgbClr val="343A40"/>
                </a:solidFill>
                <a:latin typeface="Open Sans"/>
                <a:ea typeface="Open Sans"/>
                <a:cs typeface="Open Sans"/>
                <a:sym typeface="Open Sans"/>
              </a:rPr>
              <a:t>   </a:t>
            </a:r>
            <a:r>
              <a:rPr lang="fi-FI" sz="6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https://posit.co/download/rstudio-desktop/</a:t>
            </a:r>
            <a:endParaRPr sz="6400">
              <a:solidFill>
                <a:srgbClr val="343A4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0160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fi-FI" sz="6400">
                <a:solidFill>
                  <a:srgbClr val="343A40"/>
                </a:solidFill>
                <a:latin typeface="Open Sans"/>
                <a:ea typeface="Open Sans"/>
                <a:cs typeface="Open Sans"/>
                <a:sym typeface="Open Sans"/>
              </a:rPr>
              <a:t>Install </a:t>
            </a:r>
            <a:r>
              <a:rPr lang="fi-FI" sz="6400">
                <a:solidFill>
                  <a:srgbClr val="343A40"/>
                </a:solidFill>
                <a:latin typeface="Open Sans"/>
                <a:ea typeface="Open Sans"/>
                <a:cs typeface="Open Sans"/>
                <a:sym typeface="Open Sans"/>
              </a:rPr>
              <a:t>RStudioapi</a:t>
            </a:r>
            <a:r>
              <a:rPr lang="fi-FI" sz="6400">
                <a:solidFill>
                  <a:srgbClr val="343A40"/>
                </a:solidFill>
                <a:latin typeface="Open Sans"/>
                <a:ea typeface="Open Sans"/>
                <a:cs typeface="Open Sans"/>
                <a:sym typeface="Open Sans"/>
              </a:rPr>
              <a:t> using the R statement below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fi-FI" sz="6400">
                <a:solidFill>
                  <a:srgbClr val="343A40"/>
                </a:solidFill>
                <a:latin typeface="Open Sans"/>
                <a:ea typeface="Open Sans"/>
                <a:cs typeface="Open Sans"/>
                <a:sym typeface="Open Sans"/>
              </a:rPr>
              <a:t>   install.packages("rstudioapi")</a:t>
            </a:r>
            <a:endParaRPr/>
          </a:p>
          <a:p>
            <a:pPr indent="-10160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fi-FI" sz="6400">
                <a:solidFill>
                  <a:srgbClr val="343A40"/>
                </a:solidFill>
                <a:latin typeface="Open Sans"/>
                <a:ea typeface="Open Sans"/>
                <a:cs typeface="Open Sans"/>
                <a:sym typeface="Open Sans"/>
              </a:rPr>
              <a:t>Load RStudioapi using the following statement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fi-FI" sz="6400">
                <a:solidFill>
                  <a:srgbClr val="343A40"/>
                </a:solidFill>
                <a:latin typeface="Open Sans"/>
                <a:ea typeface="Open Sans"/>
                <a:cs typeface="Open Sans"/>
                <a:sym typeface="Open Sans"/>
              </a:rPr>
              <a:t>   library(rstudioapi)</a:t>
            </a:r>
            <a:endParaRPr/>
          </a:p>
          <a:p>
            <a:pPr indent="-62864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7000"/>
              </a:lnSpc>
              <a:spcBef>
                <a:spcPts val="2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9689" lvl="0" marL="91440" rtl="0" algn="l">
              <a:lnSpc>
                <a:spcPct val="107000"/>
              </a:lnSpc>
              <a:spcBef>
                <a:spcPts val="200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7000"/>
              </a:lnSpc>
              <a:spcBef>
                <a:spcPts val="2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62864" lvl="0" marL="91440" rtl="0" algn="l">
              <a:lnSpc>
                <a:spcPct val="107000"/>
              </a:lnSpc>
              <a:spcBef>
                <a:spcPts val="200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62864" lvl="0" marL="91440" rtl="0" algn="l">
              <a:lnSpc>
                <a:spcPct val="107000"/>
              </a:lnSpc>
              <a:spcBef>
                <a:spcPts val="200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2864" lvl="0" marL="91440" rtl="0" algn="l">
              <a:lnSpc>
                <a:spcPct val="107000"/>
              </a:lnSpc>
              <a:spcBef>
                <a:spcPts val="200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62864" lvl="0" marL="9144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 sz="1800" u="sng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59689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9689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9689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None/>
            </a:pPr>
            <a:r>
              <a:t/>
            </a: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ae5845e073_2_1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i-FI"/>
              <a:t>Simple i.i.d. Gaussian Model</a:t>
            </a:r>
            <a:endParaRPr/>
          </a:p>
        </p:txBody>
      </p:sp>
      <p:sp>
        <p:nvSpPr>
          <p:cNvPr id="220" name="Google Shape;220;g1ae5845e073_2_113"/>
          <p:cNvSpPr txBox="1"/>
          <p:nvPr>
            <p:ph idx="1" type="body"/>
          </p:nvPr>
        </p:nvSpPr>
        <p:spPr>
          <a:xfrm>
            <a:off x="435901" y="1845725"/>
            <a:ext cx="55992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b="1" i="0" lang="fi-FI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1</a:t>
            </a:r>
            <a:r>
              <a:rPr b="0" i="0" lang="fi-FI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Prepare the data in R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1" i="0" lang="fi-FI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2</a:t>
            </a:r>
            <a:r>
              <a:rPr b="0" i="0" lang="fi-FI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Define a statistical model in Stan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21" name="Google Shape;221;g1ae5845e073_2_113"/>
          <p:cNvSpPr txBox="1"/>
          <p:nvPr>
            <p:ph idx="2" type="body"/>
          </p:nvPr>
        </p:nvSpPr>
        <p:spPr>
          <a:xfrm>
            <a:off x="6871745" y="1845697"/>
            <a:ext cx="49377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b="1" i="0" lang="fi-FI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3</a:t>
            </a:r>
            <a:r>
              <a:rPr b="0" i="0" lang="fi-FI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Fit the model in Stan</a:t>
            </a:r>
            <a:endParaRPr b="0" i="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143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Helvetica Neue"/>
              <a:buChar char=" "/>
            </a:pPr>
            <a:r>
              <a:t/>
            </a: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1" i="0" lang="fi-FI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4</a:t>
            </a:r>
            <a:r>
              <a:rPr b="0" i="0" lang="fi-FI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Perform inference using simulated posterior draws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22" name="Google Shape;222;g1ae5845e073_2_113"/>
          <p:cNvPicPr preferRelativeResize="0"/>
          <p:nvPr/>
        </p:nvPicPr>
        <p:blipFill rotWithShape="1">
          <a:blip r:embed="rId3">
            <a:alphaModFix/>
          </a:blip>
          <a:srcRect b="41568" l="0" r="17559" t="0"/>
          <a:stretch/>
        </p:blipFill>
        <p:spPr>
          <a:xfrm>
            <a:off x="566825" y="3997513"/>
            <a:ext cx="2455500" cy="21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1ae5845e073_2_113"/>
          <p:cNvPicPr preferRelativeResize="0"/>
          <p:nvPr/>
        </p:nvPicPr>
        <p:blipFill rotWithShape="1">
          <a:blip r:embed="rId3">
            <a:alphaModFix/>
          </a:blip>
          <a:srcRect b="0" l="0" r="0" t="58876"/>
          <a:stretch/>
        </p:blipFill>
        <p:spPr>
          <a:xfrm>
            <a:off x="3087788" y="4366664"/>
            <a:ext cx="3124400" cy="1618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1ae5845e073_2_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125" y="2212900"/>
            <a:ext cx="3444275" cy="122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1ae5845e073_2_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8815" y="2212912"/>
            <a:ext cx="5463560" cy="122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1ae5845e073_2_1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2800" y="4113749"/>
            <a:ext cx="5365100" cy="136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g1ae5845e073_2_113"/>
          <p:cNvCxnSpPr/>
          <p:nvPr/>
        </p:nvCxnSpPr>
        <p:spPr>
          <a:xfrm>
            <a:off x="6388388" y="1737350"/>
            <a:ext cx="28200" cy="46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ae5845e073_2_1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i-FI"/>
              <a:t>Results of Demo example</a:t>
            </a:r>
            <a:endParaRPr/>
          </a:p>
        </p:txBody>
      </p:sp>
      <p:pic>
        <p:nvPicPr>
          <p:cNvPr id="233" name="Google Shape;233;g1ae5845e073_2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300" y="1970287"/>
            <a:ext cx="9858375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a50397d8c4_0_10"/>
          <p:cNvSpPr txBox="1"/>
          <p:nvPr>
            <p:ph type="title"/>
          </p:nvPr>
        </p:nvSpPr>
        <p:spPr>
          <a:xfrm>
            <a:off x="508150" y="2320725"/>
            <a:ext cx="31497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Diagnostics in R</a:t>
            </a:r>
            <a:endParaRPr/>
          </a:p>
        </p:txBody>
      </p:sp>
      <p:pic>
        <p:nvPicPr>
          <p:cNvPr id="239" name="Google Shape;239;g1a50397d8c4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488" y="639300"/>
            <a:ext cx="8334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a2fb0556f3_0_0"/>
          <p:cNvSpPr txBox="1"/>
          <p:nvPr>
            <p:ph type="title"/>
          </p:nvPr>
        </p:nvSpPr>
        <p:spPr>
          <a:xfrm>
            <a:off x="1097280" y="1044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i-FI"/>
              <a:t>Key Terms</a:t>
            </a:r>
            <a:endParaRPr/>
          </a:p>
        </p:txBody>
      </p:sp>
      <p:sp>
        <p:nvSpPr>
          <p:cNvPr id="245" name="Google Shape;245;g1a2fb0556f3_0_0"/>
          <p:cNvSpPr txBox="1"/>
          <p:nvPr>
            <p:ph idx="1" type="body"/>
          </p:nvPr>
        </p:nvSpPr>
        <p:spPr>
          <a:xfrm>
            <a:off x="1097275" y="1845724"/>
            <a:ext cx="10058400" cy="42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fi-FI"/>
              <a:t>Portfolio</a:t>
            </a:r>
            <a:r>
              <a:rPr lang="fi-FI"/>
              <a:t>: Set of assets each having weight 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fi-FI"/>
              <a:t>Goal</a:t>
            </a:r>
            <a:r>
              <a:rPr lang="fi-FI"/>
              <a:t>: Find optimal vector </a:t>
            </a:r>
            <a:r>
              <a:rPr b="1" lang="fi-FI"/>
              <a:t>W </a:t>
            </a:r>
            <a:endParaRPr b="1"/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fi-FI"/>
              <a:t>How to achieve goal? </a:t>
            </a:r>
            <a:r>
              <a:rPr lang="fi-FI"/>
              <a:t>Minimizing the portfolio’s returns variance and parallely achieving </a:t>
            </a:r>
            <a:r>
              <a:rPr lang="fi-FI"/>
              <a:t>the</a:t>
            </a:r>
            <a:r>
              <a:rPr lang="fi-FI"/>
              <a:t> target level of return (or expected return or efficient frontier).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fi-FI"/>
              <a:t>What are returns? </a:t>
            </a:r>
            <a:r>
              <a:rPr lang="fi-FI"/>
              <a:t>Gain or loss realized by investment (or price of an asset). Thinking of these in terms of </a:t>
            </a:r>
            <a:r>
              <a:rPr b="1" lang="fi-FI"/>
              <a:t>log</a:t>
            </a:r>
            <a:r>
              <a:rPr lang="fi-FI"/>
              <a:t>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fi-FI"/>
              <a:t>Distribution of returns:</a:t>
            </a:r>
            <a:endParaRPr b="1"/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fi-FI"/>
              <a:t>Expected Return: </a:t>
            </a:r>
            <a:endParaRPr b="1"/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fi-FI"/>
              <a:t>Portfolio’s variance: </a:t>
            </a:r>
            <a:endParaRPr/>
          </a:p>
        </p:txBody>
      </p:sp>
      <p:pic>
        <p:nvPicPr>
          <p:cNvPr id="246" name="Google Shape;246;g1a2fb0556f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4500" y="4215799"/>
            <a:ext cx="1548700" cy="40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1a2fb0556f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5775" y="1913259"/>
            <a:ext cx="40957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1a2fb0556f3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9825" y="5466775"/>
            <a:ext cx="3769550" cy="6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1a2fb0556f3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1325" y="4621675"/>
            <a:ext cx="2268069" cy="6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a2fb0556f3_0_10"/>
          <p:cNvSpPr txBox="1"/>
          <p:nvPr>
            <p:ph type="title"/>
          </p:nvPr>
        </p:nvSpPr>
        <p:spPr>
          <a:xfrm>
            <a:off x="1097280" y="17065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fi-FI"/>
              <a:t>Portfolio’s Optimization Problem</a:t>
            </a:r>
            <a:endParaRPr/>
          </a:p>
        </p:txBody>
      </p:sp>
      <p:sp>
        <p:nvSpPr>
          <p:cNvPr id="255" name="Google Shape;255;g1a2fb0556f3_0_10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fi-FI"/>
              <a:t>Sample Estimates</a:t>
            </a:r>
            <a:r>
              <a:rPr lang="fi-FI"/>
              <a:t>: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fi-FI"/>
              <a:t>Classical Formulation</a:t>
            </a:r>
            <a:r>
              <a:rPr lang="fi-FI"/>
              <a:t>: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fi-FI"/>
              <a:t>Bayesian Framework</a:t>
            </a:r>
            <a:r>
              <a:rPr lang="fi-FI"/>
              <a:t>: Mean and variance-covariance are desired stochastic quantities. Let’s assume,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56" name="Google Shape;256;g1a2fb0556f3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4175" y="1863572"/>
            <a:ext cx="1267988" cy="684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1a2fb0556f3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6500" y="1863559"/>
            <a:ext cx="3124975" cy="684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1a2fb0556f3_0_10"/>
          <p:cNvPicPr preferRelativeResize="0"/>
          <p:nvPr/>
        </p:nvPicPr>
        <p:blipFill rotWithShape="1">
          <a:blip r:embed="rId5">
            <a:alphaModFix/>
          </a:blip>
          <a:srcRect b="0" l="0" r="0" t="11339"/>
          <a:stretch/>
        </p:blipFill>
        <p:spPr>
          <a:xfrm>
            <a:off x="4008963" y="2789850"/>
            <a:ext cx="4174075" cy="86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1a2fb0556f3_0_10"/>
          <p:cNvPicPr preferRelativeResize="0"/>
          <p:nvPr/>
        </p:nvPicPr>
        <p:blipFill rotWithShape="1">
          <a:blip r:embed="rId6">
            <a:alphaModFix/>
          </a:blip>
          <a:srcRect b="0" l="0" r="0" t="7910"/>
          <a:stretch/>
        </p:blipFill>
        <p:spPr>
          <a:xfrm>
            <a:off x="2451650" y="4174450"/>
            <a:ext cx="7719401" cy="19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2022-12-04T02:08:40Z</dcterms:created>
  <dc:creator>Ankita Shelke</dc:creator>
</cp:coreProperties>
</file>