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256" r:id="rId2"/>
    <p:sldId id="258" r:id="rId3"/>
    <p:sldId id="259" r:id="rId4"/>
    <p:sldId id="257" r:id="rId5"/>
    <p:sldId id="260" r:id="rId6"/>
    <p:sldId id="273" r:id="rId7"/>
    <p:sldId id="274" r:id="rId8"/>
    <p:sldId id="275" r:id="rId9"/>
    <p:sldId id="276" r:id="rId10"/>
    <p:sldId id="277" r:id="rId11"/>
    <p:sldId id="278" r:id="rId12"/>
    <p:sldId id="279" r:id="rId13"/>
    <p:sldId id="280" r:id="rId14"/>
    <p:sldId id="281" r:id="rId15"/>
    <p:sldId id="267" r:id="rId16"/>
    <p:sldId id="282"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83"/>
  </p:normalViewPr>
  <p:slideViewPr>
    <p:cSldViewPr snapToGrid="0" snapToObjects="1">
      <p:cViewPr>
        <p:scale>
          <a:sx n="81" d="100"/>
          <a:sy n="81" d="100"/>
        </p:scale>
        <p:origin x="-276"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022478-C32E-254A-A171-058611FE7B7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2478-C32E-254A-A171-058611FE7B7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2478-C32E-254A-A171-058611FE7B7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2478-C32E-254A-A171-058611FE7B7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22478-C32E-254A-A171-058611FE7B7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022478-C32E-254A-A171-058611FE7B7B}"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022478-C32E-254A-A171-058611FE7B7B}"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022478-C32E-254A-A171-058611FE7B7B}"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22478-C32E-254A-A171-058611FE7B7B}"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8D327-1536-824F-B2E5-366D10AB9F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22478-C32E-254A-A171-058611FE7B7B}"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8D327-1536-824F-B2E5-366D10AB9F9F}"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F022478-C32E-254A-A171-058611FE7B7B}" type="datetimeFigureOut">
              <a:rPr lang="en-US" smtClean="0"/>
              <a:t>9/29/2020</a:t>
            </a:fld>
            <a:endParaRPr lang="en-US"/>
          </a:p>
        </p:txBody>
      </p:sp>
      <p:sp>
        <p:nvSpPr>
          <p:cNvPr id="9" name="Slide Number Placeholder 8"/>
          <p:cNvSpPr>
            <a:spLocks noGrp="1"/>
          </p:cNvSpPr>
          <p:nvPr>
            <p:ph type="sldNum" sz="quarter" idx="11"/>
          </p:nvPr>
        </p:nvSpPr>
        <p:spPr/>
        <p:txBody>
          <a:bodyPr/>
          <a:lstStyle/>
          <a:p>
            <a:fld id="{34C8D327-1536-824F-B2E5-366D10AB9F9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C8D327-1536-824F-B2E5-366D10AB9F9F}"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6F022478-C32E-254A-A171-058611FE7B7B}" type="datetimeFigureOut">
              <a:rPr lang="en-US" smtClean="0"/>
              <a:t>9/29/2020</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080A5-B46B-0B4F-B4FA-ECB6AF54D114}"/>
              </a:ext>
            </a:extLst>
          </p:cNvPr>
          <p:cNvSpPr>
            <a:spLocks noGrp="1"/>
          </p:cNvSpPr>
          <p:nvPr>
            <p:ph type="ctrTitle"/>
          </p:nvPr>
        </p:nvSpPr>
        <p:spPr/>
        <p:txBody>
          <a:bodyPr>
            <a:normAutofit/>
          </a:bodyPr>
          <a:lstStyle/>
          <a:p>
            <a:r>
              <a:rPr lang="en-US" dirty="0"/>
              <a:t>USA Car Accidents Severity Prediction</a:t>
            </a:r>
            <a:endParaRPr lang="en-US" dirty="0"/>
          </a:p>
        </p:txBody>
      </p:sp>
      <p:sp>
        <p:nvSpPr>
          <p:cNvPr id="3" name="Subtitle 2">
            <a:extLst>
              <a:ext uri="{FF2B5EF4-FFF2-40B4-BE49-F238E27FC236}">
                <a16:creationId xmlns:a16="http://schemas.microsoft.com/office/drawing/2014/main" xmlns="" id="{759E662E-202B-4447-B09C-1251BEAFD145}"/>
              </a:ext>
            </a:extLst>
          </p:cNvPr>
          <p:cNvSpPr>
            <a:spLocks noGrp="1"/>
          </p:cNvSpPr>
          <p:nvPr>
            <p:ph type="subTitle" idx="1"/>
          </p:nvPr>
        </p:nvSpPr>
        <p:spPr/>
        <p:txBody>
          <a:bodyPr>
            <a:normAutofit/>
          </a:bodyPr>
          <a:lstStyle/>
          <a:p>
            <a:r>
              <a:rPr lang="en-US" dirty="0"/>
              <a:t>IBM Data Science Professional Certification</a:t>
            </a:r>
          </a:p>
          <a:p>
            <a:r>
              <a:rPr lang="en-US" dirty="0" smtClean="0"/>
              <a:t>Nikita </a:t>
            </a:r>
            <a:r>
              <a:rPr lang="en-US" dirty="0" err="1" smtClean="0"/>
              <a:t>Kohli</a:t>
            </a:r>
            <a:endParaRPr lang="en-US" dirty="0"/>
          </a:p>
        </p:txBody>
      </p:sp>
    </p:spTree>
    <p:extLst>
      <p:ext uri="{BB962C8B-B14F-4D97-AF65-F5344CB8AC3E}">
        <p14:creationId xmlns:p14="http://schemas.microsoft.com/office/powerpoint/2010/main" val="1547794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773723"/>
            <a:ext cx="10160000" cy="5627077"/>
          </a:xfrm>
        </p:spPr>
        <p:txBody>
          <a:bodyPr/>
          <a:lstStyle/>
          <a:p>
            <a:r>
              <a:rPr lang="en-US" dirty="0"/>
              <a:t>. Percentage of accidents under various weather </a:t>
            </a:r>
            <a:r>
              <a:rPr lang="en-US" dirty="0"/>
              <a:t>conditions and a</a:t>
            </a:r>
            <a:r>
              <a:rPr lang="en-US" dirty="0" smtClean="0"/>
              <a:t>ccident </a:t>
            </a:r>
            <a:r>
              <a:rPr lang="en-US" dirty="0"/>
              <a:t>severity under top three weather </a:t>
            </a:r>
            <a:r>
              <a:rPr lang="en-US" dirty="0" smtClean="0"/>
              <a:t>conditions </a:t>
            </a:r>
          </a:p>
          <a:p>
            <a:pPr marL="11430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46" y="3399692"/>
            <a:ext cx="2849584" cy="322453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607" y="3399692"/>
            <a:ext cx="3140567" cy="342313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99" y="3399692"/>
            <a:ext cx="3158955" cy="3458308"/>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15579"/>
          <a:stretch/>
        </p:blipFill>
        <p:spPr>
          <a:xfrm>
            <a:off x="5206966" y="1137139"/>
            <a:ext cx="3327434" cy="2262554"/>
          </a:xfrm>
          <a:prstGeom prst="rect">
            <a:avLst/>
          </a:prstGeom>
        </p:spPr>
      </p:pic>
    </p:spTree>
    <p:extLst>
      <p:ext uri="{BB962C8B-B14F-4D97-AF65-F5344CB8AC3E}">
        <p14:creationId xmlns:p14="http://schemas.microsoft.com/office/powerpoint/2010/main" val="862190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773723"/>
            <a:ext cx="10160000" cy="5627077"/>
          </a:xfrm>
        </p:spPr>
        <p:txBody>
          <a:bodyPr/>
          <a:lstStyle/>
          <a:p>
            <a:r>
              <a:rPr lang="en-US" dirty="0"/>
              <a:t>Weather conditions for accidents with each severity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8" y="1758335"/>
            <a:ext cx="3234089" cy="357148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807" y="1647967"/>
            <a:ext cx="3348169" cy="37922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5556" y="1647967"/>
            <a:ext cx="3434640" cy="3927914"/>
          </a:xfrm>
          <a:prstGeom prst="rect">
            <a:avLst/>
          </a:prstGeom>
        </p:spPr>
      </p:pic>
    </p:spTree>
    <p:extLst>
      <p:ext uri="{BB962C8B-B14F-4D97-AF65-F5344CB8AC3E}">
        <p14:creationId xmlns:p14="http://schemas.microsoft.com/office/powerpoint/2010/main" val="3156459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849069"/>
            <a:ext cx="10160000" cy="1143000"/>
          </a:xfrm>
        </p:spPr>
        <p:txBody>
          <a:bodyPr/>
          <a:lstStyle/>
          <a:p>
            <a:r>
              <a:rPr lang="en-US" dirty="0"/>
              <a:t>Applying Machine Learning Algorithms to Predict the Severity of Car Accidents</a:t>
            </a:r>
            <a:br>
              <a:rPr lang="en-US" dirty="0"/>
            </a:br>
            <a:endParaRPr lang="en-US" dirty="0"/>
          </a:p>
        </p:txBody>
      </p:sp>
      <p:sp>
        <p:nvSpPr>
          <p:cNvPr id="8" name="Content Placeholder 7"/>
          <p:cNvSpPr>
            <a:spLocks noGrp="1"/>
          </p:cNvSpPr>
          <p:nvPr>
            <p:ph idx="1"/>
          </p:nvPr>
        </p:nvSpPr>
        <p:spPr>
          <a:xfrm>
            <a:off x="609600" y="1839668"/>
            <a:ext cx="10160000" cy="4561131"/>
          </a:xfrm>
        </p:spPr>
        <p:txBody>
          <a:bodyPr/>
          <a:lstStyle/>
          <a:p>
            <a:r>
              <a:rPr lang="en-US" dirty="0" smtClean="0"/>
              <a:t>Data Preprocessing</a:t>
            </a:r>
          </a:p>
          <a:p>
            <a:pPr marL="114300" indent="0">
              <a:buNone/>
            </a:pPr>
            <a:endParaRPr lang="en-US" dirty="0"/>
          </a:p>
          <a:p>
            <a:pPr>
              <a:buFont typeface="Wingdings" panose="05000000000000000000" pitchFamily="2" charset="2"/>
              <a:buChar char="ü"/>
            </a:pPr>
            <a:r>
              <a:rPr lang="en-US" dirty="0"/>
              <a:t>Besides no missing value is allowed, most machine learning algorithms work only with numerical data. </a:t>
            </a:r>
            <a:endParaRPr lang="en-US" dirty="0" smtClean="0"/>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For </a:t>
            </a:r>
            <a:r>
              <a:rPr lang="en-US" dirty="0"/>
              <a:t>that, records with missing values were dropped from the calculation. Some outliers, especially with extremely short or long time to clear the accident, were processed and replaced with median values. </a:t>
            </a:r>
            <a:endParaRPr lang="en-US" dirty="0" smtClean="0"/>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As </a:t>
            </a:r>
            <a:r>
              <a:rPr lang="en-US" dirty="0"/>
              <a:t>it doesn’t make sense to take 0 minute or many years to clear an accident.</a:t>
            </a:r>
          </a:p>
        </p:txBody>
      </p:sp>
    </p:spTree>
    <p:extLst>
      <p:ext uri="{BB962C8B-B14F-4D97-AF65-F5344CB8AC3E}">
        <p14:creationId xmlns:p14="http://schemas.microsoft.com/office/powerpoint/2010/main" val="3795055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773723"/>
            <a:ext cx="10160000" cy="5627077"/>
          </a:xfrm>
        </p:spPr>
        <p:txBody>
          <a:bodyPr/>
          <a:lstStyle/>
          <a:p>
            <a:r>
              <a:rPr lang="en-US" dirty="0"/>
              <a:t>Accuracy of predicting accident severity with various machine learning algorithms for Montgomery county in PA. The accuracy is quite high for Montgomery county in PA.</a:t>
            </a:r>
            <a:endParaRPr lang="en-US" dirty="0" smtClean="0"/>
          </a:p>
          <a:p>
            <a:pPr marL="114300" indent="0">
              <a:buNone/>
            </a:pPr>
            <a:endParaRPr lang="en-US" cap="small" dirty="0"/>
          </a:p>
          <a:p>
            <a:pPr marL="114300" indent="0">
              <a:buNone/>
            </a:pPr>
            <a:endParaRPr lang="en-US" cap="small"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032" y="2057208"/>
            <a:ext cx="6526788" cy="3687100"/>
          </a:xfrm>
          <a:prstGeom prst="rect">
            <a:avLst/>
          </a:prstGeom>
        </p:spPr>
      </p:pic>
    </p:spTree>
    <p:extLst>
      <p:ext uri="{BB962C8B-B14F-4D97-AF65-F5344CB8AC3E}">
        <p14:creationId xmlns:p14="http://schemas.microsoft.com/office/powerpoint/2010/main" val="3580723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773723"/>
            <a:ext cx="10160000" cy="5627077"/>
          </a:xfrm>
        </p:spPr>
        <p:txBody>
          <a:bodyPr/>
          <a:lstStyle/>
          <a:p>
            <a:r>
              <a:rPr lang="en-US" dirty="0"/>
              <a:t>Top 10 features affecting the prediction accuracy for Random Forest algorithm for Montgomery county in PA</a:t>
            </a:r>
            <a:endParaRPr lang="en-US" cap="small" dirty="0"/>
          </a:p>
          <a:p>
            <a:pPr marL="114300" indent="0">
              <a:buNone/>
            </a:pPr>
            <a:endParaRPr lang="en-US" cap="small"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391" y="2057208"/>
            <a:ext cx="6268069" cy="3687100"/>
          </a:xfrm>
          <a:prstGeom prst="rect">
            <a:avLst/>
          </a:prstGeom>
        </p:spPr>
      </p:pic>
    </p:spTree>
    <p:extLst>
      <p:ext uri="{BB962C8B-B14F-4D97-AF65-F5344CB8AC3E}">
        <p14:creationId xmlns:p14="http://schemas.microsoft.com/office/powerpoint/2010/main" val="2366468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8C956-3EB5-E04F-A926-6E0D67A441F6}"/>
              </a:ext>
            </a:extLst>
          </p:cNvPr>
          <p:cNvSpPr>
            <a:spLocks noGrp="1"/>
          </p:cNvSpPr>
          <p:nvPr>
            <p:ph type="title"/>
          </p:nvPr>
        </p:nvSpPr>
        <p:spPr>
          <a:xfrm>
            <a:off x="838200" y="365126"/>
            <a:ext cx="10515600" cy="921808"/>
          </a:xfrm>
        </p:spPr>
        <p:txBody>
          <a:bodyPr>
            <a:normAutofit/>
          </a:bodyPr>
          <a:lstStyle/>
          <a:p>
            <a:r>
              <a:rPr lang="en-US" dirty="0" smtClean="0"/>
              <a:t>Result and Future Work</a:t>
            </a:r>
            <a:endParaRPr lang="en-US" dirty="0"/>
          </a:p>
        </p:txBody>
      </p:sp>
      <p:sp>
        <p:nvSpPr>
          <p:cNvPr id="3" name="Content Placeholder 2">
            <a:extLst>
              <a:ext uri="{FF2B5EF4-FFF2-40B4-BE49-F238E27FC236}">
                <a16:creationId xmlns:a16="http://schemas.microsoft.com/office/drawing/2014/main" xmlns="" id="{950CCD9E-8401-9B46-B073-509B548DE525}"/>
              </a:ext>
            </a:extLst>
          </p:cNvPr>
          <p:cNvSpPr>
            <a:spLocks noGrp="1"/>
          </p:cNvSpPr>
          <p:nvPr>
            <p:ph idx="1"/>
          </p:nvPr>
        </p:nvSpPr>
        <p:spPr>
          <a:xfrm>
            <a:off x="838200" y="1066800"/>
            <a:ext cx="9017000" cy="5110163"/>
          </a:xfrm>
        </p:spPr>
        <p:txBody>
          <a:bodyPr>
            <a:normAutofit/>
          </a:bodyPr>
          <a:lstStyle/>
          <a:p>
            <a:pPr marL="0" indent="0">
              <a:buNone/>
            </a:pPr>
            <a:endParaRPr lang="en-US" sz="2400" dirty="0"/>
          </a:p>
          <a:p>
            <a:pPr indent="-342900">
              <a:buFont typeface="Wingdings" panose="05000000000000000000" pitchFamily="2" charset="2"/>
              <a:buChar char="q"/>
            </a:pPr>
            <a:r>
              <a:rPr lang="en-US" sz="2400" dirty="0" smtClean="0"/>
              <a:t>This </a:t>
            </a:r>
            <a:r>
              <a:rPr lang="en-US" sz="2400" dirty="0"/>
              <a:t>study indicates that there are patterns of when, where and under what weather conditions did most accidents occurred. The severity of each accident can be predicted quite accurately with various classification machine learning algorithms</a:t>
            </a:r>
            <a:r>
              <a:rPr lang="en-US" sz="2400" dirty="0" smtClean="0"/>
              <a:t>.</a:t>
            </a:r>
          </a:p>
          <a:p>
            <a:pPr marL="0" indent="0">
              <a:buNone/>
            </a:pPr>
            <a:endParaRPr lang="en-US" sz="2400" dirty="0" smtClean="0"/>
          </a:p>
          <a:p>
            <a:pPr indent="-342900"/>
            <a:r>
              <a:rPr lang="en-US" sz="2400" dirty="0" smtClean="0"/>
              <a:t>Incorporate </a:t>
            </a:r>
            <a:r>
              <a:rPr lang="en-US" sz="2400" dirty="0"/>
              <a:t>this model in a real-time accident risk prediction model or develop a new real-time severe accident risk prediction on grid cells.</a:t>
            </a:r>
          </a:p>
          <a:p>
            <a:pPr indent="-342900"/>
            <a:r>
              <a:rPr lang="en-US" sz="2400" dirty="0" smtClean="0"/>
              <a:t>Detailed </a:t>
            </a:r>
            <a:r>
              <a:rPr lang="en-US" sz="2400" dirty="0"/>
              <a:t>relations between some key factors and accident severity can be further studied.</a:t>
            </a:r>
          </a:p>
          <a:p>
            <a:pPr indent="-342900"/>
            <a:r>
              <a:rPr lang="en-US" sz="2400" dirty="0" smtClean="0"/>
              <a:t> Policy </a:t>
            </a:r>
            <a:r>
              <a:rPr lang="en-US" sz="2400" dirty="0"/>
              <a:t>implications of this project can be explored.</a:t>
            </a:r>
          </a:p>
          <a:p>
            <a:pPr marL="0" indent="0">
              <a:buNone/>
            </a:pPr>
            <a:endParaRPr lang="en-US" sz="2400" dirty="0"/>
          </a:p>
        </p:txBody>
      </p:sp>
    </p:spTree>
    <p:extLst>
      <p:ext uri="{BB962C8B-B14F-4D97-AF65-F5344CB8AC3E}">
        <p14:creationId xmlns:p14="http://schemas.microsoft.com/office/powerpoint/2010/main" val="3352863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8C956-3EB5-E04F-A926-6E0D67A441F6}"/>
              </a:ext>
            </a:extLst>
          </p:cNvPr>
          <p:cNvSpPr>
            <a:spLocks noGrp="1"/>
          </p:cNvSpPr>
          <p:nvPr>
            <p:ph type="title"/>
          </p:nvPr>
        </p:nvSpPr>
        <p:spPr>
          <a:xfrm>
            <a:off x="838200" y="365126"/>
            <a:ext cx="10515600" cy="921808"/>
          </a:xfrm>
        </p:spPr>
        <p:txBody>
          <a:bodyPr>
            <a:normAutofit/>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xmlns="" id="{950CCD9E-8401-9B46-B073-509B548DE525}"/>
              </a:ext>
            </a:extLst>
          </p:cNvPr>
          <p:cNvSpPr>
            <a:spLocks noGrp="1"/>
          </p:cNvSpPr>
          <p:nvPr>
            <p:ph idx="1"/>
          </p:nvPr>
        </p:nvSpPr>
        <p:spPr>
          <a:xfrm>
            <a:off x="838200" y="1066800"/>
            <a:ext cx="9017000" cy="5110163"/>
          </a:xfrm>
        </p:spPr>
        <p:txBody>
          <a:bodyPr>
            <a:normAutofit/>
          </a:bodyPr>
          <a:lstStyle/>
          <a:p>
            <a:pPr marL="0" indent="0">
              <a:buNone/>
            </a:pPr>
            <a:endParaRPr lang="en-US" sz="2400" dirty="0" smtClean="0"/>
          </a:p>
          <a:p>
            <a:pPr indent="-342900"/>
            <a:r>
              <a:rPr lang="en-US" sz="2400" dirty="0" smtClean="0"/>
              <a:t>Country-wide </a:t>
            </a:r>
            <a:r>
              <a:rPr lang="en-US" sz="2400" dirty="0"/>
              <a:t>accident severity can be accurately predicted with limited data attributes (location, time, and weather).</a:t>
            </a:r>
          </a:p>
          <a:p>
            <a:pPr indent="-342900"/>
            <a:r>
              <a:rPr lang="en-US" sz="2400" dirty="0" smtClean="0"/>
              <a:t>Spatial </a:t>
            </a:r>
            <a:r>
              <a:rPr lang="en-US" sz="2400" dirty="0"/>
              <a:t>patterns are the most useful features. For small areas like street, severe accidents are more likely to happen at places having more accidents while for larger areas like city, at places having less accident.</a:t>
            </a:r>
          </a:p>
          <a:p>
            <a:pPr indent="-342900"/>
            <a:r>
              <a:rPr lang="en-US" sz="2400" dirty="0" smtClean="0"/>
              <a:t>An </a:t>
            </a:r>
            <a:r>
              <a:rPr lang="en-US" sz="2400" dirty="0"/>
              <a:t>accident is much less likely to be severe if it happens near traffic signal while more likely if near junction.</a:t>
            </a:r>
          </a:p>
          <a:p>
            <a:pPr indent="-342900"/>
            <a:r>
              <a:rPr lang="en-US" sz="2400" dirty="0" smtClean="0"/>
              <a:t>Weather </a:t>
            </a:r>
            <a:r>
              <a:rPr lang="en-US" sz="2400" dirty="0"/>
              <a:t>features like pressure, temperature, humidity, and wind speed are also very important.</a:t>
            </a:r>
          </a:p>
        </p:txBody>
      </p:sp>
    </p:spTree>
    <p:extLst>
      <p:ext uri="{BB962C8B-B14F-4D97-AF65-F5344CB8AC3E}">
        <p14:creationId xmlns:p14="http://schemas.microsoft.com/office/powerpoint/2010/main" val="36650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29261-D60B-E144-A15D-D81286564D68}"/>
              </a:ext>
            </a:extLst>
          </p:cNvPr>
          <p:cNvSpPr>
            <a:spLocks noGrp="1"/>
          </p:cNvSpPr>
          <p:nvPr>
            <p:ph type="title"/>
          </p:nvPr>
        </p:nvSpPr>
        <p:spPr>
          <a:xfrm>
            <a:off x="1458998" y="2972355"/>
            <a:ext cx="9274003" cy="913290"/>
          </a:xfrm>
        </p:spPr>
        <p:txBody>
          <a:bodyPr/>
          <a:lstStyle/>
          <a:p>
            <a:pPr algn="ctr"/>
            <a:r>
              <a:rPr lang="en-US" dirty="0"/>
              <a:t>Thank you!</a:t>
            </a:r>
          </a:p>
        </p:txBody>
      </p:sp>
    </p:spTree>
    <p:extLst>
      <p:ext uri="{BB962C8B-B14F-4D97-AF65-F5344CB8AC3E}">
        <p14:creationId xmlns:p14="http://schemas.microsoft.com/office/powerpoint/2010/main" val="1896638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8C956-3EB5-E04F-A926-6E0D67A441F6}"/>
              </a:ext>
            </a:extLst>
          </p:cNvPr>
          <p:cNvSpPr>
            <a:spLocks noGrp="1"/>
          </p:cNvSpPr>
          <p:nvPr>
            <p:ph type="title"/>
          </p:nvPr>
        </p:nvSpPr>
        <p:spPr>
          <a:xfrm>
            <a:off x="838200" y="365126"/>
            <a:ext cx="10515600" cy="921808"/>
          </a:xfrm>
        </p:spPr>
        <p:txBody>
          <a:bodyPr>
            <a:normAutofit/>
          </a:bodyPr>
          <a:lstStyle/>
          <a:p>
            <a:r>
              <a:rPr lang="en-US" dirty="0"/>
              <a:t>Problem</a:t>
            </a:r>
          </a:p>
        </p:txBody>
      </p:sp>
      <p:sp>
        <p:nvSpPr>
          <p:cNvPr id="3" name="Content Placeholder 2">
            <a:extLst>
              <a:ext uri="{FF2B5EF4-FFF2-40B4-BE49-F238E27FC236}">
                <a16:creationId xmlns:a16="http://schemas.microsoft.com/office/drawing/2014/main" xmlns="" id="{950CCD9E-8401-9B46-B073-509B548DE525}"/>
              </a:ext>
            </a:extLst>
          </p:cNvPr>
          <p:cNvSpPr>
            <a:spLocks noGrp="1"/>
          </p:cNvSpPr>
          <p:nvPr>
            <p:ph idx="1"/>
          </p:nvPr>
        </p:nvSpPr>
        <p:spPr>
          <a:xfrm>
            <a:off x="838200" y="1066800"/>
            <a:ext cx="8796867" cy="5110163"/>
          </a:xfrm>
        </p:spPr>
        <p:txBody>
          <a:bodyPr/>
          <a:lstStyle/>
          <a:p>
            <a:r>
              <a:rPr lang="en-US" dirty="0"/>
              <a:t>The economic and societal impact of traffic accidents cost U.S. citizens hundreds of billions of dollars every year. And a large part of losses is caused by a small number of serious accidents. </a:t>
            </a:r>
            <a:endParaRPr lang="en-US" dirty="0" smtClean="0"/>
          </a:p>
          <a:p>
            <a:endParaRPr lang="en-US" dirty="0" smtClean="0"/>
          </a:p>
          <a:p>
            <a:r>
              <a:rPr lang="en-US" dirty="0"/>
              <a:t>Reducing traffic accidents, especially serious accidents, is nevertheless always an important challenge</a:t>
            </a:r>
            <a:r>
              <a:rPr lang="en-US" dirty="0" smtClean="0"/>
              <a:t>.</a:t>
            </a:r>
          </a:p>
          <a:p>
            <a:endParaRPr lang="en-US" dirty="0" smtClean="0"/>
          </a:p>
          <a:p>
            <a:r>
              <a:rPr lang="en-US" dirty="0" smtClean="0"/>
              <a:t>Factors </a:t>
            </a:r>
            <a:r>
              <a:rPr lang="en-US" dirty="0"/>
              <a:t>for </a:t>
            </a:r>
            <a:r>
              <a:rPr lang="en-US" dirty="0" smtClean="0"/>
              <a:t>Accident Severities: </a:t>
            </a:r>
            <a:r>
              <a:rPr lang="en-US" dirty="0"/>
              <a:t>Location, </a:t>
            </a:r>
            <a:r>
              <a:rPr lang="en-US" dirty="0" smtClean="0"/>
              <a:t>Time, Weather, Traffic  Signa</a:t>
            </a:r>
            <a:r>
              <a:rPr lang="en-US" dirty="0" smtClean="0"/>
              <a:t>l</a:t>
            </a:r>
          </a:p>
          <a:p>
            <a:endParaRPr lang="en-US" dirty="0">
              <a:effectLst/>
            </a:endParaRPr>
          </a:p>
          <a:p>
            <a:r>
              <a:rPr lang="en-US" dirty="0"/>
              <a:t>Business Problem: </a:t>
            </a:r>
            <a:r>
              <a:rPr lang="en-US" dirty="0"/>
              <a:t>Can we try to reduce the severity, thus impact, of the accident? Can we predict the severity with machine learning algorithms?</a:t>
            </a:r>
            <a:endParaRPr lang="en-US" dirty="0"/>
          </a:p>
        </p:txBody>
      </p:sp>
    </p:spTree>
    <p:extLst>
      <p:ext uri="{BB962C8B-B14F-4D97-AF65-F5344CB8AC3E}">
        <p14:creationId xmlns:p14="http://schemas.microsoft.com/office/powerpoint/2010/main" val="4138684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8C956-3EB5-E04F-A926-6E0D67A441F6}"/>
              </a:ext>
            </a:extLst>
          </p:cNvPr>
          <p:cNvSpPr>
            <a:spLocks noGrp="1"/>
          </p:cNvSpPr>
          <p:nvPr>
            <p:ph type="title"/>
          </p:nvPr>
        </p:nvSpPr>
        <p:spPr>
          <a:xfrm>
            <a:off x="643467" y="816638"/>
            <a:ext cx="3367359" cy="5224724"/>
          </a:xfrm>
        </p:spPr>
        <p:txBody>
          <a:bodyPr anchor="ctr">
            <a:normAutofit/>
          </a:bodyPr>
          <a:lstStyle/>
          <a:p>
            <a:pPr algn="ctr"/>
            <a:r>
              <a:rPr lang="en-US" b="1" dirty="0"/>
              <a:t>Data</a:t>
            </a:r>
          </a:p>
        </p:txBody>
      </p:sp>
      <p:sp>
        <p:nvSpPr>
          <p:cNvPr id="29" name="Content Placeholder 2">
            <a:extLst>
              <a:ext uri="{FF2B5EF4-FFF2-40B4-BE49-F238E27FC236}">
                <a16:creationId xmlns:a16="http://schemas.microsoft.com/office/drawing/2014/main" xmlns="" id="{950CCD9E-8401-9B46-B073-509B548DE525}"/>
              </a:ext>
            </a:extLst>
          </p:cNvPr>
          <p:cNvSpPr>
            <a:spLocks noGrp="1"/>
          </p:cNvSpPr>
          <p:nvPr>
            <p:ph idx="1"/>
          </p:nvPr>
        </p:nvSpPr>
        <p:spPr>
          <a:xfrm>
            <a:off x="4654295" y="816638"/>
            <a:ext cx="4619706" cy="5224724"/>
          </a:xfrm>
        </p:spPr>
        <p:txBody>
          <a:bodyPr anchor="ctr">
            <a:normAutofit/>
          </a:bodyPr>
          <a:lstStyle/>
          <a:p>
            <a:pPr lvl="0">
              <a:lnSpc>
                <a:spcPct val="90000"/>
              </a:lnSpc>
            </a:pPr>
            <a:r>
              <a:rPr lang="en-US" dirty="0"/>
              <a:t>Data Sources</a:t>
            </a:r>
            <a:r>
              <a:rPr lang="en-US" dirty="0" smtClean="0"/>
              <a:t>:</a:t>
            </a:r>
          </a:p>
          <a:p>
            <a:pPr marL="114300" lvl="0" indent="0">
              <a:lnSpc>
                <a:spcPct val="90000"/>
              </a:lnSpc>
              <a:buNone/>
            </a:pPr>
            <a:r>
              <a:rPr lang="en-US" dirty="0" smtClean="0"/>
              <a:t>This </a:t>
            </a:r>
            <a:r>
              <a:rPr lang="en-US" dirty="0"/>
              <a:t>dataset has been collected in </a:t>
            </a:r>
            <a:r>
              <a:rPr lang="en-US" dirty="0" smtClean="0"/>
              <a:t>real- time</a:t>
            </a:r>
            <a:r>
              <a:rPr lang="en-US" dirty="0"/>
              <a:t>, using multiple Traffic APIs</a:t>
            </a:r>
            <a:r>
              <a:rPr lang="en-US" dirty="0" smtClean="0"/>
              <a:t>.</a:t>
            </a:r>
            <a:endParaRPr lang="en-US" dirty="0"/>
          </a:p>
          <a:p>
            <a:pPr lvl="0">
              <a:lnSpc>
                <a:spcPct val="90000"/>
              </a:lnSpc>
            </a:pPr>
            <a:r>
              <a:rPr lang="en-US" dirty="0" smtClean="0"/>
              <a:t>Attributes:</a:t>
            </a:r>
          </a:p>
          <a:p>
            <a:pPr lvl="0">
              <a:lnSpc>
                <a:spcPct val="90000"/>
              </a:lnSpc>
              <a:buFont typeface="Wingdings" panose="05000000000000000000" pitchFamily="2" charset="2"/>
              <a:buChar char="ü"/>
            </a:pPr>
            <a:r>
              <a:rPr lang="en-US" dirty="0" smtClean="0"/>
              <a:t>Traffic </a:t>
            </a:r>
            <a:r>
              <a:rPr lang="en-US" dirty="0"/>
              <a:t>Attributes (12</a:t>
            </a:r>
            <a:r>
              <a:rPr lang="en-US" dirty="0" smtClean="0"/>
              <a:t>)</a:t>
            </a:r>
          </a:p>
          <a:p>
            <a:pPr lvl="0">
              <a:lnSpc>
                <a:spcPct val="90000"/>
              </a:lnSpc>
              <a:buFont typeface="Wingdings" panose="05000000000000000000" pitchFamily="2" charset="2"/>
              <a:buChar char="ü"/>
            </a:pPr>
            <a:r>
              <a:rPr lang="en-US" dirty="0" smtClean="0"/>
              <a:t>Address </a:t>
            </a:r>
            <a:r>
              <a:rPr lang="en-US" dirty="0"/>
              <a:t>Attributes (9</a:t>
            </a:r>
            <a:r>
              <a:rPr lang="en-US" dirty="0" smtClean="0"/>
              <a:t>)</a:t>
            </a:r>
          </a:p>
          <a:p>
            <a:pPr lvl="0">
              <a:lnSpc>
                <a:spcPct val="90000"/>
              </a:lnSpc>
              <a:buFont typeface="Wingdings" panose="05000000000000000000" pitchFamily="2" charset="2"/>
              <a:buChar char="ü"/>
            </a:pPr>
            <a:r>
              <a:rPr lang="en-US" dirty="0" smtClean="0"/>
              <a:t>Weather </a:t>
            </a:r>
            <a:r>
              <a:rPr lang="en-US" dirty="0"/>
              <a:t>Attributes (11</a:t>
            </a:r>
            <a:r>
              <a:rPr lang="en-US" dirty="0" smtClean="0"/>
              <a:t>)</a:t>
            </a:r>
          </a:p>
          <a:p>
            <a:pPr lvl="0">
              <a:lnSpc>
                <a:spcPct val="90000"/>
              </a:lnSpc>
              <a:buFont typeface="Wingdings" panose="05000000000000000000" pitchFamily="2" charset="2"/>
              <a:buChar char="ü"/>
            </a:pPr>
            <a:r>
              <a:rPr lang="en-US" dirty="0" smtClean="0"/>
              <a:t>POI </a:t>
            </a:r>
            <a:r>
              <a:rPr lang="en-US" dirty="0"/>
              <a:t>Attributes (13</a:t>
            </a:r>
            <a:r>
              <a:rPr lang="en-US" dirty="0" smtClean="0"/>
              <a:t>)</a:t>
            </a:r>
          </a:p>
        </p:txBody>
      </p:sp>
    </p:spTree>
    <p:extLst>
      <p:ext uri="{BB962C8B-B14F-4D97-AF65-F5344CB8AC3E}">
        <p14:creationId xmlns:p14="http://schemas.microsoft.com/office/powerpoint/2010/main" val="2231037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8C956-3EB5-E04F-A926-6E0D67A441F6}"/>
              </a:ext>
            </a:extLst>
          </p:cNvPr>
          <p:cNvSpPr>
            <a:spLocks noGrp="1"/>
          </p:cNvSpPr>
          <p:nvPr>
            <p:ph type="title"/>
          </p:nvPr>
        </p:nvSpPr>
        <p:spPr/>
        <p:txBody>
          <a:bodyPr>
            <a:normAutofit/>
          </a:bodyPr>
          <a:lstStyle/>
          <a:p>
            <a:r>
              <a:rPr lang="en-US" dirty="0" smtClean="0"/>
              <a:t>Methodology</a:t>
            </a:r>
            <a:endParaRPr lang="en-US" dirty="0"/>
          </a:p>
        </p:txBody>
      </p:sp>
      <p:sp>
        <p:nvSpPr>
          <p:cNvPr id="8" name="Content Placeholder 7"/>
          <p:cNvSpPr>
            <a:spLocks noGrp="1"/>
          </p:cNvSpPr>
          <p:nvPr>
            <p:ph idx="1"/>
          </p:nvPr>
        </p:nvSpPr>
        <p:spPr/>
        <p:txBody>
          <a:bodyPr/>
          <a:lstStyle/>
          <a:p>
            <a:r>
              <a:rPr lang="en-US" dirty="0"/>
              <a:t>Accident severity for the states of </a:t>
            </a:r>
            <a:r>
              <a:rPr lang="en-US" dirty="0" smtClean="0"/>
              <a:t>Pennsylvania    </a:t>
            </a:r>
          </a:p>
          <a:p>
            <a:pPr marL="11430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102" y="2332892"/>
            <a:ext cx="3905795" cy="3892062"/>
          </a:xfrm>
          <a:prstGeom prst="rect">
            <a:avLst/>
          </a:prstGeom>
        </p:spPr>
      </p:pic>
    </p:spTree>
    <p:extLst>
      <p:ext uri="{BB962C8B-B14F-4D97-AF65-F5344CB8AC3E}">
        <p14:creationId xmlns:p14="http://schemas.microsoft.com/office/powerpoint/2010/main" val="2209192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609600" y="668215"/>
            <a:ext cx="4876800" cy="5458265"/>
          </a:xfrm>
        </p:spPr>
        <p:txBody>
          <a:bodyPr/>
          <a:lstStyle/>
          <a:p>
            <a:r>
              <a:rPr lang="en-US" dirty="0"/>
              <a:t>Percentage of accidents during daytime versus </a:t>
            </a:r>
            <a:r>
              <a:rPr lang="en-US" dirty="0" smtClean="0"/>
              <a:t>night time</a:t>
            </a:r>
            <a:endParaRPr lang="en-US" dirty="0"/>
          </a:p>
          <a:p>
            <a:pPr marL="114300" indent="0">
              <a:buNone/>
            </a:pPr>
            <a:endParaRPr lang="en-US" dirty="0"/>
          </a:p>
        </p:txBody>
      </p:sp>
      <p:sp>
        <p:nvSpPr>
          <p:cNvPr id="9" name="Content Placeholder 8"/>
          <p:cNvSpPr>
            <a:spLocks noGrp="1"/>
          </p:cNvSpPr>
          <p:nvPr>
            <p:ph sz="half" idx="2"/>
          </p:nvPr>
        </p:nvSpPr>
        <p:spPr>
          <a:xfrm>
            <a:off x="5892800" y="668215"/>
            <a:ext cx="4876800" cy="5458265"/>
          </a:xfrm>
        </p:spPr>
        <p:txBody>
          <a:bodyPr/>
          <a:lstStyle/>
          <a:p>
            <a:r>
              <a:rPr lang="en-US" dirty="0"/>
              <a:t> Average number of accidents per day for each </a:t>
            </a:r>
            <a:r>
              <a:rPr lang="en-US" dirty="0" smtClean="0"/>
              <a:t>weekday/weekend</a:t>
            </a:r>
          </a:p>
          <a:p>
            <a:pPr marL="114300" indent="0">
              <a:buNone/>
            </a:pP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396" y="1986045"/>
            <a:ext cx="3667637" cy="405821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216" y="2162282"/>
            <a:ext cx="3286584" cy="3705742"/>
          </a:xfrm>
          <a:prstGeom prst="rect">
            <a:avLst/>
          </a:prstGeom>
        </p:spPr>
      </p:pic>
    </p:spTree>
    <p:extLst>
      <p:ext uri="{BB962C8B-B14F-4D97-AF65-F5344CB8AC3E}">
        <p14:creationId xmlns:p14="http://schemas.microsoft.com/office/powerpoint/2010/main" val="2612763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773723"/>
            <a:ext cx="10160000" cy="5627077"/>
          </a:xfrm>
        </p:spPr>
        <p:txBody>
          <a:bodyPr/>
          <a:lstStyle/>
          <a:p>
            <a:r>
              <a:rPr lang="en-US" dirty="0"/>
              <a:t>Average number of accidents per severity level per day for each hour on </a:t>
            </a:r>
            <a:r>
              <a:rPr lang="en-US" dirty="0" smtClean="0"/>
              <a:t>weekday/weekend</a:t>
            </a:r>
          </a:p>
          <a:p>
            <a:pPr marL="114300" indent="0">
              <a:buNone/>
            </a:pPr>
            <a:endParaRPr lang="en-US" dirty="0"/>
          </a:p>
          <a:p>
            <a:pPr marL="11430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782" y="1823813"/>
            <a:ext cx="9564436" cy="3486741"/>
          </a:xfrm>
          <a:prstGeom prst="rect">
            <a:avLst/>
          </a:prstGeom>
        </p:spPr>
      </p:pic>
    </p:spTree>
    <p:extLst>
      <p:ext uri="{BB962C8B-B14F-4D97-AF65-F5344CB8AC3E}">
        <p14:creationId xmlns:p14="http://schemas.microsoft.com/office/powerpoint/2010/main" val="3136905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633046"/>
            <a:ext cx="4876800" cy="5493434"/>
          </a:xfrm>
        </p:spPr>
        <p:txBody>
          <a:bodyPr/>
          <a:lstStyle/>
          <a:p>
            <a:r>
              <a:rPr lang="en-US" dirty="0"/>
              <a:t>Street sides for </a:t>
            </a:r>
            <a:r>
              <a:rPr lang="en-US" dirty="0" smtClean="0"/>
              <a:t>accidents</a:t>
            </a:r>
          </a:p>
          <a:p>
            <a:pPr marL="114300" indent="0">
              <a:buNone/>
            </a:pPr>
            <a:endParaRPr lang="en-US" dirty="0"/>
          </a:p>
        </p:txBody>
      </p:sp>
      <p:sp>
        <p:nvSpPr>
          <p:cNvPr id="6" name="Content Placeholder 5"/>
          <p:cNvSpPr>
            <a:spLocks noGrp="1"/>
          </p:cNvSpPr>
          <p:nvPr>
            <p:ph sz="half" idx="2"/>
          </p:nvPr>
        </p:nvSpPr>
        <p:spPr>
          <a:xfrm>
            <a:off x="5892800" y="633046"/>
            <a:ext cx="4876800" cy="5493434"/>
          </a:xfrm>
        </p:spPr>
        <p:txBody>
          <a:bodyPr/>
          <a:lstStyle/>
          <a:p>
            <a:r>
              <a:rPr lang="en-US" dirty="0"/>
              <a:t>Most dangerous </a:t>
            </a:r>
            <a:r>
              <a:rPr lang="en-US" dirty="0" smtClean="0"/>
              <a:t>counties</a:t>
            </a:r>
          </a:p>
          <a:p>
            <a:pPr marL="11430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347" y="1800303"/>
            <a:ext cx="3340159" cy="35493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518" y="1676401"/>
            <a:ext cx="3858164" cy="4248804"/>
          </a:xfrm>
          <a:prstGeom prst="rect">
            <a:avLst/>
          </a:prstGeom>
        </p:spPr>
      </p:pic>
    </p:spTree>
    <p:extLst>
      <p:ext uri="{BB962C8B-B14F-4D97-AF65-F5344CB8AC3E}">
        <p14:creationId xmlns:p14="http://schemas.microsoft.com/office/powerpoint/2010/main" val="1224959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633046"/>
            <a:ext cx="4876800" cy="5493434"/>
          </a:xfrm>
        </p:spPr>
        <p:txBody>
          <a:bodyPr/>
          <a:lstStyle/>
          <a:p>
            <a:r>
              <a:rPr lang="en-US" dirty="0"/>
              <a:t>Most dangerous cities</a:t>
            </a:r>
          </a:p>
        </p:txBody>
      </p:sp>
      <p:sp>
        <p:nvSpPr>
          <p:cNvPr id="6" name="Content Placeholder 5"/>
          <p:cNvSpPr>
            <a:spLocks noGrp="1"/>
          </p:cNvSpPr>
          <p:nvPr>
            <p:ph sz="half" idx="2"/>
          </p:nvPr>
        </p:nvSpPr>
        <p:spPr>
          <a:xfrm>
            <a:off x="5892800" y="633046"/>
            <a:ext cx="4876800" cy="5493434"/>
          </a:xfrm>
        </p:spPr>
        <p:txBody>
          <a:bodyPr/>
          <a:lstStyle/>
          <a:p>
            <a:r>
              <a:rPr lang="en-US" dirty="0"/>
              <a:t>where did most accidents occur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806" y="1800303"/>
            <a:ext cx="3697840" cy="397097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518" y="1745314"/>
            <a:ext cx="3858164" cy="4110977"/>
          </a:xfrm>
          <a:prstGeom prst="rect">
            <a:avLst/>
          </a:prstGeom>
        </p:spPr>
      </p:pic>
    </p:spTree>
    <p:extLst>
      <p:ext uri="{BB962C8B-B14F-4D97-AF65-F5344CB8AC3E}">
        <p14:creationId xmlns:p14="http://schemas.microsoft.com/office/powerpoint/2010/main" val="3877193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773723"/>
            <a:ext cx="10160000" cy="5627077"/>
          </a:xfrm>
        </p:spPr>
        <p:txBody>
          <a:bodyPr/>
          <a:lstStyle/>
          <a:p>
            <a:r>
              <a:rPr lang="en-US" dirty="0"/>
              <a:t>Accident severity levels for each location</a:t>
            </a:r>
            <a:endParaRPr lang="en-US" dirty="0"/>
          </a:p>
          <a:p>
            <a:pPr marL="11430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8" y="1647967"/>
            <a:ext cx="3234089" cy="379222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027" y="1647967"/>
            <a:ext cx="3711729" cy="37922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6739" y="1647967"/>
            <a:ext cx="3492275" cy="3927914"/>
          </a:xfrm>
          <a:prstGeom prst="rect">
            <a:avLst/>
          </a:prstGeom>
        </p:spPr>
      </p:pic>
    </p:spTree>
    <p:extLst>
      <p:ext uri="{BB962C8B-B14F-4D97-AF65-F5344CB8AC3E}">
        <p14:creationId xmlns:p14="http://schemas.microsoft.com/office/powerpoint/2010/main" val="21316614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TotalTime>
  <Words>545</Words>
  <Application>Microsoft Office PowerPoint</Application>
  <PresentationFormat>Custom</PresentationFormat>
  <Paragraphs>55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USA Car Accidents Severity Prediction</vt:lpstr>
      <vt:lpstr>Problem</vt:lpstr>
      <vt:lpstr>Data</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Applying Machine Learning Algorithms to Predict the Severity of Car Accidents </vt:lpstr>
      <vt:lpstr>PowerPoint Presentation</vt:lpstr>
      <vt:lpstr>PowerPoint Presentation</vt:lpstr>
      <vt:lpstr>Result and Future Work</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Location for Opening an Indian Restaurant in Toronto</dc:title>
  <dc:creator>Rohit Murakonda</dc:creator>
  <cp:lastModifiedBy>KOHLI</cp:lastModifiedBy>
  <cp:revision>9</cp:revision>
  <dcterms:created xsi:type="dcterms:W3CDTF">2019-02-03T22:03:20Z</dcterms:created>
  <dcterms:modified xsi:type="dcterms:W3CDTF">2020-09-28T19:55:38Z</dcterms:modified>
</cp:coreProperties>
</file>