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purl.oclc.org/ooxml/officeDocument/relationships/extendedProperties" Target="docProps/app.xml"/><Relationship Id="rId2" Type="http://schemas.openxmlformats.org/package/2006/relationships/metadata/core-properties" Target="docProps/core.xml"/><Relationship Id="rId1" Type="http://purl.oclc.org/ooxml/officeDocument/relationships/officeDocument" Target="ppt/presentation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15.62%"/>
    <p:restoredTop sz="94.66%"/>
  </p:normalViewPr>
  <p:slideViewPr>
    <p:cSldViewPr snapToGrid="0">
      <p:cViewPr varScale="1">
        <p:scale>
          <a:sx n="97" d="100"/>
          <a:sy n="97" d="100"/>
        </p:scale>
        <p:origin x="1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slide" Target="slides/slide17.xml"/><Relationship Id="rId3" Type="http://purl.oclc.org/ooxml/officeDocument/relationships/slide" Target="slides/slide2.xml"/><Relationship Id="rId21" Type="http://purl.oclc.org/ooxml/officeDocument/relationships/theme" Target="theme/theme1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viewProps" Target="viewProp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slide" Target="slides/slide14.xml"/><Relationship Id="rId10" Type="http://purl.oclc.org/ooxml/officeDocument/relationships/slide" Target="slides/slide9.xml"/><Relationship Id="rId19" Type="http://purl.oclc.org/ooxml/officeDocument/relationships/presProps" Target="presProps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jpeg"/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TitleHD.png">
            <a:extLst>
              <a:ext uri="{FF2B5EF4-FFF2-40B4-BE49-F238E27FC236}">
                <a16:creationId xmlns:a16="http://schemas.microsoft.com/office/drawing/2014/main" id="{65B0341A-FDAF-4791-88DE-62C34F332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B90FAD0-D477-4C5C-BA36-A055803E48E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962396" y="1964268"/>
            <a:ext cx="7197727" cy="2421468"/>
          </a:xfrm>
        </p:spPr>
        <p:txBody>
          <a:bodyPr anchor="b"/>
          <a:lstStyle>
            <a:lvl1pPr algn="r"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8137778-E75C-4CC6-80FD-E6BDD15CDC4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62396" y="4385727"/>
            <a:ext cx="7197727" cy="1405469"/>
          </a:xfrm>
        </p:spPr>
        <p:txBody>
          <a:bodyPr anchor="t"/>
          <a:lstStyle>
            <a:lvl1pPr marL="0" indent="0" algn="r">
              <a:buNone/>
              <a:defRPr cap="all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BB4D77-8E31-4344-A778-BFB35829B4F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932554" y="5870576"/>
            <a:ext cx="1600200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C9E2D185-F69F-4D5A-B44B-B85FDDD47FBD}" type="datetime1">
              <a:rPr lang="en-US"/>
              <a:pPr lvl="0"/>
              <a:t>5/21/2020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4A56A1-9975-448E-86ED-5833511C9F7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962396" y="5870576"/>
            <a:ext cx="4893960" cy="37782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FBEA3E-C884-4676-9A7F-4FCEF94FC15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608960" y="5870576"/>
            <a:ext cx="551163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79C21E12-85FC-4527-84BA-BDBB32917178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920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FF2B5EF4-FFF2-40B4-BE49-F238E27FC236}">
                <a16:creationId xmlns:a16="http://schemas.microsoft.com/office/drawing/2014/main" id="{B357F3E3-754A-4DB0-B4B7-64A76FD21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B840EFC-7E59-411C-8365-30790BE345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732861"/>
            <a:ext cx="10131423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478EE11-2206-45FC-AFFB-A4931304A70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371600" y="932111"/>
            <a:ext cx="8759823" cy="3164976"/>
          </a:xfrm>
          <a:ln w="50804" cap="sq">
            <a:solidFill>
              <a:srgbClr val="FFFFFF"/>
            </a:solidFill>
            <a:miter/>
          </a:ln>
          <a:effectLst>
            <a:outerShdw dir="16200000" algn="tl">
              <a:srgbClr val="000000">
                <a:alpha val="43%"/>
              </a:srgbClr>
            </a:outerShdw>
          </a:effectLst>
        </p:spPr>
        <p:txBody>
          <a:bodyPr anchor="t"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0027C0E-5023-4A71-9E2F-10CCAAB67F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5299606"/>
            <a:ext cx="10131423" cy="493711"/>
          </a:xfrm>
        </p:spPr>
        <p:txBody>
          <a:bodyPr anchor="t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E010ACC7-CE6F-413D-AE1C-3E3A6ED87A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A2AC9D-5845-486A-AD31-1D19BD6857DA}" type="datetime1">
              <a:rPr lang="en-US"/>
              <a:pPr lvl="0"/>
              <a:t>5/21/2020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67560A4-F840-4B2A-9E7A-8E8722782F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D959305-8DAB-459B-A679-26BD0D49987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90D12D-9499-46E1-9D0D-9709473417E1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27667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C47F4BA7-58C6-4567-A907-0BD5DCD3D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1325C5A-1E19-400C-B83F-608DD8C6A6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10131423" cy="3124203"/>
          </a:xfrm>
        </p:spPr>
        <p:txBody>
          <a:bodyPr/>
          <a:lstStyle>
            <a:lvl1pPr>
              <a:defRPr sz="3200" cap="none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1EB9881-484B-49E4-B751-684A6423E4A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4343400"/>
            <a:ext cx="10131423" cy="144779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4ED74F-A29B-47D8-8C69-FBE49E5C0A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E0C2DD-3DE1-478B-93A1-CF2329162AC8}" type="datetime1">
              <a:rPr lang="en-US"/>
              <a:pPr lvl="0"/>
              <a:t>5/21/2020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E3FD56F-11CB-4B2E-9FAB-26F018C80EC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472D42-9024-4B7C-A0A5-2F418B96FE7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3A5B26-8374-41AC-BC24-C84B65798B40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04125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Celestia-R1---OverlayContentHD.png">
            <a:extLst>
              <a:ext uri="{FF2B5EF4-FFF2-40B4-BE49-F238E27FC236}">
                <a16:creationId xmlns:a16="http://schemas.microsoft.com/office/drawing/2014/main" id="{6BA6DC42-29E1-4DE6-ABFC-54632E591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extBox 14">
            <a:extLst>
              <a:ext uri="{FF2B5EF4-FFF2-40B4-BE49-F238E27FC236}">
                <a16:creationId xmlns:a16="http://schemas.microsoft.com/office/drawing/2014/main" id="{AC157808-6079-4B26-9A30-48593E66F093}"/>
              </a:ext>
            </a:extLst>
          </p:cNvPr>
          <p:cNvSpPr txBox="1"/>
          <p:nvPr/>
        </p:nvSpPr>
        <p:spPr>
          <a:xfrm>
            <a:off x="10237869" y="2743200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%" dirty="0">
                <a:solidFill>
                  <a:srgbClr val="FFFFFF"/>
                </a:solidFill>
                <a:uFillTx/>
                <a:latin typeface="Calibri"/>
              </a:rPr>
              <a:t>”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C5639F75-72C3-4AFE-9666-F0A13952AE8A}"/>
              </a:ext>
            </a:extLst>
          </p:cNvPr>
          <p:cNvSpPr txBox="1"/>
          <p:nvPr/>
        </p:nvSpPr>
        <p:spPr>
          <a:xfrm>
            <a:off x="488271" y="823334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%" dirty="0">
                <a:solidFill>
                  <a:srgbClr val="FFFFFF"/>
                </a:solidFill>
                <a:uFillTx/>
                <a:latin typeface="Calibri"/>
              </a:rPr>
              <a:t>“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0A6D18-97DF-4E15-92E1-4BACB72663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2270" y="609603"/>
            <a:ext cx="9550395" cy="2743200"/>
          </a:xfrm>
        </p:spPr>
        <p:txBody>
          <a:bodyPr/>
          <a:lstStyle>
            <a:lvl1pPr>
              <a:defRPr sz="3200" cap="none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A770A9F-3E7E-4500-BF97-830155EC870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874" y="3352803"/>
            <a:ext cx="9339187" cy="3810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27F39E2-FB20-4649-9DAB-1195311AF5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7464" y="4343400"/>
            <a:ext cx="10152363" cy="144779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FFD5BAD-FA8B-40CE-A6B7-55E69EBF4A2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FFC569-46B0-4EEF-BF5B-48D6D4C1078B}" type="datetime1">
              <a:rPr lang="en-US"/>
              <a:pPr lvl="0"/>
              <a:t>5/21/2020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3489B5A-E0F3-412B-BBA1-271459A6F83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EFF57E7-C786-4E47-B0C4-6356BB1D94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438BFD-84EF-4955-A779-3502E74B909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35531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FF2B5EF4-FFF2-40B4-BE49-F238E27FC236}">
                <a16:creationId xmlns:a16="http://schemas.microsoft.com/office/drawing/2014/main" id="{08C8237C-BC41-446B-A8CD-60A9069DD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D697ED4-FF0F-4CBF-899D-8F5771BE0C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3308582"/>
            <a:ext cx="10131423" cy="1468800"/>
          </a:xfrm>
        </p:spPr>
        <p:txBody>
          <a:bodyPr anchor="b"/>
          <a:lstStyle>
            <a:lvl1pPr>
              <a:defRPr sz="3200" cap="none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5516DAC-697F-4A85-9460-2A5016F2FF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4777383"/>
            <a:ext cx="10131423" cy="860395"/>
          </a:xfrm>
        </p:spPr>
        <p:txBody>
          <a:bodyPr anchor="t"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156D78-9F96-4682-A9F4-8D540CC5DB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4423D7-DF0F-48A3-B00A-31C7970A3099}" type="datetime1">
              <a:rPr lang="en-US"/>
              <a:pPr lvl="0"/>
              <a:t>5/21/2020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AD2EA0A-5B7B-42D2-B229-186B7EC2968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26CC46-0474-469D-9BE0-2EF10BA917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763F98-9D20-4CD8-9ED8-3C04F003393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93084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Celestia-R1---OverlayContentHD.png">
            <a:extLst>
              <a:ext uri="{FF2B5EF4-FFF2-40B4-BE49-F238E27FC236}">
                <a16:creationId xmlns:a16="http://schemas.microsoft.com/office/drawing/2014/main" id="{DD4F8BC7-67D9-4114-A395-05A457376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extBox 12">
            <a:extLst>
              <a:ext uri="{FF2B5EF4-FFF2-40B4-BE49-F238E27FC236}">
                <a16:creationId xmlns:a16="http://schemas.microsoft.com/office/drawing/2014/main" id="{A9B9AD0B-9E4E-4E7A-8A84-76A3A82245BA}"/>
              </a:ext>
            </a:extLst>
          </p:cNvPr>
          <p:cNvSpPr txBox="1"/>
          <p:nvPr/>
        </p:nvSpPr>
        <p:spPr>
          <a:xfrm>
            <a:off x="10237869" y="2743200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%" dirty="0">
                <a:solidFill>
                  <a:srgbClr val="FFFFFF"/>
                </a:solidFill>
                <a:uFillTx/>
                <a:latin typeface="Calibri"/>
              </a:rPr>
              <a:t>”</a:t>
            </a: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0FD55053-4BEA-4230-B39C-D82F97CAAB23}"/>
              </a:ext>
            </a:extLst>
          </p:cNvPr>
          <p:cNvSpPr txBox="1"/>
          <p:nvPr/>
        </p:nvSpPr>
        <p:spPr>
          <a:xfrm>
            <a:off x="488271" y="823334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%" dirty="0">
                <a:solidFill>
                  <a:srgbClr val="FFFFFF"/>
                </a:solidFill>
                <a:uFillTx/>
                <a:latin typeface="Calibri"/>
              </a:rPr>
              <a:t>“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E8919E-BC1D-4A0A-80AD-C1F5374780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2270" y="609603"/>
            <a:ext cx="9550395" cy="2743200"/>
          </a:xfrm>
        </p:spPr>
        <p:txBody>
          <a:bodyPr/>
          <a:lstStyle>
            <a:lvl1pPr>
              <a:defRPr sz="3200" cap="none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18EB2991-84C6-4FA6-8193-51180E9B0DC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3886200"/>
            <a:ext cx="10135438" cy="888997"/>
          </a:xfrm>
        </p:spPr>
        <p:txBody>
          <a:bodyPr anchor="b"/>
          <a:lstStyle>
            <a:lvl1pPr marL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6612BDA-5AEB-4B3B-B5CB-1C651FFB593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4775197"/>
            <a:ext cx="10135438" cy="1015998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15C9918-D634-4069-ACE0-56694613402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8D16F7-C816-45B9-823D-85C93D6FC1C9}" type="datetime1">
              <a:rPr lang="en-US"/>
              <a:pPr lvl="0"/>
              <a:t>5/21/2020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B815B2A-9D8D-475B-A28B-8B81DC4B1E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A421CE1-8B52-4187-8A69-2783297AF9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7CB40D-8F70-4003-8AF2-86BB35D3BE26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36449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FF2B5EF4-FFF2-40B4-BE49-F238E27FC236}">
                <a16:creationId xmlns:a16="http://schemas.microsoft.com/office/drawing/2014/main" id="{AABF958D-D96F-4ED4-B697-043D53AE7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24EEC47-55E2-4F13-A66F-90046A83AB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10131423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4A8F3FE4-D604-4E4B-ACF8-C769B83B09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3505196"/>
            <a:ext cx="10131423" cy="838203"/>
          </a:xfrm>
        </p:spPr>
        <p:txBody>
          <a:bodyPr anchor="b"/>
          <a:lstStyle>
            <a:lvl1pPr marL="0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8EC1AA7-2F70-46A5-9D9B-7DA7C557E2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4343400"/>
            <a:ext cx="10131423" cy="144779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A28CCE1-1E25-4640-86A3-A01A26E6CB9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B97151-5793-488A-8DA8-C45ECE06FBCD}" type="datetime1">
              <a:rPr lang="en-US"/>
              <a:pPr lvl="0"/>
              <a:t>5/21/2020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F917DF7-23C1-4FB8-850D-4FCD57D5298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EB4BA3-2753-489A-B84D-266A81E7E5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FF7E25-5405-4C9F-9ABB-105A6DAD39F3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37229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AF20978A-AE19-47BA-A4AE-138497E93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5EC6E-171D-4591-BCFA-17F4322ECAE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57AF3-AC3B-4EEB-83C5-39E46B80E8C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03A9FF-8854-4A72-9630-2DFE4AB1587D}" type="datetime1">
              <a:rPr lang="en-US"/>
              <a:pPr lvl="0"/>
              <a:t>5/21/2020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EC444-9D1B-4418-960B-547F557B5E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739E8-1767-4417-8F3B-575B197D53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317CCC-25F9-4F4E-B351-91F0A44CB3A8}" type="slidenum"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13C39E-FF57-4A30-9B90-616C9F59E6A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9744227"/>
      </p:ext>
    </p:extLst>
  </p:cSld>
  <p:clrMapOvr>
    <a:masterClrMapping/>
  </p:clrMapOvr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1BC1F7AE-E39D-4E3C-99BA-BDB09A329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Vertical Title 1">
            <a:extLst>
              <a:ext uri="{FF2B5EF4-FFF2-40B4-BE49-F238E27FC236}">
                <a16:creationId xmlns:a16="http://schemas.microsoft.com/office/drawing/2014/main" id="{25EC0F0B-A6D3-4D9E-A497-AA176246EF1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658673" y="609603"/>
            <a:ext cx="2158550" cy="518160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54B02756-4890-4FF0-8928-A354EC074B5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85800" y="609603"/>
            <a:ext cx="7832119" cy="5181603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D4996DF-17DE-4DA6-9184-A00D8AD56F5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E4CBDB-B2A1-465F-A503-7D9F26E929E6}" type="datetime1">
              <a:rPr lang="en-US"/>
              <a:pPr lvl="0"/>
              <a:t>5/21/2020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657437E-0737-4069-A418-F0FCDA30A52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19D2170-092F-475B-BD2A-C69816FB8D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B84EE4-5D77-4A19-A888-61ABE5BB1900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20538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5D032203-1439-4413-BF14-CDBCB585C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410E965-F199-449E-8F74-E18F56D67C9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A0C377-04C2-4940-B75F-F5CAE81AEA5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E38F754-ABBB-4DC1-89BE-CE5F1EF842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8956FF-797A-44C9-BF61-87C34AD4A29F}" type="datetime1">
              <a:rPr lang="en-US"/>
              <a:pPr lvl="0"/>
              <a:t>5/21/2020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462CAA3-D5E7-4144-AE4A-E002BBAB9A6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4A037B-27A8-41AC-A6A5-2B7B7BB5C7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CBA560-A3D6-4941-BFD7-D087A82B63C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9306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35542CB0-4641-45DE-B618-322AC2F2C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D9240C9-5870-46D4-B169-1A98A1492D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3308582"/>
            <a:ext cx="10131423" cy="1468800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88AF9E2-0457-4312-A0B7-6048EF05E7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777383"/>
            <a:ext cx="10131423" cy="860395"/>
          </a:xfrm>
        </p:spPr>
        <p:txBody>
          <a:bodyPr anchor="t"/>
          <a:lstStyle>
            <a:lvl1pPr marL="0" indent="0">
              <a:buNone/>
              <a:defRPr sz="200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B99DC34-50E2-43BC-BAA6-60166C137FB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B437E5-C5E8-412A-A6C7-B4AD038344B2}" type="datetime1">
              <a:rPr lang="en-US"/>
              <a:pPr lvl="0"/>
              <a:t>5/21/2020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25547E7-750A-49E1-BC38-42D4CB26AF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A72678-7030-400E-A6F7-B01C952FC92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8603C4-D3A8-4F9C-95C5-EB76789EB479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28839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FF2B5EF4-FFF2-40B4-BE49-F238E27FC236}">
                <a16:creationId xmlns:a16="http://schemas.microsoft.com/office/drawing/2014/main" id="{93B94A7C-E030-4C39-8616-BF4740DB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9F23421-C2D8-4A2C-AD17-E76E8220F54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DC4DD0-3025-4258-A039-0E95C9E4124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5800" y="2142064"/>
            <a:ext cx="4995330" cy="36491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556F048-D21E-470F-829F-134F0F84403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821893" y="2142064"/>
            <a:ext cx="4995330" cy="36491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95A3ED5B-5D5D-4087-8AF1-5606C940D9E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5F0A66-1604-411B-B3CB-8945CC3628AB}" type="datetime1">
              <a:rPr lang="en-US"/>
              <a:pPr lvl="0"/>
              <a:t>5/21/2020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2D3E751-4A58-443D-921F-42D4208E461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B21127B-323A-446D-8938-B0F16821FD7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BA8FB4-86BD-4A53-A872-70A030E09F3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1187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E4A3-5D24-405D-A499-66E5C99602D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0FCAB-217B-481A-8D5D-42902E5459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3671" y="2218270"/>
            <a:ext cx="4709050" cy="576264"/>
          </a:xfrm>
        </p:spPr>
        <p:txBody>
          <a:bodyPr anchor="b"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DA211-5FF1-4BFD-8C41-518A5707ED6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85800" y="2870201"/>
            <a:ext cx="4996921" cy="2920995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D8336-ADEC-4497-9AE1-51CB1FFBCC1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096003" y="2226737"/>
            <a:ext cx="4722811" cy="576264"/>
          </a:xfrm>
        </p:spPr>
        <p:txBody>
          <a:bodyPr anchor="b"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9A99C-2859-43E5-B92A-3DC5F61B86E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823484" y="2870201"/>
            <a:ext cx="4995330" cy="2920995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42405-33D8-4CE8-A415-456E26339A2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97B827-00C5-4B00-B7FB-647E20F738A8}" type="datetime1">
              <a:rPr lang="en-US"/>
              <a:pPr lvl="0"/>
              <a:t>5/21/2020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FEFBF-6D25-43F1-ADC8-46769DD44D9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04651-3BB1-4332-8A69-0E711713990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1B6931-BE37-4FA0-8212-F754A39A80E9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6586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elestia-R1---OverlayContentHD.png">
            <a:extLst>
              <a:ext uri="{FF2B5EF4-FFF2-40B4-BE49-F238E27FC236}">
                <a16:creationId xmlns:a16="http://schemas.microsoft.com/office/drawing/2014/main" id="{3D9C7F95-7A6D-4700-9222-D05811806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8C42F72-FC70-4D41-9BC7-E1B35629A9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6C11DB26-CD05-42AA-A9BE-E1C9281661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E871B3-55B4-4763-A2A6-5F073FFC2A6D}" type="datetime1">
              <a:rPr lang="en-US"/>
              <a:pPr lvl="0"/>
              <a:t>5/21/2020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B469C8D-AFCB-4ADC-99FD-97254056CCB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DA17ABE-8879-45F9-B245-5646181BFC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D0C3F2-FF6B-4E04-A991-55DAA8AF570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70600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elestia-R1---OverlayContentHD.png">
            <a:extLst>
              <a:ext uri="{FF2B5EF4-FFF2-40B4-BE49-F238E27FC236}">
                <a16:creationId xmlns:a16="http://schemas.microsoft.com/office/drawing/2014/main" id="{2C9F9B98-B1FA-480A-AFF2-FE57983E6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28CB4D4-83C9-4803-822D-31C60228B54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470A86-C7BF-4AAB-950D-8CC3C597F7F3}" type="datetime1">
              <a:rPr lang="en-US"/>
              <a:pPr lvl="0"/>
              <a:t>5/21/2020</a:t>
            </a:fld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47BB199-8300-4AE0-BFCD-C257DBCC872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F667481-DD11-4750-B574-0EE877ECCD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6869DB-C1A4-419D-8089-9C19D9EC43EB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7713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FF2B5EF4-FFF2-40B4-BE49-F238E27FC236}">
                <a16:creationId xmlns:a16="http://schemas.microsoft.com/office/drawing/2014/main" id="{E0CF5319-0937-491E-9E81-587B02D42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7809182-38EB-46B5-B88D-94AA16436D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2074334"/>
            <a:ext cx="3680880" cy="13716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49D978-6D99-47A4-9661-7F8F7C04B9F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48196" y="609603"/>
            <a:ext cx="6169027" cy="51816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689BF21-3AE8-4231-866A-BBD7D3540C7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85800" y="3445934"/>
            <a:ext cx="3680880" cy="1828800"/>
          </a:xfrm>
        </p:spPr>
        <p:txBody>
          <a:bodyPr anchor="t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0946875-6D34-4DFD-9088-61993DC409F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033C3B-4ABA-499F-A1B9-D8A5E1FD64A2}" type="datetime1">
              <a:rPr lang="en-US"/>
              <a:pPr lvl="0"/>
              <a:t>5/21/2020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FA0B521-2E1F-4B8C-8B75-A1F6801E8A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782C95D-5A21-47CA-A9AF-E3C824AEFFE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9D3E5E-71DF-472B-8FCE-0E166F2A4200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86953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FF2B5EF4-FFF2-40B4-BE49-F238E27FC236}">
                <a16:creationId xmlns:a16="http://schemas.microsoft.com/office/drawing/2014/main" id="{6DA36E27-D50C-4703-8EAE-99733A2EE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D69EA34-D545-4A9F-A152-E19FC58D96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6164656" cy="1371600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38F15C0D-67E8-4214-AC38-EEE0A2001C89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7536256" y="914400"/>
            <a:ext cx="3280976" cy="4572000"/>
          </a:xfrm>
          <a:ln w="50804" cap="sq">
            <a:solidFill>
              <a:srgbClr val="FFFFFF"/>
            </a:solidFill>
            <a:miter/>
          </a:ln>
          <a:effectLst>
            <a:outerShdw dir="16200000" algn="tl">
              <a:srgbClr val="000000">
                <a:alpha val="43%"/>
              </a:srgbClr>
            </a:outerShdw>
          </a:effectLst>
        </p:spPr>
        <p:txBody>
          <a:bodyPr anchor="t"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5C193C0-D52D-4060-AD6B-58A05ABF22E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85800" y="2971800"/>
            <a:ext cx="6164656" cy="1828800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6338EF5A-C420-41BD-937B-E492C789B9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165B00-6E04-437C-9DD8-9305B4A75057}" type="datetime1">
              <a:rPr lang="en-US"/>
              <a:pPr lvl="0"/>
              <a:t>5/21/2020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7917457-EB6F-4A7E-9791-FA11A5FB03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1824C21-D3BF-4128-A209-209688DFB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57328C-CF35-48E8-9F20-0F78698F3CE7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7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18" Type="http://purl.oclc.org/ooxml/officeDocument/relationships/theme" Target="../theme/theme1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slideLayout" Target="../slideLayouts/slideLayout17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19" Type="http://purl.oclc.org/ooxml/officeDocument/relationships/image" Target="../media/image1.jpeg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DD9CB-C052-4817-BD50-D14EE9CE4C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10131423" cy="14562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6516A-BCE0-48C1-8335-0A29DC9926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2142064"/>
            <a:ext cx="10131423" cy="3649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5B8D1-BA0A-4B70-8A12-79661B502F2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589663" y="5870576"/>
            <a:ext cx="1600200" cy="3778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320A8EAB-3FF4-49A7-B12B-709686F0BA83}" type="datetime1">
              <a:rPr lang="en-US"/>
              <a:pPr lvl="0"/>
              <a:t>5/21/2020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243ED-B3DC-4DA7-BF17-BEE031AF08F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85800" y="5870576"/>
            <a:ext cx="7827657" cy="3778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C0348-A964-44D2-890F-8D24A3CDBA1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266060" y="5870576"/>
            <a:ext cx="551163" cy="3778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FAD2F5F0-6582-4C58-937B-003E685EE172}" type="slidenum"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all" spc="0" baseline="0%">
          <a:solidFill>
            <a:srgbClr val="FFFFFF"/>
          </a:solidFill>
          <a:uFillTx/>
          <a:latin typeface="Calibri Light"/>
        </a:defRPr>
      </a:lvl1pPr>
    </p:titleStyle>
    <p:bodyStyle>
      <a:lvl1pPr marL="285750" marR="0" lvl="0" indent="-285750" algn="l" defTabSz="457200" rtl="0" fontAlgn="auto" hangingPunct="1">
        <a:lnSpc>
          <a:spcPct val="100%"/>
        </a:lnSpc>
        <a:spcBef>
          <a:spcPts val="0"/>
        </a:spcBef>
        <a:spcAft>
          <a:spcPts val="1000"/>
        </a:spcAft>
        <a:buClr>
          <a:srgbClr val="FFFFFF"/>
        </a:buClr>
        <a:buSzPct val="100%"/>
        <a:buFont typeface="Arial"/>
        <a:buChar char="•"/>
        <a:tabLst/>
        <a:defRPr lang="en-US" sz="1800" b="0" i="0" u="none" strike="noStrike" kern="1200" cap="none" spc="0" baseline="0%">
          <a:solidFill>
            <a:srgbClr val="FFFFFF"/>
          </a:solidFill>
          <a:uFillTx/>
          <a:latin typeface="Calibri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0"/>
        </a:spcBef>
        <a:spcAft>
          <a:spcPts val="1000"/>
        </a:spcAft>
        <a:buClr>
          <a:srgbClr val="FFFFFF"/>
        </a:buClr>
        <a:buSzPct val="100%"/>
        <a:buFont typeface="Arial"/>
        <a:buChar char="•"/>
        <a:tabLst/>
        <a:defRPr lang="en-US" sz="1600" b="0" i="0" u="none" strike="noStrike" kern="1200" cap="none" spc="0" baseline="0%">
          <a:solidFill>
            <a:srgbClr val="FFFFFF"/>
          </a:solidFill>
          <a:uFillTx/>
          <a:latin typeface="Calibri"/>
        </a:defRPr>
      </a:lvl2pPr>
      <a:lvl3pPr marL="1200150" marR="0" lvl="2" indent="-285750" algn="l" defTabSz="457200" rtl="0" fontAlgn="auto" hangingPunct="1">
        <a:lnSpc>
          <a:spcPct val="100%"/>
        </a:lnSpc>
        <a:spcBef>
          <a:spcPts val="0"/>
        </a:spcBef>
        <a:spcAft>
          <a:spcPts val="1000"/>
        </a:spcAft>
        <a:buClr>
          <a:srgbClr val="FFFFFF"/>
        </a:buClr>
        <a:buSzPct val="100%"/>
        <a:buFont typeface="Arial"/>
        <a:buChar char="•"/>
        <a:tabLst/>
        <a:defRPr lang="en-US" sz="1400" b="0" i="0" u="none" strike="noStrike" kern="1200" cap="none" spc="0" baseline="0%">
          <a:solidFill>
            <a:srgbClr val="FFFFFF"/>
          </a:solidFill>
          <a:uFillTx/>
          <a:latin typeface="Calibri"/>
        </a:defRPr>
      </a:lvl3pPr>
      <a:lvl4pPr marL="1543050" marR="0" lvl="3" indent="-171450" algn="l" defTabSz="457200" rtl="0" fontAlgn="auto" hangingPunct="1">
        <a:lnSpc>
          <a:spcPct val="100%"/>
        </a:lnSpc>
        <a:spcBef>
          <a:spcPts val="0"/>
        </a:spcBef>
        <a:spcAft>
          <a:spcPts val="1000"/>
        </a:spcAft>
        <a:buClr>
          <a:srgbClr val="FFFFFF"/>
        </a:buClr>
        <a:buSzPct val="100%"/>
        <a:buFont typeface="Arial"/>
        <a:buChar char="•"/>
        <a:tabLst/>
        <a:defRPr lang="en-US" sz="1200" b="0" i="0" u="none" strike="noStrike" kern="1200" cap="none" spc="0" baseline="0%">
          <a:solidFill>
            <a:srgbClr val="FFFFFF"/>
          </a:solidFill>
          <a:uFillTx/>
          <a:latin typeface="Calibri"/>
        </a:defRPr>
      </a:lvl4pPr>
      <a:lvl5pPr marL="2000250" marR="0" lvl="4" indent="-171450" algn="l" defTabSz="457200" rtl="0" fontAlgn="auto" hangingPunct="1">
        <a:lnSpc>
          <a:spcPct val="100%"/>
        </a:lnSpc>
        <a:spcBef>
          <a:spcPts val="0"/>
        </a:spcBef>
        <a:spcAft>
          <a:spcPts val="1000"/>
        </a:spcAft>
        <a:buClr>
          <a:srgbClr val="FFFFFF"/>
        </a:buClr>
        <a:buSzPct val="100%"/>
        <a:buFont typeface="Arial"/>
        <a:buChar char="•"/>
        <a:tabLst/>
        <a:defRPr lang="en-US" sz="1200" b="0" i="0" u="none" strike="noStrike" kern="1200" cap="none" spc="0" baseline="0%">
          <a:solidFill>
            <a:srgbClr val="FFFFFF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image" Target="../media/image4.png"/><Relationship Id="rId1" Type="http://purl.oclc.org/ooxml/officeDocument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image" Target="../media/image4.png"/><Relationship Id="rId1" Type="http://purl.oclc.org/ooxml/officeDocument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image" Target="../media/image6.png"/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45B5F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defTabSz="914400">
              <a:spcBef>
                <a:spcPct val="0%"/>
              </a:spcBef>
            </a:pPr>
            <a:r>
              <a:rPr lang="en-US" sz="5400" b="1">
                <a:latin typeface="+mj-lt"/>
                <a:ea typeface="+mj-ea"/>
                <a:cs typeface="+mj-cs"/>
              </a:rPr>
              <a:t>Happy jumper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1B7AB3B-0D54-4B63-BD69-DB51D00CD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dirty="0">
                <a:latin typeface="+mn-lt"/>
                <a:ea typeface="+mn-ea"/>
                <a:cs typeface="+mn-cs"/>
              </a:rPr>
              <a:t>Ομ</a:t>
            </a:r>
            <a:r>
              <a:rPr lang="el-GR" dirty="0">
                <a:latin typeface="+mn-lt"/>
                <a:ea typeface="+mn-ea"/>
                <a:cs typeface="+mn-cs"/>
              </a:rPr>
              <a:t>α</a:t>
            </a:r>
            <a:r>
              <a:rPr lang="en-US" dirty="0">
                <a:latin typeface="+mn-lt"/>
                <a:ea typeface="+mn-ea"/>
                <a:cs typeface="+mn-cs"/>
              </a:rPr>
              <a:t>δα κ1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%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0.115%" r="0.003%" b="0.003%"/>
          <a:stretch/>
        </p:blipFill>
        <p:spPr>
          <a:xfrm>
            <a:off x="6401740" y="640080"/>
            <a:ext cx="4847989" cy="55788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>
            <a:tint val="95%"/>
            <a:satMod val="17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781" y="169335"/>
            <a:ext cx="5609219" cy="990598"/>
          </a:xfrm>
        </p:spPr>
        <p:txBody>
          <a:bodyPr>
            <a:normAutofit/>
          </a:bodyPr>
          <a:lstStyle/>
          <a:p>
            <a:pPr lvl="0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GAME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89BF-524D-4E4E-93F1-4A97CD9CC4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6781" y="1295400"/>
            <a:ext cx="5314543" cy="4945555"/>
          </a:xfrm>
        </p:spPr>
        <p:txBody>
          <a:bodyPr anchor="t">
            <a:normAutofit fontScale="92.5%" lnSpcReduction="20%"/>
          </a:bodyPr>
          <a:lstStyle/>
          <a:p>
            <a:pPr lvl="0"/>
            <a:r>
              <a:rPr lang="el-GR" sz="2600" dirty="0"/>
              <a:t>Η δομή του παιχνιδιού είναι απλή, με ένα ουδέτερο retro background, τις πλατφόρμες και τον χαρακτήρα.</a:t>
            </a:r>
          </a:p>
          <a:p>
            <a:pPr lvl="0"/>
            <a:endParaRPr lang="en-US" sz="2600" dirty="0"/>
          </a:p>
          <a:p>
            <a:pPr lvl="0"/>
            <a:r>
              <a:rPr lang="el-GR" sz="2600" dirty="0"/>
              <a:t>Ο κόσμος του παιχνιδιού είναι απλά διακοσμητικός και με σκοπό να ενισχύσει τη </a:t>
            </a:r>
            <a:r>
              <a:rPr lang="en-US" sz="2600" dirty="0"/>
              <a:t>retro </a:t>
            </a:r>
            <a:r>
              <a:rPr lang="el-GR" sz="2600" dirty="0"/>
              <a:t>αισθητική του παιχνιδιού.</a:t>
            </a:r>
          </a:p>
          <a:p>
            <a:pPr lvl="0"/>
            <a:endParaRPr lang="en-US" sz="2600" dirty="0"/>
          </a:p>
          <a:p>
            <a:pPr lvl="0"/>
            <a:r>
              <a:rPr lang="en-US" sz="2600" dirty="0"/>
              <a:t>H</a:t>
            </a:r>
            <a:r>
              <a:rPr lang="el-GR" sz="2600" dirty="0"/>
              <a:t> επιλογή του </a:t>
            </a:r>
            <a:r>
              <a:rPr lang="en-US" sz="2600" dirty="0"/>
              <a:t>Totodile</a:t>
            </a:r>
            <a:r>
              <a:rPr lang="el-GR" sz="2600" dirty="0"/>
              <a:t> (χαρακτήρας από τα </a:t>
            </a:r>
            <a:r>
              <a:rPr lang="en-US" sz="2600" dirty="0"/>
              <a:t>Pokémon</a:t>
            </a:r>
            <a:r>
              <a:rPr lang="el-GR" sz="2600" dirty="0"/>
              <a:t>) θυμίζει στον παίχτη τις πρώτες του επαφές με τον κόσμο του </a:t>
            </a:r>
            <a:r>
              <a:rPr lang="en-US" sz="2600" dirty="0"/>
              <a:t>gaming </a:t>
            </a:r>
            <a:r>
              <a:rPr lang="el-GR" sz="2600" dirty="0"/>
              <a:t>μέσω του GameBoy και των πρώτων παιχνιδιών </a:t>
            </a:r>
            <a:r>
              <a:rPr lang="en-US" sz="2600" dirty="0"/>
              <a:t>Pokémon</a:t>
            </a:r>
            <a:r>
              <a:rPr lang="el-GR" sz="2600" dirty="0"/>
              <a:t>. </a:t>
            </a:r>
            <a:endParaRPr lang="en-US" sz="2600" dirty="0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0.003%" b="9.596%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42525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>
            <a:tint val="95%"/>
            <a:satMod val="17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781" y="516468"/>
            <a:ext cx="5609219" cy="990598"/>
          </a:xfrm>
        </p:spPr>
        <p:txBody>
          <a:bodyPr>
            <a:normAutofit/>
          </a:bodyPr>
          <a:lstStyle/>
          <a:p>
            <a:pPr lvl="0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GAME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89BF-524D-4E4E-93F1-4A97CD9CC4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6781" y="2277533"/>
            <a:ext cx="5314543" cy="3963422"/>
          </a:xfrm>
        </p:spPr>
        <p:txBody>
          <a:bodyPr anchor="t">
            <a:normAutofit/>
          </a:bodyPr>
          <a:lstStyle/>
          <a:p>
            <a:pPr lvl="0"/>
            <a:r>
              <a:rPr lang="el-GR" sz="2400" dirty="0"/>
              <a:t>Ξεκινώντας το παιχνίδι με τα αρχικά </a:t>
            </a:r>
            <a:r>
              <a:rPr lang="en-US" sz="2400" dirty="0"/>
              <a:t>Pok</a:t>
            </a:r>
            <a:r>
              <a:rPr lang="el-GR" sz="2400" dirty="0"/>
              <a:t>é</a:t>
            </a:r>
            <a:r>
              <a:rPr lang="en-US" sz="2400" dirty="0"/>
              <a:t>mon</a:t>
            </a:r>
            <a:r>
              <a:rPr lang="el-GR" sz="2400" dirty="0"/>
              <a:t> των πρώτων γενεών ενισχύεται στο παίχτη η αίσθηση της νοσταλγίας και η ατμόσφαιρα του παιχνιδιού.</a:t>
            </a:r>
            <a:endParaRPr lang="en-US" sz="2400" dirty="0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0.003%" b="9.596%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7673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>
            <a:tint val="95%"/>
            <a:satMod val="17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781" y="617045"/>
            <a:ext cx="5609219" cy="1202265"/>
          </a:xfrm>
        </p:spPr>
        <p:txBody>
          <a:bodyPr>
            <a:noAutofit/>
          </a:bodyPr>
          <a:lstStyle/>
          <a:p>
            <a:pPr lvl="0"/>
            <a:r>
              <a:rPr lang="en-US" sz="4000" b="1" dirty="0"/>
              <a:t>Core mechanics /</a:t>
            </a:r>
            <a:br>
              <a:rPr lang="en-US" sz="4000" b="1" dirty="0"/>
            </a:br>
            <a:r>
              <a:rPr lang="en-US" sz="4000" b="1" dirty="0"/>
              <a:t>Balancing </a:t>
            </a:r>
            <a:endParaRPr lang="en-US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89BF-524D-4E4E-93F1-4A97CD9CC4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6781" y="2277533"/>
            <a:ext cx="5314543" cy="3963422"/>
          </a:xfrm>
        </p:spPr>
        <p:txBody>
          <a:bodyPr anchor="t">
            <a:normAutofit/>
          </a:bodyPr>
          <a:lstStyle/>
          <a:p>
            <a:pPr lvl="0"/>
            <a:r>
              <a:rPr lang="el-GR" sz="2400" dirty="0"/>
              <a:t>Είναι physics based παιχνίδι, που στηρίζεται στη βαρύτητα και δίνει instant feedback στον παίκτη, με την πρόοδο του σε αυτό και συνολικό σκορ αξιολόγησης στο τέλος</a:t>
            </a:r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l-GR" sz="2400" dirty="0"/>
              <a:t>Το παιχνίδι γίνεται δυσκολότερο όσο πιο ψηλά φτάνει ο παίχτης. </a:t>
            </a:r>
            <a:endParaRPr lang="en-US" sz="2400" dirty="0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0.003%" b="9.596%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9636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>
            <a:tint val="95%"/>
            <a:satMod val="17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781" y="617045"/>
            <a:ext cx="5609219" cy="1202265"/>
          </a:xfrm>
        </p:spPr>
        <p:txBody>
          <a:bodyPr>
            <a:noAutofit/>
          </a:bodyPr>
          <a:lstStyle/>
          <a:p>
            <a:pPr lvl="0"/>
            <a:r>
              <a:rPr lang="en-US" sz="4000" b="1" dirty="0"/>
              <a:t>LEVELS / Story </a:t>
            </a:r>
            <a:endParaRPr lang="en-US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89BF-524D-4E4E-93F1-4A97CD9CC4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6781" y="2277532"/>
            <a:ext cx="5314543" cy="4224867"/>
          </a:xfrm>
        </p:spPr>
        <p:txBody>
          <a:bodyPr anchor="t">
            <a:normAutofit/>
          </a:bodyPr>
          <a:lstStyle/>
          <a:p>
            <a:pPr lvl="0"/>
            <a:r>
              <a:rPr lang="el-GR" sz="2400" dirty="0"/>
              <a:t>Δεν έχει levels, είναι ένα infinite περιβάλλον, που προχωράει μέχρις ότου αποτυχίας του παίκτη.</a:t>
            </a:r>
            <a:endParaRPr lang="en-US" sz="2400" dirty="0"/>
          </a:p>
          <a:p>
            <a:pPr lvl="0"/>
            <a:endParaRPr lang="en-US" dirty="0"/>
          </a:p>
          <a:p>
            <a:pPr lvl="0"/>
            <a:r>
              <a:rPr lang="en-US" sz="2400" dirty="0"/>
              <a:t>T</a:t>
            </a:r>
            <a:r>
              <a:rPr lang="el-GR" sz="2400" dirty="0"/>
              <a:t>ο μέγιστο σκορ εξαρτάται από την υπομονή και την αφοσίωση του παίκτη σε αυτό.</a:t>
            </a:r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l-GR" sz="2400" dirty="0"/>
              <a:t>Δεν υπάρχει κάποιο κεντρικό story.</a:t>
            </a:r>
            <a:endParaRPr lang="en-US" sz="2400" dirty="0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0.003%" b="9.596%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89154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>
            <a:tint val="95%"/>
            <a:satMod val="17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781" y="617045"/>
            <a:ext cx="5609219" cy="1202265"/>
          </a:xfrm>
        </p:spPr>
        <p:txBody>
          <a:bodyPr>
            <a:noAutofit/>
          </a:bodyPr>
          <a:lstStyle/>
          <a:p>
            <a:pPr lvl="0"/>
            <a:r>
              <a:rPr lang="en-US" sz="4000" b="1" dirty="0"/>
              <a:t>Marketing strategy</a:t>
            </a:r>
            <a:endParaRPr lang="en-US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89BF-524D-4E4E-93F1-4A97CD9CC4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6781" y="2463798"/>
            <a:ext cx="5314543" cy="3606802"/>
          </a:xfrm>
        </p:spPr>
        <p:txBody>
          <a:bodyPr anchor="t">
            <a:normAutofit/>
          </a:bodyPr>
          <a:lstStyle/>
          <a:p>
            <a:pPr lvl="0"/>
            <a:r>
              <a:rPr lang="en-US" sz="2400" dirty="0"/>
              <a:t>Beta Testing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Feedback</a:t>
            </a:r>
          </a:p>
          <a:p>
            <a:pPr lvl="0"/>
            <a:endParaRPr lang="en-US" sz="2400" dirty="0"/>
          </a:p>
          <a:p>
            <a:pPr lvl="0"/>
            <a:r>
              <a:rPr lang="el-GR" sz="2400" dirty="0"/>
              <a:t>Προώθηση μέσω διαφημίσεων</a:t>
            </a:r>
            <a:endParaRPr lang="en-US" sz="2400" dirty="0"/>
          </a:p>
          <a:p>
            <a:pPr lvl="0"/>
            <a:endParaRPr lang="en-US" sz="2400" dirty="0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0.003%" b="9.596%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5140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4">
            <a:extLst>
              <a:ext uri="{FF2B5EF4-FFF2-40B4-BE49-F238E27FC236}">
                <a16:creationId xmlns:a16="http://schemas.microsoft.com/office/drawing/2014/main" id="{936CFC0A-8C37-453C-9488-1B30FBC3B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%"/>
          </a:ln>
          <a:effectLst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2597" y="3424348"/>
            <a:ext cx="9426806" cy="1424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ctr" defTabSz="914400">
              <a:lnSpc>
                <a:spcPct val="90%"/>
              </a:lnSpc>
              <a:spcBef>
                <a:spcPct val="0%"/>
              </a:spcBef>
            </a:pPr>
            <a:r>
              <a:rPr lang="en-US" sz="5400" b="1" dirty="0">
                <a:solidFill>
                  <a:srgbClr val="1B1B1B"/>
                </a:solidFill>
                <a:latin typeface="+mj-lt"/>
                <a:ea typeface="+mj-ea"/>
                <a:cs typeface="+mj-cs"/>
              </a:rPr>
              <a:t>DEMO!</a:t>
            </a:r>
          </a:p>
        </p:txBody>
      </p:sp>
      <p:sp>
        <p:nvSpPr>
          <p:cNvPr id="45" name="Oval 36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445B5F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38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445B5F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0.003%" b="12.997%"/>
          <a:stretch/>
        </p:blipFill>
        <p:spPr>
          <a:xfrm>
            <a:off x="5181600" y="133049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47" name="Picture 40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.525%" t="5.243%" r="33.525%" b="36.18%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FED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637538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4">
            <a:extLst>
              <a:ext uri="{FF2B5EF4-FFF2-40B4-BE49-F238E27FC236}">
                <a16:creationId xmlns:a16="http://schemas.microsoft.com/office/drawing/2014/main" id="{936CFC0A-8C37-453C-9488-1B30FBC3B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%"/>
          </a:ln>
          <a:effectLst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2597" y="3424348"/>
            <a:ext cx="9426806" cy="1424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ctr" defTabSz="914400">
              <a:lnSpc>
                <a:spcPct val="90%"/>
              </a:lnSpc>
              <a:spcBef>
                <a:spcPct val="0%"/>
              </a:spcBef>
            </a:pPr>
            <a:r>
              <a:rPr lang="en-US" sz="5400" b="1" dirty="0">
                <a:solidFill>
                  <a:srgbClr val="1B1B1B"/>
                </a:solidFill>
                <a:latin typeface="+mj-lt"/>
                <a:ea typeface="+mj-ea"/>
                <a:cs typeface="+mj-cs"/>
              </a:rPr>
              <a:t>DEMO!</a:t>
            </a:r>
          </a:p>
        </p:txBody>
      </p:sp>
      <p:sp>
        <p:nvSpPr>
          <p:cNvPr id="45" name="Oval 36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445B5F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38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445B5F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0.003%" b="12.997%"/>
          <a:stretch/>
        </p:blipFill>
        <p:spPr>
          <a:xfrm>
            <a:off x="5181600" y="133049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47" name="Picture 40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.525%" t="5.243%" r="33.525%" b="36.18%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FED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18125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%">
                <a:schemeClr val="accent1">
                  <a:lumMod val="90%"/>
                </a:schemeClr>
              </a:gs>
              <a:gs pos="25%">
                <a:schemeClr val="accent1">
                  <a:lumMod val="90%"/>
                </a:schemeClr>
              </a:gs>
              <a:gs pos="94%">
                <a:schemeClr val="bg2">
                  <a:lumMod val="25%"/>
                </a:schemeClr>
              </a:gs>
              <a:gs pos="100%">
                <a:schemeClr val="bg2">
                  <a:lumMod val="25%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.933%" t="3.964%" b="3.964%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2716" y="769842"/>
            <a:ext cx="3658053" cy="7738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 algn="l" defTabSz="914400">
              <a:spcBef>
                <a:spcPct val="0%"/>
              </a:spcBef>
            </a:pPr>
            <a:r>
              <a:rPr lang="en-US" sz="4400" b="1" dirty="0"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B7357BA-F174-4FA0-8B32-0D841C765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717" y="1779640"/>
            <a:ext cx="3658053" cy="3097160"/>
          </a:xfrm>
        </p:spPr>
        <p:txBody>
          <a:bodyPr anchor="b">
            <a:normAutofit/>
          </a:bodyPr>
          <a:lstStyle/>
          <a:p>
            <a:pPr algn="l"/>
            <a:r>
              <a:rPr lang="el-GR" sz="2800" dirty="0"/>
              <a:t>Ομάδα Κ1</a:t>
            </a:r>
          </a:p>
          <a:p>
            <a:pPr algn="l"/>
            <a:r>
              <a:rPr lang="el-GR" sz="2000" dirty="0"/>
              <a:t>Ακριβος πετρος</a:t>
            </a:r>
          </a:p>
          <a:p>
            <a:pPr algn="l"/>
            <a:r>
              <a:rPr lang="el-GR" sz="2000" dirty="0"/>
              <a:t>Βουλγαρης χρηστος</a:t>
            </a:r>
          </a:p>
          <a:p>
            <a:pPr algn="l"/>
            <a:r>
              <a:rPr lang="el-GR" sz="2000" dirty="0"/>
              <a:t>Γκριτζιοσ αθανασιοσ</a:t>
            </a:r>
          </a:p>
          <a:p>
            <a:pPr algn="l"/>
            <a:r>
              <a:rPr lang="el-GR" sz="2000" dirty="0"/>
              <a:t>Θωδης Βασιλειοσ</a:t>
            </a:r>
          </a:p>
          <a:p>
            <a:pPr algn="l"/>
            <a:r>
              <a:rPr lang="el-GR" sz="2000" dirty="0"/>
              <a:t>Κολοβοσ Νικολαοσ</a:t>
            </a:r>
          </a:p>
          <a:p>
            <a:pPr algn="l"/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0.115%" r="0.003%" b="0.003%"/>
          <a:stretch/>
        </p:blipFill>
        <p:spPr>
          <a:xfrm>
            <a:off x="6322451" y="743798"/>
            <a:ext cx="4664379" cy="536752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704540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>
            <a:tint val="95%"/>
            <a:satMod val="17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1994" y="803325"/>
            <a:ext cx="5314543" cy="1325563"/>
          </a:xfrm>
        </p:spPr>
        <p:txBody>
          <a:bodyPr>
            <a:normAutofit/>
          </a:bodyPr>
          <a:lstStyle/>
          <a:p>
            <a:pPr lvl="0"/>
            <a:r>
              <a:rPr lang="en-US" sz="4000" b="1" dirty="0"/>
              <a:t>Overview of </a:t>
            </a:r>
            <a:br>
              <a:rPr lang="el-GR" sz="4000" b="1" dirty="0"/>
            </a:br>
            <a:r>
              <a:rPr lang="en-US" sz="4000" b="1" dirty="0"/>
              <a:t>game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89BF-524D-4E4E-93F1-4A97CD9CC4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61993" y="2767150"/>
            <a:ext cx="5314543" cy="3375920"/>
          </a:xfrm>
        </p:spPr>
        <p:txBody>
          <a:bodyPr anchor="t">
            <a:normAutofit/>
          </a:bodyPr>
          <a:lstStyle/>
          <a:p>
            <a:pPr lvl="0"/>
            <a:r>
              <a:rPr lang="el-GR" sz="2400" dirty="0"/>
              <a:t>Πρόκειται για ένα platform game, το οποίο χρησιμοποιεί 2D γραφικά, όπου ο παίκτης πηδάει από επίπεδο σε επίπεδο όσο προσγειώνεται σε πλατφόρμες.</a:t>
            </a:r>
            <a:endParaRPr lang="en-US" sz="2400" dirty="0"/>
          </a:p>
          <a:p>
            <a:endParaRPr lang="en-US" dirty="0"/>
          </a:p>
          <a:p>
            <a:pPr lvl="0"/>
            <a:endParaRPr lang="en-US" dirty="0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0.003%" b="9.596%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6864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>
            <a:tint val="95%"/>
            <a:satMod val="17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1994" y="803325"/>
            <a:ext cx="5314543" cy="1325563"/>
          </a:xfrm>
        </p:spPr>
        <p:txBody>
          <a:bodyPr>
            <a:normAutofit/>
          </a:bodyPr>
          <a:lstStyle/>
          <a:p>
            <a:pPr lvl="0"/>
            <a:r>
              <a:rPr lang="en-US" sz="4000" b="1" dirty="0"/>
              <a:t>Player’s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89BF-524D-4E4E-93F1-4A97CD9CC4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 lnSpcReduction="10%"/>
          </a:bodyPr>
          <a:lstStyle/>
          <a:p>
            <a:pPr lvl="0"/>
            <a:r>
              <a:rPr lang="el-GR" sz="2400" dirty="0"/>
              <a:t>Ο χαρακτήρας προσπαθεί να ανέβει όσο το δυνατόν ψηλότερα και να συγκεντρώσει όσο το δυνατόν καλύτερο σκορ.</a:t>
            </a:r>
          </a:p>
          <a:p>
            <a:pPr marL="0" lvl="0" indent="0">
              <a:buNone/>
            </a:pPr>
            <a:endParaRPr lang="el-GR" sz="2400" dirty="0"/>
          </a:p>
          <a:p>
            <a:pPr lvl="0"/>
            <a:r>
              <a:rPr lang="el-GR" sz="2400" dirty="0"/>
              <a:t>Το βασικό </a:t>
            </a:r>
            <a:r>
              <a:rPr lang="en-US" sz="2400" dirty="0"/>
              <a:t>avatar </a:t>
            </a:r>
            <a:r>
              <a:rPr lang="el-GR" sz="2400" dirty="0"/>
              <a:t>είναι το </a:t>
            </a:r>
            <a:r>
              <a:rPr lang="en-US" sz="2400" dirty="0"/>
              <a:t>Pok</a:t>
            </a:r>
            <a:r>
              <a:rPr lang="el-GR" sz="2400" dirty="0"/>
              <a:t>é</a:t>
            </a:r>
            <a:r>
              <a:rPr lang="en-US" sz="2400" dirty="0"/>
              <a:t>mon Totodile </a:t>
            </a:r>
            <a:r>
              <a:rPr lang="el-GR" sz="2400" dirty="0"/>
              <a:t>από την ομώνυμη σειρά </a:t>
            </a:r>
            <a:r>
              <a:rPr lang="en-US" sz="2400" dirty="0"/>
              <a:t>anime</a:t>
            </a:r>
            <a:r>
              <a:rPr lang="el-GR" sz="2400" dirty="0"/>
              <a:t> και παιχνιδιών. </a:t>
            </a:r>
            <a:endParaRPr lang="en-US" sz="2400" dirty="0"/>
          </a:p>
          <a:p>
            <a:pPr lvl="0"/>
            <a:endParaRPr lang="en-US" dirty="0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0.003%" b="9.596%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0203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>
            <a:tint val="95%"/>
            <a:satMod val="17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1994" y="803325"/>
            <a:ext cx="5314543" cy="1325563"/>
          </a:xfrm>
        </p:spPr>
        <p:txBody>
          <a:bodyPr>
            <a:normAutofit/>
          </a:bodyPr>
          <a:lstStyle/>
          <a:p>
            <a:pPr lvl="0"/>
            <a:r>
              <a:rPr lang="en-US" sz="4000" b="1" dirty="0"/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89BF-524D-4E4E-93F1-4A97CD9CC4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 fontScale="92.5%" lnSpcReduction="20%"/>
          </a:bodyPr>
          <a:lstStyle/>
          <a:p>
            <a:pPr lvl="0"/>
            <a:r>
              <a:rPr lang="el-GR" sz="2600" dirty="0"/>
              <a:t>Η πρόκληση που πρέπει να αντιμετωπίσει ο παίκτης είναι η ανάβαση στις πλατφόρμες με σκοπό να φτάσει στο υψηλότερο δυνατό σκορ χωρίς να πέσει στο κενό. 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l-GR" sz="2600" dirty="0"/>
              <a:t>Ο παίχτης πρέπει να παραμείνει συγκεντρωμένος κάνοντας χρήση των αντανακλαστικών του ανά πάσα στιγμή</a:t>
            </a:r>
            <a:endParaRPr lang="en-US" sz="2600" dirty="0"/>
          </a:p>
          <a:p>
            <a:pPr lvl="0"/>
            <a:endParaRPr lang="en-US" dirty="0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0.003%" b="9.596%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07243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>
            <a:tint val="95%"/>
            <a:satMod val="17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781" y="499535"/>
            <a:ext cx="5609219" cy="1641508"/>
          </a:xfrm>
        </p:spPr>
        <p:txBody>
          <a:bodyPr>
            <a:normAutofit/>
          </a:bodyPr>
          <a:lstStyle/>
          <a:p>
            <a:pPr lvl="0"/>
            <a:r>
              <a:rPr lang="en-US" sz="4000" b="1" dirty="0"/>
              <a:t>Player’s interaction model / Omnipresence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89BF-524D-4E4E-93F1-4A97CD9CC4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6781" y="2495818"/>
            <a:ext cx="5314543" cy="3375920"/>
          </a:xfrm>
        </p:spPr>
        <p:txBody>
          <a:bodyPr anchor="t">
            <a:normAutofit/>
          </a:bodyPr>
          <a:lstStyle/>
          <a:p>
            <a:pPr lvl="0"/>
            <a:r>
              <a:rPr lang="el-GR" sz="2400" dirty="0"/>
              <a:t>Ο παίχτης ελέγχει άμεσα το </a:t>
            </a:r>
            <a:r>
              <a:rPr lang="en-US" sz="2400" dirty="0"/>
              <a:t>avatar</a:t>
            </a:r>
            <a:r>
              <a:rPr lang="el-GR" sz="2400" dirty="0"/>
              <a:t> κάνοντας τις κατάλληλες κινήσεις για να ανέβει στις πλατφόρμες και να προχωρήσει στο παιχνίδι.</a:t>
            </a:r>
            <a:endParaRPr lang="en-US" sz="2400" dirty="0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0.003%" b="9.596%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27873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>
            <a:tint val="95%"/>
            <a:satMod val="17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781" y="499535"/>
            <a:ext cx="5609219" cy="1641508"/>
          </a:xfrm>
        </p:spPr>
        <p:txBody>
          <a:bodyPr>
            <a:normAutofit/>
          </a:bodyPr>
          <a:lstStyle/>
          <a:p>
            <a:pPr lvl="0"/>
            <a:r>
              <a:rPr lang="en-US" sz="4000" b="1" dirty="0"/>
              <a:t>Camera / Genre / Competition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89BF-524D-4E4E-93F1-4A97CD9CC4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6781" y="2495817"/>
            <a:ext cx="5314543" cy="3710249"/>
          </a:xfrm>
        </p:spPr>
        <p:txBody>
          <a:bodyPr anchor="t">
            <a:normAutofit lnSpcReduction="10%"/>
          </a:bodyPr>
          <a:lstStyle/>
          <a:p>
            <a:pPr lvl="0"/>
            <a:r>
              <a:rPr lang="el-GR" sz="2400" dirty="0"/>
              <a:t>Είναι 2</a:t>
            </a:r>
            <a:r>
              <a:rPr lang="en-US" sz="2400" dirty="0"/>
              <a:t>D vertically</a:t>
            </a:r>
            <a:r>
              <a:rPr lang="el-GR" sz="2400" dirty="0"/>
              <a:t>-</a:t>
            </a:r>
            <a:r>
              <a:rPr lang="en-US" sz="2400" dirty="0"/>
              <a:t>scrolling game </a:t>
            </a:r>
            <a:r>
              <a:rPr lang="el-GR" sz="2400" dirty="0"/>
              <a:t>όπου ο παίχτης βλέπει μόνο την άμεση συνέχεια του παιχνιδιού χωρίς να γνωρίζει τη συνέχεια του “χάρτη”.</a:t>
            </a:r>
          </a:p>
          <a:p>
            <a:pPr lvl="0"/>
            <a:endParaRPr lang="el-GR" sz="2400" dirty="0"/>
          </a:p>
          <a:p>
            <a:pPr lvl="0"/>
            <a:r>
              <a:rPr lang="el-GR" sz="2400" dirty="0"/>
              <a:t>Εμπίπτει στην κατηγορία των arcade-platform games.</a:t>
            </a:r>
          </a:p>
          <a:p>
            <a:pPr lvl="0"/>
            <a:endParaRPr lang="el-GR" sz="2400" dirty="0"/>
          </a:p>
          <a:p>
            <a:r>
              <a:rPr lang="el-GR" sz="2400" dirty="0"/>
              <a:t>Είναι αποκλειστικά single player. </a:t>
            </a:r>
            <a:endParaRPr lang="en-US" sz="2400" dirty="0"/>
          </a:p>
          <a:p>
            <a:pPr lvl="0"/>
            <a:endParaRPr lang="en-US" sz="2400" dirty="0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0.003%" b="9.596%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7863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>
            <a:tint val="95%"/>
            <a:satMod val="17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781" y="321735"/>
            <a:ext cx="5609219" cy="1641508"/>
          </a:xfrm>
        </p:spPr>
        <p:txBody>
          <a:bodyPr>
            <a:normAutofit/>
          </a:bodyPr>
          <a:lstStyle/>
          <a:p>
            <a:pPr lvl="0"/>
            <a:r>
              <a:rPr lang="en-US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Compelling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89BF-524D-4E4E-93F1-4A97CD9CC4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6781" y="1963243"/>
            <a:ext cx="5314543" cy="4048090"/>
          </a:xfrm>
        </p:spPr>
        <p:txBody>
          <a:bodyPr anchor="t">
            <a:normAutofit fontScale="92.5%" lnSpcReduction="20%"/>
          </a:bodyPr>
          <a:lstStyle/>
          <a:p>
            <a:r>
              <a:rPr lang="el-GR" sz="2600" dirty="0"/>
              <a:t>Είναι ένα εύκολο και απλό παιχνίδι, πολύ διασκεδαστικό και ευχάριστο.</a:t>
            </a:r>
          </a:p>
          <a:p>
            <a:endParaRPr lang="el-GR" sz="2600" dirty="0"/>
          </a:p>
          <a:p>
            <a:r>
              <a:rPr lang="el-GR" sz="2600" dirty="0"/>
              <a:t>Κάθε παίκτης θα προσπαθεί να ξεπεράσει τον εαυτό του (ή και τους φίλους του) κάνοντας κάθε φορά μεγαλύτερο σκορ.</a:t>
            </a:r>
          </a:p>
          <a:p>
            <a:endParaRPr lang="el-GR" sz="2600" dirty="0"/>
          </a:p>
          <a:p>
            <a:r>
              <a:rPr lang="el-GR" sz="2600" dirty="0"/>
              <a:t>Αποτελεί μια ευχάριστη πρόκληση τόσο για νέους όσο και για καθημερινούς παίκτες.</a:t>
            </a:r>
            <a:endParaRPr lang="en-US" sz="2600" dirty="0"/>
          </a:p>
          <a:p>
            <a:pPr lvl="0"/>
            <a:endParaRPr lang="en-US" sz="2400" dirty="0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0.003%" b="9.596%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46939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>
            <a:tint val="95%"/>
            <a:satMod val="17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781" y="321735"/>
            <a:ext cx="5609219" cy="1641508"/>
          </a:xfrm>
        </p:spPr>
        <p:txBody>
          <a:bodyPr>
            <a:normAutofit/>
          </a:bodyPr>
          <a:lstStyle/>
          <a:p>
            <a:pPr lvl="0"/>
            <a:r>
              <a:rPr lang="en-US" sz="4000" b="1" dirty="0"/>
              <a:t>Audience</a:t>
            </a:r>
            <a:endParaRPr lang="en-US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89BF-524D-4E4E-93F1-4A97CD9CC4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6781" y="1963243"/>
            <a:ext cx="5314543" cy="4352890"/>
          </a:xfrm>
        </p:spPr>
        <p:txBody>
          <a:bodyPr anchor="t">
            <a:normAutofit/>
          </a:bodyPr>
          <a:lstStyle/>
          <a:p>
            <a:pPr lvl="0"/>
            <a:r>
              <a:rPr lang="el-GR" sz="2400" dirty="0"/>
              <a:t>Δεν υπάρχει κάποιος περιορισμός σε ηλικίες, απευθύνεται σε όλους, αφού είναι εντελώς fun-to-play.</a:t>
            </a:r>
          </a:p>
          <a:p>
            <a:pPr lvl="0"/>
            <a:endParaRPr lang="el-GR" dirty="0"/>
          </a:p>
          <a:p>
            <a:pPr lvl="0"/>
            <a:r>
              <a:rPr lang="el-GR" sz="2400" dirty="0"/>
              <a:t>Δεν εμπεριέχει κάποιο περίεργο είδος υλικού που να το καθιστά ακατάλληλο για κάποιες ηλικίες.</a:t>
            </a:r>
          </a:p>
          <a:p>
            <a:pPr lvl="0"/>
            <a:endParaRPr lang="el-GR" dirty="0"/>
          </a:p>
          <a:p>
            <a:pPr lvl="0"/>
            <a:r>
              <a:rPr lang="el-GR" sz="2400" dirty="0"/>
              <a:t>Ενδεικτικά θα λέγαμε απευθύνεται σε ηλικίες 3+ χρόνων.</a:t>
            </a:r>
            <a:endParaRPr lang="en-US" sz="2400" dirty="0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0.003%" b="9.596%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50230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>
            <a:tint val="95%"/>
            <a:satMod val="17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6581-05EE-4B0E-89AD-866F3B55E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781" y="321735"/>
            <a:ext cx="5609219" cy="1641508"/>
          </a:xfrm>
        </p:spPr>
        <p:txBody>
          <a:bodyPr>
            <a:normAutofit/>
          </a:bodyPr>
          <a:lstStyle/>
          <a:p>
            <a:pPr lvl="0"/>
            <a:r>
              <a:rPr lang="en-US" sz="4000" b="1" dirty="0"/>
              <a:t>Hardware</a:t>
            </a:r>
            <a:endParaRPr lang="en-US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89BF-524D-4E4E-93F1-4A97CD9CC4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6781" y="2310377"/>
            <a:ext cx="5314543" cy="3251428"/>
          </a:xfrm>
        </p:spPr>
        <p:txBody>
          <a:bodyPr anchor="t">
            <a:normAutofit/>
          </a:bodyPr>
          <a:lstStyle/>
          <a:p>
            <a:pPr lvl="0"/>
            <a:r>
              <a:rPr lang="el-GR" sz="2400" dirty="0"/>
              <a:t>Δεν απαιτεί κάποιο εξειδικευμένο hardware και μπορεί να τρέξει σε κάθε είδους πλατφόρμα, από υπολογιστή μέχρι κινητό.</a:t>
            </a:r>
            <a:endParaRPr lang="en-US" sz="2400" dirty="0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%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F355D7A4-ADC9-4C81-8171-54FBE454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0.003%" b="9.596%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2542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purl.oclc.org/ooxml/drawingml/main" name="Celest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35</TotalTime>
  <Words>500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Happy jumper</vt:lpstr>
      <vt:lpstr>Overview of  game objectives</vt:lpstr>
      <vt:lpstr>Player’s role</vt:lpstr>
      <vt:lpstr>Gameplay</vt:lpstr>
      <vt:lpstr>Player’s interaction model / Omnipresence</vt:lpstr>
      <vt:lpstr>Camera / Genre / Competition </vt:lpstr>
      <vt:lpstr>Compelling features</vt:lpstr>
      <vt:lpstr>Audience</vt:lpstr>
      <vt:lpstr>Hardware</vt:lpstr>
      <vt:lpstr>GAME SETTINGs</vt:lpstr>
      <vt:lpstr>GAME Characters</vt:lpstr>
      <vt:lpstr>Core mechanics / Balancing </vt:lpstr>
      <vt:lpstr>LEVELS / Story </vt:lpstr>
      <vt:lpstr>Marketing strategy</vt:lpstr>
      <vt:lpstr>DEMO!</vt:lpstr>
      <vt:lpstr>DEMO!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jumper</dc:title>
  <dc:creator>VOULGARIS CHRISTOS</dc:creator>
  <cp:lastModifiedBy>VOULGARIS CHRISTOS</cp:lastModifiedBy>
  <cp:revision>5</cp:revision>
  <dcterms:created xsi:type="dcterms:W3CDTF">2020-05-19T12:11:03Z</dcterms:created>
  <dcterms:modified xsi:type="dcterms:W3CDTF">2020-05-21T13:48:36Z</dcterms:modified>
</cp:coreProperties>
</file>