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311" r:id="rId3"/>
    <p:sldId id="257" r:id="rId4"/>
    <p:sldId id="280" r:id="rId5"/>
    <p:sldId id="281" r:id="rId6"/>
    <p:sldId id="283" r:id="rId7"/>
    <p:sldId id="284" r:id="rId8"/>
    <p:sldId id="305" r:id="rId9"/>
    <p:sldId id="307" r:id="rId10"/>
    <p:sldId id="308" r:id="rId11"/>
    <p:sldId id="262" r:id="rId12"/>
    <p:sldId id="285" r:id="rId13"/>
    <p:sldId id="263" r:id="rId14"/>
    <p:sldId id="310" r:id="rId15"/>
    <p:sldId id="287" r:id="rId16"/>
    <p:sldId id="286" r:id="rId17"/>
    <p:sldId id="288" r:id="rId18"/>
    <p:sldId id="312" r:id="rId19"/>
    <p:sldId id="289" r:id="rId20"/>
    <p:sldId id="265" r:id="rId21"/>
    <p:sldId id="266" r:id="rId22"/>
    <p:sldId id="291" r:id="rId23"/>
    <p:sldId id="309" r:id="rId24"/>
    <p:sldId id="292" r:id="rId25"/>
    <p:sldId id="293" r:id="rId26"/>
    <p:sldId id="273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304" r:id="rId3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0ffe183ac2d9255/Documents/authoring/14-wims/measurements_v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laos\Dropbox\ijait\revision\measurements_v8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laos\Dropbox\ijait\revision\measurements_v8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laos\Dropbox\ijait\revision\measurements_v8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laos\Dropbox\ijait\revision\measurements_v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14622305159831"/>
          <c:y val="2.8252405949256341E-2"/>
          <c:w val="0.85392063492063497"/>
          <c:h val="0.68995972222222235"/>
        </c:manualLayout>
      </c:layout>
      <c:barChart>
        <c:barDir val="col"/>
        <c:grouping val="clustered"/>
        <c:varyColors val="0"/>
        <c:ser>
          <c:idx val="0"/>
          <c:order val="0"/>
          <c:tx>
            <c:v>non-ncremental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('hd-item-fig7,9'!$A$11,'hd-item-fig7,9'!$A$25,'hd-item-fig7,9'!$A$39)</c:f>
              <c:numCache>
                <c:formatCode>General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('hd-item-fig7,9'!$D$8,'hd-item-fig7,9'!$D$22,'hd-item-fig7,9'!$D$36)</c:f>
              <c:numCache>
                <c:formatCode>General</c:formatCode>
                <c:ptCount val="3"/>
                <c:pt idx="0">
                  <c:v>69237</c:v>
                </c:pt>
                <c:pt idx="1">
                  <c:v>260184</c:v>
                </c:pt>
                <c:pt idx="2">
                  <c:v>508984</c:v>
                </c:pt>
              </c:numCache>
            </c:numRef>
          </c:val>
        </c:ser>
        <c:ser>
          <c:idx val="1"/>
          <c:order val="1"/>
          <c:tx>
            <c:v>incemental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('hd-item-fig7,9'!$A$11,'hd-item-fig7,9'!$A$25,'hd-item-fig7,9'!$A$39)</c:f>
              <c:numCache>
                <c:formatCode>General</c:formatCode>
                <c:ptCount val="3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</c:numCache>
            </c:numRef>
          </c:cat>
          <c:val>
            <c:numRef>
              <c:f>('hd-item-fig7,9'!$E$8,'hd-item-fig7,9'!$E$22,'hd-item-fig7,9'!$E$36)</c:f>
              <c:numCache>
                <c:formatCode>General</c:formatCode>
                <c:ptCount val="3"/>
                <c:pt idx="0">
                  <c:v>77146</c:v>
                </c:pt>
                <c:pt idx="1">
                  <c:v>310464</c:v>
                </c:pt>
                <c:pt idx="2">
                  <c:v>578155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92555456"/>
        <c:axId val="-392553824"/>
      </c:barChart>
      <c:catAx>
        <c:axId val="-392555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source database rows</a:t>
                </a:r>
              </a:p>
            </c:rich>
          </c:tx>
          <c:layout>
            <c:manualLayout>
              <c:xMode val="edge"/>
              <c:yMode val="edge"/>
              <c:x val="0.33540317460317465"/>
              <c:y val="0.865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92553824"/>
        <c:crosses val="autoZero"/>
        <c:auto val="1"/>
        <c:lblAlgn val="ctr"/>
        <c:lblOffset val="100"/>
        <c:noMultiLvlLbl val="0"/>
      </c:catAx>
      <c:valAx>
        <c:axId val="-392553824"/>
        <c:scaling>
          <c:orientation val="minMax"/>
          <c:max val="70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9255545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14422981809354757"/>
          <c:y val="0.11535694444444444"/>
          <c:w val="0.44477144114211159"/>
          <c:h val="0.2183603091280256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+mn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76274498534399E-2"/>
          <c:y val="3.2882035578885971E-2"/>
          <c:w val="0.92264153112247838"/>
          <c:h val="0.68995972222222235"/>
        </c:manualLayout>
      </c:layout>
      <c:barChart>
        <c:barDir val="col"/>
        <c:grouping val="clustered"/>
        <c:varyColors val="0"/>
        <c:ser>
          <c:idx val="0"/>
          <c:order val="0"/>
          <c:tx>
            <c:v>non-incremental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('hd-eperson-fig6,8'!$D$11,'hd-eperson-fig6,8'!$D$25,'hd-eperson-fig6,8'!$D$39,'hd-eperson-fig6,8'!$D$53,'hd-eperson-fig6,8'!$D$67)</c:f>
              <c:numCache>
                <c:formatCode>General</c:formatCode>
                <c:ptCount val="5"/>
                <c:pt idx="0">
                  <c:v>3000</c:v>
                </c:pt>
                <c:pt idx="1">
                  <c:v>15000</c:v>
                </c:pt>
                <c:pt idx="2">
                  <c:v>30000</c:v>
                </c:pt>
                <c:pt idx="3">
                  <c:v>150000</c:v>
                </c:pt>
                <c:pt idx="4">
                  <c:v>300000</c:v>
                </c:pt>
              </c:numCache>
            </c:numRef>
          </c:cat>
          <c:val>
            <c:numRef>
              <c:f>('hd-eperson-fig6,8'!$D$8,'hd-eperson-fig6,8'!$D$22,'hd-eperson-fig6,8'!$D$36,'hd-eperson-fig6,8'!$D$50,'hd-eperson-fig6,8'!$D$64)</c:f>
              <c:numCache>
                <c:formatCode>General</c:formatCode>
                <c:ptCount val="5"/>
                <c:pt idx="0">
                  <c:v>5290</c:v>
                </c:pt>
                <c:pt idx="1">
                  <c:v>6733</c:v>
                </c:pt>
                <c:pt idx="2">
                  <c:v>9551</c:v>
                </c:pt>
                <c:pt idx="3">
                  <c:v>13955</c:v>
                </c:pt>
                <c:pt idx="4">
                  <c:v>21625</c:v>
                </c:pt>
              </c:numCache>
            </c:numRef>
          </c:val>
        </c:ser>
        <c:ser>
          <c:idx val="1"/>
          <c:order val="1"/>
          <c:tx>
            <c:v>incremental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('hd-eperson-fig6,8'!$D$11,'hd-eperson-fig6,8'!$D$25,'hd-eperson-fig6,8'!$D$39,'hd-eperson-fig6,8'!$D$53,'hd-eperson-fig6,8'!$D$67)</c:f>
              <c:numCache>
                <c:formatCode>General</c:formatCode>
                <c:ptCount val="5"/>
                <c:pt idx="0">
                  <c:v>3000</c:v>
                </c:pt>
                <c:pt idx="1">
                  <c:v>15000</c:v>
                </c:pt>
                <c:pt idx="2">
                  <c:v>30000</c:v>
                </c:pt>
                <c:pt idx="3">
                  <c:v>150000</c:v>
                </c:pt>
                <c:pt idx="4">
                  <c:v>300000</c:v>
                </c:pt>
              </c:numCache>
            </c:numRef>
          </c:cat>
          <c:val>
            <c:numRef>
              <c:f>('hd-eperson-fig6,8'!$E$8,'hd-eperson-fig6,8'!$E$22,'hd-eperson-fig6,8'!$E$36,'hd-eperson-fig6,8'!$E$50,'hd-eperson-fig6,8'!$E$64)</c:f>
              <c:numCache>
                <c:formatCode>General</c:formatCode>
                <c:ptCount val="5"/>
                <c:pt idx="0">
                  <c:v>6264</c:v>
                </c:pt>
                <c:pt idx="1">
                  <c:v>8511</c:v>
                </c:pt>
                <c:pt idx="2">
                  <c:v>9314</c:v>
                </c:pt>
                <c:pt idx="3">
                  <c:v>22224</c:v>
                </c:pt>
                <c:pt idx="4">
                  <c:v>39043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92564704"/>
        <c:axId val="-392557632"/>
      </c:barChart>
      <c:catAx>
        <c:axId val="-392564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result model triples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92557632"/>
        <c:crosses val="autoZero"/>
        <c:auto val="1"/>
        <c:lblAlgn val="ctr"/>
        <c:lblOffset val="100"/>
        <c:noMultiLvlLbl val="0"/>
      </c:catAx>
      <c:valAx>
        <c:axId val="-392557632"/>
        <c:scaling>
          <c:orientation val="minMax"/>
          <c:max val="42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92564704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12396666666666667"/>
          <c:y val="7.7440277777777788E-2"/>
          <c:w val="0.42350582089647554"/>
          <c:h val="0.2245409722222222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0">
          <a:latin typeface="+mn-lt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60765211774836E-2"/>
          <c:y val="5.1400554097404488E-2"/>
          <c:w val="0.82841984126984125"/>
          <c:h val="0.77321011956838726"/>
        </c:manualLayout>
      </c:layout>
      <c:barChart>
        <c:barDir val="col"/>
        <c:grouping val="clustered"/>
        <c:varyColors val="0"/>
        <c:ser>
          <c:idx val="0"/>
          <c:order val="0"/>
          <c:tx>
            <c:v>1000 items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'hd-item-fig7,9'!$D$8:$K$8</c:f>
              <c:numCache>
                <c:formatCode>General</c:formatCode>
                <c:ptCount val="8"/>
                <c:pt idx="0">
                  <c:v>69237</c:v>
                </c:pt>
                <c:pt idx="1">
                  <c:v>77146</c:v>
                </c:pt>
                <c:pt idx="2">
                  <c:v>12928</c:v>
                </c:pt>
                <c:pt idx="3">
                  <c:v>18704</c:v>
                </c:pt>
                <c:pt idx="4">
                  <c:v>30911</c:v>
                </c:pt>
                <c:pt idx="5">
                  <c:v>52213</c:v>
                </c:pt>
                <c:pt idx="6">
                  <c:v>71160</c:v>
                </c:pt>
                <c:pt idx="7">
                  <c:v>87073</c:v>
                </c:pt>
              </c:numCache>
            </c:numRef>
          </c:val>
        </c:ser>
        <c:ser>
          <c:idx val="1"/>
          <c:order val="1"/>
          <c:tx>
            <c:v>5000 items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'hd-item-fig7,9'!$D$22:$K$22</c:f>
              <c:numCache>
                <c:formatCode>General</c:formatCode>
                <c:ptCount val="8"/>
                <c:pt idx="0">
                  <c:v>260184</c:v>
                </c:pt>
                <c:pt idx="1">
                  <c:v>310464</c:v>
                </c:pt>
                <c:pt idx="2">
                  <c:v>35123</c:v>
                </c:pt>
                <c:pt idx="3">
                  <c:v>77491</c:v>
                </c:pt>
                <c:pt idx="4">
                  <c:v>132370</c:v>
                </c:pt>
                <c:pt idx="5">
                  <c:v>210761</c:v>
                </c:pt>
                <c:pt idx="6">
                  <c:v>306241</c:v>
                </c:pt>
                <c:pt idx="7">
                  <c:v>346481</c:v>
                </c:pt>
              </c:numCache>
            </c:numRef>
          </c:val>
        </c:ser>
        <c:ser>
          <c:idx val="2"/>
          <c:order val="2"/>
          <c:tx>
            <c:v>10000 items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'hd-item-fig7,9'!$D$36:$K$36</c:f>
              <c:numCache>
                <c:formatCode>General</c:formatCode>
                <c:ptCount val="8"/>
                <c:pt idx="0">
                  <c:v>508984</c:v>
                </c:pt>
                <c:pt idx="1">
                  <c:v>578155</c:v>
                </c:pt>
                <c:pt idx="2">
                  <c:v>66789</c:v>
                </c:pt>
                <c:pt idx="3">
                  <c:v>150914</c:v>
                </c:pt>
                <c:pt idx="4">
                  <c:v>223056</c:v>
                </c:pt>
                <c:pt idx="5">
                  <c:v>422783</c:v>
                </c:pt>
                <c:pt idx="6">
                  <c:v>481423</c:v>
                </c:pt>
                <c:pt idx="7">
                  <c:v>674795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92552192"/>
        <c:axId val="-392560896"/>
      </c:barChart>
      <c:catAx>
        <c:axId val="-392552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-392560896"/>
        <c:crosses val="autoZero"/>
        <c:auto val="1"/>
        <c:lblAlgn val="ctr"/>
        <c:lblOffset val="100"/>
        <c:noMultiLvlLbl val="0"/>
      </c:catAx>
      <c:valAx>
        <c:axId val="-392560896"/>
        <c:scaling>
          <c:orientation val="minMax"/>
          <c:max val="70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92552192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20723440280149819"/>
          <c:y val="1.6791127072609473E-2"/>
          <c:w val="0.62875369461232566"/>
          <c:h val="0.1812804208374828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rebuchet MS" panose="020B0603020202020204" pitchFamily="34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9480778896091"/>
          <c:y val="6.0054184290474134E-2"/>
          <c:w val="0.85643531746031742"/>
          <c:h val="0.76007499999999995"/>
        </c:manualLayout>
      </c:layout>
      <c:barChart>
        <c:barDir val="col"/>
        <c:grouping val="clustered"/>
        <c:varyColors val="0"/>
        <c:ser>
          <c:idx val="1"/>
          <c:order val="0"/>
          <c:tx>
            <c:v>complicated mappings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'hd-item-fig7,9'!$D$22:$K$22</c:f>
              <c:numCache>
                <c:formatCode>General</c:formatCode>
                <c:ptCount val="8"/>
                <c:pt idx="0">
                  <c:v>260184</c:v>
                </c:pt>
                <c:pt idx="1">
                  <c:v>310464</c:v>
                </c:pt>
                <c:pt idx="2">
                  <c:v>35123</c:v>
                </c:pt>
                <c:pt idx="3">
                  <c:v>77491</c:v>
                </c:pt>
                <c:pt idx="4">
                  <c:v>132370</c:v>
                </c:pt>
                <c:pt idx="5">
                  <c:v>210761</c:v>
                </c:pt>
                <c:pt idx="6">
                  <c:v>306241</c:v>
                </c:pt>
                <c:pt idx="7">
                  <c:v>346481</c:v>
                </c:pt>
              </c:numCache>
            </c:numRef>
          </c:val>
        </c:ser>
        <c:ser>
          <c:idx val="0"/>
          <c:order val="1"/>
          <c:tx>
            <c:v>simpler mappings</c:v>
          </c:tx>
          <c:spPr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'hd-item-simplified-fig10'!$D$22:$K$22</c:f>
              <c:numCache>
                <c:formatCode>General</c:formatCode>
                <c:ptCount val="8"/>
                <c:pt idx="0">
                  <c:v>265062</c:v>
                </c:pt>
                <c:pt idx="1">
                  <c:v>287185</c:v>
                </c:pt>
                <c:pt idx="2">
                  <c:v>31406</c:v>
                </c:pt>
                <c:pt idx="3">
                  <c:v>71757</c:v>
                </c:pt>
                <c:pt idx="4">
                  <c:v>121287</c:v>
                </c:pt>
                <c:pt idx="5">
                  <c:v>195321</c:v>
                </c:pt>
                <c:pt idx="6">
                  <c:v>277029</c:v>
                </c:pt>
                <c:pt idx="7">
                  <c:v>316560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92559264"/>
        <c:axId val="-590982048"/>
      </c:barChart>
      <c:catAx>
        <c:axId val="-392559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-590982048"/>
        <c:crosses val="autoZero"/>
        <c:auto val="1"/>
        <c:lblAlgn val="ctr"/>
        <c:lblOffset val="100"/>
        <c:noMultiLvlLbl val="0"/>
      </c:catAx>
      <c:valAx>
        <c:axId val="-590982048"/>
        <c:scaling>
          <c:orientation val="minMax"/>
          <c:max val="37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-3925592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12134511526914915"/>
          <c:y val="3.8956250000000005E-2"/>
          <c:w val="0.75679913146826772"/>
          <c:h val="0.1545542346682495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rebuchet MS" panose="020B0603020202020204" pitchFamily="34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95377703147338"/>
          <c:y val="6.2198989832153335E-2"/>
          <c:w val="0.82704622296852659"/>
          <c:h val="0.77450833333333335"/>
        </c:manualLayout>
      </c:layout>
      <c:barChart>
        <c:barDir val="col"/>
        <c:grouping val="clustered"/>
        <c:varyColors val="0"/>
        <c:ser>
          <c:idx val="2"/>
          <c:order val="0"/>
          <c:tx>
            <c:v>RDF file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'hd-item-fig7,9'!$D$36:$K$36</c:f>
              <c:numCache>
                <c:formatCode>General</c:formatCode>
                <c:ptCount val="8"/>
                <c:pt idx="0">
                  <c:v>508984</c:v>
                </c:pt>
                <c:pt idx="1">
                  <c:v>578155</c:v>
                </c:pt>
                <c:pt idx="2">
                  <c:v>66789</c:v>
                </c:pt>
                <c:pt idx="3">
                  <c:v>150914</c:v>
                </c:pt>
                <c:pt idx="4">
                  <c:v>223056</c:v>
                </c:pt>
                <c:pt idx="5">
                  <c:v>422783</c:v>
                </c:pt>
                <c:pt idx="6">
                  <c:v>481423</c:v>
                </c:pt>
                <c:pt idx="7">
                  <c:v>674795</c:v>
                </c:pt>
              </c:numCache>
            </c:numRef>
          </c:val>
        </c:ser>
        <c:ser>
          <c:idx val="1"/>
          <c:order val="1"/>
          <c:tx>
            <c:v>database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'db-item-fig13'!$D$36:$K$36</c:f>
              <c:numCache>
                <c:formatCode>General</c:formatCode>
                <c:ptCount val="8"/>
                <c:pt idx="0">
                  <c:v>0</c:v>
                </c:pt>
                <c:pt idx="1">
                  <c:v>784545</c:v>
                </c:pt>
                <c:pt idx="2">
                  <c:v>681044</c:v>
                </c:pt>
                <c:pt idx="3">
                  <c:v>721554</c:v>
                </c:pt>
                <c:pt idx="4">
                  <c:v>765903</c:v>
                </c:pt>
                <c:pt idx="5">
                  <c:v>797572</c:v>
                </c:pt>
                <c:pt idx="6">
                  <c:v>835733</c:v>
                </c:pt>
                <c:pt idx="7">
                  <c:v>842373</c:v>
                </c:pt>
              </c:numCache>
            </c:numRef>
          </c:val>
        </c:ser>
        <c:ser>
          <c:idx val="0"/>
          <c:order val="2"/>
          <c:tx>
            <c:v>jena TDB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Sheet1!$A$20:$A$27</c:f>
              <c:strCache>
                <c:ptCount val="8"/>
                <c:pt idx="0">
                  <c:v>n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</c:strCache>
            </c:strRef>
          </c:cat>
          <c:val>
            <c:numRef>
              <c:f>'tdb-item-fig16,17'!$D$36:$K$36</c:f>
              <c:numCache>
                <c:formatCode>General</c:formatCode>
                <c:ptCount val="8"/>
                <c:pt idx="0">
                  <c:v>0</c:v>
                </c:pt>
                <c:pt idx="1">
                  <c:v>532809</c:v>
                </c:pt>
                <c:pt idx="2">
                  <c:v>562966</c:v>
                </c:pt>
                <c:pt idx="3">
                  <c:v>550360</c:v>
                </c:pt>
                <c:pt idx="4">
                  <c:v>536802</c:v>
                </c:pt>
                <c:pt idx="5">
                  <c:v>571222</c:v>
                </c:pt>
                <c:pt idx="6">
                  <c:v>563377</c:v>
                </c:pt>
                <c:pt idx="7">
                  <c:v>561035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41936896"/>
        <c:axId val="-341933088"/>
      </c:barChart>
      <c:catAx>
        <c:axId val="-341936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41933088"/>
        <c:crosses val="autoZero"/>
        <c:auto val="1"/>
        <c:lblAlgn val="ctr"/>
        <c:lblOffset val="100"/>
        <c:noMultiLvlLbl val="0"/>
      </c:catAx>
      <c:valAx>
        <c:axId val="-341933088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-341936896"/>
        <c:crosses val="autoZero"/>
        <c:crossBetween val="between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16522438904539455"/>
          <c:y val="3.3971711701695738E-2"/>
          <c:w val="0.65966438428685958"/>
          <c:h val="0.17162291666666665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latin typeface="Trebuchet MS" panose="020B0603020202020204" pitchFamily="34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011043262449338"/>
          <c:y val="5.4935320584926887E-2"/>
          <c:w val="0.82988956737550668"/>
          <c:h val="0.76138373328333964"/>
        </c:manualLayout>
      </c:layout>
      <c:barChart>
        <c:barDir val="col"/>
        <c:grouping val="clustered"/>
        <c:varyColors val="0"/>
        <c:ser>
          <c:idx val="1"/>
          <c:order val="0"/>
          <c:tx>
            <c:v>database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Sheet1!$A$21:$A$27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'db-item-fig13'!$E$64:$K$64</c:f>
              <c:numCache>
                <c:formatCode>General</c:formatCode>
                <c:ptCount val="7"/>
                <c:pt idx="0">
                  <c:v>8741094</c:v>
                </c:pt>
                <c:pt idx="1">
                  <c:v>7478488</c:v>
                </c:pt>
              </c:numCache>
            </c:numRef>
          </c:val>
        </c:ser>
        <c:ser>
          <c:idx val="0"/>
          <c:order val="1"/>
          <c:tx>
            <c:v>jena TDB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Sheet1!$A$21:$A$27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'tdb-item-fig16,17'!$E$64:$K$64</c:f>
              <c:numCache>
                <c:formatCode>General</c:formatCode>
                <c:ptCount val="7"/>
                <c:pt idx="0">
                  <c:v>5108964</c:v>
                </c:pt>
                <c:pt idx="1">
                  <c:v>5147058</c:v>
                </c:pt>
                <c:pt idx="2">
                  <c:v>5253182</c:v>
                </c:pt>
                <c:pt idx="3">
                  <c:v>5270351</c:v>
                </c:pt>
                <c:pt idx="4">
                  <c:v>5233802</c:v>
                </c:pt>
                <c:pt idx="5">
                  <c:v>5767362</c:v>
                </c:pt>
                <c:pt idx="6">
                  <c:v>5344928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41933632"/>
        <c:axId val="-341935808"/>
      </c:barChart>
      <c:catAx>
        <c:axId val="-341933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-341935808"/>
        <c:crosses val="autoZero"/>
        <c:auto val="1"/>
        <c:lblAlgn val="ctr"/>
        <c:lblOffset val="100"/>
        <c:noMultiLvlLbl val="0"/>
      </c:catAx>
      <c:valAx>
        <c:axId val="-341935808"/>
        <c:scaling>
          <c:orientation val="minMax"/>
          <c:max val="9000000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crossAx val="-341933632"/>
        <c:crosses val="autoZero"/>
        <c:crossBetween val="between"/>
        <c:majorUnit val="2000000"/>
        <c:dispUnits>
          <c:builtInUnit val="thousands"/>
        </c:dispUnits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39828253968253974"/>
          <c:y val="5.8513888888888886E-2"/>
          <c:w val="0.50469365079365081"/>
          <c:h val="0.20218496006536041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400">
          <a:latin typeface="Trebuchet MS" panose="020B0603020202020204" pitchFamily="34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2385-3740-40D3-98A9-3B6CDE4D6334}" type="datetimeFigureOut">
              <a:rPr lang="el-GR" smtClean="0"/>
              <a:t>31/7/2015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12F3-5836-4C05-964A-73089AF0AE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808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2F3-5836-4C05-964A-73089AF0AEF1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758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2F3-5836-4C05-964A-73089AF0AEF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69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2F3-5836-4C05-964A-73089AF0AEF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58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2F3-5836-4C05-964A-73089AF0AEF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377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2F3-5836-4C05-964A-73089AF0AEF1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794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2F3-5836-4C05-964A-73089AF0AEF1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664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9923-6832-490B-ABC3-E0F5E5A362C6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7A0F-B709-41DB-9C58-18701D901E22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834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12A-1EC6-4C21-A7D3-AA2624BF1A5C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42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555-3269-4F88-A514-EC959DE84F37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244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9105-3846-49DD-869F-3E183F992368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658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F561-5531-44C0-83C5-5A19E1BF23E0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311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C4D1-BC83-44F0-8CC7-C0628D0B8E88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2052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CB0-08A4-4CB2-8992-E9E2EF1162CF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56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8701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5870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9497" y="6041362"/>
            <a:ext cx="3790120" cy="365125"/>
          </a:xfrm>
        </p:spPr>
        <p:txBody>
          <a:bodyPr/>
          <a:lstStyle>
            <a:lvl1pPr>
              <a:defRPr sz="1100"/>
            </a:lvl1pPr>
          </a:lstStyle>
          <a:p>
            <a:fld id="{1D3967F6-7DE5-4753-AA13-7647B2490FEF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021101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84904" y="6041362"/>
            <a:ext cx="1179444" cy="365125"/>
          </a:xfrm>
        </p:spPr>
        <p:txBody>
          <a:bodyPr/>
          <a:lstStyle>
            <a:lvl1pPr>
              <a:defRPr sz="1100"/>
            </a:lvl1pPr>
          </a:lstStyle>
          <a:p>
            <a:fld id="{AB62FB6D-D737-4588-A254-8E0E161091F4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73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5F26-3417-4E78-90AC-79C2B38BC7D9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0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75A4-650A-4282-A6F5-1A2A92F0C1C9}" type="datetime1">
              <a:rPr lang="el-GR" smtClean="0"/>
              <a:t>31/7/2015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277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4D03-71DE-43B3-A90E-91ACBCA11D01}" type="datetime1">
              <a:rPr lang="el-GR" smtClean="0"/>
              <a:t>31/7/2015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061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192F-927F-4BFE-8AB9-3209260CF861}" type="datetime1">
              <a:rPr lang="el-GR" smtClean="0"/>
              <a:t>31/7/2015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78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99E-50F7-4176-B676-A5BA176EAB5C}" type="datetime1">
              <a:rPr lang="el-GR" smtClean="0"/>
              <a:t>31/7/2015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235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A7AF-1375-44F3-8107-FE8346B5FC6C}" type="datetime1">
              <a:rPr lang="el-GR" smtClean="0"/>
              <a:t>31/7/2015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66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6AC6-A6B0-4C87-92AC-5456626EF46F}" type="datetime1">
              <a:rPr lang="el-GR" smtClean="0"/>
              <a:t>31/7/2015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00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B311-525E-4D7A-A7BB-38D57A701C27}" type="datetime1">
              <a:rPr lang="el-GR" smtClean="0"/>
              <a:t>31/7/2015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AB62FB6D-D737-4588-A254-8E0E161091F4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50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ons/r2rml-parser/wiki" TargetMode="External"/><Relationship Id="rId2" Type="http://schemas.openxmlformats.org/officeDocument/2006/relationships/hyperlink" Target="https://github.com/nkons/r2rml-pars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6" y="5105665"/>
            <a:ext cx="5462219" cy="130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2404534"/>
            <a:ext cx="8596668" cy="1646302"/>
          </a:xfrm>
        </p:spPr>
        <p:txBody>
          <a:bodyPr>
            <a:noAutofit/>
          </a:bodyPr>
          <a:lstStyle/>
          <a:p>
            <a:r>
              <a:rPr lang="en-US" sz="4400" dirty="0" smtClean="0"/>
              <a:t>An Approach for the Incremental Export of Relational Databases into RDF Graphs</a:t>
            </a:r>
            <a:endParaRPr lang="el-G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777" y="4050833"/>
            <a:ext cx="8300226" cy="1815577"/>
          </a:xfrm>
        </p:spPr>
        <p:txBody>
          <a:bodyPr/>
          <a:lstStyle/>
          <a:p>
            <a:r>
              <a:rPr lang="pt-BR" sz="2800" dirty="0" smtClean="0"/>
              <a:t>N. </a:t>
            </a:r>
            <a:r>
              <a:rPr lang="pt-BR" sz="2800" dirty="0"/>
              <a:t>Konstantinou, </a:t>
            </a:r>
            <a:r>
              <a:rPr lang="pt-BR" sz="2800" dirty="0" smtClean="0"/>
              <a:t>D.-E. </a:t>
            </a:r>
            <a:r>
              <a:rPr lang="pt-BR" sz="2800" dirty="0"/>
              <a:t>Spanos, </a:t>
            </a:r>
            <a:r>
              <a:rPr lang="pt-BR" sz="2800" dirty="0" smtClean="0"/>
              <a:t>D. </a:t>
            </a:r>
            <a:r>
              <a:rPr lang="pt-BR" sz="2800" dirty="0"/>
              <a:t>Kouis, </a:t>
            </a:r>
            <a:r>
              <a:rPr lang="pt-BR" sz="2800" dirty="0" smtClean="0"/>
              <a:t>N. Mitrou</a:t>
            </a:r>
          </a:p>
        </p:txBody>
      </p:sp>
      <p:pic>
        <p:nvPicPr>
          <p:cNvPr id="5" name="Picture 3" descr="C:\Users\nkons\Desktop\pyrforos_g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7" y="228976"/>
            <a:ext cx="724832" cy="7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nkons\Dropbox\eBooks_Shared\12-Γραφιστικό υλικό\logos\logo HEAL GR_EN\png\logoHEAL2013_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341" y="228976"/>
            <a:ext cx="2178150" cy="7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2845" y="228976"/>
            <a:ext cx="2850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National Technical </a:t>
            </a:r>
            <a:r>
              <a:rPr lang="en-US" sz="2000" dirty="0" smtClean="0"/>
              <a:t>University </a:t>
            </a:r>
            <a:r>
              <a:rPr lang="en-US" sz="2000" dirty="0"/>
              <a:t>of </a:t>
            </a:r>
            <a:r>
              <a:rPr lang="en-US" sz="2000" dirty="0" smtClean="0"/>
              <a:t>Athens</a:t>
            </a:r>
            <a:endParaRPr lang="el-GR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021101" cy="365125"/>
          </a:xfrm>
        </p:spPr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00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in RDF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10</a:t>
            </a:fld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102615" y="1910244"/>
            <a:ext cx="3331779" cy="49708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51704" y="1898297"/>
            <a:ext cx="2017986" cy="5161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"John Smith"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8" idx="6"/>
            <a:endCxn id="10" idx="2"/>
          </p:cNvCxnSpPr>
          <p:nvPr/>
        </p:nvCxnSpPr>
        <p:spPr>
          <a:xfrm flipV="1">
            <a:off x="3434394" y="2156370"/>
            <a:ext cx="617310" cy="24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71513" y="4287843"/>
            <a:ext cx="3281347" cy="36686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67333" y="4846184"/>
            <a:ext cx="1541932" cy="39187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endParaRPr lang="el-GR" sz="1200" dirty="0"/>
          </a:p>
        </p:txBody>
      </p:sp>
      <p:sp>
        <p:nvSpPr>
          <p:cNvPr id="15" name="Oval 14"/>
          <p:cNvSpPr/>
          <p:nvPr/>
        </p:nvSpPr>
        <p:spPr>
          <a:xfrm>
            <a:off x="2710799" y="5516057"/>
            <a:ext cx="1901387" cy="4014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"John Smith"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088" y="5006452"/>
            <a:ext cx="1184062" cy="4828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blank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0801" y="3533236"/>
            <a:ext cx="1749313" cy="3624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rdf:Statement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130" y="3336565"/>
            <a:ext cx="1854733" cy="3783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map:persons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6" idx="6"/>
            <a:endCxn id="21" idx="2"/>
          </p:cNvCxnSpPr>
          <p:nvPr/>
        </p:nvCxnSpPr>
        <p:spPr>
          <a:xfrm flipV="1">
            <a:off x="1269150" y="3714442"/>
            <a:ext cx="1381651" cy="153341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6"/>
            <a:endCxn id="13" idx="2"/>
          </p:cNvCxnSpPr>
          <p:nvPr/>
        </p:nvCxnSpPr>
        <p:spPr>
          <a:xfrm flipV="1">
            <a:off x="1269150" y="4471273"/>
            <a:ext cx="1702363" cy="77658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6"/>
            <a:endCxn id="14" idx="2"/>
          </p:cNvCxnSpPr>
          <p:nvPr/>
        </p:nvCxnSpPr>
        <p:spPr>
          <a:xfrm flipV="1">
            <a:off x="1269150" y="5042121"/>
            <a:ext cx="2298183" cy="2057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5" idx="2"/>
          </p:cNvCxnSpPr>
          <p:nvPr/>
        </p:nvCxnSpPr>
        <p:spPr>
          <a:xfrm>
            <a:off x="1269150" y="5247858"/>
            <a:ext cx="1441649" cy="4689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  <a:endCxn id="23" idx="4"/>
          </p:cNvCxnSpPr>
          <p:nvPr/>
        </p:nvCxnSpPr>
        <p:spPr>
          <a:xfrm flipV="1">
            <a:off x="677119" y="3714913"/>
            <a:ext cx="488378" cy="1291539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 rot="5400000">
            <a:off x="2937411" y="2733868"/>
            <a:ext cx="487335" cy="43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3199165" y="1794011"/>
            <a:ext cx="108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endParaRPr lang="el-G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597669" y="3917427"/>
            <a:ext cx="136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rdf:type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954584" y="4319900"/>
            <a:ext cx="161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rdf:subject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35383" y="4762492"/>
            <a:ext cx="157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rdf:predicate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012500" y="5274951"/>
            <a:ext cx="191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rdf:object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1447" y="4167181"/>
            <a:ext cx="1579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dc:source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-27161" y="2924990"/>
            <a:ext cx="9067466" cy="175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6077" y="2001649"/>
            <a:ext cx="602511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"John Smith" .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becomes</a:t>
            </a:r>
            <a:endParaRPr lang="el-GR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rdf:Statement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rdf:subject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l-G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rdf:predicate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l-G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"John Smith" 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dc:source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map:persons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391372" y="4810007"/>
            <a:ext cx="5721689" cy="1031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Ability </a:t>
            </a:r>
            <a:r>
              <a:rPr lang="en-US" sz="2000" dirty="0"/>
              <a:t>to </a:t>
            </a:r>
            <a:r>
              <a:rPr lang="en-US" sz="2000" dirty="0" smtClean="0"/>
              <a:t>annotate every triple</a:t>
            </a:r>
            <a:endParaRPr lang="en-US" sz="2000" dirty="0"/>
          </a:p>
          <a:p>
            <a:r>
              <a:rPr lang="en-US" sz="2000" dirty="0"/>
              <a:t>E.g. the mapping definition that produced </a:t>
            </a:r>
            <a:r>
              <a:rPr lang="en-US" sz="2000" dirty="0" smtClean="0"/>
              <a:t>it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508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937" y="2780853"/>
            <a:ext cx="8402637" cy="2157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R2RML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54904" cy="3880773"/>
          </a:xfrm>
        </p:spPr>
        <p:txBody>
          <a:bodyPr/>
          <a:lstStyle/>
          <a:p>
            <a:r>
              <a:rPr lang="en-US" dirty="0"/>
              <a:t>RDB to RDF Mapping Language</a:t>
            </a:r>
          </a:p>
          <a:p>
            <a:r>
              <a:rPr lang="en-US" dirty="0"/>
              <a:t>A W3C Recommendation, as of </a:t>
            </a:r>
            <a:r>
              <a:rPr lang="en-US" dirty="0" smtClean="0"/>
              <a:t>2012</a:t>
            </a:r>
          </a:p>
          <a:p>
            <a:r>
              <a:rPr lang="en-US" dirty="0" smtClean="0"/>
              <a:t>Mapping documents contain sets of Triples Maps</a:t>
            </a:r>
          </a:p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11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5953149" y="2898328"/>
            <a:ext cx="5915025" cy="1838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42549" y="4114353"/>
            <a:ext cx="1658938" cy="446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RefObjectMap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7287" y="1109215"/>
            <a:ext cx="1658937" cy="446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TriplesMap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872812" y="4630290"/>
            <a:ext cx="0" cy="7540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23462" y="2079178"/>
            <a:ext cx="2297112" cy="44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PredicateObjectMap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6524" y="3677790"/>
            <a:ext cx="1658938" cy="446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SubjectMap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962674" y="4411215"/>
            <a:ext cx="209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>
                <a:latin typeface="Trebuchet MS" panose="020B0603020202020204" pitchFamily="34" charset="0"/>
                <a:cs typeface="Times New Roman" panose="02020603050405020304" pitchFamily="18" charset="0"/>
              </a:rPr>
              <a:t>Generated Triples</a:t>
            </a:r>
            <a:endParaRPr lang="el-GR" altLang="el-GR" sz="160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flipH="1" flipV="1">
            <a:off x="11515749" y="2585590"/>
            <a:ext cx="185738" cy="1752600"/>
          </a:xfrm>
          <a:prstGeom prst="bentConnector4">
            <a:avLst>
              <a:gd name="adj1" fmla="val -222222"/>
              <a:gd name="adj2" fmla="val 7818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0872812" y="2588765"/>
            <a:ext cx="0" cy="75565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9073380" y="2592734"/>
            <a:ext cx="1141413" cy="1127125"/>
          </a:xfrm>
          <a:prstGeom prst="bentConnector3">
            <a:avLst>
              <a:gd name="adj1" fmla="val 66573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75337" y="3898453"/>
            <a:ext cx="54768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6581799" y="598040"/>
            <a:ext cx="1374775" cy="4778375"/>
          </a:xfrm>
          <a:prstGeom prst="bentConnector2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727849" y="2014091"/>
            <a:ext cx="2066925" cy="1289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5948387" y="1623565"/>
            <a:ext cx="1801812" cy="211138"/>
          </a:xfrm>
          <a:prstGeom prst="bentConnector3">
            <a:avLst>
              <a:gd name="adj1" fmla="val 99978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0"/>
          </p:cNvCxnSpPr>
          <p:nvPr/>
        </p:nvCxnSpPr>
        <p:spPr>
          <a:xfrm rot="16200000" flipV="1">
            <a:off x="9573443" y="779809"/>
            <a:ext cx="760413" cy="1838325"/>
          </a:xfrm>
          <a:prstGeom prst="bentConnector2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14"/>
          <p:cNvSpPr txBox="1">
            <a:spLocks noChangeArrowheads="1"/>
          </p:cNvSpPr>
          <p:nvPr/>
        </p:nvSpPr>
        <p:spPr bwMode="auto">
          <a:xfrm>
            <a:off x="3617936" y="4592190"/>
            <a:ext cx="2605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600" dirty="0">
                <a:latin typeface="Trebuchet MS" panose="020B0603020202020204" pitchFamily="34" charset="0"/>
                <a:cs typeface="Times New Roman" panose="02020603050405020304" pitchFamily="18" charset="0"/>
              </a:rPr>
              <a:t>Generated Output Dataset</a:t>
            </a:r>
            <a:endParaRPr lang="el-GR" altLang="el-GR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35449" y="3674615"/>
            <a:ext cx="1658938" cy="446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GraphMap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28287" y="5104953"/>
            <a:ext cx="1287462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Join</a:t>
            </a:r>
            <a:endParaRPr lang="el-GR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042549" y="3280915"/>
            <a:ext cx="1658938" cy="446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ObjectMap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70887" y="3666678"/>
            <a:ext cx="1658937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PredicateMap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7437" y="1601340"/>
            <a:ext cx="1658937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LogicalTable</a:t>
            </a:r>
            <a:endParaRPr lang="el-GR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7677174" y="1572765"/>
            <a:ext cx="134938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8337574" y="1572765"/>
            <a:ext cx="134938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10804549" y="2537965"/>
            <a:ext cx="134938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10139387" y="2537965"/>
            <a:ext cx="136525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11447487" y="2537965"/>
            <a:ext cx="134937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10804549" y="4576315"/>
            <a:ext cx="134938" cy="220663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Diamond 34"/>
          <p:cNvSpPr/>
          <p:nvPr/>
        </p:nvSpPr>
        <p:spPr>
          <a:xfrm rot="5400000">
            <a:off x="9537724" y="2183953"/>
            <a:ext cx="134938" cy="22066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Diamond 35"/>
          <p:cNvSpPr/>
          <p:nvPr/>
        </p:nvSpPr>
        <p:spPr>
          <a:xfrm rot="5400000">
            <a:off x="9019405" y="1211609"/>
            <a:ext cx="134938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Diamond 36"/>
          <p:cNvSpPr/>
          <p:nvPr/>
        </p:nvSpPr>
        <p:spPr>
          <a:xfrm rot="5400000">
            <a:off x="6098405" y="3786534"/>
            <a:ext cx="134938" cy="22225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Triples </a:t>
            </a:r>
            <a:r>
              <a:rPr lang="en-US" dirty="0"/>
              <a:t>Maps in </a:t>
            </a:r>
            <a:r>
              <a:rPr lang="en-US" dirty="0" smtClean="0"/>
              <a:t>R2RML 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3563" cy="4923518"/>
          </a:xfrm>
        </p:spPr>
        <p:txBody>
          <a:bodyPr>
            <a:normAutofit/>
          </a:bodyPr>
          <a:lstStyle/>
          <a:p>
            <a:r>
              <a:rPr lang="en-US" dirty="0" smtClean="0"/>
              <a:t>Reusable </a:t>
            </a:r>
            <a:r>
              <a:rPr lang="en-US" dirty="0"/>
              <a:t>mapping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a rule for translating each row of a </a:t>
            </a:r>
            <a:r>
              <a:rPr lang="en-US" i="1" dirty="0"/>
              <a:t>logical table </a:t>
            </a:r>
            <a:r>
              <a:rPr lang="en-US" dirty="0"/>
              <a:t>to zero or more RDF triples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logical table </a:t>
            </a:r>
            <a:r>
              <a:rPr lang="en-US" dirty="0"/>
              <a:t>is a tabular SQL query result </a:t>
            </a:r>
            <a:r>
              <a:rPr lang="en-US" dirty="0" smtClean="0"/>
              <a:t>set that </a:t>
            </a:r>
            <a:r>
              <a:rPr lang="en-US" dirty="0"/>
              <a:t>is to be mapped to RDF triples</a:t>
            </a:r>
          </a:p>
          <a:p>
            <a:pPr lvl="1"/>
            <a:r>
              <a:rPr lang="en-US" i="1" dirty="0"/>
              <a:t>Execution</a:t>
            </a:r>
            <a:r>
              <a:rPr lang="en-US" dirty="0"/>
              <a:t> of a triples map generates the triples that originate from </a:t>
            </a:r>
            <a:r>
              <a:rPr lang="en-US" dirty="0" smtClean="0"/>
              <a:t>the </a:t>
            </a:r>
            <a:r>
              <a:rPr lang="en-US" dirty="0"/>
              <a:t>specific </a:t>
            </a:r>
            <a:r>
              <a:rPr lang="en-US" dirty="0" smtClean="0"/>
              <a:t>result set</a:t>
            </a:r>
            <a:endParaRPr lang="en-US" dirty="0"/>
          </a:p>
          <a:p>
            <a:endParaRPr lang="el-GR" dirty="0"/>
          </a:p>
        </p:txBody>
      </p:sp>
      <p:pic>
        <p:nvPicPr>
          <p:cNvPr id="4" name="Picture 4" descr="C:\Users\nkons\Desktop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62" y="2377264"/>
            <a:ext cx="5466518" cy="24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nkons\Desktop\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98" y="4757633"/>
            <a:ext cx="5216220" cy="8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9419548" y="4596525"/>
            <a:ext cx="235218" cy="320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57" y="1506968"/>
            <a:ext cx="5877824" cy="801066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9341140" y="2193884"/>
            <a:ext cx="387746" cy="3919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80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Triples Maps in R2RML </a:t>
            </a:r>
            <a:r>
              <a:rPr lang="en-US" dirty="0" smtClean="0"/>
              <a:t>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1265478" y="2725234"/>
            <a:ext cx="988743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l-GR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 err="1"/>
              <a:t>map:persons</a:t>
            </a:r>
            <a:endParaRPr lang="el-GR" sz="1600" dirty="0"/>
          </a:p>
          <a:p>
            <a:r>
              <a:rPr lang="en-US" sz="1600" dirty="0"/>
              <a:t>    </a:t>
            </a:r>
            <a:r>
              <a:rPr lang="en-US" sz="1600" u="sng" dirty="0" err="1"/>
              <a:t>rr:logicalTable</a:t>
            </a:r>
            <a:r>
              <a:rPr lang="en-US" sz="1600" dirty="0"/>
              <a:t> [ </a:t>
            </a:r>
            <a:r>
              <a:rPr lang="en-US" sz="1600" dirty="0" err="1"/>
              <a:t>rr:tableName</a:t>
            </a:r>
            <a:r>
              <a:rPr lang="en-US" sz="1600" dirty="0"/>
              <a:t> '"</a:t>
            </a:r>
            <a:r>
              <a:rPr lang="en-US" sz="1600" dirty="0" err="1"/>
              <a:t>eperson</a:t>
            </a:r>
            <a:r>
              <a:rPr lang="en-US" sz="1600" dirty="0"/>
              <a:t>"'; ];</a:t>
            </a:r>
            <a:endParaRPr lang="el-GR" sz="1600" dirty="0"/>
          </a:p>
          <a:p>
            <a:r>
              <a:rPr lang="en-US" sz="1600" dirty="0"/>
              <a:t>    </a:t>
            </a:r>
            <a:r>
              <a:rPr lang="en-US" sz="1600" u="sng" dirty="0" err="1"/>
              <a:t>rr:subjectMap</a:t>
            </a:r>
            <a:r>
              <a:rPr lang="en-US" sz="1600" dirty="0"/>
              <a:t> [</a:t>
            </a:r>
            <a:endParaRPr lang="el-GR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rr:template</a:t>
            </a:r>
            <a:r>
              <a:rPr lang="en-US" sz="1600" dirty="0"/>
              <a:t> 'http://data.example.org/repository/person/{"</a:t>
            </a:r>
            <a:r>
              <a:rPr lang="en-US" sz="1600" dirty="0" err="1"/>
              <a:t>eperson_id</a:t>
            </a:r>
            <a:r>
              <a:rPr lang="en-US" sz="1600" dirty="0"/>
              <a:t>"}';</a:t>
            </a:r>
            <a:endParaRPr lang="el-GR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rr:class</a:t>
            </a:r>
            <a:r>
              <a:rPr lang="en-US" sz="1600" dirty="0"/>
              <a:t> </a:t>
            </a:r>
            <a:r>
              <a:rPr lang="en-US" sz="1600" dirty="0" err="1"/>
              <a:t>foaf:Person</a:t>
            </a:r>
            <a:r>
              <a:rPr lang="en-US" sz="1600" dirty="0"/>
              <a:t>; ];</a:t>
            </a:r>
            <a:endParaRPr lang="el-GR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rr:predicateObjectMap</a:t>
            </a:r>
            <a:r>
              <a:rPr lang="en-US" sz="1600" dirty="0"/>
              <a:t> [</a:t>
            </a:r>
            <a:endParaRPr lang="el-GR" sz="1600" dirty="0"/>
          </a:p>
          <a:p>
            <a:r>
              <a:rPr lang="en-US" sz="1600" dirty="0"/>
              <a:t>      </a:t>
            </a:r>
            <a:r>
              <a:rPr lang="en-US" sz="1600" u="sng" dirty="0" err="1"/>
              <a:t>rr:predicate</a:t>
            </a:r>
            <a:r>
              <a:rPr lang="en-US" sz="1600" dirty="0"/>
              <a:t> </a:t>
            </a:r>
            <a:r>
              <a:rPr lang="en-US" sz="1600" dirty="0" err="1"/>
              <a:t>foaf:name</a:t>
            </a:r>
            <a:r>
              <a:rPr lang="en-US" sz="1600" dirty="0"/>
              <a:t>;</a:t>
            </a:r>
            <a:endParaRPr lang="el-GR" sz="1600" dirty="0"/>
          </a:p>
          <a:p>
            <a:r>
              <a:rPr lang="en-US" sz="1600" dirty="0"/>
              <a:t>      </a:t>
            </a:r>
            <a:r>
              <a:rPr lang="en-US" sz="1600" u="sng" dirty="0" err="1"/>
              <a:t>rr:objectMap</a:t>
            </a:r>
            <a:r>
              <a:rPr lang="en-US" sz="1600" dirty="0"/>
              <a:t> [ </a:t>
            </a:r>
            <a:r>
              <a:rPr lang="en-US" sz="1600" dirty="0" err="1"/>
              <a:t>rr:template</a:t>
            </a:r>
            <a:r>
              <a:rPr lang="en-US" sz="1600" dirty="0"/>
              <a:t> '{"</a:t>
            </a:r>
            <a:r>
              <a:rPr lang="en-US" sz="1600" dirty="0" err="1"/>
              <a:t>firstname</a:t>
            </a:r>
            <a:r>
              <a:rPr lang="en-US" sz="1600" dirty="0"/>
              <a:t>"} {"</a:t>
            </a:r>
            <a:r>
              <a:rPr lang="en-US" sz="1600" dirty="0" err="1"/>
              <a:t>lastname</a:t>
            </a:r>
            <a:r>
              <a:rPr lang="en-US" sz="1600" dirty="0"/>
              <a:t>"}' ;</a:t>
            </a:r>
            <a:endParaRPr lang="el-GR" sz="1600" dirty="0"/>
          </a:p>
          <a:p>
            <a:r>
              <a:rPr lang="en-US" sz="1600" dirty="0"/>
              <a:t>                      </a:t>
            </a:r>
            <a:r>
              <a:rPr lang="en-US" sz="1600" dirty="0" err="1"/>
              <a:t>rr:termType</a:t>
            </a:r>
            <a:r>
              <a:rPr lang="en-US" sz="1600" dirty="0"/>
              <a:t> </a:t>
            </a:r>
            <a:r>
              <a:rPr lang="en-US" sz="1600" dirty="0" err="1"/>
              <a:t>rr:Literal</a:t>
            </a:r>
            <a:r>
              <a:rPr lang="en-US" sz="1600" dirty="0"/>
              <a:t>; ] ].</a:t>
            </a:r>
            <a:endParaRPr lang="el-GR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3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71188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An R2RML Mapping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964931"/>
            <a:ext cx="10587014" cy="280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@prefix map: &lt;#&gt;.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@prefix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&lt;http://www.w3.org/ns/r2rml#&gt;.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@prefix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dcterms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&lt;http://purl.org/dc/terms/&gt;.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map:persons-groups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rr:logicalTable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rr:tableName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'"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epersongroup2eperson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"'; 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rr:subjectMap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rr:template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'http://data.example.org/repository/group/{"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eperson_group_id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"}';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foaf:member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rr:template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'http://data.example.org/repository/person/{"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eperson_id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"}';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rr:termType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rr:IRI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] ].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nkons\Desktop\eperson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54" y="5248857"/>
            <a:ext cx="28765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0090" y="5281509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&lt;http://data.example.org/repository/group/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foaf:member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&lt;http://data.example.org/repository/person/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&lt;http://data.example.org/repository/person/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&lt;http://data.example.org/repository/person/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&lt;http://data.example.org/repository/person/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&lt;http://data.example.org/repository/person/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&lt;http://data.example.org/repository/person/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</a:p>
        </p:txBody>
      </p:sp>
      <p:sp>
        <p:nvSpPr>
          <p:cNvPr id="5" name="Oval 4"/>
          <p:cNvSpPr/>
          <p:nvPr/>
        </p:nvSpPr>
        <p:spPr>
          <a:xfrm>
            <a:off x="8910098" y="5434283"/>
            <a:ext cx="324000" cy="12322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5880" y="5478185"/>
            <a:ext cx="324544" cy="12389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3818261" y="5050109"/>
            <a:ext cx="5244960" cy="815735"/>
          </a:xfrm>
          <a:prstGeom prst="arc">
            <a:avLst>
              <a:gd name="adj1" fmla="val 10796932"/>
              <a:gd name="adj2" fmla="val 21577156"/>
            </a:avLst>
          </a:prstGeom>
          <a:ln w="19050">
            <a:solidFill>
              <a:schemeClr val="accent2"/>
            </a:solidFill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61584" y="5729646"/>
            <a:ext cx="179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cs typeface="Courier New" panose="02070309020205020404" pitchFamily="49" charset="0"/>
              </a:rPr>
              <a:t>Table epersongroup2eperson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4437152" y="5793985"/>
            <a:ext cx="360040" cy="3600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62554" y="5250008"/>
            <a:ext cx="324000" cy="3468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61525" y="5478185"/>
            <a:ext cx="324544" cy="12389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2753906" y="5062958"/>
            <a:ext cx="5616624" cy="802886"/>
          </a:xfrm>
          <a:prstGeom prst="arc">
            <a:avLst>
              <a:gd name="adj1" fmla="val 10796932"/>
              <a:gd name="adj2" fmla="val 21478889"/>
            </a:avLst>
          </a:prstGeom>
          <a:ln w="19050">
            <a:solidFill>
              <a:schemeClr val="accent2"/>
            </a:solidFill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15" grpId="0" animBg="1"/>
      <p:bldP spid="20" grpId="0" animBg="1"/>
      <p:bldP spid="13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Measurements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6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R2RML Parser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R2RML implementation</a:t>
            </a:r>
          </a:p>
          <a:p>
            <a:r>
              <a:rPr lang="en-US" dirty="0" smtClean="0"/>
              <a:t>Command-line tool </a:t>
            </a:r>
            <a:r>
              <a:rPr lang="en-US" dirty="0"/>
              <a:t>that can export relational database contents as RDF graphs, based on an R2RML mapping document</a:t>
            </a:r>
          </a:p>
          <a:p>
            <a:r>
              <a:rPr lang="en-US" dirty="0" smtClean="0"/>
              <a:t>Open-source (CC BY-NC), written in Java</a:t>
            </a:r>
          </a:p>
          <a:p>
            <a:pPr lvl="1"/>
            <a:r>
              <a:rPr lang="en-US" dirty="0" smtClean="0"/>
              <a:t>Publicly available at </a:t>
            </a:r>
            <a:r>
              <a:rPr lang="en-US" dirty="0" smtClean="0">
                <a:hlinkClick r:id="rId2"/>
              </a:rPr>
              <a:t>https://github.com/nkons/r2rml-parser</a:t>
            </a:r>
            <a:endParaRPr lang="en-US" dirty="0" smtClean="0"/>
          </a:p>
          <a:p>
            <a:pPr lvl="1"/>
            <a:r>
              <a:rPr lang="en-US" dirty="0" smtClean="0"/>
              <a:t>Worldwide interest (</a:t>
            </a:r>
            <a:r>
              <a:rPr lang="en-US" dirty="0" err="1" smtClean="0"/>
              <a:t>Ontotext</a:t>
            </a:r>
            <a:r>
              <a:rPr lang="en-US" dirty="0" smtClean="0"/>
              <a:t>, </a:t>
            </a:r>
            <a:r>
              <a:rPr lang="en-US" dirty="0" err="1" smtClean="0"/>
              <a:t>Abbvie</a:t>
            </a:r>
            <a:r>
              <a:rPr lang="en-US" smtClean="0"/>
              <a:t>, </a:t>
            </a:r>
            <a:r>
              <a:rPr lang="en-US" smtClean="0"/>
              <a:t>Financial Times)</a:t>
            </a:r>
            <a:endParaRPr lang="en-US" dirty="0" smtClean="0"/>
          </a:p>
          <a:p>
            <a:r>
              <a:rPr lang="en-US" dirty="0" smtClean="0"/>
              <a:t>Tested </a:t>
            </a:r>
            <a:r>
              <a:rPr lang="en-US" dirty="0"/>
              <a:t>against </a:t>
            </a:r>
            <a:r>
              <a:rPr lang="en-US" dirty="0" smtClean="0"/>
              <a:t>MySQL, PostgreSQL, and Oracle</a:t>
            </a:r>
          </a:p>
          <a:p>
            <a:r>
              <a:rPr lang="en-US" dirty="0"/>
              <a:t>Output can be written in RDF/OWL</a:t>
            </a:r>
          </a:p>
          <a:p>
            <a:pPr lvl="1"/>
            <a:r>
              <a:rPr lang="en-US" dirty="0"/>
              <a:t>N3, Turtle, N-Triple, TTL, </a:t>
            </a:r>
            <a:r>
              <a:rPr lang="en-US" dirty="0" smtClean="0"/>
              <a:t>RDF/XML(-ABBREV) notation, or Jena TDB backend</a:t>
            </a:r>
          </a:p>
          <a:p>
            <a:r>
              <a:rPr lang="en-US" dirty="0"/>
              <a:t>Covers most </a:t>
            </a:r>
            <a:r>
              <a:rPr lang="en-US" dirty="0" smtClean="0"/>
              <a:t>(not all) of </a:t>
            </a:r>
            <a:r>
              <a:rPr lang="en-US" dirty="0"/>
              <a:t>the R2RML </a:t>
            </a:r>
            <a:r>
              <a:rPr lang="en-US" dirty="0" smtClean="0"/>
              <a:t>constructs (see the 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Does not </a:t>
            </a:r>
            <a:r>
              <a:rPr lang="en-US" dirty="0" smtClean="0"/>
              <a:t>offer SPARQL-to-SQL </a:t>
            </a:r>
            <a:r>
              <a:rPr lang="en-US" dirty="0"/>
              <a:t>translations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00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00" y="2593825"/>
            <a:ext cx="10515600" cy="4231043"/>
          </a:xfrm>
        </p:spPr>
        <p:txBody>
          <a:bodyPr>
            <a:normAutofit/>
          </a:bodyPr>
          <a:lstStyle/>
          <a:p>
            <a:r>
              <a:rPr lang="en-US" dirty="0" smtClean="0"/>
              <a:t>Parse the </a:t>
            </a:r>
            <a:r>
              <a:rPr lang="en-US" i="1" dirty="0" smtClean="0"/>
              <a:t>source database </a:t>
            </a:r>
            <a:r>
              <a:rPr lang="en-US" dirty="0" smtClean="0"/>
              <a:t>contents into result sets</a:t>
            </a:r>
          </a:p>
          <a:p>
            <a:r>
              <a:rPr lang="en-US" dirty="0" smtClean="0"/>
              <a:t>According to the R2RML </a:t>
            </a:r>
            <a:r>
              <a:rPr lang="en-US" i="1" dirty="0" smtClean="0"/>
              <a:t>Mapping File</a:t>
            </a:r>
            <a:r>
              <a:rPr lang="en-US" dirty="0" smtClean="0"/>
              <a:t>, the </a:t>
            </a:r>
            <a:r>
              <a:rPr lang="en-US" i="1" dirty="0" smtClean="0"/>
              <a:t>Parser </a:t>
            </a:r>
            <a:r>
              <a:rPr lang="en-US" dirty="0" smtClean="0"/>
              <a:t>generates a set of instructions to the </a:t>
            </a:r>
            <a:r>
              <a:rPr lang="en-US" i="1" dirty="0" smtClean="0"/>
              <a:t>Generator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Generator </a:t>
            </a:r>
            <a:r>
              <a:rPr lang="en-US" dirty="0" smtClean="0"/>
              <a:t>instantiates in-memory the resulting RDF graph</a:t>
            </a:r>
          </a:p>
          <a:p>
            <a:r>
              <a:rPr lang="en-US" dirty="0" smtClean="0"/>
              <a:t>Persist the generated </a:t>
            </a:r>
            <a:r>
              <a:rPr lang="en-US" i="1" dirty="0" smtClean="0"/>
              <a:t>RDF graph </a:t>
            </a:r>
            <a:r>
              <a:rPr lang="en-US" dirty="0" smtClean="0"/>
              <a:t>into</a:t>
            </a:r>
          </a:p>
          <a:p>
            <a:pPr lvl="1"/>
            <a:r>
              <a:rPr lang="en-US" dirty="0" smtClean="0"/>
              <a:t>An RDF file in the Hard Disk, or</a:t>
            </a:r>
          </a:p>
          <a:p>
            <a:pPr lvl="1"/>
            <a:r>
              <a:rPr lang="en-US" dirty="0" smtClean="0"/>
              <a:t>In Jena’s relational database (eventually rendered obsolete), or</a:t>
            </a:r>
          </a:p>
          <a:p>
            <a:pPr lvl="1"/>
            <a:r>
              <a:rPr lang="en-US" dirty="0" smtClean="0"/>
              <a:t>In Jena’s TDB (Tuple Data Base, a custom implementation of B+ trees)</a:t>
            </a:r>
          </a:p>
          <a:p>
            <a:r>
              <a:rPr lang="en-US" dirty="0" smtClean="0"/>
              <a:t>Log the results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966324" y="1686050"/>
            <a:ext cx="801807" cy="72398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Parser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0662" y="1690686"/>
            <a:ext cx="1024607" cy="71209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Generator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3790725" y="1690688"/>
            <a:ext cx="1040495" cy="712088"/>
          </a:xfrm>
          <a:prstGeom prst="verticalScroll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Mapping file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2005074" y="1690688"/>
            <a:ext cx="1510244" cy="712088"/>
          </a:xfrm>
          <a:prstGeom prst="flowChartMagneticDisk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Source database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4939" y="1415036"/>
            <a:ext cx="109566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RDF graph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8220402" y="2202898"/>
            <a:ext cx="1506921" cy="524536"/>
          </a:xfrm>
          <a:prstGeom prst="flowChartMagneticDisk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TDB</a:t>
            </a:r>
          </a:p>
        </p:txBody>
      </p:sp>
      <p:cxnSp>
        <p:nvCxnSpPr>
          <p:cNvPr id="12" name="Straight Arrow Connector 11"/>
          <p:cNvCxnSpPr>
            <a:stCxn id="21" idx="3"/>
            <a:endCxn id="9" idx="2"/>
          </p:cNvCxnSpPr>
          <p:nvPr/>
        </p:nvCxnSpPr>
        <p:spPr>
          <a:xfrm flipV="1">
            <a:off x="7914454" y="1591337"/>
            <a:ext cx="305948" cy="449287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1" idx="3"/>
            <a:endCxn id="10" idx="2"/>
          </p:cNvCxnSpPr>
          <p:nvPr/>
        </p:nvCxnSpPr>
        <p:spPr>
          <a:xfrm flipV="1">
            <a:off x="7914454" y="2026066"/>
            <a:ext cx="305948" cy="1455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  <a:endCxn id="11" idx="2"/>
          </p:cNvCxnSpPr>
          <p:nvPr/>
        </p:nvCxnSpPr>
        <p:spPr>
          <a:xfrm>
            <a:off x="7914454" y="2040624"/>
            <a:ext cx="305948" cy="424542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5768131" y="2046732"/>
            <a:ext cx="132531" cy="131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4" idx="1"/>
          </p:cNvCxnSpPr>
          <p:nvPr/>
        </p:nvCxnSpPr>
        <p:spPr>
          <a:xfrm>
            <a:off x="4742209" y="2046732"/>
            <a:ext cx="224115" cy="1311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6" idx="1"/>
          </p:cNvCxnSpPr>
          <p:nvPr/>
        </p:nvCxnSpPr>
        <p:spPr>
          <a:xfrm>
            <a:off x="3515318" y="2046732"/>
            <a:ext cx="36441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21" idx="1"/>
          </p:cNvCxnSpPr>
          <p:nvPr/>
        </p:nvCxnSpPr>
        <p:spPr>
          <a:xfrm flipV="1">
            <a:off x="6925269" y="2040624"/>
            <a:ext cx="376640" cy="610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1440" y="1415036"/>
            <a:ext cx="3551779" cy="127224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6587" y="1415036"/>
            <a:ext cx="135602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R2RML Parser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nkons\Documents\authoring\archive\others\11-talk about semweb\material\rd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09" y="1712300"/>
            <a:ext cx="612545" cy="6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17</a:t>
            </a:fld>
            <a:endParaRPr lang="el-GR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8220402" y="1763798"/>
            <a:ext cx="1506921" cy="52453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Target </a:t>
            </a:r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database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8220402" y="1329069"/>
            <a:ext cx="1506921" cy="52453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Hard </a:t>
            </a:r>
            <a:r>
              <a:rPr lang="en-US" sz="1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Disk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00" y="2105527"/>
            <a:ext cx="10515600" cy="4719342"/>
          </a:xfrm>
        </p:spPr>
        <p:txBody>
          <a:bodyPr>
            <a:normAutofit/>
          </a:bodyPr>
          <a:lstStyle/>
          <a:p>
            <a:r>
              <a:rPr lang="en-US" dirty="0"/>
              <a:t>Overall generation time is the sum of the </a:t>
            </a:r>
            <a:r>
              <a:rPr lang="en-US" dirty="0" smtClean="0"/>
              <a:t>following:</a:t>
            </a:r>
            <a:endParaRPr lang="en-US" dirty="0"/>
          </a:p>
          <a:p>
            <a:pPr lvl="1"/>
            <a:r>
              <a:rPr lang="en-US" dirty="0"/>
              <a:t>t1: Parse mapping document</a:t>
            </a:r>
            <a:endParaRPr lang="el-GR" dirty="0"/>
          </a:p>
          <a:p>
            <a:pPr lvl="1"/>
            <a:r>
              <a:rPr lang="en-US" dirty="0"/>
              <a:t>t2: Generate Jena model in memory</a:t>
            </a:r>
            <a:endParaRPr lang="el-GR" dirty="0"/>
          </a:p>
          <a:p>
            <a:pPr lvl="1"/>
            <a:r>
              <a:rPr lang="en-US" dirty="0"/>
              <a:t>t3: Dump model to the destination medium</a:t>
            </a:r>
            <a:endParaRPr lang="el-GR" dirty="0"/>
          </a:p>
          <a:p>
            <a:pPr lvl="1"/>
            <a:r>
              <a:rPr lang="en-US" dirty="0"/>
              <a:t>t4: Log the results</a:t>
            </a:r>
          </a:p>
          <a:p>
            <a:pPr lvl="2"/>
            <a:r>
              <a:rPr lang="en-US" dirty="0"/>
              <a:t>In incremental transformation, the log file contains the </a:t>
            </a:r>
            <a:r>
              <a:rPr lang="en-US" i="1" dirty="0"/>
              <a:t>reified model</a:t>
            </a:r>
          </a:p>
          <a:p>
            <a:pPr lvl="3"/>
            <a:r>
              <a:rPr lang="en-US" dirty="0"/>
              <a:t>A model that contains only reified statements</a:t>
            </a:r>
          </a:p>
          <a:p>
            <a:pPr lvl="2"/>
            <a:r>
              <a:rPr lang="en-US" dirty="0"/>
              <a:t>Statements are annotated with the Triples Map URI that produced them</a:t>
            </a:r>
          </a:p>
          <a:p>
            <a:endParaRPr lang="el-GR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18</a:t>
            </a:fld>
            <a:endParaRPr lang="el-GR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021101" cy="365125"/>
          </a:xfrm>
        </p:spPr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834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Incremental</a:t>
            </a:r>
            <a:r>
              <a:rPr lang="en-US" dirty="0" smtClean="0"/>
              <a:t> </a:t>
            </a:r>
            <a:r>
              <a:rPr lang="en-US" dirty="0"/>
              <a:t>RDF </a:t>
            </a:r>
            <a:r>
              <a:rPr lang="en-US" dirty="0" smtClean="0"/>
              <a:t>Triple Transformation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challenge</a:t>
            </a:r>
          </a:p>
          <a:p>
            <a:pPr lvl="1"/>
            <a:r>
              <a:rPr lang="en-US" dirty="0" smtClean="0"/>
              <a:t>Discover, since the last time </a:t>
            </a:r>
            <a:r>
              <a:rPr lang="en-US" dirty="0"/>
              <a:t>the incremental RDF generation took </a:t>
            </a:r>
            <a:r>
              <a:rPr lang="en-US" dirty="0" smtClean="0"/>
              <a:t>place</a:t>
            </a:r>
          </a:p>
          <a:p>
            <a:pPr lvl="2"/>
            <a:r>
              <a:rPr lang="en-US" dirty="0"/>
              <a:t>Which database tuples were </a:t>
            </a:r>
            <a:r>
              <a:rPr lang="en-US" dirty="0" smtClean="0"/>
              <a:t>modified</a:t>
            </a:r>
            <a:endParaRPr lang="en-US" dirty="0"/>
          </a:p>
          <a:p>
            <a:pPr lvl="2"/>
            <a:r>
              <a:rPr lang="en-US" dirty="0" smtClean="0"/>
              <a:t>Which </a:t>
            </a:r>
            <a:r>
              <a:rPr lang="en-US" i="1" dirty="0" smtClean="0"/>
              <a:t>Triples Maps</a:t>
            </a:r>
            <a:r>
              <a:rPr lang="en-US" dirty="0" smtClean="0"/>
              <a:t> were modified</a:t>
            </a:r>
          </a:p>
          <a:p>
            <a:pPr lvl="1"/>
            <a:r>
              <a:rPr lang="en-US" dirty="0" smtClean="0"/>
              <a:t>Then, perform </a:t>
            </a:r>
            <a:r>
              <a:rPr lang="en-US" dirty="0"/>
              <a:t>the mapping only for this altered </a:t>
            </a:r>
            <a:r>
              <a:rPr lang="en-US" dirty="0" smtClean="0"/>
              <a:t>subset</a:t>
            </a:r>
            <a:endParaRPr lang="en-US" dirty="0"/>
          </a:p>
          <a:p>
            <a:r>
              <a:rPr lang="en-US" dirty="0" smtClean="0"/>
              <a:t>Ideally, we should detect the exact changed database cells and modify only the respectively generated elements in the RDF graph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using R2RML</a:t>
            </a:r>
            <a:r>
              <a:rPr lang="en-US" i="1" dirty="0"/>
              <a:t>, the atom </a:t>
            </a:r>
            <a:r>
              <a:rPr lang="en-US" dirty="0"/>
              <a:t>of the mapping definition becomes the </a:t>
            </a:r>
            <a:r>
              <a:rPr lang="en-US" i="1" dirty="0" smtClean="0"/>
              <a:t>Triples Map</a:t>
            </a:r>
            <a:endParaRPr lang="el-GR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16662"/>
              </p:ext>
            </p:extLst>
          </p:nvPr>
        </p:nvGraphicFramePr>
        <p:xfrm>
          <a:off x="8805033" y="1938130"/>
          <a:ext cx="2342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59"/>
                <a:gridCol w="468559"/>
                <a:gridCol w="468559"/>
                <a:gridCol w="468559"/>
                <a:gridCol w="468559"/>
              </a:tblGrid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  <a:endParaRPr lang="el-GR" sz="1200" dirty="0"/>
                    </a:p>
                  </a:txBody>
                  <a:tcPr/>
                </a:tc>
              </a:tr>
              <a:tr h="1323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  <a:tr h="20805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</a:t>
                      </a:r>
                      <a:endParaRPr lang="el-G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64722"/>
              </p:ext>
            </p:extLst>
          </p:nvPr>
        </p:nvGraphicFramePr>
        <p:xfrm>
          <a:off x="9086617" y="4451507"/>
          <a:ext cx="1779627" cy="225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09"/>
                <a:gridCol w="593209"/>
                <a:gridCol w="59320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l-G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l-G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. </a:t>
                      </a:r>
                      <a:endParaRPr lang="el-G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  <a:tr h="198195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</a:t>
                      </a:r>
                      <a:endParaRPr lang="el-GR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8869874" y="3729623"/>
            <a:ext cx="2213112" cy="523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Triples Map</a:t>
            </a:r>
            <a:endParaRPr lang="el-GR" dirty="0"/>
          </a:p>
        </p:txBody>
      </p:sp>
      <p:sp>
        <p:nvSpPr>
          <p:cNvPr id="11" name="Down Arrow 10"/>
          <p:cNvSpPr/>
          <p:nvPr/>
        </p:nvSpPr>
        <p:spPr>
          <a:xfrm>
            <a:off x="9862130" y="3483084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Down Arrow 11"/>
          <p:cNvSpPr/>
          <p:nvPr/>
        </p:nvSpPr>
        <p:spPr>
          <a:xfrm>
            <a:off x="9862130" y="4186824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11197280" y="1825625"/>
            <a:ext cx="87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set</a:t>
            </a:r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10913380" y="4339224"/>
            <a:ext cx="101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Triples</a:t>
            </a:r>
            <a:endParaRPr lang="el-GR" dirty="0"/>
          </a:p>
        </p:txBody>
      </p:sp>
      <p:sp>
        <p:nvSpPr>
          <p:cNvPr id="16" name="Slide Number Placeholder 4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15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as a project in 2012 in the National Documentation Centre, to offer </a:t>
            </a:r>
            <a:r>
              <a:rPr lang="en-US" dirty="0"/>
              <a:t>Linked Data </a:t>
            </a:r>
            <a:r>
              <a:rPr lang="en-US" dirty="0" smtClean="0"/>
              <a:t>views over its contents</a:t>
            </a:r>
          </a:p>
          <a:p>
            <a:r>
              <a:rPr lang="en-US" dirty="0" smtClean="0"/>
              <a:t>Evolved as a standards-compliant open-source tool</a:t>
            </a:r>
          </a:p>
          <a:p>
            <a:r>
              <a:rPr lang="en-US" dirty="0" smtClean="0"/>
              <a:t>First results presented in IC-ININFO’13 and MTSR’13</a:t>
            </a:r>
          </a:p>
          <a:p>
            <a:r>
              <a:rPr lang="en-US" dirty="0" smtClean="0"/>
              <a:t>Journal paper of the presentation of the software used was awarded an </a:t>
            </a:r>
            <a:r>
              <a:rPr lang="en-US" dirty="0"/>
              <a:t>Outstanding Paper </a:t>
            </a:r>
            <a:r>
              <a:rPr lang="en-US" dirty="0" smtClean="0"/>
              <a:t>Award</a:t>
            </a:r>
          </a:p>
          <a:p>
            <a:r>
              <a:rPr lang="en-US" dirty="0" smtClean="0"/>
              <a:t>Latest results presented in WIMS’14</a:t>
            </a:r>
          </a:p>
          <a:p>
            <a:r>
              <a:rPr lang="en-US" dirty="0" smtClean="0"/>
              <a:t>Revised and extended version in a special issue in IJAIT (2015)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942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i="1" dirty="0" smtClean="0"/>
              <a:t>transformation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6365"/>
            <a:ext cx="10587014" cy="388077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Possible </a:t>
            </a:r>
            <a:r>
              <a:rPr lang="en-US" dirty="0"/>
              <a:t>when the resulting RDF graph is persisted on the hard </a:t>
            </a:r>
            <a:r>
              <a:rPr lang="en-US" dirty="0" smtClean="0"/>
              <a:t>disk</a:t>
            </a:r>
          </a:p>
          <a:p>
            <a:pPr lvl="0"/>
            <a:r>
              <a:rPr lang="en-US" dirty="0" smtClean="0"/>
              <a:t>The algorithm does not run the entire </a:t>
            </a:r>
            <a:r>
              <a:rPr lang="en-US" dirty="0"/>
              <a:t>set of </a:t>
            </a:r>
            <a:r>
              <a:rPr lang="en-US" dirty="0" smtClean="0"/>
              <a:t>triples maps</a:t>
            </a:r>
          </a:p>
          <a:p>
            <a:pPr lvl="1"/>
            <a:r>
              <a:rPr lang="en-US" dirty="0" smtClean="0"/>
              <a:t>Consult the </a:t>
            </a:r>
            <a:r>
              <a:rPr lang="en-US" dirty="0"/>
              <a:t>log file with the output of </a:t>
            </a:r>
            <a:r>
              <a:rPr lang="en-US" dirty="0" smtClean="0"/>
              <a:t>the last run </a:t>
            </a:r>
            <a:r>
              <a:rPr lang="en-US" dirty="0"/>
              <a:t>of the </a:t>
            </a:r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MD5 hashes of triples maps definitions, SELECT queries, and respective query </a:t>
            </a:r>
            <a:r>
              <a:rPr lang="en-US" dirty="0" err="1" smtClean="0"/>
              <a:t>resultsets</a:t>
            </a:r>
            <a:endParaRPr lang="en-US" dirty="0" smtClean="0"/>
          </a:p>
          <a:p>
            <a:pPr lvl="1"/>
            <a:r>
              <a:rPr lang="en-US" dirty="0" smtClean="0"/>
              <a:t>Perform transformations </a:t>
            </a:r>
            <a:r>
              <a:rPr lang="en-US" dirty="0"/>
              <a:t>only on the changed data </a:t>
            </a:r>
            <a:r>
              <a:rPr lang="en-US" dirty="0" smtClean="0"/>
              <a:t>subset</a:t>
            </a:r>
          </a:p>
          <a:p>
            <a:pPr lvl="2"/>
            <a:r>
              <a:rPr lang="en-US" dirty="0" smtClean="0"/>
              <a:t>I.e. triples maps for which a change was detected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resulting RDF graph file is erased and rewritten on the hard </a:t>
            </a:r>
            <a:r>
              <a:rPr lang="en-US" dirty="0" smtClean="0"/>
              <a:t>disk</a:t>
            </a:r>
          </a:p>
          <a:p>
            <a:pPr lvl="0"/>
            <a:r>
              <a:rPr lang="en-US" dirty="0" smtClean="0"/>
              <a:t>Retrieve unchanged triples from the log file</a:t>
            </a:r>
          </a:p>
          <a:p>
            <a:pPr lvl="1"/>
            <a:r>
              <a:rPr lang="en-US" dirty="0" smtClean="0"/>
              <a:t>Log file contains a set of reified statements, annotated as per source Triples Maps definition</a:t>
            </a:r>
            <a:endParaRPr lang="el-GR" dirty="0"/>
          </a:p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</a:t>
            </a:r>
            <a:r>
              <a:rPr lang="en-US" i="1" dirty="0" smtClean="0"/>
              <a:t>storage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421"/>
            <a:ext cx="10912686" cy="4356942"/>
          </a:xfrm>
        </p:spPr>
        <p:txBody>
          <a:bodyPr>
            <a:normAutofit/>
          </a:bodyPr>
          <a:lstStyle/>
          <a:p>
            <a:r>
              <a:rPr lang="en-US" dirty="0" smtClean="0"/>
              <a:t>Store changes </a:t>
            </a:r>
            <a:r>
              <a:rPr lang="en-US" dirty="0"/>
              <a:t>without rewriting the whole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dirty="0" smtClean="0"/>
              <a:t>Possible when </a:t>
            </a:r>
            <a:r>
              <a:rPr lang="en-US" dirty="0"/>
              <a:t>the resulting graph is persisted in an RDF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Jena’s </a:t>
            </a:r>
            <a:r>
              <a:rPr lang="en-US" dirty="0"/>
              <a:t>TDB </a:t>
            </a:r>
            <a:r>
              <a:rPr lang="en-US" dirty="0" smtClean="0"/>
              <a:t>in our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medium </a:t>
            </a:r>
            <a:r>
              <a:rPr lang="en-US" dirty="0" smtClean="0"/>
              <a:t>must allow </a:t>
            </a:r>
            <a:r>
              <a:rPr lang="en-US" dirty="0"/>
              <a:t>additions/deletions/modifications at the </a:t>
            </a:r>
            <a:r>
              <a:rPr lang="en-US" dirty="0" smtClean="0"/>
              <a:t>triples level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39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For each </a:t>
            </a:r>
            <a:r>
              <a:rPr lang="en-US" i="1" dirty="0" smtClean="0"/>
              <a:t>Triples Map </a:t>
            </a:r>
            <a:r>
              <a:rPr lang="en-US" dirty="0" smtClean="0"/>
              <a:t>in the </a:t>
            </a:r>
            <a:r>
              <a:rPr lang="en-US" i="1" dirty="0" smtClean="0"/>
              <a:t>Mapping Document</a:t>
            </a:r>
          </a:p>
          <a:p>
            <a:pPr lvl="1"/>
            <a:r>
              <a:rPr lang="en-US" dirty="0" smtClean="0"/>
              <a:t>Decide whether we have to produce the resulting triples, based on the logged MD5 hashes</a:t>
            </a:r>
          </a:p>
          <a:p>
            <a:r>
              <a:rPr lang="en-US" dirty="0" smtClean="0"/>
              <a:t>Dumping to the Hard Disk</a:t>
            </a:r>
          </a:p>
          <a:p>
            <a:pPr lvl="1"/>
            <a:r>
              <a:rPr lang="en-US" dirty="0" smtClean="0"/>
              <a:t>Initially, </a:t>
            </a:r>
            <a:r>
              <a:rPr lang="en-US" dirty="0"/>
              <a:t>generate </a:t>
            </a:r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RDF triples that correspond to the source database</a:t>
            </a:r>
            <a:endParaRPr lang="en-US" dirty="0"/>
          </a:p>
          <a:p>
            <a:pPr lvl="1"/>
            <a:r>
              <a:rPr lang="en-US" dirty="0"/>
              <a:t>RDF triples are logged </a:t>
            </a:r>
            <a:r>
              <a:rPr lang="en-US" dirty="0" smtClean="0"/>
              <a:t>and annotated as </a:t>
            </a:r>
            <a:r>
              <a:rPr lang="en-US" dirty="0"/>
              <a:t>reified </a:t>
            </a:r>
            <a:r>
              <a:rPr lang="en-US" dirty="0" smtClean="0"/>
              <a:t>statements</a:t>
            </a:r>
            <a:endParaRPr lang="en-US" dirty="0"/>
          </a:p>
          <a:p>
            <a:pPr lvl="1"/>
            <a:r>
              <a:rPr lang="en-US" dirty="0" smtClean="0"/>
              <a:t>Incremental generation</a:t>
            </a:r>
          </a:p>
          <a:p>
            <a:pPr lvl="2"/>
            <a:r>
              <a:rPr lang="en-US" dirty="0" smtClean="0"/>
              <a:t>In subsequent executions, modify the existing reified model, by reflecting only the changes in the source database</a:t>
            </a:r>
          </a:p>
          <a:p>
            <a:r>
              <a:rPr lang="en-US" dirty="0" smtClean="0"/>
              <a:t>Dumping to a database or to TDB</a:t>
            </a:r>
          </a:p>
          <a:p>
            <a:pPr lvl="1"/>
            <a:r>
              <a:rPr lang="en-US" dirty="0" smtClean="0"/>
              <a:t>No log is needed, storage is incremental by default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84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Measurements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81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Ubuntu server, 2GHz dual-core, 4GB RAM</a:t>
            </a:r>
          </a:p>
          <a:p>
            <a:r>
              <a:rPr lang="en-US" dirty="0" smtClean="0"/>
              <a:t>Oracle Java 1.7, </a:t>
            </a:r>
            <a:r>
              <a:rPr lang="en-US" dirty="0" err="1" smtClean="0"/>
              <a:t>Postgresql</a:t>
            </a:r>
            <a:r>
              <a:rPr lang="en-US" dirty="0" smtClean="0"/>
              <a:t> 9.1, </a:t>
            </a:r>
            <a:r>
              <a:rPr lang="en-US" dirty="0" err="1" smtClean="0"/>
              <a:t>Mysql</a:t>
            </a:r>
            <a:r>
              <a:rPr lang="en-US" dirty="0" smtClean="0"/>
              <a:t> 5.5.32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DSpace</a:t>
            </a:r>
            <a:r>
              <a:rPr lang="en-US" dirty="0" smtClean="0"/>
              <a:t> (dspace.org) repositories</a:t>
            </a:r>
          </a:p>
          <a:p>
            <a:pPr lvl="1"/>
            <a:r>
              <a:rPr lang="nn-NO" dirty="0" smtClean="0"/>
              <a:t>1k</a:t>
            </a:r>
            <a:r>
              <a:rPr lang="nn-NO" dirty="0"/>
              <a:t>, 5k, 10k, 50k, 100k, 500k, </a:t>
            </a:r>
            <a:r>
              <a:rPr lang="nn-NO" dirty="0" smtClean="0"/>
              <a:t>1m items, respectively</a:t>
            </a:r>
          </a:p>
          <a:p>
            <a:pPr lvl="1"/>
            <a:r>
              <a:rPr lang="en-US" dirty="0" smtClean="0"/>
              <a:t>Random data text values (2-50 chars) populating a random number (5-30) of Dublin Core metadata fields</a:t>
            </a:r>
          </a:p>
          <a:p>
            <a:r>
              <a:rPr lang="en-US" dirty="0" smtClean="0"/>
              <a:t>A set of SQL queries: complicated, simplified, and simple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order to deal with database caching effects, the queries were run several times</a:t>
            </a:r>
            <a:r>
              <a:rPr lang="en-US" dirty="0" smtClean="0"/>
              <a:t>, </a:t>
            </a:r>
            <a:r>
              <a:rPr lang="en-US" dirty="0"/>
              <a:t>prior to performing </a:t>
            </a:r>
            <a:r>
              <a:rPr lang="en-US" dirty="0" smtClean="0"/>
              <a:t>the measurements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1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/>
          <a:lstStyle/>
          <a:p>
            <a:r>
              <a:rPr lang="en-US" dirty="0" smtClean="0"/>
              <a:t>Complicated</a:t>
            </a:r>
          </a:p>
          <a:p>
            <a:pPr lvl="1"/>
            <a:r>
              <a:rPr lang="en-US" dirty="0" smtClean="0"/>
              <a:t>3 expensive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conditions among 4 tables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Simplified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conditions among 3 tables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 conditions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5632174" y="913044"/>
            <a:ext cx="6453808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mv.text_value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mv,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metadataschemaregistry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metadatafieldregistry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msr.metadata_schema_id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mfr.metadata_schema_id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mv.text_value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msr.namespace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='http://dublincore.org/documents/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-terms/'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='coverage'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mfr.qualifier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='spatial'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174" y="3680959"/>
            <a:ext cx="6453808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mv.text_value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mv,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metadatafieldregistry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mv.metadata_field_id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='coverage' AND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mfr.qualifier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='spatial'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2174" y="5371656"/>
            <a:ext cx="6453808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"language",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"phone", "sub_frequency","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last_active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self_registered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require_certificate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can_log_in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digest_algorithm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"salt", "password", "email",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eperson_id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ORDER BY "language"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6869" y="3229793"/>
            <a:ext cx="2059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Q1: 28.32 </a:t>
            </a:r>
            <a:r>
              <a:rPr lang="en-US" sz="1600" baseline="30000" dirty="0" smtClean="0"/>
              <a:t>*</a:t>
            </a:r>
            <a:endParaRPr lang="el-GR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10294883" y="4898518"/>
            <a:ext cx="179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Q2: 21.29 </a:t>
            </a:r>
            <a:r>
              <a:rPr lang="en-US" sz="1600" baseline="30000" dirty="0" smtClean="0"/>
              <a:t>*</a:t>
            </a:r>
            <a:endParaRPr lang="el-G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52539" y="6353503"/>
            <a:ext cx="1633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Q3: 12.52</a:t>
            </a:r>
            <a:r>
              <a:rPr lang="en-US" sz="1600" baseline="30000" dirty="0" smtClean="0"/>
              <a:t> </a:t>
            </a:r>
            <a:r>
              <a:rPr lang="en-US" sz="1600" baseline="30000" dirty="0"/>
              <a:t>*</a:t>
            </a:r>
            <a:endParaRPr lang="el-G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31076" y="6227384"/>
            <a:ext cx="47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 Score obtained using PostgreSQL’s EXPLAIN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66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Exporting </a:t>
            </a:r>
            <a:r>
              <a:rPr lang="en-US" dirty="0"/>
              <a:t>to an RDF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Exporting </a:t>
            </a:r>
            <a:r>
              <a:rPr lang="en-US" dirty="0"/>
              <a:t>to a Relational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Exporting </a:t>
            </a:r>
            <a:r>
              <a:rPr lang="en-US" dirty="0"/>
              <a:t>to Jena TDB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75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to an RDF </a:t>
            </a:r>
            <a:r>
              <a:rPr lang="en-US" dirty="0" smtClean="0"/>
              <a:t>File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 smtClean="0"/>
              <a:t>Export to an RDF file</a:t>
            </a:r>
          </a:p>
          <a:p>
            <a:r>
              <a:rPr lang="en-US" dirty="0" smtClean="0"/>
              <a:t>Simple and complicated queries, initial export</a:t>
            </a:r>
          </a:p>
          <a:p>
            <a:r>
              <a:rPr lang="en-US" dirty="0" smtClean="0"/>
              <a:t>Initial incremental </a:t>
            </a:r>
            <a:r>
              <a:rPr lang="en-US" dirty="0"/>
              <a:t>dumps take more time than non-incremental, </a:t>
            </a:r>
            <a:r>
              <a:rPr lang="en-US" dirty="0" smtClean="0"/>
              <a:t>as the </a:t>
            </a:r>
            <a:r>
              <a:rPr lang="en-US" dirty="0"/>
              <a:t>reified model also has to be </a:t>
            </a:r>
            <a:r>
              <a:rPr lang="en-US" dirty="0" smtClean="0"/>
              <a:t>created</a:t>
            </a:r>
            <a:endParaRPr lang="el-GR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/>
          </p:nvPr>
        </p:nvGraphicFramePr>
        <p:xfrm>
          <a:off x="6703524" y="3636000"/>
          <a:ext cx="5040000" cy="286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/>
          </p:nvPr>
        </p:nvGraphicFramePr>
        <p:xfrm>
          <a:off x="6917636" y="385625"/>
          <a:ext cx="5040000" cy="28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27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03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90461"/>
              </p:ext>
            </p:extLst>
          </p:nvPr>
        </p:nvGraphicFramePr>
        <p:xfrm>
          <a:off x="1022287" y="2474714"/>
          <a:ext cx="4590237" cy="3840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970"/>
                <a:gridCol w="4126267"/>
              </a:tblGrid>
              <a:tr h="75962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non-incremental mapping transformation</a:t>
                      </a:r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incremental, for the initial time</a:t>
                      </a:r>
                      <a:endParaRPr lang="el-GR" sz="2000" dirty="0"/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0/12 (no changes)</a:t>
                      </a:r>
                      <a:endParaRPr lang="el-GR" sz="2000" dirty="0"/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1/12</a:t>
                      </a:r>
                      <a:endParaRPr lang="el-GR" sz="2000" dirty="0"/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3/12</a:t>
                      </a:r>
                      <a:endParaRPr lang="el-GR" sz="2000" dirty="0"/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6/12</a:t>
                      </a:r>
                      <a:endParaRPr lang="el-GR" sz="2000" dirty="0"/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9/12</a:t>
                      </a:r>
                      <a:endParaRPr lang="el-GR" sz="2000" dirty="0"/>
                    </a:p>
                  </a:txBody>
                  <a:tcPr/>
                </a:tc>
              </a:tr>
              <a:tr h="4401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12/12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17185"/>
              </p:ext>
            </p:extLst>
          </p:nvPr>
        </p:nvGraphicFramePr>
        <p:xfrm>
          <a:off x="6479628" y="283778"/>
          <a:ext cx="5712372" cy="310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to an RDF File </a:t>
            </a:r>
            <a:r>
              <a:rPr lang="en-US" dirty="0" smtClean="0"/>
              <a:t>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3848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12 Triples Maps</a:t>
            </a:r>
          </a:p>
          <a:p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949440" y="1094874"/>
            <a:ext cx="4624939" cy="2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28</a:t>
            </a:fld>
            <a:endParaRPr lang="el-GR"/>
          </a:p>
        </p:txBody>
      </p:sp>
      <p:sp>
        <p:nvSpPr>
          <p:cNvPr id="5" name="Right Brace 4"/>
          <p:cNvSpPr/>
          <p:nvPr/>
        </p:nvSpPr>
        <p:spPr>
          <a:xfrm>
            <a:off x="2396359" y="4079010"/>
            <a:ext cx="104470" cy="22360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2661695" y="5012362"/>
            <a:ext cx="149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change</a:t>
            </a:r>
            <a:endParaRPr lang="el-GR" dirty="0"/>
          </a:p>
        </p:txBody>
      </p:sp>
      <p:graphicFrame>
        <p:nvGraphicFramePr>
          <p:cNvPr id="11" name="Char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14547"/>
              </p:ext>
            </p:extLst>
          </p:nvPr>
        </p:nvGraphicFramePr>
        <p:xfrm>
          <a:off x="6369268" y="3258216"/>
          <a:ext cx="5591045" cy="2783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6949440" y="4044838"/>
            <a:ext cx="4624939" cy="2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39969"/>
              </p:ext>
            </p:extLst>
          </p:nvPr>
        </p:nvGraphicFramePr>
        <p:xfrm>
          <a:off x="6372086" y="404472"/>
          <a:ext cx="4892262" cy="2842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21172"/>
              </p:ext>
            </p:extLst>
          </p:nvPr>
        </p:nvGraphicFramePr>
        <p:xfrm>
          <a:off x="6568176" y="3270422"/>
          <a:ext cx="5086446" cy="290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Exporting to a Database</a:t>
            </a:r>
            <a:br>
              <a:rPr lang="en-US" dirty="0" smtClean="0"/>
            </a:br>
            <a:r>
              <a:rPr lang="en-US" dirty="0" smtClean="0"/>
              <a:t>and to Jena TDB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Jena </a:t>
            </a:r>
            <a:r>
              <a:rPr lang="en-US" dirty="0"/>
              <a:t>TDB is the optimal approach regarding </a:t>
            </a:r>
            <a:r>
              <a:rPr lang="en-US" dirty="0" smtClean="0"/>
              <a:t>scalability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79650" y="1524318"/>
            <a:ext cx="3730400" cy="35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29</a:t>
            </a:fld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7712300" y="3160060"/>
            <a:ext cx="3404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~180k triples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10542" y="6150808"/>
            <a:ext cx="200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~1.8m triples</a:t>
            </a:r>
            <a:endParaRPr lang="el-GR" sz="1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559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Measurements</a:t>
            </a:r>
          </a:p>
          <a:p>
            <a:r>
              <a:rPr lang="en-US" dirty="0" smtClean="0"/>
              <a:t>Conclusions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99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Measurements</a:t>
            </a:r>
          </a:p>
          <a:p>
            <a:r>
              <a:rPr lang="en-US" dirty="0" smtClean="0"/>
              <a:t>Conclusions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5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29" y="1825625"/>
            <a:ext cx="10986655" cy="4654688"/>
          </a:xfrm>
        </p:spPr>
        <p:txBody>
          <a:bodyPr>
            <a:normAutofit/>
          </a:bodyPr>
          <a:lstStyle/>
          <a:p>
            <a:r>
              <a:rPr lang="en-US" dirty="0"/>
              <a:t>The approach is efficient when data freshness is not crucial and/or selection queries over the contents are more frequent than the updates</a:t>
            </a:r>
          </a:p>
          <a:p>
            <a:r>
              <a:rPr lang="en-US" dirty="0" smtClean="0"/>
              <a:t>The </a:t>
            </a:r>
            <a:r>
              <a:rPr lang="en-US" dirty="0"/>
              <a:t>task of exposing database contents as RDF </a:t>
            </a:r>
            <a:r>
              <a:rPr lang="en-US" dirty="0" smtClean="0"/>
              <a:t>could be considered similar </a:t>
            </a:r>
            <a:r>
              <a:rPr lang="en-US" dirty="0"/>
              <a:t>to the task of maintaining search indexes next to text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Third party software systems can operate </a:t>
            </a:r>
            <a:r>
              <a:rPr lang="en-US" dirty="0"/>
              <a:t>completely based on the </a:t>
            </a:r>
            <a:r>
              <a:rPr lang="en-US" dirty="0" smtClean="0"/>
              <a:t>exported graph</a:t>
            </a:r>
          </a:p>
          <a:p>
            <a:pPr lvl="1"/>
            <a:r>
              <a:rPr lang="en-US" dirty="0" smtClean="0"/>
              <a:t>E.g. using </a:t>
            </a:r>
            <a:r>
              <a:rPr lang="en-US" dirty="0" err="1" smtClean="0"/>
              <a:t>Fuseki</a:t>
            </a:r>
            <a:r>
              <a:rPr lang="en-US" dirty="0" smtClean="0"/>
              <a:t>, Sesame, Virtuoso</a:t>
            </a:r>
          </a:p>
          <a:p>
            <a:r>
              <a:rPr lang="en-US" dirty="0" smtClean="0"/>
              <a:t>TDB </a:t>
            </a:r>
            <a:r>
              <a:rPr lang="en-US" dirty="0"/>
              <a:t>is the optimal solution regarding </a:t>
            </a:r>
            <a:r>
              <a:rPr lang="en-US" dirty="0" smtClean="0"/>
              <a:t>scalability</a:t>
            </a:r>
            <a:endParaRPr lang="en-US" dirty="0"/>
          </a:p>
          <a:p>
            <a:r>
              <a:rPr lang="en-US" dirty="0" smtClean="0"/>
              <a:t>Caution is still needed in producing de-</a:t>
            </a:r>
            <a:r>
              <a:rPr lang="en-US" dirty="0" err="1" smtClean="0"/>
              <a:t>referenceable</a:t>
            </a:r>
            <a:r>
              <a:rPr lang="en-US" dirty="0" smtClean="0"/>
              <a:t> URIs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5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930775"/>
          </a:xfrm>
        </p:spPr>
        <p:txBody>
          <a:bodyPr/>
          <a:lstStyle/>
          <a:p>
            <a:r>
              <a:rPr lang="en-US" dirty="0" smtClean="0"/>
              <a:t>On the efficiency of the approach for storing RDF on the Hard Disk</a:t>
            </a:r>
          </a:p>
          <a:p>
            <a:pPr lvl="1"/>
            <a:r>
              <a:rPr lang="en-US" dirty="0" smtClean="0"/>
              <a:t>Good results for </a:t>
            </a:r>
            <a:r>
              <a:rPr lang="en-US" dirty="0"/>
              <a:t>mappings </a:t>
            </a:r>
            <a:r>
              <a:rPr lang="en-US" dirty="0" smtClean="0"/>
              <a:t>(or queries) that </a:t>
            </a:r>
            <a:r>
              <a:rPr lang="en-US" dirty="0"/>
              <a:t>include </a:t>
            </a:r>
            <a:r>
              <a:rPr lang="en-US" dirty="0" smtClean="0"/>
              <a:t>(or lead to) expensive SQL queries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with numerous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For changes that can affect as much as ¾ of the source data</a:t>
            </a:r>
          </a:p>
          <a:p>
            <a:pPr lvl="1"/>
            <a:r>
              <a:rPr lang="en-US" dirty="0" smtClean="0"/>
              <a:t>Limitations</a:t>
            </a:r>
          </a:p>
          <a:p>
            <a:pPr lvl="2"/>
            <a:r>
              <a:rPr lang="en-US" dirty="0" smtClean="0"/>
              <a:t>By physical memory</a:t>
            </a:r>
          </a:p>
          <a:p>
            <a:pPr lvl="2"/>
            <a:r>
              <a:rPr lang="en-US" dirty="0" smtClean="0"/>
              <a:t>Scales up </a:t>
            </a:r>
            <a:r>
              <a:rPr lang="en-US" dirty="0"/>
              <a:t>to several millions of triples, does not qualify as </a:t>
            </a:r>
            <a:r>
              <a:rPr lang="en-US" dirty="0" smtClean="0"/>
              <a:t>“Big Data”</a:t>
            </a:r>
          </a:p>
          <a:p>
            <a:pPr lvl="1"/>
            <a:r>
              <a:rPr lang="en-US" dirty="0"/>
              <a:t>Formatting of the logged </a:t>
            </a:r>
            <a:r>
              <a:rPr lang="en-US" dirty="0" smtClean="0"/>
              <a:t>model </a:t>
            </a:r>
            <a:r>
              <a:rPr lang="en-US" i="1" dirty="0" smtClean="0"/>
              <a:t>did</a:t>
            </a:r>
            <a:r>
              <a:rPr lang="en-US" dirty="0" smtClean="0"/>
              <a:t> affect </a:t>
            </a:r>
            <a:r>
              <a:rPr lang="en-US" dirty="0"/>
              <a:t>performance</a:t>
            </a:r>
          </a:p>
          <a:p>
            <a:pPr lvl="2"/>
            <a:r>
              <a:rPr lang="en-US" dirty="0"/>
              <a:t>RDF/XML and TTL try to pretty-print the result, consuming extra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N-TRIPLES </a:t>
            </a:r>
            <a:r>
              <a:rPr lang="en-US" dirty="0"/>
              <a:t>is </a:t>
            </a:r>
            <a:r>
              <a:rPr lang="en-US" dirty="0" smtClean="0"/>
              <a:t>optimal</a:t>
            </a:r>
            <a:endParaRPr lang="el-GR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32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546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</a:t>
            </a:r>
            <a:r>
              <a:rPr lang="en-US" dirty="0" smtClean="0"/>
              <a:t>Result sets </a:t>
            </a:r>
            <a:r>
              <a:rPr lang="en-US" dirty="0"/>
              <a:t>is expensive</a:t>
            </a:r>
          </a:p>
          <a:p>
            <a:pPr lvl="1"/>
            <a:r>
              <a:rPr lang="en-US" dirty="0"/>
              <a:t>Requires re-run of the query, adds an “expensive”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/>
              <a:t> clause</a:t>
            </a:r>
          </a:p>
          <a:p>
            <a:r>
              <a:rPr lang="en-US" dirty="0"/>
              <a:t>Further study the impact of SQL complexity on the performance</a:t>
            </a:r>
          </a:p>
          <a:p>
            <a:r>
              <a:rPr lang="en-US" dirty="0" smtClean="0"/>
              <a:t>Investigation of two-way updates</a:t>
            </a:r>
          </a:p>
          <a:p>
            <a:pPr lvl="1"/>
            <a:r>
              <a:rPr lang="en-US" dirty="0" smtClean="0"/>
              <a:t>Send changes from the </a:t>
            </a:r>
            <a:r>
              <a:rPr lang="en-US" dirty="0" err="1" smtClean="0"/>
              <a:t>triplestore</a:t>
            </a:r>
            <a:r>
              <a:rPr lang="en-US" dirty="0" smtClean="0"/>
              <a:t> back to the database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33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88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34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49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collection, maintenance and update is not always taking place directly at a triplestore, but at a RDBMS</a:t>
            </a:r>
          </a:p>
          <a:p>
            <a:r>
              <a:rPr lang="en-US" dirty="0" smtClean="0"/>
              <a:t>It </a:t>
            </a:r>
            <a:r>
              <a:rPr lang="en-US" dirty="0"/>
              <a:t>can be difficult to change established methodologies and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Especially in less frequently changing environments, e.g. libraries</a:t>
            </a:r>
            <a:endParaRPr lang="en-US" dirty="0"/>
          </a:p>
          <a:p>
            <a:r>
              <a:rPr lang="en-US" dirty="0" err="1"/>
              <a:t>Triplestores</a:t>
            </a:r>
            <a:r>
              <a:rPr lang="en-US" dirty="0"/>
              <a:t> are often kept as an alternative content delivery channel</a:t>
            </a:r>
          </a:p>
          <a:p>
            <a:r>
              <a:rPr lang="en-US" dirty="0" smtClean="0"/>
              <a:t>Newer </a:t>
            </a:r>
            <a:r>
              <a:rPr lang="en-US" dirty="0"/>
              <a:t>technologies need to operate side-by-side to existing ones before migration</a:t>
            </a:r>
          </a:p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41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Relational Data to RDF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or Asynchronous </a:t>
            </a:r>
            <a:r>
              <a:rPr lang="en-US" dirty="0"/>
              <a:t>RDF Views</a:t>
            </a:r>
          </a:p>
          <a:p>
            <a:r>
              <a:rPr lang="en-US" dirty="0" smtClean="0"/>
              <a:t>Real-time SPARQL-to-SQL or Querying </a:t>
            </a:r>
            <a:r>
              <a:rPr lang="en-US" dirty="0"/>
              <a:t>the RDF dump using SPARQL</a:t>
            </a:r>
          </a:p>
          <a:p>
            <a:r>
              <a:rPr lang="en-US" dirty="0" smtClean="0"/>
              <a:t>Queries </a:t>
            </a:r>
            <a:r>
              <a:rPr lang="en-US" dirty="0"/>
              <a:t>on the RDF dump are faster in certain conditions, compared to round-trips to the database</a:t>
            </a:r>
          </a:p>
          <a:p>
            <a:r>
              <a:rPr lang="en-US" dirty="0"/>
              <a:t>Difference in the performance more visible when SPARQL queries involve numerous triple patterns (which translate to expensive JOIN statements)</a:t>
            </a:r>
          </a:p>
          <a:p>
            <a:r>
              <a:rPr lang="en-US" dirty="0"/>
              <a:t>In this paper, we focus on the asynchronous approach</a:t>
            </a:r>
          </a:p>
          <a:p>
            <a:pPr lvl="1"/>
            <a:r>
              <a:rPr lang="en-US" dirty="0"/>
              <a:t>Exporting (dumping) relational database contents into an RDF graph</a:t>
            </a:r>
          </a:p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68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Export into RDF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Avoid dumping the whole database contents every time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cases when few data change in the source database, it is not necessary to dump the entire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Every time the RDF export is materialized</a:t>
            </a:r>
          </a:p>
          <a:p>
            <a:pPr lvl="2"/>
            <a:r>
              <a:rPr lang="en-US" dirty="0" smtClean="0"/>
              <a:t>Detect the changes in the source database </a:t>
            </a:r>
            <a:r>
              <a:rPr lang="en-US" u="sng" dirty="0" smtClean="0"/>
              <a:t>or</a:t>
            </a:r>
            <a:r>
              <a:rPr lang="en-US" dirty="0" smtClean="0"/>
              <a:t> the mapping definition</a:t>
            </a:r>
          </a:p>
          <a:p>
            <a:pPr lvl="2"/>
            <a:r>
              <a:rPr lang="en-US" dirty="0" smtClean="0"/>
              <a:t>Insert/delete/update only the necessary triples, in order to reflect these changes in the resulting RDF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669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Export into </a:t>
            </a:r>
            <a:r>
              <a:rPr lang="en-US" dirty="0" smtClean="0"/>
              <a:t>RDF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</a:t>
            </a:r>
            <a:r>
              <a:rPr lang="en-US" i="1" dirty="0"/>
              <a:t>transformation</a:t>
            </a:r>
          </a:p>
          <a:p>
            <a:pPr lvl="1"/>
            <a:r>
              <a:rPr lang="en-US" dirty="0"/>
              <a:t>Each time the transformation is executed, </a:t>
            </a:r>
            <a:r>
              <a:rPr lang="en-US" dirty="0" smtClean="0"/>
              <a:t>only the part in the database that changed should </a:t>
            </a:r>
            <a:r>
              <a:rPr lang="en-US" dirty="0"/>
              <a:t>be transformed into </a:t>
            </a:r>
            <a:r>
              <a:rPr lang="en-US" dirty="0" smtClean="0"/>
              <a:t>RDF</a:t>
            </a:r>
            <a:endParaRPr lang="en-US" dirty="0"/>
          </a:p>
          <a:p>
            <a:r>
              <a:rPr lang="en-US" dirty="0" smtClean="0"/>
              <a:t>Incremental </a:t>
            </a:r>
            <a:r>
              <a:rPr lang="en-US" i="1" dirty="0" smtClean="0"/>
              <a:t>storage</a:t>
            </a:r>
          </a:p>
          <a:p>
            <a:pPr lvl="1"/>
            <a:r>
              <a:rPr lang="en-US" dirty="0"/>
              <a:t>Storing (persisting) to the destination RDF graph only the triples that were modified and not the whole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Possible only </a:t>
            </a:r>
            <a:r>
              <a:rPr lang="en-US" dirty="0"/>
              <a:t>when the resulting RDF graph is stored in a relational database or </a:t>
            </a:r>
            <a:r>
              <a:rPr lang="en-US" dirty="0" smtClean="0"/>
              <a:t>using </a:t>
            </a:r>
            <a:r>
              <a:rPr lang="en-US" dirty="0"/>
              <a:t>Jena </a:t>
            </a:r>
            <a:r>
              <a:rPr lang="en-US" dirty="0" smtClean="0"/>
              <a:t>TDB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961-53F0-4DD7-B3A9-E8037E38A23A}" type="slidenum">
              <a:rPr lang="el-GR" smtClean="0"/>
              <a:t>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73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Proposed Approach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Measurements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13th Hellenic Data Management Symposium (HDMS'15)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5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in RDF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13th Hellenic Data Management Symposium (HDMS'15)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B6D-D737-4588-A254-8E0E161091F4}" type="slidenum">
              <a:rPr lang="el-GR" smtClean="0"/>
              <a:pPr/>
              <a:t>9</a:t>
            </a:fld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102615" y="1910244"/>
            <a:ext cx="3331779" cy="49708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51704" y="1898297"/>
            <a:ext cx="2017986" cy="5161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"John Smith"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8" idx="6"/>
            <a:endCxn id="10" idx="2"/>
          </p:cNvCxnSpPr>
          <p:nvPr/>
        </p:nvCxnSpPr>
        <p:spPr>
          <a:xfrm flipV="1">
            <a:off x="3434394" y="2156370"/>
            <a:ext cx="617310" cy="24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71513" y="4287843"/>
            <a:ext cx="3281347" cy="36686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67333" y="4846184"/>
            <a:ext cx="1541932" cy="39187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endParaRPr lang="el-GR" sz="1200" dirty="0"/>
          </a:p>
        </p:txBody>
      </p:sp>
      <p:sp>
        <p:nvSpPr>
          <p:cNvPr id="15" name="Oval 14"/>
          <p:cNvSpPr/>
          <p:nvPr/>
        </p:nvSpPr>
        <p:spPr>
          <a:xfrm>
            <a:off x="2710799" y="5516057"/>
            <a:ext cx="1901387" cy="4014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"John Smith"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088" y="5006452"/>
            <a:ext cx="1184062" cy="4828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blank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0801" y="3533236"/>
            <a:ext cx="1749313" cy="36241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rdf:Statement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6" idx="6"/>
            <a:endCxn id="21" idx="2"/>
          </p:cNvCxnSpPr>
          <p:nvPr/>
        </p:nvCxnSpPr>
        <p:spPr>
          <a:xfrm flipV="1">
            <a:off x="1269150" y="3714442"/>
            <a:ext cx="1381651" cy="153341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6"/>
            <a:endCxn id="13" idx="2"/>
          </p:cNvCxnSpPr>
          <p:nvPr/>
        </p:nvCxnSpPr>
        <p:spPr>
          <a:xfrm flipV="1">
            <a:off x="1269150" y="4471273"/>
            <a:ext cx="1702363" cy="77658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6"/>
            <a:endCxn id="14" idx="2"/>
          </p:cNvCxnSpPr>
          <p:nvPr/>
        </p:nvCxnSpPr>
        <p:spPr>
          <a:xfrm flipV="1">
            <a:off x="1269150" y="5042121"/>
            <a:ext cx="2298183" cy="2057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5" idx="2"/>
          </p:cNvCxnSpPr>
          <p:nvPr/>
        </p:nvCxnSpPr>
        <p:spPr>
          <a:xfrm>
            <a:off x="1269150" y="5247858"/>
            <a:ext cx="1441649" cy="46890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 rot="5400000">
            <a:off x="2937411" y="2733868"/>
            <a:ext cx="487335" cy="43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3199165" y="1794011"/>
            <a:ext cx="1087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endParaRPr lang="el-G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597669" y="3917427"/>
            <a:ext cx="136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rdf:type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954584" y="4319900"/>
            <a:ext cx="161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rdf:subject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35383" y="4762492"/>
            <a:ext cx="157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rdf:predicate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012500" y="5274951"/>
            <a:ext cx="191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rdf:object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-27161" y="2924990"/>
            <a:ext cx="9067466" cy="175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36077" y="2001649"/>
            <a:ext cx="602511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"John Smith" .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becomes</a:t>
            </a:r>
            <a:endParaRPr lang="el-GR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rdf:Statement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rdf:subject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&lt;http://data.example.org/repository/person/1&gt;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l-G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rdf:predicate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l-G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rdf:object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"John Smith" ;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dc:source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map:persons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l-G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2311</Words>
  <Application>Microsoft Office PowerPoint</Application>
  <PresentationFormat>Widescreen</PresentationFormat>
  <Paragraphs>470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An Approach for the Incremental Export of Relational Databases into RDF Graphs</vt:lpstr>
      <vt:lpstr>About this work</vt:lpstr>
      <vt:lpstr>Outline</vt:lpstr>
      <vt:lpstr>Introduction</vt:lpstr>
      <vt:lpstr>Mapping Relational Data to RDF</vt:lpstr>
      <vt:lpstr>Incremental Export into RDF (1/2)</vt:lpstr>
      <vt:lpstr>Incremental Export into RDF (2/2)</vt:lpstr>
      <vt:lpstr>Outline</vt:lpstr>
      <vt:lpstr>Reification in RDF</vt:lpstr>
      <vt:lpstr>Reification in RDF</vt:lpstr>
      <vt:lpstr>R2RML</vt:lpstr>
      <vt:lpstr>Triples Maps in R2RML (1)</vt:lpstr>
      <vt:lpstr>Triples Maps in R2RML (2)</vt:lpstr>
      <vt:lpstr>An R2RML Mapping Example</vt:lpstr>
      <vt:lpstr>Outline</vt:lpstr>
      <vt:lpstr>The R2RML Parser tool</vt:lpstr>
      <vt:lpstr>Information Flow (1)</vt:lpstr>
      <vt:lpstr>Information Flow (2)</vt:lpstr>
      <vt:lpstr>Incremental RDF Triple Transformation</vt:lpstr>
      <vt:lpstr>Incremental transformation</vt:lpstr>
      <vt:lpstr>Incremental storage</vt:lpstr>
      <vt:lpstr>Proposed Approach</vt:lpstr>
      <vt:lpstr>Outline</vt:lpstr>
      <vt:lpstr>Measurements Setup</vt:lpstr>
      <vt:lpstr>Query Sets</vt:lpstr>
      <vt:lpstr>Measurements Results</vt:lpstr>
      <vt:lpstr>Exporting to an RDF File (1)</vt:lpstr>
      <vt:lpstr>Exporting to an RDF File (2)</vt:lpstr>
      <vt:lpstr>Exporting to a Database and to Jena TDB</vt:lpstr>
      <vt:lpstr>Outline</vt:lpstr>
      <vt:lpstr>Conclusions (1)</vt:lpstr>
      <vt:lpstr>Conclusions (2)</vt:lpstr>
      <vt:lpstr>Future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for the Incremental Export of Relational Databases into RDF Graphs</dc:title>
  <dc:creator>Nikolaos Konstantinou</dc:creator>
  <cp:lastModifiedBy>Nikolaos Konstantinou</cp:lastModifiedBy>
  <cp:revision>51</cp:revision>
  <dcterms:created xsi:type="dcterms:W3CDTF">2015-07-20T13:04:09Z</dcterms:created>
  <dcterms:modified xsi:type="dcterms:W3CDTF">2015-07-31T06:30:41Z</dcterms:modified>
</cp:coreProperties>
</file>