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0"/>
  </p:notesMasterIdLst>
  <p:sldIdLst>
    <p:sldId id="256" r:id="rId2"/>
    <p:sldId id="257" r:id="rId3"/>
    <p:sldId id="258" r:id="rId4"/>
    <p:sldId id="265" r:id="rId5"/>
    <p:sldId id="266" r:id="rId6"/>
    <p:sldId id="353" r:id="rId7"/>
    <p:sldId id="267" r:id="rId8"/>
    <p:sldId id="268" r:id="rId9"/>
    <p:sldId id="269" r:id="rId10"/>
    <p:sldId id="270" r:id="rId11"/>
    <p:sldId id="336" r:id="rId12"/>
    <p:sldId id="335" r:id="rId13"/>
    <p:sldId id="271" r:id="rId14"/>
    <p:sldId id="347" r:id="rId15"/>
    <p:sldId id="272" r:id="rId16"/>
    <p:sldId id="337" r:id="rId17"/>
    <p:sldId id="338" r:id="rId18"/>
    <p:sldId id="354" r:id="rId19"/>
    <p:sldId id="355" r:id="rId20"/>
    <p:sldId id="356" r:id="rId21"/>
    <p:sldId id="274" r:id="rId22"/>
    <p:sldId id="330" r:id="rId23"/>
    <p:sldId id="275" r:id="rId24"/>
    <p:sldId id="276" r:id="rId25"/>
    <p:sldId id="277" r:id="rId26"/>
    <p:sldId id="342" r:id="rId27"/>
    <p:sldId id="278" r:id="rId28"/>
    <p:sldId id="279" r:id="rId29"/>
    <p:sldId id="280" r:id="rId30"/>
    <p:sldId id="281" r:id="rId31"/>
    <p:sldId id="282" r:id="rId32"/>
    <p:sldId id="343" r:id="rId33"/>
    <p:sldId id="283" r:id="rId34"/>
    <p:sldId id="284" r:id="rId35"/>
    <p:sldId id="348" r:id="rId36"/>
    <p:sldId id="339" r:id="rId37"/>
    <p:sldId id="285" r:id="rId38"/>
    <p:sldId id="286" r:id="rId39"/>
    <p:sldId id="287" r:id="rId40"/>
    <p:sldId id="288" r:id="rId41"/>
    <p:sldId id="289" r:id="rId42"/>
    <p:sldId id="349" r:id="rId43"/>
    <p:sldId id="290" r:id="rId44"/>
    <p:sldId id="291" r:id="rId45"/>
    <p:sldId id="292" r:id="rId46"/>
    <p:sldId id="293" r:id="rId47"/>
    <p:sldId id="350" r:id="rId48"/>
    <p:sldId id="328" r:id="rId49"/>
    <p:sldId id="294" r:id="rId50"/>
    <p:sldId id="357" r:id="rId51"/>
    <p:sldId id="295" r:id="rId52"/>
    <p:sldId id="296" r:id="rId53"/>
    <p:sldId id="344" r:id="rId54"/>
    <p:sldId id="297" r:id="rId55"/>
    <p:sldId id="298" r:id="rId56"/>
    <p:sldId id="299" r:id="rId57"/>
    <p:sldId id="340" r:id="rId58"/>
    <p:sldId id="345" r:id="rId59"/>
    <p:sldId id="301" r:id="rId60"/>
    <p:sldId id="302" r:id="rId61"/>
    <p:sldId id="303" r:id="rId62"/>
    <p:sldId id="304" r:id="rId63"/>
    <p:sldId id="346" r:id="rId64"/>
    <p:sldId id="305" r:id="rId65"/>
    <p:sldId id="341" r:id="rId66"/>
    <p:sldId id="332" r:id="rId67"/>
    <p:sldId id="306" r:id="rId68"/>
    <p:sldId id="333" r:id="rId69"/>
    <p:sldId id="307" r:id="rId70"/>
    <p:sldId id="359" r:id="rId71"/>
    <p:sldId id="308" r:id="rId72"/>
    <p:sldId id="309" r:id="rId73"/>
    <p:sldId id="310" r:id="rId74"/>
    <p:sldId id="311" r:id="rId75"/>
    <p:sldId id="334" r:id="rId76"/>
    <p:sldId id="331" r:id="rId77"/>
    <p:sldId id="312" r:id="rId78"/>
    <p:sldId id="313" r:id="rId79"/>
    <p:sldId id="351" r:id="rId80"/>
    <p:sldId id="314" r:id="rId81"/>
    <p:sldId id="358" r:id="rId82"/>
    <p:sldId id="315" r:id="rId83"/>
    <p:sldId id="316" r:id="rId84"/>
    <p:sldId id="317" r:id="rId85"/>
    <p:sldId id="329" r:id="rId86"/>
    <p:sldId id="324" r:id="rId87"/>
    <p:sldId id="318" r:id="rId88"/>
    <p:sldId id="320" r:id="rId89"/>
    <p:sldId id="319" r:id="rId90"/>
    <p:sldId id="352" r:id="rId91"/>
    <p:sldId id="360" r:id="rId92"/>
    <p:sldId id="325" r:id="rId93"/>
    <p:sldId id="321" r:id="rId94"/>
    <p:sldId id="322" r:id="rId95"/>
    <p:sldId id="326" r:id="rId96"/>
    <p:sldId id="323" r:id="rId97"/>
    <p:sldId id="327" r:id="rId98"/>
    <p:sldId id="361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20708-FEB4-45AF-B959-185C7836152F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5727-8D8B-46E9-80B5-F179CCA0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5727-8D8B-46E9-80B5-F179CCA00F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2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16074-0_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commons.org/licenses/by/#sthash.9HadQzSW.dpu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Nikolaos</a:t>
            </a:r>
            <a:r>
              <a:rPr lang="en-US" dirty="0" smtClean="0"/>
              <a:t> Konstantinou</a:t>
            </a:r>
          </a:p>
          <a:p>
            <a:r>
              <a:rPr lang="en-US" dirty="0" smtClean="0"/>
              <a:t>Dimitrios-Emmanuel Spanos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Materializing the Web of Linked Data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79" y="758952"/>
            <a:ext cx="10535277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Chapter 3</a:t>
            </a:r>
            <a:br>
              <a:rPr lang="en-US" dirty="0"/>
            </a:br>
            <a:r>
              <a:rPr lang="en-US" sz="7200" dirty="0">
                <a:hlinkClick r:id="rId3"/>
              </a:rPr>
              <a:t>Deploying Linked Open Data</a:t>
            </a:r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r>
              <a:rPr lang="en-US" sz="4900" dirty="0">
                <a:hlinkClick r:id="rId3"/>
              </a:rPr>
              <a:t>Methodologies and Software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0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Publishing </a:t>
            </a:r>
            <a:r>
              <a:rPr lang="en-US" dirty="0"/>
              <a:t>Linked Open </a:t>
            </a:r>
            <a:r>
              <a:rPr lang="en-US" dirty="0" smtClean="0"/>
              <a:t>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should be kept simple</a:t>
            </a:r>
          </a:p>
          <a:p>
            <a:pPr lvl="1"/>
            <a:r>
              <a:rPr lang="en-US" sz="2800" dirty="0" smtClean="0"/>
              <a:t>Start small and fast</a:t>
            </a:r>
          </a:p>
          <a:p>
            <a:pPr lvl="1"/>
            <a:r>
              <a:rPr lang="en-US" sz="2800" dirty="0" smtClean="0"/>
              <a:t>Not all data is required to be opened at once</a:t>
            </a:r>
          </a:p>
          <a:p>
            <a:pPr lvl="1"/>
            <a:r>
              <a:rPr lang="en-US" sz="2800" dirty="0" smtClean="0"/>
              <a:t>Start by opening up just one dataset, or part of a larger dataset</a:t>
            </a:r>
          </a:p>
          <a:p>
            <a:pPr lvl="1"/>
            <a:r>
              <a:rPr lang="en-US" sz="2800" dirty="0" smtClean="0"/>
              <a:t>Open up more datasets</a:t>
            </a:r>
          </a:p>
          <a:p>
            <a:pPr lvl="2"/>
            <a:r>
              <a:rPr lang="en-US" sz="2400" dirty="0" smtClean="0"/>
              <a:t>Experience and momentum may be gained</a:t>
            </a:r>
          </a:p>
          <a:p>
            <a:pPr lvl="2"/>
            <a:r>
              <a:rPr lang="en-US" sz="2400" dirty="0" smtClean="0"/>
              <a:t>Risk of unnecessary spending of resources</a:t>
            </a:r>
          </a:p>
          <a:p>
            <a:pPr lvl="3"/>
            <a:r>
              <a:rPr lang="en-US" sz="2000" dirty="0" smtClean="0"/>
              <a:t>Not every dataset is useful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Publishing </a:t>
            </a:r>
            <a:r>
              <a:rPr lang="en-US" dirty="0"/>
              <a:t>Linked Open </a:t>
            </a:r>
            <a:r>
              <a:rPr lang="en-US" dirty="0" smtClean="0"/>
              <a:t>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1024937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Engage early and engage often</a:t>
            </a:r>
          </a:p>
          <a:p>
            <a:pPr lvl="1"/>
            <a:r>
              <a:rPr lang="en-US" sz="2800" dirty="0" smtClean="0"/>
              <a:t>Know your audience</a:t>
            </a:r>
          </a:p>
          <a:p>
            <a:pPr lvl="1"/>
            <a:r>
              <a:rPr lang="en-US" sz="2800" dirty="0" smtClean="0"/>
              <a:t>Take its feedback into account</a:t>
            </a:r>
          </a:p>
          <a:p>
            <a:pPr lvl="1"/>
            <a:r>
              <a:rPr lang="en-US" sz="2800" dirty="0" smtClean="0"/>
              <a:t>Ensure that next iteration of the service will be as relevant as it can be</a:t>
            </a:r>
          </a:p>
          <a:p>
            <a:pPr lvl="1"/>
            <a:r>
              <a:rPr lang="en-US" sz="2800" dirty="0" smtClean="0"/>
              <a:t>End users will not always be direct consumers of the data</a:t>
            </a:r>
          </a:p>
          <a:p>
            <a:pPr lvl="2"/>
            <a:r>
              <a:rPr lang="en-US" sz="2400" dirty="0" smtClean="0"/>
              <a:t>It is likely that intermediaries will come between data providers and end users</a:t>
            </a:r>
          </a:p>
          <a:p>
            <a:pPr lvl="3"/>
            <a:r>
              <a:rPr lang="en-US" sz="2000" dirty="0" smtClean="0"/>
              <a:t>E.g. an end user will not find use in an array of geographical coordinates but a company offering maps will</a:t>
            </a:r>
          </a:p>
          <a:p>
            <a:pPr lvl="2"/>
            <a:r>
              <a:rPr lang="en-US" sz="2400" dirty="0" smtClean="0"/>
              <a:t>Engage with the intermediaries</a:t>
            </a:r>
          </a:p>
          <a:p>
            <a:pPr lvl="3"/>
            <a:r>
              <a:rPr lang="en-US" sz="2000" dirty="0" smtClean="0"/>
              <a:t>They will reuse and repurpose the data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Publishing </a:t>
            </a:r>
            <a:r>
              <a:rPr lang="en-US" dirty="0"/>
              <a:t>Linked Open </a:t>
            </a:r>
            <a:r>
              <a:rPr lang="en-US" dirty="0" smtClean="0"/>
              <a:t>Data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Deal in advance with common </a:t>
            </a:r>
            <a:r>
              <a:rPr lang="en-US" sz="3200" dirty="0"/>
              <a:t>fears and </a:t>
            </a:r>
            <a:r>
              <a:rPr lang="en-US" sz="3200" dirty="0" smtClean="0"/>
              <a:t>misunderstandings</a:t>
            </a:r>
          </a:p>
          <a:p>
            <a:pPr lvl="1"/>
            <a:r>
              <a:rPr lang="en-US" sz="2800" dirty="0" smtClean="0"/>
              <a:t>Opening data is not always looked upon favorably</a:t>
            </a:r>
          </a:p>
          <a:p>
            <a:pPr lvl="1"/>
            <a:r>
              <a:rPr lang="en-US" sz="2800" dirty="0" smtClean="0"/>
              <a:t>Especially </a:t>
            </a:r>
            <a:r>
              <a:rPr lang="en-US" sz="2800" dirty="0"/>
              <a:t>in </a:t>
            </a:r>
            <a:r>
              <a:rPr lang="en-US" sz="2800" dirty="0" smtClean="0"/>
              <a:t>large  institutions</a:t>
            </a:r>
            <a:r>
              <a:rPr lang="en-US" sz="2800" dirty="0"/>
              <a:t>, </a:t>
            </a:r>
            <a:r>
              <a:rPr lang="en-US" sz="2800" dirty="0" smtClean="0"/>
              <a:t>it </a:t>
            </a:r>
            <a:r>
              <a:rPr lang="en-US" sz="2800" dirty="0"/>
              <a:t>will entail </a:t>
            </a:r>
            <a:r>
              <a:rPr lang="en-US" sz="2800" dirty="0" smtClean="0"/>
              <a:t>a series </a:t>
            </a:r>
            <a:r>
              <a:rPr lang="en-US" sz="2800" dirty="0"/>
              <a:t>of consequences and, respectively, </a:t>
            </a:r>
            <a:r>
              <a:rPr lang="en-US" sz="2800" dirty="0" smtClean="0"/>
              <a:t>opposition</a:t>
            </a:r>
          </a:p>
          <a:p>
            <a:pPr lvl="1"/>
            <a:r>
              <a:rPr lang="en-US" sz="2800" dirty="0" smtClean="0"/>
              <a:t>Identify, explain, and deal </a:t>
            </a:r>
            <a:r>
              <a:rPr lang="en-US" sz="2800" dirty="0"/>
              <a:t>with the most important fears and probable </a:t>
            </a:r>
            <a:r>
              <a:rPr lang="en-US" sz="2800" dirty="0" smtClean="0"/>
              <a:t>misconceptions </a:t>
            </a:r>
            <a:r>
              <a:rPr lang="en-US" sz="2800" dirty="0"/>
              <a:t>from an early </a:t>
            </a:r>
            <a:r>
              <a:rPr lang="en-US" sz="2800" dirty="0" smtClean="0"/>
              <a:t>stage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Publishing Linked Open Data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fine to charge for access to the data via an </a:t>
            </a:r>
            <a:r>
              <a:rPr lang="en-US" sz="3200" dirty="0" smtClean="0"/>
              <a:t>API</a:t>
            </a:r>
          </a:p>
          <a:p>
            <a:pPr lvl="1"/>
            <a:r>
              <a:rPr lang="en-US" sz="2800" dirty="0" smtClean="0"/>
              <a:t>As </a:t>
            </a:r>
            <a:r>
              <a:rPr lang="en-US" sz="2800" dirty="0"/>
              <a:t>long as the data itself is provided in bulk for </a:t>
            </a:r>
            <a:r>
              <a:rPr lang="en-US" sz="2800" dirty="0" smtClean="0"/>
              <a:t>free</a:t>
            </a:r>
            <a:endParaRPr lang="en-US" sz="2800" dirty="0"/>
          </a:p>
          <a:p>
            <a:pPr lvl="1"/>
            <a:r>
              <a:rPr lang="en-US" sz="2800" dirty="0" smtClean="0"/>
              <a:t>Data </a:t>
            </a:r>
            <a:r>
              <a:rPr lang="en-US" sz="2800" dirty="0"/>
              <a:t>can be considered as </a:t>
            </a:r>
            <a:r>
              <a:rPr lang="en-US" sz="2800" dirty="0" smtClean="0"/>
              <a:t>open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API is considered as an added-value service on </a:t>
            </a:r>
            <a:r>
              <a:rPr lang="en-US" sz="2400" dirty="0" smtClean="0"/>
              <a:t>top of </a:t>
            </a:r>
            <a:r>
              <a:rPr lang="en-US" sz="2400" dirty="0"/>
              <a:t>the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Fees are charged for the use of the API, </a:t>
            </a:r>
            <a:r>
              <a:rPr lang="en-US" sz="2400" dirty="0"/>
              <a:t>not of the </a:t>
            </a:r>
            <a:r>
              <a:rPr lang="en-US" sz="2400" dirty="0" smtClean="0"/>
              <a:t>data </a:t>
            </a:r>
          </a:p>
          <a:p>
            <a:pPr lvl="1"/>
            <a:r>
              <a:rPr lang="en-US" sz="2800" dirty="0" smtClean="0"/>
              <a:t>This opens business </a:t>
            </a:r>
            <a:r>
              <a:rPr lang="en-US" sz="2800" dirty="0"/>
              <a:t>opportunities in the data-value chain around open </a:t>
            </a:r>
            <a:r>
              <a:rPr lang="en-US" sz="2800" dirty="0" smtClean="0"/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Publishing Linked Open Data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/>
              <a:t>openness ≠ </a:t>
            </a:r>
            <a:r>
              <a:rPr lang="en-US" sz="3200" dirty="0" smtClean="0"/>
              <a:t>data freshness</a:t>
            </a:r>
          </a:p>
          <a:p>
            <a:pPr lvl="1"/>
            <a:r>
              <a:rPr lang="en-US" sz="2800" dirty="0" smtClean="0"/>
              <a:t>Opened data does not have </a:t>
            </a:r>
            <a:r>
              <a:rPr lang="en-US" sz="2800" dirty="0"/>
              <a:t>to be a real-time snapshot of the system </a:t>
            </a:r>
            <a:r>
              <a:rPr lang="en-US" sz="2800" dirty="0" smtClean="0"/>
              <a:t>data</a:t>
            </a:r>
          </a:p>
          <a:p>
            <a:pPr lvl="2"/>
            <a:r>
              <a:rPr lang="en-US" sz="2400" dirty="0" smtClean="0"/>
              <a:t>Consolidate data into bulks asynchronously</a:t>
            </a:r>
          </a:p>
          <a:p>
            <a:pPr lvl="2"/>
            <a:r>
              <a:rPr lang="en-US" sz="2400" dirty="0" smtClean="0"/>
              <a:t>E.g</a:t>
            </a:r>
            <a:r>
              <a:rPr lang="en-US" sz="2400" dirty="0"/>
              <a:t>. every hour or every </a:t>
            </a:r>
            <a:r>
              <a:rPr lang="en-US" sz="2400" dirty="0" smtClean="0"/>
              <a:t>day</a:t>
            </a:r>
          </a:p>
          <a:p>
            <a:pPr lvl="2"/>
            <a:r>
              <a:rPr lang="en-US" sz="2400" dirty="0" smtClean="0"/>
              <a:t>You could offer </a:t>
            </a:r>
            <a:r>
              <a:rPr lang="en-US" sz="2400" dirty="0"/>
              <a:t>bulk access to the data </a:t>
            </a:r>
            <a:r>
              <a:rPr lang="en-US" sz="2400" dirty="0" smtClean="0"/>
              <a:t>dump and </a:t>
            </a:r>
            <a:r>
              <a:rPr lang="en-US" sz="2400" dirty="0"/>
              <a:t>access through an API to the real-time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Metadata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Provenance</a:t>
            </a:r>
          </a:p>
          <a:p>
            <a:pPr lvl="1"/>
            <a:r>
              <a:rPr lang="en-US" sz="2800" dirty="0" smtClean="0"/>
              <a:t>Information </a:t>
            </a:r>
            <a:r>
              <a:rPr lang="en-US" sz="2800" dirty="0"/>
              <a:t>about entities, activities and people involved in </a:t>
            </a:r>
            <a:r>
              <a:rPr lang="en-US" sz="2800" dirty="0" smtClean="0"/>
              <a:t>the creation </a:t>
            </a:r>
            <a:r>
              <a:rPr lang="en-US" sz="2800" dirty="0"/>
              <a:t>of a dataset, a piece of software, a tangible object, a thing in </a:t>
            </a:r>
            <a:r>
              <a:rPr lang="en-US" sz="2800" dirty="0" smtClean="0"/>
              <a:t>general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in order to assess the thing’s quality, reliability, trustworthiness, etc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Two related recommendations by W3C 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PROV Data Model, </a:t>
            </a:r>
            <a:r>
              <a:rPr lang="en-US" sz="2400" dirty="0" smtClean="0"/>
              <a:t>in </a:t>
            </a:r>
            <a:r>
              <a:rPr lang="en-US" sz="2400" dirty="0"/>
              <a:t>OWL </a:t>
            </a:r>
            <a:r>
              <a:rPr lang="en-US" sz="2400" dirty="0" smtClean="0"/>
              <a:t>2</a:t>
            </a:r>
          </a:p>
          <a:p>
            <a:pPr lvl="2"/>
            <a:r>
              <a:rPr lang="en-US" sz="2400" dirty="0" smtClean="0"/>
              <a:t>The PROV ontology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Metadata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Description </a:t>
            </a:r>
            <a:r>
              <a:rPr lang="en-US" sz="3200" dirty="0"/>
              <a:t>about the </a:t>
            </a:r>
            <a:r>
              <a:rPr lang="en-US" sz="3200" dirty="0" smtClean="0"/>
              <a:t>dataset</a:t>
            </a:r>
          </a:p>
          <a:p>
            <a:r>
              <a:rPr lang="en-US" sz="3200" dirty="0" smtClean="0"/>
              <a:t>W3C recommendation</a:t>
            </a:r>
          </a:p>
          <a:p>
            <a:pPr lvl="1"/>
            <a:r>
              <a:rPr lang="en-US" sz="2800" dirty="0" smtClean="0"/>
              <a:t>DCAT</a:t>
            </a:r>
          </a:p>
          <a:p>
            <a:pPr lvl="2"/>
            <a:r>
              <a:rPr lang="en-US" sz="2400" dirty="0" smtClean="0"/>
              <a:t>Describes an </a:t>
            </a:r>
            <a:r>
              <a:rPr lang="en-US" sz="2400" dirty="0"/>
              <a:t>RDF </a:t>
            </a:r>
            <a:r>
              <a:rPr lang="en-US" sz="2400" dirty="0" smtClean="0"/>
              <a:t>vocabulary</a:t>
            </a:r>
          </a:p>
          <a:p>
            <a:pPr lvl="2"/>
            <a:r>
              <a:rPr lang="en-US" sz="2400" dirty="0" smtClean="0"/>
              <a:t>Specifically </a:t>
            </a:r>
            <a:r>
              <a:rPr lang="en-US" sz="2400" dirty="0"/>
              <a:t>designed to facilitate interoperability between data catalogs published on the </a:t>
            </a:r>
            <a:r>
              <a:rPr lang="en-US" sz="2400" dirty="0" smtClean="0"/>
              <a:t>Web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Metadata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Licensing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short description regarding the terms of use of the </a:t>
            </a:r>
            <a:r>
              <a:rPr lang="en-US" sz="2800" dirty="0" smtClean="0"/>
              <a:t>dataset</a:t>
            </a:r>
          </a:p>
          <a:p>
            <a:pPr lvl="1"/>
            <a:r>
              <a:rPr lang="en-US" sz="2800" dirty="0" smtClean="0"/>
              <a:t>E.g. for the Open </a:t>
            </a:r>
            <a:r>
              <a:rPr lang="en-US" sz="2800" dirty="0"/>
              <a:t>Data Commons Attribution </a:t>
            </a:r>
            <a:r>
              <a:rPr lang="en-US" sz="2800" dirty="0" smtClean="0"/>
              <a:t>License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11970"/>
              </p:ext>
            </p:extLst>
          </p:nvPr>
        </p:nvGraphicFramePr>
        <p:xfrm>
          <a:off x="1137362" y="3370670"/>
          <a:ext cx="10216438" cy="13577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16438"/>
              </a:tblGrid>
              <a:tr h="1357741">
                <a:tc>
                  <a:txBody>
                    <a:bodyPr/>
                    <a:lstStyle/>
                    <a:p>
                      <a:pPr marL="144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This {DATA(BASE)-NAME} is made available under the Open Data Commons Attribution License: http://opendatacommons.org/licenses/by/{version }.—See more at: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hlinkClick r:id="rId2"/>
                        </a:rPr>
                        <a:t>http://opendatacommons.org/licenses/by/#sthash.9HadQzSW.dpuf</a:t>
                      </a: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D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35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/>
              <a:t>Access vs. </a:t>
            </a:r>
            <a:r>
              <a:rPr lang="en-US" dirty="0" smtClean="0"/>
              <a:t>API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Offering bulk access is a requirement</a:t>
            </a:r>
          </a:p>
          <a:p>
            <a:pPr lvl="1"/>
            <a:r>
              <a:rPr lang="en-US" sz="2800" dirty="0" smtClean="0"/>
              <a:t>Offering an API is not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/>
              <a:t>Access vs. </a:t>
            </a:r>
            <a:r>
              <a:rPr lang="en-US" dirty="0" smtClean="0"/>
              <a:t>API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Bulk access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cheaper than providing an </a:t>
            </a:r>
            <a:r>
              <a:rPr lang="en-US" sz="2800" dirty="0" smtClean="0"/>
              <a:t>API</a:t>
            </a:r>
          </a:p>
          <a:p>
            <a:pPr lvl="2"/>
            <a:r>
              <a:rPr lang="en-US" sz="2400" dirty="0" smtClean="0"/>
              <a:t>Even </a:t>
            </a:r>
            <a:r>
              <a:rPr lang="en-US" sz="2400" dirty="0"/>
              <a:t>an elementary </a:t>
            </a:r>
            <a:r>
              <a:rPr lang="en-US" sz="2400" dirty="0" smtClean="0"/>
              <a:t>API entails </a:t>
            </a:r>
            <a:r>
              <a:rPr lang="en-US" sz="2400" dirty="0"/>
              <a:t>development and maintenance </a:t>
            </a:r>
            <a:r>
              <a:rPr lang="en-US" sz="2400" dirty="0" smtClean="0"/>
              <a:t>costs</a:t>
            </a:r>
            <a:endParaRPr lang="en-US" sz="2400" dirty="0"/>
          </a:p>
          <a:p>
            <a:pPr lvl="1"/>
            <a:r>
              <a:rPr lang="en-US" sz="2800" dirty="0" smtClean="0"/>
              <a:t>Allows </a:t>
            </a:r>
            <a:r>
              <a:rPr lang="en-US" sz="2800" dirty="0"/>
              <a:t>building an </a:t>
            </a:r>
            <a:r>
              <a:rPr lang="en-US" sz="2800" dirty="0" smtClean="0"/>
              <a:t>API </a:t>
            </a:r>
            <a:r>
              <a:rPr lang="en-US" sz="2800" dirty="0"/>
              <a:t>on top of the offered </a:t>
            </a:r>
            <a:r>
              <a:rPr lang="en-US" sz="2800" dirty="0" smtClean="0"/>
              <a:t>data</a:t>
            </a:r>
          </a:p>
          <a:p>
            <a:pPr lvl="2"/>
            <a:r>
              <a:rPr lang="en-US" sz="2400" dirty="0" smtClean="0"/>
              <a:t>Offering </a:t>
            </a:r>
            <a:r>
              <a:rPr lang="en-US" sz="2400" dirty="0"/>
              <a:t>an </a:t>
            </a:r>
            <a:r>
              <a:rPr lang="en-US" sz="2400" dirty="0" smtClean="0"/>
              <a:t>API does </a:t>
            </a:r>
            <a:r>
              <a:rPr lang="en-US" sz="2400" dirty="0"/>
              <a:t>not allow clients to retrieve the whole amount of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/>
            <a:r>
              <a:rPr lang="en-US" sz="2800" dirty="0" smtClean="0"/>
              <a:t>Guarantees </a:t>
            </a:r>
            <a:r>
              <a:rPr lang="en-US" sz="2800" dirty="0"/>
              <a:t>full access to the </a:t>
            </a:r>
            <a:r>
              <a:rPr lang="en-US" sz="2800" dirty="0" smtClean="0"/>
              <a:t>data</a:t>
            </a:r>
          </a:p>
          <a:p>
            <a:pPr lvl="2"/>
            <a:r>
              <a:rPr lang="en-US" sz="2400" dirty="0" smtClean="0"/>
              <a:t>An </a:t>
            </a:r>
            <a:r>
              <a:rPr lang="en-US" sz="2400" dirty="0"/>
              <a:t>API does </a:t>
            </a:r>
            <a:r>
              <a:rPr lang="en-US" sz="2400" dirty="0" smtClean="0"/>
              <a:t>not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Data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for Working with Linked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 for Storing and Processing Linked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Linking and Aligning Linked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Libraries for working with RDF</a:t>
            </a:r>
          </a:p>
          <a:p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Materializing the Web of Linked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/>
              <a:t>Access vs. </a:t>
            </a:r>
            <a:r>
              <a:rPr lang="en-US" dirty="0" smtClean="0"/>
              <a:t>API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API</a:t>
            </a:r>
          </a:p>
          <a:p>
            <a:pPr lvl="1"/>
            <a:r>
              <a:rPr lang="en-US" sz="2800" dirty="0" smtClean="0"/>
              <a:t>More </a:t>
            </a:r>
            <a:r>
              <a:rPr lang="en-US" sz="2800" dirty="0"/>
              <a:t>suitable for large volumes of </a:t>
            </a:r>
            <a:r>
              <a:rPr lang="en-US" sz="2800" dirty="0" smtClean="0"/>
              <a:t>data</a:t>
            </a:r>
          </a:p>
          <a:p>
            <a:pPr lvl="2"/>
            <a:r>
              <a:rPr lang="en-US" sz="2400" dirty="0" smtClean="0"/>
              <a:t>No need to </a:t>
            </a:r>
            <a:r>
              <a:rPr lang="en-US" sz="2400" dirty="0"/>
              <a:t>download the whole </a:t>
            </a:r>
            <a:r>
              <a:rPr lang="en-US" sz="2400" dirty="0" smtClean="0"/>
              <a:t>dataset when a </a:t>
            </a:r>
            <a:r>
              <a:rPr lang="en-US" sz="2400" dirty="0"/>
              <a:t>small subset </a:t>
            </a:r>
            <a:r>
              <a:rPr lang="en-US" sz="2400" dirty="0" smtClean="0"/>
              <a:t>is needed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5-Star Deployment Scheme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842"/>
              </p:ext>
            </p:extLst>
          </p:nvPr>
        </p:nvGraphicFramePr>
        <p:xfrm>
          <a:off x="312820" y="1985552"/>
          <a:ext cx="11574380" cy="4114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56033"/>
                <a:gridCol w="9718347"/>
              </a:tblGrid>
              <a:tr h="81686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★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 is made available on the Web (whatever format) but with an open license to be Open Data</a:t>
                      </a:r>
                      <a:endParaRPr lang="en-US" sz="2400" dirty="0"/>
                    </a:p>
                  </a:txBody>
                  <a:tcPr anchor="ctr"/>
                </a:tc>
              </a:tr>
              <a:tr h="81686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★★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Available as machine-readable structured data: e.g. an Excel spreadsheet instead of image scan of a table</a:t>
                      </a:r>
                      <a:endParaRPr lang="en-US" sz="2400" dirty="0"/>
                    </a:p>
                  </a:txBody>
                  <a:tcPr anchor="ctr"/>
                </a:tc>
              </a:tr>
              <a:tr h="81686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★★★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2400" dirty="0" smtClean="0"/>
                        <a:t>As the 2-star approach, in a non-proprietary format:</a:t>
                      </a:r>
                    </a:p>
                    <a:p>
                      <a:pPr marL="108000"/>
                      <a:r>
                        <a:rPr lang="en-US" sz="2400" dirty="0" smtClean="0"/>
                        <a:t>e.g. CSV instead of Excel</a:t>
                      </a:r>
                      <a:endParaRPr lang="en-US" sz="2400" dirty="0"/>
                    </a:p>
                  </a:txBody>
                  <a:tcPr anchor="ctr"/>
                </a:tc>
              </a:tr>
              <a:tr h="81686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★★★★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2400" dirty="0" smtClean="0"/>
                        <a:t>All the above plus the use of open standards from W3C (RDF and SPARQL) to identify things, so that people can point at your stuff</a:t>
                      </a:r>
                      <a:endParaRPr lang="en-US" sz="2400" dirty="0"/>
                    </a:p>
                  </a:txBody>
                  <a:tcPr anchor="ctr"/>
                </a:tc>
              </a:tr>
              <a:tr h="81686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★★★★★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All the above, plus: Links from the data to other people’s data in order to provide context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8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 smtClean="0"/>
              <a:t>Modeling Data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Tools for Storing and Processing Linked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Linking and Aligning Linked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Libraries for working with RDF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 in LOD: Modeling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Content has to comply </a:t>
            </a:r>
            <a:r>
              <a:rPr lang="en-US" sz="2800" dirty="0"/>
              <a:t>with a specific </a:t>
            </a:r>
            <a:r>
              <a:rPr lang="en-US" sz="2800" dirty="0" smtClean="0"/>
              <a:t>model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model can be used</a:t>
            </a:r>
          </a:p>
          <a:p>
            <a:pPr lvl="2"/>
            <a:r>
              <a:rPr lang="en-US" sz="2000" dirty="0" smtClean="0"/>
              <a:t>As </a:t>
            </a:r>
            <a:r>
              <a:rPr lang="en-US" sz="2000" dirty="0"/>
              <a:t>a mediator among multiple </a:t>
            </a:r>
            <a:r>
              <a:rPr lang="en-US" sz="2000" dirty="0" smtClean="0"/>
              <a:t>viewpoints</a:t>
            </a:r>
          </a:p>
          <a:p>
            <a:pPr lvl="2"/>
            <a:r>
              <a:rPr lang="en-US" sz="2000" dirty="0" smtClean="0"/>
              <a:t>As </a:t>
            </a:r>
            <a:r>
              <a:rPr lang="en-US" sz="2000" dirty="0"/>
              <a:t>an interfacing mechanism </a:t>
            </a:r>
            <a:r>
              <a:rPr lang="en-US" sz="2000" dirty="0" smtClean="0"/>
              <a:t>between humans </a:t>
            </a:r>
            <a:r>
              <a:rPr lang="en-US" sz="2000" dirty="0"/>
              <a:t>or </a:t>
            </a:r>
            <a:r>
              <a:rPr lang="en-US" sz="2000" dirty="0" smtClean="0"/>
              <a:t>computers</a:t>
            </a:r>
          </a:p>
          <a:p>
            <a:pPr lvl="2"/>
            <a:r>
              <a:rPr lang="en-US" sz="2000" dirty="0" smtClean="0"/>
              <a:t>To offer analytics </a:t>
            </a:r>
            <a:r>
              <a:rPr lang="en-US" sz="2000" dirty="0"/>
              <a:t>and </a:t>
            </a:r>
            <a:r>
              <a:rPr lang="en-US" sz="2000" dirty="0" smtClean="0"/>
              <a:t>predictions</a:t>
            </a:r>
          </a:p>
          <a:p>
            <a:pPr lvl="1"/>
            <a:r>
              <a:rPr lang="en-US" sz="2400" dirty="0" smtClean="0"/>
              <a:t>Expressed </a:t>
            </a:r>
            <a:r>
              <a:rPr lang="en-US" sz="2400" dirty="0"/>
              <a:t>in </a:t>
            </a:r>
            <a:r>
              <a:rPr lang="en-US" sz="2400" dirty="0" smtClean="0"/>
              <a:t>RDF(S</a:t>
            </a:r>
            <a:r>
              <a:rPr lang="en-US" sz="2400" dirty="0"/>
              <a:t>), </a:t>
            </a:r>
            <a:r>
              <a:rPr lang="en-US" sz="2400" dirty="0" smtClean="0"/>
              <a:t>OWL</a:t>
            </a:r>
          </a:p>
          <a:p>
            <a:pPr lvl="1"/>
            <a:r>
              <a:rPr lang="en-US" sz="2400" dirty="0" smtClean="0"/>
              <a:t>Custom </a:t>
            </a:r>
            <a:r>
              <a:rPr lang="en-US" sz="2400" dirty="0"/>
              <a:t>or </a:t>
            </a:r>
            <a:r>
              <a:rPr lang="en-US" sz="2400" dirty="0" smtClean="0"/>
              <a:t>reusing </a:t>
            </a:r>
            <a:r>
              <a:rPr lang="en-US" sz="2400" dirty="0"/>
              <a:t>existing </a:t>
            </a:r>
            <a:r>
              <a:rPr lang="en-US" sz="2400" dirty="0" smtClean="0"/>
              <a:t>vocabularies</a:t>
            </a:r>
          </a:p>
          <a:p>
            <a:pPr lvl="1"/>
            <a:r>
              <a:rPr lang="en-US" sz="2400" dirty="0" smtClean="0"/>
              <a:t>Decide on the </a:t>
            </a:r>
            <a:r>
              <a:rPr lang="en-US" sz="2400" dirty="0"/>
              <a:t>ontology that will serve as a model</a:t>
            </a:r>
            <a:endParaRPr lang="en-US" sz="2400" dirty="0" smtClean="0"/>
          </a:p>
          <a:p>
            <a:pPr lvl="2"/>
            <a:r>
              <a:rPr lang="en-US" sz="2000" dirty="0" smtClean="0"/>
              <a:t>Among </a:t>
            </a:r>
            <a:r>
              <a:rPr lang="en-US" sz="2000" dirty="0"/>
              <a:t>the first decisions </a:t>
            </a:r>
            <a:r>
              <a:rPr lang="en-US" sz="2000" dirty="0" smtClean="0"/>
              <a:t>when </a:t>
            </a:r>
            <a:r>
              <a:rPr lang="en-US" sz="2000" dirty="0"/>
              <a:t>publishing a dataset as </a:t>
            </a:r>
            <a:r>
              <a:rPr lang="en-US" sz="2000" dirty="0" smtClean="0"/>
              <a:t>LOD</a:t>
            </a:r>
          </a:p>
          <a:p>
            <a:pPr lvl="1"/>
            <a:r>
              <a:rPr lang="en-US" sz="2400" dirty="0" smtClean="0"/>
              <a:t>Complexity </a:t>
            </a:r>
            <a:r>
              <a:rPr lang="en-US" sz="2400" dirty="0"/>
              <a:t>of the model has to be taken into account, based on the desired </a:t>
            </a:r>
            <a:r>
              <a:rPr lang="en-US" sz="2400" dirty="0" smtClean="0"/>
              <a:t>properties</a:t>
            </a:r>
            <a:endParaRPr lang="en-US" sz="2400" dirty="0"/>
          </a:p>
          <a:p>
            <a:pPr lvl="2"/>
            <a:r>
              <a:rPr lang="en-US" sz="2000" dirty="0" smtClean="0"/>
              <a:t>Decide </a:t>
            </a:r>
            <a:r>
              <a:rPr lang="en-US" sz="2000" dirty="0"/>
              <a:t>whether RDFS or one of the OWL </a:t>
            </a:r>
            <a:r>
              <a:rPr lang="en-US" sz="2000" dirty="0" smtClean="0"/>
              <a:t>profiles (flavors) </a:t>
            </a:r>
            <a:r>
              <a:rPr lang="en-US" sz="2000" dirty="0"/>
              <a:t>is </a:t>
            </a:r>
            <a:r>
              <a:rPr lang="en-US" sz="2000" dirty="0" smtClean="0"/>
              <a:t>needed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0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Existing </a:t>
            </a:r>
            <a:r>
              <a:rPr lang="en-US" dirty="0"/>
              <a:t>Works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Vocabularies </a:t>
            </a:r>
            <a:r>
              <a:rPr lang="en-US" sz="3200" dirty="0"/>
              <a:t>and ontologies </a:t>
            </a:r>
            <a:r>
              <a:rPr lang="en-US" sz="3200" dirty="0" smtClean="0"/>
              <a:t>have existed </a:t>
            </a:r>
            <a:r>
              <a:rPr lang="en-US" sz="3200" dirty="0"/>
              <a:t>long before </a:t>
            </a:r>
            <a:r>
              <a:rPr lang="en-US" sz="3200" dirty="0" smtClean="0"/>
              <a:t>the emergence of </a:t>
            </a:r>
            <a:r>
              <a:rPr lang="en-US" sz="3200" dirty="0"/>
              <a:t>the </a:t>
            </a:r>
            <a:r>
              <a:rPr lang="en-US" sz="3200" dirty="0" smtClean="0"/>
              <a:t>Web</a:t>
            </a:r>
          </a:p>
          <a:p>
            <a:pPr lvl="1"/>
            <a:r>
              <a:rPr lang="en-US" sz="2800" dirty="0" smtClean="0"/>
              <a:t>Widespread </a:t>
            </a:r>
            <a:r>
              <a:rPr lang="en-US" sz="2800" dirty="0"/>
              <a:t>vocabularies </a:t>
            </a:r>
            <a:r>
              <a:rPr lang="en-US" sz="2800" dirty="0" smtClean="0"/>
              <a:t>and ontologies in </a:t>
            </a:r>
            <a:r>
              <a:rPr lang="en-US" sz="2800" dirty="0"/>
              <a:t>several </a:t>
            </a:r>
            <a:r>
              <a:rPr lang="en-US" sz="2800" dirty="0" smtClean="0"/>
              <a:t>domains encode </a:t>
            </a:r>
            <a:r>
              <a:rPr lang="en-US" sz="2800" dirty="0"/>
              <a:t>the accumulated knowledge </a:t>
            </a:r>
            <a:r>
              <a:rPr lang="en-US" sz="2800" dirty="0" smtClean="0"/>
              <a:t>and experience</a:t>
            </a:r>
          </a:p>
          <a:p>
            <a:r>
              <a:rPr lang="en-US" sz="3200" dirty="0" smtClean="0"/>
              <a:t>Highly probable </a:t>
            </a:r>
            <a:r>
              <a:rPr lang="en-US" sz="3200" dirty="0"/>
              <a:t>that a vocabulary has already been created in order to describe the involved </a:t>
            </a:r>
            <a:r>
              <a:rPr lang="en-US" sz="3200" dirty="0" smtClean="0"/>
              <a:t>concepts</a:t>
            </a:r>
          </a:p>
          <a:p>
            <a:pPr lvl="1"/>
            <a:r>
              <a:rPr lang="en-US" sz="2800" dirty="0" smtClean="0"/>
              <a:t>Any domain </a:t>
            </a:r>
            <a:r>
              <a:rPr lang="en-US" sz="2800" dirty="0"/>
              <a:t>of </a:t>
            </a:r>
            <a:r>
              <a:rPr lang="en-US" sz="2800" dirty="0" smtClean="0"/>
              <a:t>interest</a:t>
            </a:r>
          </a:p>
          <a:p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Existing Works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Increased interoperability</a:t>
            </a:r>
            <a:endParaRPr lang="en-US" sz="3200" dirty="0"/>
          </a:p>
          <a:p>
            <a:pPr lvl="1"/>
            <a:r>
              <a:rPr lang="en-US" sz="2800" dirty="0" smtClean="0"/>
              <a:t>Use of standards </a:t>
            </a:r>
            <a:r>
              <a:rPr lang="en-US" sz="2800" dirty="0"/>
              <a:t>can help content aggregators to parse and process the </a:t>
            </a:r>
            <a:r>
              <a:rPr lang="en-US" sz="2800" dirty="0" smtClean="0"/>
              <a:t>information</a:t>
            </a:r>
          </a:p>
          <a:p>
            <a:pPr lvl="2"/>
            <a:r>
              <a:rPr lang="en-US" sz="2400" dirty="0"/>
              <a:t>Without much extra effort per data source</a:t>
            </a:r>
          </a:p>
          <a:p>
            <a:pPr lvl="1"/>
            <a:r>
              <a:rPr lang="en-US" sz="2800" dirty="0" smtClean="0"/>
              <a:t>E.g. an aggregator that parses and processes dates from </a:t>
            </a:r>
            <a:r>
              <a:rPr lang="en-US" sz="2800" dirty="0"/>
              <a:t>several </a:t>
            </a:r>
            <a:r>
              <a:rPr lang="en-US" sz="2800" dirty="0" smtClean="0"/>
              <a:t>sources</a:t>
            </a:r>
          </a:p>
          <a:p>
            <a:pPr lvl="2"/>
            <a:r>
              <a:rPr lang="en-US" sz="2400" dirty="0" smtClean="0"/>
              <a:t>More likely </a:t>
            </a:r>
            <a:r>
              <a:rPr lang="en-US" sz="2400" dirty="0"/>
              <a:t>to support the standard date </a:t>
            </a:r>
            <a:r>
              <a:rPr lang="en-US" sz="2400" dirty="0" smtClean="0"/>
              <a:t>formats</a:t>
            </a:r>
          </a:p>
          <a:p>
            <a:pPr lvl="2"/>
            <a:r>
              <a:rPr lang="en-US" sz="2400" dirty="0" smtClean="0"/>
              <a:t>Less </a:t>
            </a:r>
            <a:r>
              <a:rPr lang="en-US" sz="2400" dirty="0"/>
              <a:t>likely </a:t>
            </a:r>
            <a:r>
              <a:rPr lang="en-US" sz="2400" dirty="0" smtClean="0"/>
              <a:t>to </a:t>
            </a:r>
            <a:r>
              <a:rPr lang="en-US" sz="2400" dirty="0"/>
              <a:t>convert the formatting from each source to a uniform </a:t>
            </a:r>
            <a:r>
              <a:rPr lang="en-US" sz="2400" dirty="0" smtClean="0"/>
              <a:t>syntax</a:t>
            </a:r>
          </a:p>
          <a:p>
            <a:pPr lvl="3"/>
            <a:r>
              <a:rPr lang="en-US" sz="2000" dirty="0" smtClean="0"/>
              <a:t>Much extra effort per data source</a:t>
            </a:r>
            <a:endParaRPr lang="en-US" sz="2000" dirty="0"/>
          </a:p>
          <a:p>
            <a:pPr lvl="2"/>
            <a:r>
              <a:rPr lang="en-US" sz="2400" dirty="0" smtClean="0"/>
              <a:t>E.g</a:t>
            </a:r>
            <a:r>
              <a:rPr lang="en-US" sz="2400" dirty="0"/>
              <a:t>. </a:t>
            </a:r>
            <a:r>
              <a:rPr lang="en-US" sz="2400" dirty="0" smtClean="0"/>
              <a:t>DCMI </a:t>
            </a:r>
            <a:r>
              <a:rPr lang="en-US" sz="2400" dirty="0"/>
              <a:t>Metadata </a:t>
            </a:r>
            <a:r>
              <a:rPr lang="en-US" sz="2400" dirty="0" smtClean="0"/>
              <a:t>Terms</a:t>
            </a:r>
          </a:p>
          <a:p>
            <a:pPr lvl="3"/>
            <a:r>
              <a:rPr lang="en-US" sz="2000" dirty="0" smtClean="0"/>
              <a:t>Field </a:t>
            </a:r>
            <a:r>
              <a:rPr lang="en-US" sz="2000" dirty="0" err="1" smtClean="0"/>
              <a:t>dcterms:created</a:t>
            </a:r>
            <a:r>
              <a:rPr lang="en-US" sz="2000" dirty="0" smtClean="0"/>
              <a:t>, value "</a:t>
            </a:r>
            <a:r>
              <a:rPr lang="en-US" sz="2000" dirty="0"/>
              <a:t>2014-11-07"^^</a:t>
            </a:r>
            <a:r>
              <a:rPr lang="en-US" sz="2000" dirty="0" err="1" smtClean="0"/>
              <a:t>xsd:date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5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Existing Works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Credibility</a:t>
            </a:r>
          </a:p>
          <a:p>
            <a:pPr lvl="1"/>
            <a:r>
              <a:rPr lang="en-US" sz="2400" dirty="0" smtClean="0"/>
              <a:t>Shows </a:t>
            </a:r>
            <a:r>
              <a:rPr lang="en-US" sz="2400" dirty="0"/>
              <a:t>that the </a:t>
            </a:r>
            <a:r>
              <a:rPr lang="en-US" sz="2400" dirty="0" smtClean="0"/>
              <a:t>published dataset</a:t>
            </a:r>
          </a:p>
          <a:p>
            <a:pPr lvl="2"/>
            <a:r>
              <a:rPr lang="en-US" sz="2000" dirty="0" smtClean="0"/>
              <a:t>Has </a:t>
            </a:r>
            <a:r>
              <a:rPr lang="en-US" sz="2000" dirty="0"/>
              <a:t>been </a:t>
            </a:r>
            <a:r>
              <a:rPr lang="en-US" sz="2000" dirty="0" smtClean="0"/>
              <a:t>well </a:t>
            </a:r>
            <a:r>
              <a:rPr lang="en-US" sz="2000" dirty="0"/>
              <a:t>thought </a:t>
            </a:r>
            <a:r>
              <a:rPr lang="en-US" sz="2000" dirty="0" smtClean="0"/>
              <a:t>of</a:t>
            </a:r>
          </a:p>
          <a:p>
            <a:pPr lvl="2"/>
            <a:r>
              <a:rPr lang="en-US" sz="2000" dirty="0" smtClean="0"/>
              <a:t>Is curated</a:t>
            </a:r>
          </a:p>
          <a:p>
            <a:pPr lvl="1"/>
            <a:r>
              <a:rPr lang="en-US" sz="2400" dirty="0" smtClean="0"/>
              <a:t>A state-of-the-art </a:t>
            </a:r>
            <a:r>
              <a:rPr lang="en-US" sz="2400" dirty="0"/>
              <a:t>survey </a:t>
            </a:r>
            <a:r>
              <a:rPr lang="en-US" sz="2400" dirty="0" smtClean="0"/>
              <a:t>has been performed prior </a:t>
            </a:r>
            <a:r>
              <a:rPr lang="en-US" sz="2400" dirty="0"/>
              <a:t>to publishing </a:t>
            </a:r>
            <a:r>
              <a:rPr lang="en-US" sz="2400" dirty="0" smtClean="0"/>
              <a:t>the data</a:t>
            </a:r>
          </a:p>
          <a:p>
            <a:r>
              <a:rPr lang="en-US" sz="2800" dirty="0" smtClean="0"/>
              <a:t>Ease </a:t>
            </a:r>
            <a:r>
              <a:rPr lang="en-US" sz="2800" dirty="0"/>
              <a:t>of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400" dirty="0" smtClean="0"/>
              <a:t>Reusing is easier </a:t>
            </a:r>
            <a:r>
              <a:rPr lang="en-US" sz="2400" dirty="0"/>
              <a:t>than rethinking and </a:t>
            </a:r>
            <a:r>
              <a:rPr lang="en-US" sz="2400" dirty="0" smtClean="0"/>
              <a:t>implementing again or replicating existing solutions</a:t>
            </a:r>
          </a:p>
          <a:p>
            <a:pPr lvl="2"/>
            <a:r>
              <a:rPr lang="en-US" sz="2000" dirty="0" smtClean="0"/>
              <a:t>Even </a:t>
            </a:r>
            <a:r>
              <a:rPr lang="en-US" sz="2000" dirty="0"/>
              <a:t>more, </a:t>
            </a:r>
            <a:r>
              <a:rPr lang="en-US" sz="2000" dirty="0" smtClean="0"/>
              <a:t>when vocabularies are published </a:t>
            </a:r>
            <a:r>
              <a:rPr lang="en-US" sz="2000" dirty="0"/>
              <a:t>by multidisciplinary consortia with potentially more spherical view on the domain </a:t>
            </a:r>
            <a:r>
              <a:rPr lang="en-US" sz="2000" dirty="0" smtClean="0"/>
              <a:t>than yours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Works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</a:t>
            </a:r>
            <a:r>
              <a:rPr lang="en-US" sz="3200" dirty="0" smtClean="0"/>
              <a:t>conclusion</a:t>
            </a:r>
          </a:p>
          <a:p>
            <a:pPr lvl="1"/>
            <a:r>
              <a:rPr lang="en-US" sz="2800" dirty="0" smtClean="0"/>
              <a:t>Before </a:t>
            </a:r>
            <a:r>
              <a:rPr lang="en-US" sz="2800" dirty="0"/>
              <a:t>adding </a:t>
            </a:r>
            <a:r>
              <a:rPr lang="en-US" sz="2800" dirty="0" smtClean="0"/>
              <a:t>terms </a:t>
            </a:r>
            <a:r>
              <a:rPr lang="en-US" sz="2800" dirty="0"/>
              <a:t>in our vocabulary, </a:t>
            </a:r>
            <a:r>
              <a:rPr lang="en-US" sz="2800" dirty="0" smtClean="0"/>
              <a:t>make </a:t>
            </a:r>
            <a:r>
              <a:rPr lang="en-US" sz="2800" dirty="0"/>
              <a:t>sure </a:t>
            </a:r>
            <a:r>
              <a:rPr lang="en-US" sz="2800" dirty="0" smtClean="0"/>
              <a:t>they do not </a:t>
            </a:r>
            <a:r>
              <a:rPr lang="en-US" sz="2800" dirty="0"/>
              <a:t>already </a:t>
            </a:r>
            <a:r>
              <a:rPr lang="en-US" sz="2800" dirty="0" smtClean="0"/>
              <a:t>exist</a:t>
            </a:r>
          </a:p>
          <a:p>
            <a:pPr lvl="2"/>
            <a:r>
              <a:rPr lang="en-US" sz="2400" dirty="0"/>
              <a:t>In such </a:t>
            </a:r>
            <a:r>
              <a:rPr lang="en-US" sz="2400" dirty="0" smtClean="0"/>
              <a:t>case, reuse them by reference</a:t>
            </a:r>
          </a:p>
          <a:p>
            <a:pPr lvl="1"/>
            <a:r>
              <a:rPr lang="en-US" sz="2800" dirty="0" smtClean="0"/>
              <a:t>When we need to be more specific, we can create a subclass or a subproperty of the existing</a:t>
            </a:r>
          </a:p>
          <a:p>
            <a:pPr lvl="1"/>
            <a:r>
              <a:rPr lang="en-US" sz="2800" dirty="0"/>
              <a:t>New terms can </a:t>
            </a:r>
            <a:r>
              <a:rPr lang="en-US" sz="2800" dirty="0" smtClean="0"/>
              <a:t>be </a:t>
            </a:r>
            <a:r>
              <a:rPr lang="en-US" sz="2800" dirty="0"/>
              <a:t>generated, when the existing ones do not suffice</a:t>
            </a:r>
          </a:p>
          <a:p>
            <a:pPr lvl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Web </a:t>
            </a:r>
            <a:r>
              <a:rPr lang="en-US" dirty="0" smtClean="0"/>
              <a:t>for </a:t>
            </a:r>
            <a:r>
              <a:rPr lang="en-US" dirty="0"/>
              <a:t>Content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Powerful </a:t>
            </a:r>
            <a:r>
              <a:rPr lang="en-US" sz="2800" dirty="0"/>
              <a:t>means for system </a:t>
            </a:r>
            <a:r>
              <a:rPr lang="en-US" sz="2800" dirty="0" smtClean="0"/>
              <a:t>description</a:t>
            </a:r>
          </a:p>
          <a:p>
            <a:pPr lvl="1"/>
            <a:r>
              <a:rPr lang="en-US" sz="2400" dirty="0" smtClean="0"/>
              <a:t>Concept </a:t>
            </a:r>
            <a:r>
              <a:rPr lang="en-US" sz="2400" dirty="0"/>
              <a:t>hierarchy, </a:t>
            </a:r>
            <a:r>
              <a:rPr lang="en-US" sz="2400" dirty="0" smtClean="0"/>
              <a:t>property </a:t>
            </a:r>
            <a:r>
              <a:rPr lang="en-US" sz="2400" dirty="0"/>
              <a:t>hierarchy, </a:t>
            </a:r>
            <a:r>
              <a:rPr lang="en-US" sz="2400" dirty="0" smtClean="0"/>
              <a:t>set of individuals</a:t>
            </a:r>
            <a:r>
              <a:rPr lang="en-US" sz="2400" dirty="0"/>
              <a:t>, etc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Beyond description</a:t>
            </a:r>
            <a:endParaRPr lang="en-US" sz="2800" dirty="0"/>
          </a:p>
          <a:p>
            <a:pPr lvl="1"/>
            <a:r>
              <a:rPr lang="en-US" sz="2400" dirty="0" smtClean="0"/>
              <a:t>Model checking</a:t>
            </a:r>
          </a:p>
          <a:p>
            <a:pPr lvl="2"/>
            <a:r>
              <a:rPr lang="en-US" sz="2000" dirty="0" smtClean="0"/>
              <a:t>Use </a:t>
            </a:r>
            <a:r>
              <a:rPr lang="en-US" sz="2000" dirty="0"/>
              <a:t>of a </a:t>
            </a:r>
            <a:r>
              <a:rPr lang="en-US" sz="2000" dirty="0" smtClean="0"/>
              <a:t>reasoner assures creation of coherent</a:t>
            </a:r>
            <a:r>
              <a:rPr lang="en-US" sz="2000" dirty="0"/>
              <a:t>, consistent </a:t>
            </a:r>
            <a:r>
              <a:rPr lang="en-US" sz="2000" dirty="0" smtClean="0"/>
              <a:t>models</a:t>
            </a:r>
          </a:p>
          <a:p>
            <a:pPr lvl="1"/>
            <a:r>
              <a:rPr lang="en-US" sz="2400" dirty="0" smtClean="0"/>
              <a:t>Semantic interoperability</a:t>
            </a:r>
          </a:p>
          <a:p>
            <a:pPr lvl="1"/>
            <a:r>
              <a:rPr lang="en-US" sz="2400" dirty="0" smtClean="0"/>
              <a:t>Inference</a:t>
            </a:r>
          </a:p>
          <a:p>
            <a:pPr lvl="1"/>
            <a:r>
              <a:rPr lang="en-US" sz="2400" dirty="0" smtClean="0"/>
              <a:t>Formally </a:t>
            </a:r>
            <a:r>
              <a:rPr lang="en-US" sz="2400" dirty="0"/>
              <a:t>defined </a:t>
            </a:r>
            <a:r>
              <a:rPr lang="en-US" sz="2400" dirty="0" smtClean="0"/>
              <a:t>semantics</a:t>
            </a:r>
          </a:p>
          <a:p>
            <a:pPr lvl="1"/>
            <a:r>
              <a:rPr lang="en-US" sz="2400" dirty="0" smtClean="0"/>
              <a:t>Support </a:t>
            </a:r>
            <a:r>
              <a:rPr lang="en-US" sz="2400" dirty="0"/>
              <a:t>of </a:t>
            </a:r>
            <a:r>
              <a:rPr lang="en-US" sz="2400" dirty="0" smtClean="0"/>
              <a:t>rules</a:t>
            </a:r>
          </a:p>
          <a:p>
            <a:pPr lvl="1"/>
            <a:r>
              <a:rPr lang="en-US" sz="2400" dirty="0" smtClean="0"/>
              <a:t>Support of logic programming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URIs to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Descriptions </a:t>
            </a:r>
            <a:r>
              <a:rPr lang="en-US" sz="2800" dirty="0"/>
              <a:t>can be </a:t>
            </a:r>
            <a:r>
              <a:rPr lang="en-US" sz="2800" dirty="0" smtClean="0"/>
              <a:t>provided for</a:t>
            </a:r>
          </a:p>
          <a:p>
            <a:pPr lvl="1"/>
            <a:r>
              <a:rPr lang="en-US" sz="2400" dirty="0" smtClean="0"/>
              <a:t>Things </a:t>
            </a:r>
            <a:r>
              <a:rPr lang="en-US" sz="2400" dirty="0"/>
              <a:t>that exist online</a:t>
            </a:r>
            <a:endParaRPr lang="en-US" sz="2400" dirty="0" smtClean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tems/persons/ideas/things (</a:t>
            </a:r>
            <a:r>
              <a:rPr lang="en-US" sz="2400" dirty="0"/>
              <a:t>in general) that exist outside of the </a:t>
            </a:r>
            <a:r>
              <a:rPr lang="en-US" sz="2400" dirty="0" smtClean="0"/>
              <a:t>Web</a:t>
            </a:r>
          </a:p>
          <a:p>
            <a:r>
              <a:rPr lang="en-US" sz="2800" dirty="0" smtClean="0"/>
              <a:t>Example: Two URIs to describe a company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company’s </a:t>
            </a:r>
            <a:r>
              <a:rPr lang="en-US" sz="2400" dirty="0" smtClean="0"/>
              <a:t>website</a:t>
            </a:r>
          </a:p>
          <a:p>
            <a:pPr lvl="1"/>
            <a:r>
              <a:rPr lang="en-US" sz="2400" dirty="0" smtClean="0"/>
              <a:t>A description of the </a:t>
            </a:r>
            <a:r>
              <a:rPr lang="en-US" sz="2400" dirty="0"/>
              <a:t>company </a:t>
            </a:r>
            <a:r>
              <a:rPr lang="en-US" sz="2400" dirty="0" smtClean="0"/>
              <a:t>itself</a:t>
            </a:r>
          </a:p>
          <a:p>
            <a:pPr lvl="2"/>
            <a:r>
              <a:rPr lang="en-US" sz="2000" dirty="0" smtClean="0"/>
              <a:t>May </a:t>
            </a:r>
            <a:r>
              <a:rPr lang="en-US" sz="2000" dirty="0"/>
              <a:t>well be in an RDF </a:t>
            </a:r>
            <a:r>
              <a:rPr lang="en-US" sz="2000" dirty="0" smtClean="0"/>
              <a:t>document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strategy has to be devised in assigning URIs to </a:t>
            </a:r>
            <a:r>
              <a:rPr lang="en-US" sz="2800" dirty="0" smtClean="0"/>
              <a:t>entities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deterministic </a:t>
            </a:r>
            <a:r>
              <a:rPr lang="en-US" sz="2400" dirty="0" smtClean="0"/>
              <a:t>approaches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Today’s Web: Anyone </a:t>
            </a:r>
            <a:r>
              <a:rPr lang="en-US" sz="3200" dirty="0"/>
              <a:t>can </a:t>
            </a:r>
            <a:r>
              <a:rPr lang="en-US" sz="3200" dirty="0" smtClean="0"/>
              <a:t>say anything </a:t>
            </a:r>
            <a:r>
              <a:rPr lang="en-US" sz="3200" dirty="0"/>
              <a:t>about any </a:t>
            </a:r>
            <a:r>
              <a:rPr lang="en-US" sz="3200" dirty="0" smtClean="0"/>
              <a:t>topic</a:t>
            </a:r>
          </a:p>
          <a:p>
            <a:pPr lvl="1"/>
            <a:r>
              <a:rPr lang="en-US" sz="2800" dirty="0" smtClean="0"/>
              <a:t>Information on </a:t>
            </a:r>
            <a:r>
              <a:rPr lang="en-US" sz="2800" dirty="0"/>
              <a:t>the Web </a:t>
            </a:r>
            <a:r>
              <a:rPr lang="en-US" sz="2800" dirty="0" smtClean="0"/>
              <a:t>cannot </a:t>
            </a:r>
            <a:r>
              <a:rPr lang="en-US" sz="2800" dirty="0"/>
              <a:t>always be </a:t>
            </a:r>
            <a:r>
              <a:rPr lang="en-US" sz="2800" dirty="0" smtClean="0"/>
              <a:t>trusted</a:t>
            </a:r>
          </a:p>
          <a:p>
            <a:r>
              <a:rPr lang="en-US" sz="3200" dirty="0" smtClean="0"/>
              <a:t>Linked </a:t>
            </a:r>
            <a:r>
              <a:rPr lang="en-US" sz="3200" dirty="0"/>
              <a:t>Open Data (LOD) </a:t>
            </a:r>
            <a:r>
              <a:rPr lang="en-US" sz="3200" dirty="0" smtClean="0"/>
              <a:t>approach</a:t>
            </a:r>
          </a:p>
          <a:p>
            <a:pPr lvl="1"/>
            <a:r>
              <a:rPr lang="en-US" sz="2800" dirty="0" smtClean="0"/>
              <a:t>Materializes </a:t>
            </a:r>
            <a:r>
              <a:rPr lang="en-US" sz="2800" dirty="0"/>
              <a:t>the Semantic Web </a:t>
            </a:r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focal point is provided for any given web resource</a:t>
            </a:r>
            <a:endParaRPr lang="en-US" sz="2800" dirty="0" smtClean="0"/>
          </a:p>
          <a:p>
            <a:pPr lvl="2"/>
            <a:r>
              <a:rPr lang="en-US" sz="2400" dirty="0" smtClean="0"/>
              <a:t>Referencing </a:t>
            </a:r>
            <a:r>
              <a:rPr lang="en-US" sz="2400" dirty="0"/>
              <a:t>(referring to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De-referencing (</a:t>
            </a:r>
            <a:r>
              <a:rPr lang="en-US" sz="2400" dirty="0"/>
              <a:t>retrieving data about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9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URIs to </a:t>
            </a:r>
            <a:r>
              <a:rPr lang="en-US" dirty="0" smtClean="0"/>
              <a:t>Entities: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Dealing with ungrounded data</a:t>
            </a:r>
          </a:p>
          <a:p>
            <a:r>
              <a:rPr lang="en-US" sz="3200" dirty="0"/>
              <a:t>L</a:t>
            </a:r>
            <a:r>
              <a:rPr lang="en-US" sz="3200" dirty="0" smtClean="0"/>
              <a:t>ack </a:t>
            </a:r>
            <a:r>
              <a:rPr lang="en-US" sz="3200" dirty="0"/>
              <a:t>of reconciliation </a:t>
            </a:r>
            <a:r>
              <a:rPr lang="en-US" sz="3200" dirty="0" smtClean="0"/>
              <a:t>options</a:t>
            </a:r>
          </a:p>
          <a:p>
            <a:r>
              <a:rPr lang="en-US" sz="3200" dirty="0"/>
              <a:t>L</a:t>
            </a:r>
            <a:r>
              <a:rPr lang="en-US" sz="3200" dirty="0" smtClean="0"/>
              <a:t>ack </a:t>
            </a:r>
            <a:r>
              <a:rPr lang="en-US" sz="3200" dirty="0"/>
              <a:t>of identifier scheme </a:t>
            </a:r>
            <a:r>
              <a:rPr lang="en-US" sz="3200" dirty="0" smtClean="0"/>
              <a:t>documentation</a:t>
            </a:r>
          </a:p>
          <a:p>
            <a:r>
              <a:rPr lang="en-US" sz="3200" dirty="0" smtClean="0"/>
              <a:t>Proprietary identifier schemes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ultiple </a:t>
            </a:r>
            <a:r>
              <a:rPr lang="en-US" sz="3200" dirty="0"/>
              <a:t>identifiers for the same </a:t>
            </a:r>
            <a:r>
              <a:rPr lang="en-US" sz="3200" dirty="0" smtClean="0"/>
              <a:t>concepts/entities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nability </a:t>
            </a:r>
            <a:r>
              <a:rPr lang="en-US" sz="3200" dirty="0"/>
              <a:t>to resolve </a:t>
            </a:r>
            <a:r>
              <a:rPr lang="en-US" sz="3200" dirty="0" smtClean="0"/>
              <a:t>identifiers</a:t>
            </a:r>
            <a:endParaRPr lang="en-US" sz="3200" dirty="0"/>
          </a:p>
          <a:p>
            <a:r>
              <a:rPr lang="en-US" sz="3200" dirty="0" smtClean="0"/>
              <a:t>Fragile identifiers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URIs to </a:t>
            </a:r>
            <a:r>
              <a:rPr lang="en-US" dirty="0" smtClean="0"/>
              <a:t>Entities: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Semantic annotation</a:t>
            </a:r>
          </a:p>
          <a:p>
            <a:r>
              <a:rPr lang="en-US" sz="3200" dirty="0" smtClean="0"/>
              <a:t>Data is discoverable and citable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value of the </a:t>
            </a:r>
            <a:r>
              <a:rPr lang="en-US" sz="3200" dirty="0" smtClean="0"/>
              <a:t>data increases as </a:t>
            </a:r>
            <a:r>
              <a:rPr lang="en-US" sz="3200" dirty="0"/>
              <a:t>the usage of its identifiers </a:t>
            </a:r>
            <a:r>
              <a:rPr lang="en-US" sz="3200" dirty="0" smtClean="0"/>
              <a:t>increases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 Patterns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Conventions </a:t>
            </a:r>
            <a:r>
              <a:rPr lang="en-US" sz="2800" dirty="0"/>
              <a:t>for how URIs will be assigned to </a:t>
            </a:r>
            <a:r>
              <a:rPr lang="en-US" sz="2800" dirty="0" smtClean="0"/>
              <a:t>resources</a:t>
            </a:r>
          </a:p>
          <a:p>
            <a:r>
              <a:rPr lang="en-US" sz="2800" dirty="0" smtClean="0"/>
              <a:t>Also </a:t>
            </a:r>
            <a:r>
              <a:rPr lang="en-US" sz="2800" dirty="0"/>
              <a:t>widely used in modern web </a:t>
            </a:r>
            <a:r>
              <a:rPr lang="en-US" sz="2800" dirty="0" smtClean="0"/>
              <a:t>frameworks</a:t>
            </a:r>
          </a:p>
          <a:p>
            <a:r>
              <a:rPr lang="en-US" sz="2800" dirty="0" smtClean="0"/>
              <a:t>In general applicable </a:t>
            </a:r>
            <a:r>
              <a:rPr lang="en-US" sz="2800" dirty="0"/>
              <a:t>to </a:t>
            </a:r>
            <a:r>
              <a:rPr lang="en-US" sz="2800" dirty="0" smtClean="0"/>
              <a:t>web applications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dirty="0" smtClean="0"/>
              <a:t>combined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evolve and be extended </a:t>
            </a:r>
            <a:r>
              <a:rPr lang="en-US" sz="2800" dirty="0" smtClean="0"/>
              <a:t>over time</a:t>
            </a:r>
          </a:p>
          <a:p>
            <a:r>
              <a:rPr lang="en-US" sz="2800" dirty="0" smtClean="0"/>
              <a:t>Their </a:t>
            </a:r>
            <a:r>
              <a:rPr lang="en-US" sz="2800" dirty="0"/>
              <a:t>use is not </a:t>
            </a:r>
            <a:r>
              <a:rPr lang="en-US" sz="2800" dirty="0" smtClean="0"/>
              <a:t>restrictive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dataset has its own </a:t>
            </a:r>
            <a:r>
              <a:rPr lang="en-US" sz="2400" dirty="0" smtClean="0"/>
              <a:t>characteristics</a:t>
            </a:r>
          </a:p>
          <a:p>
            <a:r>
              <a:rPr lang="en-US" sz="2800" dirty="0" smtClean="0"/>
              <a:t>Some upfront thought </a:t>
            </a:r>
            <a:r>
              <a:rPr lang="en-US" sz="2800" dirty="0"/>
              <a:t>about identifiers is always </a:t>
            </a:r>
            <a:r>
              <a:rPr lang="en-US" sz="2800" dirty="0" smtClean="0"/>
              <a:t>beneficial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 </a:t>
            </a:r>
            <a:r>
              <a:rPr lang="en-US" dirty="0" smtClean="0"/>
              <a:t>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Hierarchical URIs</a:t>
            </a:r>
          </a:p>
          <a:p>
            <a:pPr lvl="1"/>
            <a:r>
              <a:rPr lang="en-US" sz="2800" dirty="0" smtClean="0"/>
              <a:t>URIs </a:t>
            </a:r>
            <a:r>
              <a:rPr lang="en-US" sz="2800" dirty="0"/>
              <a:t>assigned to a group of resources that form a natural </a:t>
            </a:r>
            <a:r>
              <a:rPr lang="en-US" sz="2800" dirty="0" smtClean="0"/>
              <a:t>hierarchy</a:t>
            </a:r>
          </a:p>
          <a:p>
            <a:pPr lvl="2"/>
            <a:r>
              <a:rPr lang="en-US" sz="2400" dirty="0" smtClean="0"/>
              <a:t>E.g. :</a:t>
            </a:r>
            <a:r>
              <a:rPr lang="en-US" sz="2400" dirty="0"/>
              <a:t>collection/:item/:sub-collection/:</a:t>
            </a:r>
            <a:r>
              <a:rPr lang="en-US" sz="2400" dirty="0" smtClean="0"/>
              <a:t>item</a:t>
            </a:r>
            <a:endParaRPr lang="en-US" sz="2400" dirty="0"/>
          </a:p>
          <a:p>
            <a:r>
              <a:rPr lang="en-US" sz="3200" dirty="0" smtClean="0"/>
              <a:t>Natural keys</a:t>
            </a:r>
          </a:p>
          <a:p>
            <a:pPr lvl="1"/>
            <a:r>
              <a:rPr lang="en-US" sz="2800" dirty="0" smtClean="0"/>
              <a:t>URIs </a:t>
            </a:r>
            <a:r>
              <a:rPr lang="en-US" sz="2800" dirty="0"/>
              <a:t>created from data that already has unique </a:t>
            </a:r>
            <a:r>
              <a:rPr lang="en-US" sz="2800" dirty="0" smtClean="0"/>
              <a:t>identifiers</a:t>
            </a:r>
          </a:p>
          <a:p>
            <a:pPr lvl="2"/>
            <a:r>
              <a:rPr lang="en-US" sz="2400" dirty="0" smtClean="0"/>
              <a:t>E.g</a:t>
            </a:r>
            <a:r>
              <a:rPr lang="en-US" sz="2400" dirty="0"/>
              <a:t>. </a:t>
            </a:r>
            <a:r>
              <a:rPr lang="en-US" sz="2400" dirty="0" smtClean="0"/>
              <a:t>identify books using their ISBN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 Patterns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Literal keys</a:t>
            </a:r>
          </a:p>
          <a:p>
            <a:pPr lvl="1"/>
            <a:r>
              <a:rPr lang="en-US" sz="2800" dirty="0"/>
              <a:t>URIs created from existing, non-global identifiers</a:t>
            </a:r>
          </a:p>
          <a:p>
            <a:pPr lvl="2"/>
            <a:r>
              <a:rPr lang="en-US" sz="2400" dirty="0"/>
              <a:t>E.g. the </a:t>
            </a:r>
            <a:r>
              <a:rPr lang="en-US" sz="2400" dirty="0" err="1"/>
              <a:t>dc:identifier</a:t>
            </a:r>
            <a:r>
              <a:rPr lang="en-US" sz="2400" dirty="0"/>
              <a:t> property of the described resource</a:t>
            </a:r>
          </a:p>
          <a:p>
            <a:r>
              <a:rPr lang="en-US" sz="3200" dirty="0"/>
              <a:t>Patterned URIs</a:t>
            </a:r>
          </a:p>
          <a:p>
            <a:pPr lvl="1"/>
            <a:r>
              <a:rPr lang="en-US" sz="2800" dirty="0"/>
              <a:t>More predictable, human-readable URIs</a:t>
            </a:r>
          </a:p>
          <a:p>
            <a:pPr lvl="1"/>
            <a:r>
              <a:rPr lang="en-US" sz="2800" dirty="0"/>
              <a:t>E.g. /books/12345</a:t>
            </a:r>
          </a:p>
          <a:p>
            <a:pPr lvl="2"/>
            <a:r>
              <a:rPr lang="en-US" sz="2400" dirty="0"/>
              <a:t>/books is the base part of the URI indicating “the collection of books”</a:t>
            </a:r>
          </a:p>
          <a:p>
            <a:pPr lvl="2"/>
            <a:r>
              <a:rPr lang="en-US" sz="2400" dirty="0"/>
              <a:t>12345 is an identifier for an individual book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 Patterns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1169317" cy="4351338"/>
          </a:xfrm>
        </p:spPr>
        <p:txBody>
          <a:bodyPr>
            <a:noAutofit/>
          </a:bodyPr>
          <a:lstStyle/>
          <a:p>
            <a:r>
              <a:rPr lang="en-US" sz="3200" dirty="0"/>
              <a:t>Proxy URIs</a:t>
            </a:r>
          </a:p>
          <a:p>
            <a:pPr lvl="1"/>
            <a:r>
              <a:rPr lang="en-US" sz="2800" dirty="0"/>
              <a:t>Used in order to deal with the lack of standard identifiers for third-party resources</a:t>
            </a:r>
          </a:p>
          <a:p>
            <a:pPr lvl="1"/>
            <a:r>
              <a:rPr lang="en-US" sz="2800" dirty="0"/>
              <a:t>If for these resources, identifiers do exist, then these should be reused</a:t>
            </a:r>
          </a:p>
          <a:p>
            <a:pPr lvl="2"/>
            <a:r>
              <a:rPr lang="en-US" sz="2400" dirty="0"/>
              <a:t>If not, use locally minted Proxy URIs</a:t>
            </a:r>
          </a:p>
          <a:p>
            <a:r>
              <a:rPr lang="en-US" sz="3200" dirty="0" smtClean="0"/>
              <a:t>Rebased URIs</a:t>
            </a:r>
          </a:p>
          <a:p>
            <a:pPr lvl="1"/>
            <a:r>
              <a:rPr lang="en-US" sz="2800" dirty="0" smtClean="0"/>
              <a:t>URIs </a:t>
            </a:r>
            <a:r>
              <a:rPr lang="en-US" sz="2800" dirty="0"/>
              <a:t>constructed based on other </a:t>
            </a:r>
            <a:r>
              <a:rPr lang="en-US" sz="2800" dirty="0" smtClean="0"/>
              <a:t>URIs</a:t>
            </a:r>
          </a:p>
          <a:p>
            <a:pPr lvl="2"/>
            <a:r>
              <a:rPr lang="en-US" sz="2400" dirty="0" smtClean="0"/>
              <a:t>E.g. URIs rewritten using regular expressions</a:t>
            </a:r>
          </a:p>
          <a:p>
            <a:pPr lvl="2"/>
            <a:r>
              <a:rPr lang="en-US" sz="2400" dirty="0" smtClean="0"/>
              <a:t>From http</a:t>
            </a:r>
            <a:r>
              <a:rPr lang="en-US" sz="2400" dirty="0"/>
              <a:t>://</a:t>
            </a:r>
            <a:r>
              <a:rPr lang="en-US" sz="2400" dirty="0">
                <a:solidFill>
                  <a:schemeClr val="accent1"/>
                </a:solidFill>
              </a:rPr>
              <a:t>graph1</a:t>
            </a:r>
            <a:r>
              <a:rPr lang="en-US" sz="2400" dirty="0"/>
              <a:t>.example.org/document/1 </a:t>
            </a:r>
            <a:r>
              <a:rPr lang="en-US" sz="2400" dirty="0" smtClean="0"/>
              <a:t>to http</a:t>
            </a:r>
            <a:r>
              <a:rPr lang="en-US" sz="2400" dirty="0"/>
              <a:t>://</a:t>
            </a:r>
            <a:r>
              <a:rPr lang="en-US" sz="2400" dirty="0" smtClean="0">
                <a:solidFill>
                  <a:schemeClr val="accent1"/>
                </a:solidFill>
              </a:rPr>
              <a:t>graph2</a:t>
            </a:r>
            <a:r>
              <a:rPr lang="en-US" sz="2400" dirty="0" smtClean="0"/>
              <a:t>.example.org/document/1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Design Patterns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en-US" sz="2800" dirty="0"/>
              <a:t>Shared </a:t>
            </a:r>
            <a:r>
              <a:rPr lang="en-US" sz="2800" dirty="0" smtClean="0"/>
              <a:t>keys</a:t>
            </a:r>
            <a:endParaRPr lang="en-US" sz="2800" dirty="0"/>
          </a:p>
          <a:p>
            <a:pPr lvl="1"/>
            <a:r>
              <a:rPr lang="en-US" sz="2400" dirty="0"/>
              <a:t>URIs specifically designed to simplify the linking task between </a:t>
            </a:r>
            <a:r>
              <a:rPr lang="en-US" sz="2400" dirty="0" smtClean="0"/>
              <a:t>datasets</a:t>
            </a:r>
          </a:p>
          <a:p>
            <a:pPr lvl="1"/>
            <a:r>
              <a:rPr lang="en-US" sz="2400" dirty="0" smtClean="0"/>
              <a:t>Achieved </a:t>
            </a:r>
            <a:r>
              <a:rPr lang="en-US" sz="2400" dirty="0"/>
              <a:t>by a creating </a:t>
            </a:r>
            <a:r>
              <a:rPr lang="en-US" sz="2400" i="1" dirty="0"/>
              <a:t>Patterned URIs </a:t>
            </a:r>
            <a:r>
              <a:rPr lang="en-US" sz="2400" dirty="0"/>
              <a:t>while applying the </a:t>
            </a:r>
            <a:r>
              <a:rPr lang="en-US" sz="2400" i="1" dirty="0"/>
              <a:t>Natural Keys </a:t>
            </a:r>
            <a:r>
              <a:rPr lang="en-US" sz="2400" dirty="0" smtClean="0"/>
              <a:t>pattern</a:t>
            </a:r>
          </a:p>
          <a:p>
            <a:pPr lvl="1"/>
            <a:r>
              <a:rPr lang="en-US" sz="2400" dirty="0" smtClean="0"/>
              <a:t>Public</a:t>
            </a:r>
            <a:r>
              <a:rPr lang="en-US" sz="2400" dirty="0"/>
              <a:t>, standard identifiers </a:t>
            </a:r>
            <a:r>
              <a:rPr lang="en-US" sz="2400" dirty="0" smtClean="0"/>
              <a:t>are preferable to internal</a:t>
            </a:r>
            <a:r>
              <a:rPr lang="en-US" sz="2400" dirty="0"/>
              <a:t>, </a:t>
            </a:r>
            <a:r>
              <a:rPr lang="en-US" sz="2400" dirty="0" smtClean="0"/>
              <a:t>system-specific</a:t>
            </a:r>
            <a:endParaRPr lang="en-US" sz="2400" dirty="0"/>
          </a:p>
          <a:p>
            <a:r>
              <a:rPr lang="en-US" sz="2800" dirty="0"/>
              <a:t>URL </a:t>
            </a:r>
            <a:r>
              <a:rPr lang="en-US" sz="2800" dirty="0" smtClean="0"/>
              <a:t>slugs</a:t>
            </a:r>
            <a:endParaRPr lang="en-US" sz="2800" dirty="0"/>
          </a:p>
          <a:p>
            <a:pPr lvl="1"/>
            <a:r>
              <a:rPr lang="en-US" sz="2400" dirty="0"/>
              <a:t>URIs created from arbitrary text or keywords, following a certain </a:t>
            </a:r>
            <a:r>
              <a:rPr lang="en-US" sz="2400" dirty="0" smtClean="0"/>
              <a:t>algorithm</a:t>
            </a:r>
          </a:p>
          <a:p>
            <a:pPr lvl="1"/>
            <a:r>
              <a:rPr lang="en-US" sz="2400" dirty="0" smtClean="0"/>
              <a:t>E.g. lowercasing </a:t>
            </a:r>
            <a:r>
              <a:rPr lang="en-US" sz="2400" dirty="0"/>
              <a:t>the text, removing special characters and replacing spaces with a </a:t>
            </a:r>
            <a:r>
              <a:rPr lang="en-US" sz="2400" dirty="0" smtClean="0"/>
              <a:t>dash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URI for the name “Brad Pitt” could be http://</a:t>
            </a:r>
            <a:r>
              <a:rPr lang="en-US" sz="2000" dirty="0" smtClean="0"/>
              <a:t>www.example.org/brad-pitt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URIs to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6776276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Desired functionality</a:t>
            </a:r>
          </a:p>
          <a:p>
            <a:pPr lvl="1"/>
            <a:r>
              <a:rPr lang="en-US" sz="2800" dirty="0" smtClean="0"/>
              <a:t>Semantic Web applications </a:t>
            </a:r>
            <a:r>
              <a:rPr lang="en-US" sz="2800" dirty="0"/>
              <a:t>retrieve the RDF description of </a:t>
            </a:r>
            <a:r>
              <a:rPr lang="en-US" sz="2800" dirty="0" smtClean="0"/>
              <a:t>things</a:t>
            </a:r>
          </a:p>
          <a:p>
            <a:pPr lvl="1"/>
            <a:r>
              <a:rPr lang="en-US" sz="2800" dirty="0" smtClean="0"/>
              <a:t>Web </a:t>
            </a:r>
            <a:r>
              <a:rPr lang="en-US" sz="2800" dirty="0"/>
              <a:t>browsers are directed to the (HTML) documents describing the same resource</a:t>
            </a:r>
          </a:p>
          <a:p>
            <a:r>
              <a:rPr lang="en-US" sz="3200" dirty="0" smtClean="0"/>
              <a:t>Two categories of </a:t>
            </a:r>
            <a:r>
              <a:rPr lang="en-US" sz="3200" dirty="0"/>
              <a:t>technical approaches </a:t>
            </a:r>
            <a:r>
              <a:rPr lang="en-US" sz="3200" dirty="0" smtClean="0"/>
              <a:t>for providing </a:t>
            </a:r>
            <a:r>
              <a:rPr lang="en-US" sz="3200" dirty="0"/>
              <a:t>URIs for dataset entities</a:t>
            </a:r>
            <a:endParaRPr lang="en-US" sz="3200" dirty="0" smtClean="0"/>
          </a:p>
          <a:p>
            <a:pPr lvl="1"/>
            <a:r>
              <a:rPr lang="en-US" sz="2800" dirty="0" smtClean="0"/>
              <a:t>Hash URIs</a:t>
            </a:r>
          </a:p>
          <a:p>
            <a:pPr lvl="1"/>
            <a:r>
              <a:rPr lang="en-US" sz="2800" dirty="0" smtClean="0"/>
              <a:t>303 URIs</a:t>
            </a:r>
            <a:endParaRPr lang="en-US" sz="28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760294" y="2360922"/>
            <a:ext cx="4129397" cy="2753803"/>
            <a:chOff x="8304068" y="2396548"/>
            <a:chExt cx="3457575" cy="2025419"/>
          </a:xfrm>
        </p:grpSpPr>
        <p:sp>
          <p:nvSpPr>
            <p:cNvPr id="4" name="TextBox 1"/>
            <p:cNvSpPr txBox="1">
              <a:spLocks noChangeArrowheads="1"/>
            </p:cNvSpPr>
            <p:nvPr/>
          </p:nvSpPr>
          <p:spPr bwMode="auto">
            <a:xfrm>
              <a:off x="8937746" y="2396548"/>
              <a:ext cx="2088092" cy="249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+mn-lt"/>
                  <a:cs typeface="Times New Roman" panose="02020603050405020304" pitchFamily="18" charset="0"/>
                </a:rPr>
                <a:t>Resource Identifier (URI)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9556606" y="2706111"/>
              <a:ext cx="849312" cy="296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8304068" y="2887086"/>
              <a:ext cx="1177925" cy="43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+mn-lt"/>
                  <a:cs typeface="Times New Roman" panose="02020603050405020304" pitchFamily="18" charset="0"/>
                </a:rPr>
                <a:t>Semantic Web applications</a:t>
              </a: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10515456" y="2850573"/>
              <a:ext cx="1046162" cy="430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>
                  <a:latin typeface="+mn-lt"/>
                  <a:cs typeface="Times New Roman" panose="02020603050405020304" pitchFamily="18" charset="0"/>
                </a:rPr>
                <a:t>Web browsers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8324706" y="4172961"/>
              <a:ext cx="1614487" cy="249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>
                  <a:latin typeface="+mn-lt"/>
                  <a:cs typeface="Times New Roman" panose="02020603050405020304" pitchFamily="18" charset="0"/>
                </a:rPr>
                <a:t>RDF document URI</a:t>
              </a: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10101118" y="4172961"/>
              <a:ext cx="1660525" cy="249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>
                  <a:latin typeface="+mn-lt"/>
                  <a:cs typeface="Times New Roman" panose="02020603050405020304" pitchFamily="18" charset="0"/>
                </a:rPr>
                <a:t>HTML document URI</a:t>
              </a:r>
            </a:p>
          </p:txBody>
        </p:sp>
        <p:cxnSp>
          <p:nvCxnSpPr>
            <p:cNvPr id="10" name="Straight Arrow Connector 9"/>
            <p:cNvCxnSpPr>
              <a:stCxn id="5" idx="4"/>
              <a:endCxn id="13" idx="0"/>
            </p:cNvCxnSpPr>
            <p:nvPr/>
          </p:nvCxnSpPr>
          <p:spPr>
            <a:xfrm flipH="1">
              <a:off x="9132743" y="3002973"/>
              <a:ext cx="849313" cy="417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12" idx="0"/>
            </p:cNvCxnSpPr>
            <p:nvPr/>
          </p:nvCxnSpPr>
          <p:spPr>
            <a:xfrm>
              <a:off x="9982056" y="3002973"/>
              <a:ext cx="947737" cy="4095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5943" y="3412548"/>
              <a:ext cx="649288" cy="70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0481" y="3420486"/>
              <a:ext cx="642937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48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URIs </a:t>
            </a:r>
            <a:r>
              <a:rPr lang="en-US" sz="3200" dirty="0" smtClean="0"/>
              <a:t>contain </a:t>
            </a:r>
            <a:r>
              <a:rPr lang="en-US" sz="3200" dirty="0"/>
              <a:t>a </a:t>
            </a:r>
            <a:r>
              <a:rPr lang="en-US" sz="3200" dirty="0" smtClean="0"/>
              <a:t>fragment separated from the </a:t>
            </a:r>
            <a:r>
              <a:rPr lang="en-US" sz="3200" dirty="0"/>
              <a:t>rest of the URI using </a:t>
            </a:r>
            <a:r>
              <a:rPr lang="en-US" sz="3200" dirty="0" smtClean="0"/>
              <a:t>‘#’</a:t>
            </a:r>
          </a:p>
          <a:p>
            <a:pPr lvl="1"/>
            <a:r>
              <a:rPr lang="en-US" sz="2800" dirty="0" smtClean="0"/>
              <a:t>E.g. URIs for the </a:t>
            </a:r>
            <a:r>
              <a:rPr lang="en-US" sz="2800" dirty="0"/>
              <a:t>descriptions of two </a:t>
            </a:r>
            <a:r>
              <a:rPr lang="en-US" sz="2800" dirty="0" smtClean="0"/>
              <a:t>companies</a:t>
            </a:r>
            <a:endParaRPr lang="en-US" sz="2800" dirty="0"/>
          </a:p>
          <a:p>
            <a:pPr lvl="2"/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www.example.org/info#alpha</a:t>
            </a:r>
            <a:endParaRPr lang="en-US" sz="2400" dirty="0"/>
          </a:p>
          <a:p>
            <a:pPr lvl="2"/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www.example.org/info#beta</a:t>
            </a:r>
            <a:endParaRPr lang="el-GR" sz="2400" dirty="0" smtClean="0"/>
          </a:p>
          <a:p>
            <a:pPr lvl="1"/>
            <a:r>
              <a:rPr lang="en-US" sz="2800" dirty="0" smtClean="0"/>
              <a:t>The RDF </a:t>
            </a:r>
            <a:r>
              <a:rPr lang="en-US" sz="2800" dirty="0"/>
              <a:t>document </a:t>
            </a:r>
            <a:r>
              <a:rPr lang="en-US" sz="2800" dirty="0" smtClean="0"/>
              <a:t>containing </a:t>
            </a:r>
            <a:r>
              <a:rPr lang="en-US" sz="2800" dirty="0"/>
              <a:t>descriptions about both </a:t>
            </a:r>
            <a:r>
              <a:rPr lang="en-US" sz="2800" dirty="0" smtClean="0"/>
              <a:t>companies</a:t>
            </a:r>
          </a:p>
          <a:p>
            <a:pPr lvl="2"/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www.example.org/info</a:t>
            </a:r>
            <a:endParaRPr lang="el-GR" sz="24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original URIs </a:t>
            </a:r>
            <a:r>
              <a:rPr lang="en-US" sz="2800" dirty="0" smtClean="0"/>
              <a:t>will be used in this </a:t>
            </a:r>
            <a:r>
              <a:rPr lang="en-US" sz="2800" dirty="0"/>
              <a:t>RDF document </a:t>
            </a:r>
            <a:r>
              <a:rPr lang="en-US" sz="2800" dirty="0" smtClean="0"/>
              <a:t>to </a:t>
            </a:r>
            <a:r>
              <a:rPr lang="en-US" sz="2800" dirty="0"/>
              <a:t>uniquely </a:t>
            </a:r>
            <a:r>
              <a:rPr lang="en-US" sz="2800" dirty="0" smtClean="0"/>
              <a:t>identify</a:t>
            </a:r>
            <a:r>
              <a:rPr lang="el-GR" sz="2800" dirty="0" smtClean="0"/>
              <a:t> </a:t>
            </a:r>
            <a:r>
              <a:rPr lang="en-US" sz="2800" dirty="0" smtClean="0"/>
              <a:t>the resources</a:t>
            </a:r>
          </a:p>
          <a:p>
            <a:pPr lvl="2"/>
            <a:r>
              <a:rPr lang="en-US" sz="2400" dirty="0" smtClean="0"/>
              <a:t>Companies </a:t>
            </a:r>
            <a:r>
              <a:rPr lang="en-US" sz="2400" dirty="0"/>
              <a:t>Alpha, Beta and anything </a:t>
            </a:r>
            <a:r>
              <a:rPr lang="en-US" sz="2400" dirty="0" smtClean="0"/>
              <a:t>else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URIs</a:t>
            </a:r>
            <a:r>
              <a:rPr lang="el-GR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6147901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Redirect either to the RDF or the HTML representation</a:t>
            </a:r>
          </a:p>
          <a:p>
            <a:pPr lvl="1"/>
            <a:r>
              <a:rPr lang="en-US" sz="2800" dirty="0" smtClean="0"/>
              <a:t>Decision based on client </a:t>
            </a:r>
            <a:r>
              <a:rPr lang="en-US" sz="2800" dirty="0"/>
              <a:t>preferences and server </a:t>
            </a:r>
            <a:r>
              <a:rPr lang="en-US" sz="2800" dirty="0" smtClean="0"/>
              <a:t>configuration</a:t>
            </a:r>
          </a:p>
          <a:p>
            <a:r>
              <a:rPr lang="en-US" sz="3200" dirty="0" smtClean="0"/>
              <a:t>Technically</a:t>
            </a:r>
          </a:p>
          <a:p>
            <a:pPr lvl="1"/>
            <a:r>
              <a:rPr lang="en-US" sz="2800" dirty="0" smtClean="0"/>
              <a:t>The Content-Location header should be set </a:t>
            </a:r>
            <a:r>
              <a:rPr lang="en-US" sz="2800" dirty="0"/>
              <a:t>to indicate </a:t>
            </a:r>
            <a:r>
              <a:rPr lang="en-US" sz="2800" dirty="0" smtClean="0"/>
              <a:t>where the </a:t>
            </a:r>
            <a:r>
              <a:rPr lang="en-US" sz="2800" dirty="0"/>
              <a:t>hash URI refers </a:t>
            </a:r>
            <a:r>
              <a:rPr lang="en-US" sz="2800" dirty="0" smtClean="0"/>
              <a:t>to</a:t>
            </a:r>
          </a:p>
          <a:p>
            <a:pPr lvl="2"/>
            <a:r>
              <a:rPr lang="en-US" sz="2400" dirty="0" smtClean="0"/>
              <a:t>Part </a:t>
            </a:r>
            <a:r>
              <a:rPr lang="en-US" sz="2400" dirty="0"/>
              <a:t>of the </a:t>
            </a:r>
            <a:r>
              <a:rPr lang="en-US" sz="2400" dirty="0" smtClean="0"/>
              <a:t>RDF </a:t>
            </a:r>
            <a:r>
              <a:rPr lang="en-US" sz="2400" dirty="0"/>
              <a:t>document (</a:t>
            </a:r>
            <a:r>
              <a:rPr lang="en-US" sz="2400" dirty="0" err="1"/>
              <a:t>info.rdf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Part of the </a:t>
            </a:r>
            <a:r>
              <a:rPr lang="en-US" sz="2400" dirty="0"/>
              <a:t>HTML document (info.html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438383" y="2040342"/>
            <a:ext cx="5741714" cy="4007210"/>
            <a:chOff x="7055689" y="2313277"/>
            <a:chExt cx="5136311" cy="3801500"/>
          </a:xfrm>
        </p:grpSpPr>
        <p:sp>
          <p:nvSpPr>
            <p:cNvPr id="18" name="TextBox 1"/>
            <p:cNvSpPr txBox="1">
              <a:spLocks noChangeArrowheads="1"/>
            </p:cNvSpPr>
            <p:nvPr/>
          </p:nvSpPr>
          <p:spPr bwMode="auto">
            <a:xfrm>
              <a:off x="8213615" y="2313277"/>
              <a:ext cx="3808525" cy="32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http://www.example.org/</a:t>
              </a:r>
              <a:r>
                <a:rPr lang="en-US" altLang="el-G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info#alpha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9448800" y="2664114"/>
              <a:ext cx="1704975" cy="314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Thing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256713" y="3524539"/>
              <a:ext cx="2089150" cy="465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19" idx="4"/>
              <a:endCxn id="20" idx="0"/>
            </p:cNvCxnSpPr>
            <p:nvPr/>
          </p:nvCxnSpPr>
          <p:spPr>
            <a:xfrm>
              <a:off x="10301288" y="2978439"/>
              <a:ext cx="0" cy="546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0" idx="4"/>
              <a:endCxn id="31" idx="0"/>
            </p:cNvCxnSpPr>
            <p:nvPr/>
          </p:nvCxnSpPr>
          <p:spPr>
            <a:xfrm flipH="1">
              <a:off x="9972675" y="3989677"/>
              <a:ext cx="328613" cy="619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4"/>
              <a:endCxn id="30" idx="0"/>
            </p:cNvCxnSpPr>
            <p:nvPr/>
          </p:nvCxnSpPr>
          <p:spPr>
            <a:xfrm>
              <a:off x="10301288" y="3989677"/>
              <a:ext cx="738187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1"/>
            <p:cNvSpPr txBox="1">
              <a:spLocks noChangeArrowheads="1"/>
            </p:cNvSpPr>
            <p:nvPr/>
          </p:nvSpPr>
          <p:spPr bwMode="auto">
            <a:xfrm>
              <a:off x="7650590" y="4119852"/>
              <a:ext cx="2354579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application/</a:t>
              </a:r>
              <a:r>
                <a:rPr lang="en-US" altLang="el-GR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rdf+xml</a:t>
              </a:r>
              <a:r>
                <a:rPr lang="en-US" alt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l-GR" sz="1600" dirty="0">
                  <a:latin typeface="+mn-lt"/>
                  <a:cs typeface="Times New Roman" panose="02020603050405020304" pitchFamily="18" charset="0"/>
                </a:rPr>
                <a:t>wins</a:t>
              </a:r>
            </a:p>
          </p:txBody>
        </p:sp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10711217" y="4132552"/>
              <a:ext cx="1272746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text/html</a:t>
              </a:r>
              <a:r>
                <a:rPr lang="en-US" alt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l-GR" sz="1600" dirty="0">
                  <a:latin typeface="+mn-lt"/>
                  <a:cs typeface="Times New Roman" panose="02020603050405020304" pitchFamily="18" charset="0"/>
                </a:rPr>
                <a:t>wins</a:t>
              </a:r>
            </a:p>
          </p:txBody>
        </p:sp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7885660" y="5560021"/>
              <a:ext cx="3722259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Content-Location: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http://www.example.org/</a:t>
              </a:r>
              <a:r>
                <a:rPr lang="en-US" altLang="el-G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info.html</a:t>
              </a:r>
            </a:p>
          </p:txBody>
        </p:sp>
        <p:sp>
          <p:nvSpPr>
            <p:cNvPr id="27" name="TextBox 34"/>
            <p:cNvSpPr txBox="1">
              <a:spLocks noChangeArrowheads="1"/>
            </p:cNvSpPr>
            <p:nvPr/>
          </p:nvSpPr>
          <p:spPr bwMode="auto">
            <a:xfrm>
              <a:off x="7055689" y="5088073"/>
              <a:ext cx="3602310" cy="55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Content-Location: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http://www.example.org/</a:t>
              </a:r>
              <a:r>
                <a:rPr lang="en-US" altLang="el-G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info.rdf</a:t>
              </a:r>
            </a:p>
          </p:txBody>
        </p:sp>
        <p:sp>
          <p:nvSpPr>
            <p:cNvPr id="28" name="TextBox 19"/>
            <p:cNvSpPr txBox="1">
              <a:spLocks noChangeArrowheads="1"/>
            </p:cNvSpPr>
            <p:nvPr/>
          </p:nvSpPr>
          <p:spPr bwMode="auto">
            <a:xfrm>
              <a:off x="8677275" y="3092739"/>
              <a:ext cx="3378200" cy="321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>
                  <a:latin typeface="+mn-lt"/>
                  <a:cs typeface="Times New Roman" panose="02020603050405020304" pitchFamily="18" charset="0"/>
                </a:rPr>
                <a:t>Automatic truncation of fragment</a:t>
              </a:r>
            </a:p>
          </p:txBody>
        </p:sp>
        <p:sp>
          <p:nvSpPr>
            <p:cNvPr id="29" name="TextBox 20"/>
            <p:cNvSpPr txBox="1">
              <a:spLocks noChangeArrowheads="1"/>
            </p:cNvSpPr>
            <p:nvPr/>
          </p:nvSpPr>
          <p:spPr bwMode="auto">
            <a:xfrm>
              <a:off x="8540750" y="3618202"/>
              <a:ext cx="3651250" cy="321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l-GR" sz="1600">
                  <a:latin typeface="Courier New" panose="02070309020205020404" pitchFamily="49" charset="0"/>
                  <a:cs typeface="Courier New" panose="02070309020205020404" pitchFamily="49" charset="0"/>
                </a:rPr>
                <a:t>http://www.example.org/</a:t>
              </a:r>
              <a:r>
                <a:rPr lang="en-US" altLang="el-G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</a:p>
          </p:txBody>
        </p:sp>
        <p:pic>
          <p:nvPicPr>
            <p:cNvPr id="30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4038" y="4980277"/>
              <a:ext cx="65087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000" y="4608802"/>
              <a:ext cx="642938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76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Data Can Be Published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has to be</a:t>
            </a:r>
          </a:p>
          <a:p>
            <a:pPr lvl="1"/>
            <a:r>
              <a:rPr lang="en-US" sz="2800" dirty="0" smtClean="0"/>
              <a:t>Stand-alone</a:t>
            </a:r>
          </a:p>
          <a:p>
            <a:pPr lvl="2"/>
            <a:r>
              <a:rPr lang="en-US" sz="2400" dirty="0" smtClean="0"/>
              <a:t>Strictly </a:t>
            </a:r>
            <a:r>
              <a:rPr lang="en-US" sz="2400" dirty="0"/>
              <a:t>separated from </a:t>
            </a:r>
            <a:r>
              <a:rPr lang="en-US" sz="2400" dirty="0" smtClean="0"/>
              <a:t>business logic</a:t>
            </a:r>
            <a:r>
              <a:rPr lang="en-US" sz="2400" dirty="0"/>
              <a:t>, </a:t>
            </a:r>
            <a:r>
              <a:rPr lang="en-US" sz="2400" dirty="0" smtClean="0"/>
              <a:t>formatting, presentation processing</a:t>
            </a:r>
            <a:endParaRPr lang="en-US" sz="2400" dirty="0"/>
          </a:p>
          <a:p>
            <a:pPr lvl="1"/>
            <a:r>
              <a:rPr lang="en-US" sz="2800" dirty="0" smtClean="0"/>
              <a:t>Adequately described</a:t>
            </a:r>
          </a:p>
          <a:p>
            <a:pPr lvl="2"/>
            <a:r>
              <a:rPr lang="en-US" sz="2400" dirty="0" smtClean="0"/>
              <a:t>Use well-known </a:t>
            </a:r>
            <a:r>
              <a:rPr lang="en-US" sz="2400" dirty="0"/>
              <a:t>vocabularies to describe </a:t>
            </a:r>
            <a:r>
              <a:rPr lang="en-US" sz="2400" dirty="0" smtClean="0"/>
              <a:t>it, or</a:t>
            </a:r>
          </a:p>
          <a:p>
            <a:pPr lvl="2"/>
            <a:r>
              <a:rPr lang="en-US" sz="2400" dirty="0" smtClean="0"/>
              <a:t>Provide de-</a:t>
            </a:r>
            <a:r>
              <a:rPr lang="en-US" sz="2400" dirty="0" err="1" smtClean="0"/>
              <a:t>referenceable</a:t>
            </a:r>
            <a:r>
              <a:rPr lang="en-US" sz="2400" dirty="0" smtClean="0"/>
              <a:t> </a:t>
            </a:r>
            <a:r>
              <a:rPr lang="en-US" sz="2400" dirty="0"/>
              <a:t>URIs with vocabulary term </a:t>
            </a:r>
            <a:r>
              <a:rPr lang="en-US" sz="2400" dirty="0" smtClean="0"/>
              <a:t>definitions</a:t>
            </a:r>
            <a:endParaRPr lang="en-US" sz="2400" dirty="0"/>
          </a:p>
          <a:p>
            <a:pPr lvl="1"/>
            <a:r>
              <a:rPr lang="en-US" sz="2800" dirty="0" smtClean="0"/>
              <a:t>Linked to other datasets</a:t>
            </a:r>
          </a:p>
          <a:p>
            <a:pPr lvl="1"/>
            <a:r>
              <a:rPr lang="en-US" sz="2800" dirty="0" smtClean="0"/>
              <a:t>Accessed simply</a:t>
            </a:r>
          </a:p>
          <a:p>
            <a:pPr lvl="2"/>
            <a:r>
              <a:rPr lang="en-US" sz="2400" dirty="0" smtClean="0"/>
              <a:t>HTTP and RDF instead of Web APIs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9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URIs</a:t>
            </a:r>
            <a:r>
              <a:rPr lang="el-GR" dirty="0" smtClean="0"/>
              <a:t> </a:t>
            </a:r>
            <a:r>
              <a:rPr lang="en-US" dirty="0" smtClean="0"/>
              <a:t>without 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6771555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</a:t>
            </a:r>
            <a:r>
              <a:rPr lang="en-US" sz="2800" dirty="0"/>
              <a:t>be implemented by simply uploading static RDF files to a Web </a:t>
            </a:r>
            <a:r>
              <a:rPr lang="en-US" sz="2800" dirty="0" smtClean="0"/>
              <a:t>server</a:t>
            </a:r>
          </a:p>
          <a:p>
            <a:pPr lvl="1"/>
            <a:r>
              <a:rPr lang="en-US" sz="2400" dirty="0" smtClean="0"/>
              <a:t>No special </a:t>
            </a:r>
            <a:r>
              <a:rPr lang="en-US" sz="2400" dirty="0"/>
              <a:t>server </a:t>
            </a:r>
            <a:r>
              <a:rPr lang="en-US" sz="2400" dirty="0" smtClean="0"/>
              <a:t>configuration is needed</a:t>
            </a:r>
          </a:p>
          <a:p>
            <a:pPr lvl="1"/>
            <a:r>
              <a:rPr lang="en-US" sz="2400" dirty="0" smtClean="0"/>
              <a:t>Not as technically </a:t>
            </a:r>
            <a:r>
              <a:rPr lang="en-US" sz="2400" dirty="0"/>
              <a:t>challenging as the </a:t>
            </a:r>
            <a:r>
              <a:rPr lang="en-US" sz="2400" dirty="0" smtClean="0"/>
              <a:t>previous one</a:t>
            </a:r>
          </a:p>
          <a:p>
            <a:r>
              <a:rPr lang="en-US" sz="2800" dirty="0" smtClean="0"/>
              <a:t>Popular for </a:t>
            </a:r>
            <a:r>
              <a:rPr lang="en-US" sz="2800" dirty="0"/>
              <a:t>quick-and-dirty RDF </a:t>
            </a:r>
            <a:r>
              <a:rPr lang="en-US" sz="2800" dirty="0" smtClean="0"/>
              <a:t>publication</a:t>
            </a:r>
          </a:p>
          <a:p>
            <a:r>
              <a:rPr lang="en-US" sz="2800" dirty="0" smtClean="0"/>
              <a:t>Major problem: clients will </a:t>
            </a:r>
            <a:r>
              <a:rPr lang="en-US" sz="2800" dirty="0"/>
              <a:t>be obliged </a:t>
            </a:r>
            <a:r>
              <a:rPr lang="en-US" sz="2800" dirty="0" smtClean="0"/>
              <a:t>to load </a:t>
            </a:r>
            <a:r>
              <a:rPr lang="en-US" sz="2800" dirty="0"/>
              <a:t>(download) the whole RDF </a:t>
            </a:r>
            <a:r>
              <a:rPr lang="en-US" sz="2800" dirty="0" smtClean="0"/>
              <a:t>file</a:t>
            </a:r>
            <a:endParaRPr lang="en-US" sz="2800" dirty="0"/>
          </a:p>
          <a:p>
            <a:pPr lvl="1"/>
            <a:r>
              <a:rPr lang="en-US" sz="2400" dirty="0" smtClean="0"/>
              <a:t>Even if they are interested </a:t>
            </a:r>
            <a:r>
              <a:rPr lang="en-US" sz="2400" dirty="0"/>
              <a:t>in only one of the resources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40</a:t>
            </a:fld>
            <a:endParaRPr lang="en-US"/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7609754" y="2395997"/>
            <a:ext cx="45822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info#alpha</a:t>
            </a:r>
          </a:p>
        </p:txBody>
      </p:sp>
      <p:sp>
        <p:nvSpPr>
          <p:cNvPr id="33" name="Oval 32"/>
          <p:cNvSpPr/>
          <p:nvPr/>
        </p:nvSpPr>
        <p:spPr>
          <a:xfrm>
            <a:off x="9119466" y="2768172"/>
            <a:ext cx="1704975" cy="2444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>
            <a:off x="8216179" y="4533547"/>
            <a:ext cx="3511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</p:txBody>
      </p:sp>
      <p:cxnSp>
        <p:nvCxnSpPr>
          <p:cNvPr id="35" name="Straight Arrow Connector 34"/>
          <p:cNvCxnSpPr>
            <a:stCxn id="33" idx="4"/>
          </p:cNvCxnSpPr>
          <p:nvPr/>
        </p:nvCxnSpPr>
        <p:spPr>
          <a:xfrm>
            <a:off x="9971954" y="3012647"/>
            <a:ext cx="0" cy="698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8462241" y="3176097"/>
            <a:ext cx="301942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Automatic truncation of fragment</a:t>
            </a:r>
          </a:p>
        </p:txBody>
      </p:sp>
      <p:pic>
        <p:nvPicPr>
          <p:cNvPr id="3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691" y="3710709"/>
            <a:ext cx="6445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6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303 URIs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Approach relies </a:t>
            </a:r>
            <a:r>
              <a:rPr lang="en-US" sz="3200" dirty="0"/>
              <a:t>on the “303 See </a:t>
            </a:r>
            <a:r>
              <a:rPr lang="en-US" sz="3200" dirty="0" smtClean="0"/>
              <a:t>Other” HTTP </a:t>
            </a:r>
            <a:r>
              <a:rPr lang="en-US" sz="3200" dirty="0"/>
              <a:t>status </a:t>
            </a:r>
            <a:r>
              <a:rPr lang="en-US" sz="3200" dirty="0" smtClean="0"/>
              <a:t>code</a:t>
            </a:r>
          </a:p>
          <a:p>
            <a:pPr lvl="1"/>
            <a:r>
              <a:rPr lang="en-US" sz="2800" dirty="0" smtClean="0"/>
              <a:t>Indication </a:t>
            </a:r>
            <a:r>
              <a:rPr lang="en-US" sz="2800" dirty="0"/>
              <a:t>that the requested resource is not a </a:t>
            </a:r>
            <a:r>
              <a:rPr lang="en-US" sz="2800" dirty="0" smtClean="0"/>
              <a:t>regular Web document</a:t>
            </a:r>
            <a:endParaRPr lang="en-US" sz="2800" dirty="0"/>
          </a:p>
          <a:p>
            <a:r>
              <a:rPr lang="en-US" sz="3200" dirty="0" smtClean="0"/>
              <a:t>Regular </a:t>
            </a:r>
            <a:r>
              <a:rPr lang="en-US" sz="3200" dirty="0"/>
              <a:t>HTTP response (200) cannot be </a:t>
            </a:r>
            <a:r>
              <a:rPr lang="en-US" sz="3200" dirty="0" smtClean="0"/>
              <a:t>returned</a:t>
            </a:r>
          </a:p>
          <a:p>
            <a:pPr lvl="1"/>
            <a:r>
              <a:rPr lang="en-US" sz="2800" dirty="0" smtClean="0"/>
              <a:t>Requested </a:t>
            </a:r>
            <a:r>
              <a:rPr lang="en-US" sz="2800" dirty="0"/>
              <a:t>resource does not have </a:t>
            </a:r>
            <a:r>
              <a:rPr lang="en-US" sz="2800" dirty="0" smtClean="0"/>
              <a:t>a suitable representation</a:t>
            </a:r>
          </a:p>
          <a:p>
            <a:r>
              <a:rPr lang="en-US" sz="3200" dirty="0" smtClean="0"/>
              <a:t>However</a:t>
            </a:r>
            <a:r>
              <a:rPr lang="en-US" sz="3200" dirty="0"/>
              <a:t>, we still can retrieve description about this </a:t>
            </a:r>
            <a:r>
              <a:rPr lang="en-US" sz="3200" dirty="0" smtClean="0"/>
              <a:t>resource</a:t>
            </a:r>
          </a:p>
          <a:p>
            <a:pPr lvl="1"/>
            <a:r>
              <a:rPr lang="en-US" sz="2800" dirty="0" smtClean="0"/>
              <a:t>Distinguishing </a:t>
            </a:r>
            <a:r>
              <a:rPr lang="en-US" sz="2800" dirty="0"/>
              <a:t>between the real-world resource and its description (representation) on the </a:t>
            </a:r>
            <a:r>
              <a:rPr lang="en-US" sz="2800" dirty="0" smtClean="0"/>
              <a:t>Web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303 URIs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HTTP </a:t>
            </a:r>
            <a:r>
              <a:rPr lang="en-US" sz="3200" dirty="0"/>
              <a:t>303 is a redirect status </a:t>
            </a:r>
            <a:r>
              <a:rPr lang="en-US" sz="3200" dirty="0" smtClean="0"/>
              <a:t>code</a:t>
            </a:r>
          </a:p>
          <a:p>
            <a:pPr lvl="1"/>
            <a:r>
              <a:rPr lang="en-US" sz="2800" dirty="0" smtClean="0"/>
              <a:t>Server provides </a:t>
            </a:r>
            <a:r>
              <a:rPr lang="en-US" sz="2800" dirty="0"/>
              <a:t>the location of a document </a:t>
            </a:r>
            <a:r>
              <a:rPr lang="en-US" sz="2800" dirty="0" smtClean="0"/>
              <a:t>that represents </a:t>
            </a:r>
            <a:r>
              <a:rPr lang="en-US" sz="2800" dirty="0"/>
              <a:t>the </a:t>
            </a:r>
            <a:r>
              <a:rPr lang="en-US" sz="2800" dirty="0" smtClean="0"/>
              <a:t>resource</a:t>
            </a:r>
          </a:p>
          <a:p>
            <a:r>
              <a:rPr lang="en-US" sz="3200" dirty="0" smtClean="0"/>
              <a:t>E.g. companies </a:t>
            </a:r>
            <a:r>
              <a:rPr lang="en-US" sz="3200" dirty="0"/>
              <a:t>Alpha and Beta can </a:t>
            </a:r>
            <a:r>
              <a:rPr lang="en-US" sz="3200" dirty="0" smtClean="0"/>
              <a:t>be described </a:t>
            </a:r>
            <a:r>
              <a:rPr lang="en-US" sz="3200" dirty="0"/>
              <a:t>using the following </a:t>
            </a:r>
            <a:r>
              <a:rPr lang="en-US" sz="3200" dirty="0" smtClean="0"/>
              <a:t>URIs</a:t>
            </a:r>
          </a:p>
          <a:p>
            <a:pPr lvl="1"/>
            <a:r>
              <a:rPr lang="en-US" sz="2800" dirty="0"/>
              <a:t>http://</a:t>
            </a:r>
            <a:r>
              <a:rPr lang="en-US" sz="2800" dirty="0" smtClean="0"/>
              <a:t>www.example.org/id/alpha </a:t>
            </a:r>
            <a:endParaRPr lang="en-US" sz="2800" dirty="0"/>
          </a:p>
          <a:p>
            <a:pPr lvl="1"/>
            <a:r>
              <a:rPr lang="en-US" sz="2800" dirty="0"/>
              <a:t>http://</a:t>
            </a:r>
            <a:r>
              <a:rPr lang="en-US" sz="2800" dirty="0" smtClean="0"/>
              <a:t>www.example.org/id/beta</a:t>
            </a:r>
          </a:p>
          <a:p>
            <a:r>
              <a:rPr lang="en-US" sz="3200" dirty="0"/>
              <a:t>Server can be configured to answer requests to these URIs with a 303 (redirect) HTTP status code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303 URIs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Location can contain </a:t>
            </a:r>
            <a:r>
              <a:rPr lang="en-US" sz="2800" dirty="0"/>
              <a:t>an HTML, an RDF, or any alternative form, </a:t>
            </a:r>
            <a:r>
              <a:rPr lang="en-US" sz="2800" dirty="0" smtClean="0"/>
              <a:t>e.g.</a:t>
            </a:r>
            <a:endParaRPr lang="en-US" sz="2800" dirty="0"/>
          </a:p>
          <a:p>
            <a:pPr lvl="1"/>
            <a:r>
              <a:rPr lang="en-US" sz="2400" dirty="0"/>
              <a:t>http://</a:t>
            </a:r>
            <a:r>
              <a:rPr lang="en-US" sz="2400" dirty="0" smtClean="0"/>
              <a:t>www.example.org/doc/alpha</a:t>
            </a:r>
            <a:endParaRPr lang="en-US" sz="2400" dirty="0"/>
          </a:p>
          <a:p>
            <a:pPr lvl="1"/>
            <a:r>
              <a:rPr lang="en-US" sz="2400" dirty="0"/>
              <a:t>http://</a:t>
            </a:r>
            <a:r>
              <a:rPr lang="en-US" sz="2400" dirty="0" smtClean="0"/>
              <a:t>www.example.org/doc/beta</a:t>
            </a:r>
          </a:p>
          <a:p>
            <a:r>
              <a:rPr lang="en-US" sz="2800" dirty="0"/>
              <a:t>This setup allows to maintain </a:t>
            </a:r>
            <a:r>
              <a:rPr lang="en-US" sz="2800" dirty="0" err="1"/>
              <a:t>bookmarkable</a:t>
            </a:r>
            <a:r>
              <a:rPr lang="en-US" sz="2800" dirty="0"/>
              <a:t>, de-</a:t>
            </a:r>
            <a:r>
              <a:rPr lang="en-US" sz="2800" dirty="0" err="1"/>
              <a:t>referenceable</a:t>
            </a:r>
            <a:r>
              <a:rPr lang="en-US" sz="2800" dirty="0"/>
              <a:t> </a:t>
            </a:r>
            <a:r>
              <a:rPr lang="en-US" sz="2800" dirty="0" smtClean="0"/>
              <a:t>URIs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both the RDF and HTML </a:t>
            </a:r>
            <a:r>
              <a:rPr lang="en-US" sz="2400" dirty="0" smtClean="0"/>
              <a:t>views of </a:t>
            </a:r>
            <a:r>
              <a:rPr lang="en-US" sz="2400" dirty="0"/>
              <a:t>the same </a:t>
            </a:r>
            <a:r>
              <a:rPr lang="en-US" sz="2400" dirty="0" smtClean="0"/>
              <a:t>resource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very flexible </a:t>
            </a:r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Redirection </a:t>
            </a:r>
            <a:r>
              <a:rPr lang="en-US" sz="2400" dirty="0"/>
              <a:t>target can </a:t>
            </a:r>
            <a:r>
              <a:rPr lang="en-US" sz="2400" dirty="0" smtClean="0"/>
              <a:t>be configured </a:t>
            </a:r>
            <a:r>
              <a:rPr lang="en-US" sz="2400" dirty="0"/>
              <a:t>separately per </a:t>
            </a:r>
            <a:r>
              <a:rPr lang="en-US" sz="2400" dirty="0" smtClean="0"/>
              <a:t>resource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could be a document for each resource, or one (large</a:t>
            </a:r>
            <a:r>
              <a:rPr lang="en-US" sz="2400" dirty="0" smtClean="0"/>
              <a:t>)</a:t>
            </a:r>
            <a:r>
              <a:rPr lang="en-US" sz="2400" dirty="0"/>
              <a:t> document with descriptions of all the </a:t>
            </a:r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303 URIs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518001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303 </a:t>
            </a:r>
            <a:r>
              <a:rPr lang="en-US" sz="3200" dirty="0" smtClean="0"/>
              <a:t>URI solution based on a generic </a:t>
            </a:r>
            <a:r>
              <a:rPr lang="en-US" sz="3200" dirty="0"/>
              <a:t>document URI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151418" y="1718399"/>
            <a:ext cx="4120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id/alpha</a:t>
            </a:r>
          </a:p>
        </p:txBody>
      </p:sp>
      <p:sp>
        <p:nvSpPr>
          <p:cNvPr id="5" name="Oval 4"/>
          <p:cNvSpPr/>
          <p:nvPr/>
        </p:nvSpPr>
        <p:spPr>
          <a:xfrm>
            <a:off x="7359299" y="2043131"/>
            <a:ext cx="1704975" cy="477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Thing</a:t>
            </a:r>
          </a:p>
        </p:txBody>
      </p:sp>
      <p:sp>
        <p:nvSpPr>
          <p:cNvPr id="6" name="Oval 5"/>
          <p:cNvSpPr/>
          <p:nvPr/>
        </p:nvSpPr>
        <p:spPr>
          <a:xfrm>
            <a:off x="7129957" y="3341519"/>
            <a:ext cx="2171700" cy="450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988175" y="2572531"/>
            <a:ext cx="1213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303 redirect</a:t>
            </a:r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8211787" y="2520969"/>
            <a:ext cx="4020" cy="820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  <a:endCxn id="19" idx="0"/>
          </p:cNvCxnSpPr>
          <p:nvPr/>
        </p:nvCxnSpPr>
        <p:spPr>
          <a:xfrm flipH="1">
            <a:off x="7193457" y="3792369"/>
            <a:ext cx="1022350" cy="815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18" idx="0"/>
          </p:cNvCxnSpPr>
          <p:nvPr/>
        </p:nvCxnSpPr>
        <p:spPr>
          <a:xfrm>
            <a:off x="8215807" y="3792369"/>
            <a:ext cx="146685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807950" y="3798719"/>
            <a:ext cx="27128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altLang="el-G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rdf+xml</a:t>
            </a: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wins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8829031" y="3798719"/>
            <a:ext cx="1284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text/html </a:t>
            </a: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wins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6115794" y="5744389"/>
            <a:ext cx="4929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Content-Location: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doc/alpha.html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3633851" y="5122502"/>
            <a:ext cx="52919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Content-Location: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doc/alpha.rdf</a:t>
            </a: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7149007" y="3435181"/>
            <a:ext cx="2170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Generic Document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7389513" y="4331696"/>
            <a:ext cx="162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content negotiation</a:t>
            </a: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6014851" y="2861456"/>
            <a:ext cx="439387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doc/alpha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219" y="5163969"/>
            <a:ext cx="650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94" y="4608344"/>
            <a:ext cx="6445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5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303 URIs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66294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303 </a:t>
            </a:r>
            <a:r>
              <a:rPr lang="en-US" sz="3200" dirty="0"/>
              <a:t>URI solution without the generic document </a:t>
            </a:r>
            <a:r>
              <a:rPr lang="en-US" sz="3200" dirty="0" smtClean="0"/>
              <a:t>URI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974721" y="2580465"/>
            <a:ext cx="3981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id/alpha</a:t>
            </a:r>
          </a:p>
        </p:txBody>
      </p:sp>
      <p:sp>
        <p:nvSpPr>
          <p:cNvPr id="5" name="Oval 4"/>
          <p:cNvSpPr/>
          <p:nvPr/>
        </p:nvSpPr>
        <p:spPr>
          <a:xfrm>
            <a:off x="8156070" y="2920543"/>
            <a:ext cx="1704975" cy="422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Thing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8284658" y="3849230"/>
            <a:ext cx="1423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303 redirect with content negotiation</a:t>
            </a:r>
          </a:p>
        </p:txBody>
      </p:sp>
      <p:cxnSp>
        <p:nvCxnSpPr>
          <p:cNvPr id="7" name="Straight Arrow Connector 6"/>
          <p:cNvCxnSpPr>
            <a:stCxn id="5" idx="4"/>
            <a:endCxn id="14" idx="0"/>
          </p:cNvCxnSpPr>
          <p:nvPr/>
        </p:nvCxnSpPr>
        <p:spPr>
          <a:xfrm flipH="1">
            <a:off x="7903658" y="3342818"/>
            <a:ext cx="1104900" cy="850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4"/>
            <a:endCxn id="13" idx="0"/>
          </p:cNvCxnSpPr>
          <p:nvPr/>
        </p:nvCxnSpPr>
        <p:spPr>
          <a:xfrm>
            <a:off x="9008558" y="3342818"/>
            <a:ext cx="1176337" cy="1247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5751564" y="3339643"/>
            <a:ext cx="26558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altLang="el-G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rdf+xml</a:t>
            </a:r>
            <a:r>
              <a:rPr lang="en-US" alt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wins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9512883" y="3339643"/>
            <a:ext cx="1443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text/html </a:t>
            </a:r>
            <a:r>
              <a:rPr lang="en-US" altLang="el-GR" sz="1600" dirty="0">
                <a:latin typeface="+mn-lt"/>
                <a:cs typeface="Times New Roman" panose="02020603050405020304" pitchFamily="18" charset="0"/>
              </a:rPr>
              <a:t>wins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5751564" y="5335130"/>
            <a:ext cx="49032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company/alpha</a:t>
            </a: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4492780" y="4917618"/>
            <a:ext cx="45414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http://www.example.org/</a:t>
            </a:r>
            <a:r>
              <a:rPr lang="en-US" altLang="el-G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data/alpha</a:t>
            </a:r>
          </a:p>
        </p:txBody>
      </p:sp>
      <p:pic>
        <p:nvPicPr>
          <p:cNvPr id="13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58" y="4590593"/>
            <a:ext cx="650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95" y="4193718"/>
            <a:ext cx="6445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303 URIs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Problems of the 303 approach</a:t>
            </a:r>
          </a:p>
          <a:p>
            <a:pPr lvl="1"/>
            <a:r>
              <a:rPr lang="en-US" sz="2800" dirty="0" smtClean="0"/>
              <a:t>Latency </a:t>
            </a:r>
            <a:r>
              <a:rPr lang="en-US" sz="2800" dirty="0"/>
              <a:t>caused by </a:t>
            </a:r>
            <a:r>
              <a:rPr lang="en-US" sz="2800" dirty="0" smtClean="0"/>
              <a:t>client redirects</a:t>
            </a:r>
            <a:endParaRPr lang="en-US" sz="2800" dirty="0"/>
          </a:p>
          <a:p>
            <a:pPr lvl="1"/>
            <a:r>
              <a:rPr lang="en-US" sz="2800" dirty="0" smtClean="0"/>
              <a:t>A client </a:t>
            </a:r>
            <a:r>
              <a:rPr lang="en-US" sz="2800" dirty="0"/>
              <a:t>looking up a set of terms </a:t>
            </a:r>
            <a:r>
              <a:rPr lang="en-US" sz="2800" dirty="0" smtClean="0"/>
              <a:t>may </a:t>
            </a:r>
            <a:r>
              <a:rPr lang="en-US" sz="2800" dirty="0"/>
              <a:t>use many HTTP </a:t>
            </a:r>
            <a:r>
              <a:rPr lang="en-US" sz="2800" dirty="0" smtClean="0"/>
              <a:t>requests</a:t>
            </a:r>
          </a:p>
          <a:p>
            <a:pPr lvl="2"/>
            <a:r>
              <a:rPr lang="en-US" sz="2400" dirty="0" smtClean="0"/>
              <a:t>While everything </a:t>
            </a:r>
            <a:r>
              <a:rPr lang="en-US" sz="2400" dirty="0"/>
              <a:t>that could be loaded in the first </a:t>
            </a:r>
            <a:r>
              <a:rPr lang="en-US" sz="2400" dirty="0" smtClean="0"/>
              <a:t>request </a:t>
            </a:r>
            <a:r>
              <a:rPr lang="en-US" sz="2400" dirty="0"/>
              <a:t>is there and is ready to be </a:t>
            </a:r>
            <a:r>
              <a:rPr lang="en-US" sz="2400" dirty="0" smtClean="0"/>
              <a:t>downloaded</a:t>
            </a:r>
            <a:endParaRPr lang="en-US" sz="2400" dirty="0"/>
          </a:p>
          <a:p>
            <a:pPr lvl="1"/>
            <a:r>
              <a:rPr lang="en-US" sz="2800" dirty="0" smtClean="0"/>
              <a:t>Clients of large datasets may </a:t>
            </a:r>
            <a:r>
              <a:rPr lang="en-US" sz="2800" dirty="0"/>
              <a:t>be tempted to download the full </a:t>
            </a:r>
            <a:r>
              <a:rPr lang="en-US" sz="2800" dirty="0" smtClean="0"/>
              <a:t>data via HTTP, using </a:t>
            </a:r>
            <a:r>
              <a:rPr lang="en-US" sz="2800" dirty="0"/>
              <a:t>many </a:t>
            </a:r>
            <a:r>
              <a:rPr lang="en-US" sz="2800" dirty="0" smtClean="0"/>
              <a:t>requests</a:t>
            </a:r>
          </a:p>
          <a:p>
            <a:pPr lvl="2"/>
            <a:r>
              <a:rPr lang="en-US" sz="2400" dirty="0" smtClean="0"/>
              <a:t>In </a:t>
            </a:r>
            <a:r>
              <a:rPr lang="en-US" sz="2400" dirty="0"/>
              <a:t>these cases, SPARQL endpoints </a:t>
            </a:r>
            <a:r>
              <a:rPr lang="en-US" sz="2400" dirty="0" smtClean="0"/>
              <a:t>or comparable services should </a:t>
            </a:r>
            <a:r>
              <a:rPr lang="en-US" sz="2400" dirty="0"/>
              <a:t>be provided </a:t>
            </a:r>
            <a:r>
              <a:rPr lang="en-US" sz="2400" dirty="0" smtClean="0"/>
              <a:t>in order </a:t>
            </a:r>
            <a:r>
              <a:rPr lang="en-US" sz="2400" dirty="0"/>
              <a:t>to answer complex queries directly on the </a:t>
            </a:r>
            <a:r>
              <a:rPr lang="en-US" sz="2400" dirty="0" smtClean="0"/>
              <a:t>server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303 URIs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303 </a:t>
            </a:r>
            <a:r>
              <a:rPr lang="en-US" sz="3200" dirty="0"/>
              <a:t>and Hash approaches are not mutually </a:t>
            </a:r>
            <a:r>
              <a:rPr lang="en-US" sz="3200" dirty="0" smtClean="0"/>
              <a:t>exclusive</a:t>
            </a:r>
          </a:p>
          <a:p>
            <a:pPr lvl="1"/>
            <a:r>
              <a:rPr lang="en-US" sz="2800" dirty="0" smtClean="0"/>
              <a:t>Contrarily, combining </a:t>
            </a:r>
            <a:r>
              <a:rPr lang="en-US" sz="2800" dirty="0"/>
              <a:t>them could be </a:t>
            </a:r>
            <a:r>
              <a:rPr lang="en-US" sz="2800" dirty="0" smtClean="0"/>
              <a:t>ideal</a:t>
            </a:r>
          </a:p>
          <a:p>
            <a:pPr lvl="2"/>
            <a:r>
              <a:rPr lang="en-US" sz="2400" dirty="0" smtClean="0"/>
              <a:t>Allow </a:t>
            </a:r>
            <a:r>
              <a:rPr lang="en-US" sz="2400" dirty="0"/>
              <a:t>large datasets to be separated into multiple parts </a:t>
            </a:r>
            <a:r>
              <a:rPr lang="en-US" sz="2400" dirty="0" smtClean="0"/>
              <a:t>and </a:t>
            </a:r>
            <a:r>
              <a:rPr lang="fr-FR" sz="2400" dirty="0" smtClean="0"/>
              <a:t>have </a:t>
            </a:r>
            <a:r>
              <a:rPr lang="fr-FR" sz="2400" dirty="0" err="1"/>
              <a:t>identifiers</a:t>
            </a:r>
            <a:r>
              <a:rPr lang="fr-FR" sz="2400" dirty="0"/>
              <a:t> for non-document </a:t>
            </a:r>
            <a:r>
              <a:rPr lang="fr-FR" sz="2400" dirty="0" err="1" smtClean="0"/>
              <a:t>resources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r>
              <a:rPr lang="en-US" sz="3200" dirty="0"/>
              <a:t>Software for Working with Linked Data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 for Storing and Processing Linked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Linking and Aligning Linked Data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Libraries for working with RDF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84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for Working with Linked </a:t>
            </a:r>
            <a:r>
              <a:rPr lang="en-US" sz="4400" dirty="0" smtClean="0"/>
              <a:t>Data (1)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on small datasets is </a:t>
            </a:r>
            <a:r>
              <a:rPr lang="en-US" sz="3200" dirty="0" smtClean="0"/>
              <a:t>a </a:t>
            </a:r>
            <a:r>
              <a:rPr lang="en-US" sz="3200" dirty="0"/>
              <a:t>task that can be tackled by manually authoring an </a:t>
            </a:r>
            <a:r>
              <a:rPr lang="en-US" sz="3200" dirty="0" smtClean="0"/>
              <a:t>ontology, however</a:t>
            </a:r>
            <a:endParaRPr lang="en-US" sz="3200" dirty="0"/>
          </a:p>
          <a:p>
            <a:r>
              <a:rPr lang="en-US" sz="3200" dirty="0" smtClean="0"/>
              <a:t>Publishing </a:t>
            </a:r>
            <a:r>
              <a:rPr lang="en-US" sz="3200" dirty="0"/>
              <a:t>LOD means </a:t>
            </a:r>
            <a:r>
              <a:rPr lang="en-US" sz="3200" dirty="0" smtClean="0"/>
              <a:t>the </a:t>
            </a:r>
            <a:r>
              <a:rPr lang="en-US" sz="3200" dirty="0"/>
              <a:t>data has to be programmatically </a:t>
            </a:r>
            <a:r>
              <a:rPr lang="en-US" sz="3200" dirty="0" smtClean="0"/>
              <a:t>manipulated</a:t>
            </a:r>
          </a:p>
          <a:p>
            <a:r>
              <a:rPr lang="en-US" sz="3200" dirty="0" smtClean="0"/>
              <a:t>Many tools </a:t>
            </a:r>
            <a:r>
              <a:rPr lang="en-US" sz="3200" dirty="0"/>
              <a:t>exist that facilitate the </a:t>
            </a:r>
            <a:r>
              <a:rPr lang="en-US" sz="3200" dirty="0" smtClean="0"/>
              <a:t>effort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Data-driven </a:t>
            </a:r>
            <a:r>
              <a:rPr lang="en-US" dirty="0" smtClean="0"/>
              <a:t>Applications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Content reuse</a:t>
            </a:r>
          </a:p>
          <a:p>
            <a:pPr lvl="1"/>
            <a:r>
              <a:rPr lang="en-US" sz="2800" dirty="0" smtClean="0"/>
              <a:t>E.g. BBC’s </a:t>
            </a:r>
            <a:r>
              <a:rPr lang="en-US" sz="2800" dirty="0"/>
              <a:t>Music </a:t>
            </a:r>
            <a:r>
              <a:rPr lang="en-US" sz="2800" dirty="0" smtClean="0"/>
              <a:t>Store</a:t>
            </a:r>
          </a:p>
          <a:p>
            <a:pPr lvl="2"/>
            <a:r>
              <a:rPr lang="en-US" sz="2400" dirty="0" smtClean="0"/>
              <a:t>Uses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and </a:t>
            </a:r>
            <a:r>
              <a:rPr lang="en-US" sz="2400" dirty="0" err="1" smtClean="0"/>
              <a:t>MusicBrainz</a:t>
            </a:r>
            <a:endParaRPr lang="en-US" sz="2400" dirty="0"/>
          </a:p>
          <a:p>
            <a:r>
              <a:rPr lang="en-US" sz="3200" dirty="0" smtClean="0"/>
              <a:t>Semantic </a:t>
            </a:r>
            <a:r>
              <a:rPr lang="en-US" sz="3200" dirty="0"/>
              <a:t>tagging and </a:t>
            </a:r>
            <a:r>
              <a:rPr lang="en-US" sz="3200" dirty="0" smtClean="0"/>
              <a:t>rating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Faviki</a:t>
            </a:r>
            <a:endParaRPr lang="en-US" sz="2800" dirty="0" smtClean="0"/>
          </a:p>
          <a:p>
            <a:pPr lvl="2"/>
            <a:r>
              <a:rPr lang="en-US" sz="2400" dirty="0" smtClean="0"/>
              <a:t>Uses </a:t>
            </a:r>
            <a:r>
              <a:rPr lang="en-US" sz="2400" dirty="0" err="1" smtClean="0"/>
              <a:t>DBpedia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Software for Working with Linked </a:t>
            </a:r>
            <a:r>
              <a:rPr lang="en-US" sz="4400" dirty="0" smtClean="0"/>
              <a:t>Data 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most prominent tools listed next</a:t>
            </a:r>
          </a:p>
          <a:p>
            <a:pPr lvl="1"/>
            <a:r>
              <a:rPr lang="en-US" sz="2800" dirty="0" smtClean="0"/>
              <a:t>Ontology </a:t>
            </a:r>
            <a:r>
              <a:rPr lang="en-US" sz="2800" dirty="0"/>
              <a:t>authoring </a:t>
            </a:r>
            <a:r>
              <a:rPr lang="en-US" sz="2800" dirty="0" smtClean="0"/>
              <a:t>environments</a:t>
            </a:r>
          </a:p>
          <a:p>
            <a:pPr lvl="1"/>
            <a:r>
              <a:rPr lang="en-US" sz="2800" dirty="0" smtClean="0"/>
              <a:t>Cleaning data</a:t>
            </a:r>
          </a:p>
          <a:p>
            <a:pPr lvl="1"/>
            <a:r>
              <a:rPr lang="en-US" sz="2800" dirty="0" smtClean="0"/>
              <a:t>Software </a:t>
            </a:r>
            <a:r>
              <a:rPr lang="en-US" sz="2800" dirty="0"/>
              <a:t>tools and libraries for working with Linked </a:t>
            </a:r>
            <a:r>
              <a:rPr lang="en-US" sz="2800" dirty="0" smtClean="0"/>
              <a:t>Data</a:t>
            </a:r>
          </a:p>
          <a:p>
            <a:pPr lvl="1"/>
            <a:r>
              <a:rPr lang="en-US" sz="2800" dirty="0" smtClean="0"/>
              <a:t>No clear </a:t>
            </a:r>
            <a:r>
              <a:rPr lang="en-US" sz="2800" dirty="0"/>
              <a:t>lines </a:t>
            </a:r>
            <a:r>
              <a:rPr lang="en-US" sz="2800" dirty="0" smtClean="0"/>
              <a:t>can be </a:t>
            </a:r>
            <a:r>
              <a:rPr lang="en-US" sz="2800" dirty="0"/>
              <a:t>drawn among software </a:t>
            </a:r>
            <a:r>
              <a:rPr lang="en-US" sz="2800" dirty="0" smtClean="0"/>
              <a:t>categories</a:t>
            </a:r>
          </a:p>
          <a:p>
            <a:pPr lvl="2"/>
            <a:r>
              <a:rPr lang="en-US" sz="2400" dirty="0" smtClean="0"/>
              <a:t>E.g. graphical </a:t>
            </a:r>
            <a:r>
              <a:rPr lang="en-US" sz="2400" dirty="0"/>
              <a:t>tools </a:t>
            </a:r>
            <a:r>
              <a:rPr lang="en-US" sz="2400" dirty="0" smtClean="0"/>
              <a:t>offering programmatic </a:t>
            </a:r>
            <a:r>
              <a:rPr lang="en-US" sz="2400" dirty="0"/>
              <a:t>access, </a:t>
            </a:r>
            <a:r>
              <a:rPr lang="en-US" sz="2400" dirty="0" smtClean="0"/>
              <a:t>or software libraries offering a GUI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Authoring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 </a:t>
            </a:r>
            <a:r>
              <a:rPr lang="en-US" sz="3200" dirty="0"/>
              <a:t>a linear </a:t>
            </a:r>
            <a:r>
              <a:rPr lang="en-US" sz="3200" dirty="0" smtClean="0"/>
              <a:t>process</a:t>
            </a:r>
          </a:p>
          <a:p>
            <a:pPr lvl="1"/>
            <a:r>
              <a:rPr lang="en-US" sz="2800" dirty="0" smtClean="0"/>
              <a:t>It </a:t>
            </a:r>
            <a:r>
              <a:rPr lang="en-US" sz="2800" dirty="0"/>
              <a:t>is not possible to line up the steps needed </a:t>
            </a:r>
            <a:r>
              <a:rPr lang="en-US" sz="2800" dirty="0" smtClean="0"/>
              <a:t>in order </a:t>
            </a:r>
            <a:r>
              <a:rPr lang="en-US" sz="2800" dirty="0"/>
              <a:t>to complete its </a:t>
            </a:r>
            <a:r>
              <a:rPr lang="en-US" sz="2800" dirty="0" smtClean="0"/>
              <a:t>authoring</a:t>
            </a:r>
          </a:p>
          <a:p>
            <a:r>
              <a:rPr lang="en-US" sz="3200" dirty="0" smtClean="0"/>
              <a:t>An </a:t>
            </a:r>
            <a:r>
              <a:rPr lang="en-US" sz="3200" dirty="0"/>
              <a:t>iterative </a:t>
            </a:r>
            <a:r>
              <a:rPr lang="en-US" sz="3200" dirty="0" smtClean="0"/>
              <a:t>procedure</a:t>
            </a:r>
          </a:p>
          <a:p>
            <a:pPr lvl="1"/>
            <a:r>
              <a:rPr lang="en-US" sz="2800" dirty="0" smtClean="0"/>
              <a:t>The core ontology structure can </a:t>
            </a:r>
            <a:r>
              <a:rPr lang="en-US" sz="2800" dirty="0"/>
              <a:t>be enriched with more specialized, </a:t>
            </a:r>
            <a:r>
              <a:rPr lang="en-US" sz="2800" dirty="0" smtClean="0"/>
              <a:t>peripheral concepts</a:t>
            </a:r>
          </a:p>
          <a:p>
            <a:pPr lvl="2"/>
            <a:r>
              <a:rPr lang="en-US" sz="2400" dirty="0" smtClean="0"/>
              <a:t>Further </a:t>
            </a:r>
            <a:r>
              <a:rPr lang="en-US" sz="2400" dirty="0"/>
              <a:t>complicating concept </a:t>
            </a:r>
            <a:r>
              <a:rPr lang="en-US" sz="2400" dirty="0" smtClean="0"/>
              <a:t>relations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more the ontology authoring </a:t>
            </a:r>
            <a:r>
              <a:rPr lang="en-US" sz="2400" dirty="0" smtClean="0"/>
              <a:t>effort advances</a:t>
            </a:r>
            <a:r>
              <a:rPr lang="en-US" sz="2400" dirty="0"/>
              <a:t>, the more complicated the ontology </a:t>
            </a:r>
            <a:r>
              <a:rPr lang="en-US" sz="2400" dirty="0" smtClean="0"/>
              <a:t>becomes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Authoring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Various approaches</a:t>
            </a:r>
          </a:p>
          <a:p>
            <a:pPr lvl="1"/>
            <a:r>
              <a:rPr lang="en-US" sz="2800" dirty="0"/>
              <a:t>Start from the more general and continue with the more specific concepts</a:t>
            </a:r>
          </a:p>
          <a:p>
            <a:pPr lvl="1"/>
            <a:r>
              <a:rPr lang="en-US" sz="2800" dirty="0"/>
              <a:t>Reversely, write down the more specific concepts and group them</a:t>
            </a:r>
          </a:p>
          <a:p>
            <a:r>
              <a:rPr lang="en-US" sz="3200" dirty="0" smtClean="0"/>
              <a:t>Can </a:t>
            </a:r>
            <a:r>
              <a:rPr lang="en-US" sz="3200" dirty="0"/>
              <a:t>uncover existing </a:t>
            </a:r>
            <a:r>
              <a:rPr lang="en-US" sz="3200" dirty="0" smtClean="0"/>
              <a:t>problems</a:t>
            </a:r>
          </a:p>
          <a:p>
            <a:pPr lvl="1"/>
            <a:r>
              <a:rPr lang="en-US" sz="2800" dirty="0" smtClean="0"/>
              <a:t>E.g. concept clarification</a:t>
            </a:r>
          </a:p>
          <a:p>
            <a:pPr lvl="1"/>
            <a:r>
              <a:rPr lang="en-US" sz="2800" dirty="0" smtClean="0"/>
              <a:t>Understanding of the </a:t>
            </a:r>
            <a:r>
              <a:rPr lang="en-US" sz="2800" dirty="0"/>
              <a:t>domain in order to create its </a:t>
            </a:r>
            <a:r>
              <a:rPr lang="en-US" sz="2800" dirty="0" smtClean="0"/>
              <a:t>model</a:t>
            </a:r>
          </a:p>
          <a:p>
            <a:pPr lvl="1"/>
            <a:r>
              <a:rPr lang="en-US" sz="2800" dirty="0" smtClean="0"/>
              <a:t>Probable </a:t>
            </a:r>
            <a:r>
              <a:rPr lang="en-US" sz="2800" dirty="0"/>
              <a:t>reuse and connect to other </a:t>
            </a:r>
            <a:r>
              <a:rPr lang="en-US" sz="2800" dirty="0" smtClean="0"/>
              <a:t>ontologies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Editors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Offer </a:t>
            </a:r>
            <a:r>
              <a:rPr lang="en-US" sz="3200" dirty="0"/>
              <a:t>a graphical </a:t>
            </a:r>
            <a:r>
              <a:rPr lang="en-US" sz="3200" dirty="0" smtClean="0"/>
              <a:t>interface</a:t>
            </a:r>
          </a:p>
          <a:p>
            <a:pPr lvl="1"/>
            <a:r>
              <a:rPr lang="en-US" sz="2800" dirty="0" smtClean="0"/>
              <a:t>Through </a:t>
            </a:r>
            <a:r>
              <a:rPr lang="en-US" sz="2800" dirty="0"/>
              <a:t>which the user can </a:t>
            </a:r>
            <a:r>
              <a:rPr lang="en-US" sz="2800" dirty="0" smtClean="0"/>
              <a:t>interact</a:t>
            </a:r>
          </a:p>
          <a:p>
            <a:pPr lvl="1"/>
            <a:r>
              <a:rPr lang="en-US" sz="2800" dirty="0"/>
              <a:t>Textual representation of ontologies can be prohibitively </a:t>
            </a:r>
            <a:r>
              <a:rPr lang="en-US" sz="2800" dirty="0" smtClean="0"/>
              <a:t>obscure</a:t>
            </a:r>
          </a:p>
          <a:p>
            <a:r>
              <a:rPr lang="en-US" sz="3200" dirty="0" smtClean="0"/>
              <a:t>Assure </a:t>
            </a:r>
            <a:r>
              <a:rPr lang="en-US" sz="3200" dirty="0"/>
              <a:t>syntactic validity of the </a:t>
            </a:r>
            <a:r>
              <a:rPr lang="en-US" sz="3200" dirty="0" smtClean="0"/>
              <a:t>ontology</a:t>
            </a:r>
          </a:p>
          <a:p>
            <a:r>
              <a:rPr lang="en-US" sz="3200" dirty="0" smtClean="0"/>
              <a:t>Consistency </a:t>
            </a:r>
            <a:r>
              <a:rPr lang="en-US" sz="3200" dirty="0"/>
              <a:t>checks</a:t>
            </a:r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Editors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Freedom to </a:t>
            </a:r>
            <a:r>
              <a:rPr lang="en-US" sz="3200" dirty="0"/>
              <a:t>define concepts and their </a:t>
            </a:r>
            <a:r>
              <a:rPr lang="en-US" sz="3200" dirty="0" smtClean="0"/>
              <a:t>relations</a:t>
            </a:r>
          </a:p>
          <a:p>
            <a:pPr lvl="1"/>
            <a:r>
              <a:rPr lang="en-US" sz="2800" dirty="0" smtClean="0"/>
              <a:t>Constrained to assure semantic consistency</a:t>
            </a:r>
          </a:p>
          <a:p>
            <a:r>
              <a:rPr lang="en-US" sz="3200" dirty="0" smtClean="0"/>
              <a:t>Allow revisions</a:t>
            </a:r>
          </a:p>
          <a:p>
            <a:r>
              <a:rPr lang="en-US" sz="3200" dirty="0" smtClean="0"/>
              <a:t>Several ontology editors have been built</a:t>
            </a:r>
          </a:p>
          <a:p>
            <a:pPr lvl="1"/>
            <a:r>
              <a:rPr lang="en-US" sz="2800" dirty="0" smtClean="0"/>
              <a:t>Only </a:t>
            </a:r>
            <a:r>
              <a:rPr lang="en-US" sz="2800" dirty="0"/>
              <a:t>a few are </a:t>
            </a:r>
            <a:r>
              <a:rPr lang="en-US" sz="2800" dirty="0" smtClean="0"/>
              <a:t>practically used</a:t>
            </a:r>
          </a:p>
          <a:p>
            <a:pPr lvl="1"/>
            <a:r>
              <a:rPr lang="en-US" sz="2800" dirty="0" smtClean="0"/>
              <a:t>Among them the ones presented next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Protégé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Open-source</a:t>
            </a:r>
            <a:endParaRPr lang="en-US" sz="3200" dirty="0"/>
          </a:p>
          <a:p>
            <a:r>
              <a:rPr lang="en-US" sz="3200" dirty="0" smtClean="0"/>
              <a:t>Maintained </a:t>
            </a:r>
            <a:r>
              <a:rPr lang="en-US" sz="3200" dirty="0"/>
              <a:t>by the Stanford Center for Biomedical Informatics </a:t>
            </a:r>
            <a:r>
              <a:rPr lang="en-US" sz="3200" dirty="0" smtClean="0"/>
              <a:t>Research</a:t>
            </a:r>
          </a:p>
          <a:p>
            <a:r>
              <a:rPr lang="en-US" sz="3200" dirty="0" smtClean="0"/>
              <a:t>Among </a:t>
            </a:r>
            <a:r>
              <a:rPr lang="en-US" sz="3200" dirty="0"/>
              <a:t>the most </a:t>
            </a:r>
            <a:r>
              <a:rPr lang="en-US" sz="3200" dirty="0" smtClean="0"/>
              <a:t>long-lived, </a:t>
            </a:r>
            <a:r>
              <a:rPr lang="en-US" sz="3200" dirty="0"/>
              <a:t>complete and capable solutions for ontology authoring </a:t>
            </a:r>
            <a:r>
              <a:rPr lang="en-US" sz="3200" dirty="0" smtClean="0"/>
              <a:t>and managing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rich set of plugins and </a:t>
            </a:r>
            <a:r>
              <a:rPr lang="en-US" sz="3200" dirty="0" smtClean="0"/>
              <a:t>capabilities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Protégé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1036968" cy="4351338"/>
          </a:xfrm>
        </p:spPr>
        <p:txBody>
          <a:bodyPr>
            <a:noAutofit/>
          </a:bodyPr>
          <a:lstStyle/>
          <a:p>
            <a:r>
              <a:rPr lang="en-US" sz="3200" dirty="0"/>
              <a:t>Customizable user interface</a:t>
            </a:r>
          </a:p>
          <a:p>
            <a:r>
              <a:rPr lang="en-US" sz="3200" dirty="0"/>
              <a:t>Multiple ontologies can be developed in a single frame workspace</a:t>
            </a:r>
          </a:p>
          <a:p>
            <a:r>
              <a:rPr lang="en-US" sz="3200" dirty="0" smtClean="0"/>
              <a:t>Several Protégé frames roughly </a:t>
            </a:r>
            <a:r>
              <a:rPr lang="en-US" sz="3200" dirty="0"/>
              <a:t>correspond to OWL </a:t>
            </a:r>
            <a:r>
              <a:rPr lang="en-US" sz="3200" dirty="0" smtClean="0"/>
              <a:t>components</a:t>
            </a:r>
          </a:p>
          <a:p>
            <a:pPr lvl="1"/>
            <a:r>
              <a:rPr lang="en-US" sz="2800" dirty="0" smtClean="0"/>
              <a:t>Classes</a:t>
            </a:r>
          </a:p>
          <a:p>
            <a:pPr lvl="1"/>
            <a:r>
              <a:rPr lang="en-US" sz="2800" dirty="0" smtClean="0"/>
              <a:t>Properties</a:t>
            </a:r>
          </a:p>
          <a:p>
            <a:pPr lvl="2"/>
            <a:r>
              <a:rPr lang="en-US" sz="2400" dirty="0" smtClean="0"/>
              <a:t>Object Properties</a:t>
            </a:r>
            <a:r>
              <a:rPr lang="en-US" sz="2400" dirty="0"/>
              <a:t>, Data Properties, and Annotation </a:t>
            </a:r>
            <a:r>
              <a:rPr lang="en-US" sz="2400" dirty="0" smtClean="0"/>
              <a:t>Properties</a:t>
            </a:r>
          </a:p>
          <a:p>
            <a:pPr lvl="1"/>
            <a:r>
              <a:rPr lang="en-US" sz="2800" dirty="0" smtClean="0"/>
              <a:t>Individuals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set </a:t>
            </a:r>
            <a:r>
              <a:rPr lang="en-US" sz="3200" dirty="0" smtClean="0"/>
              <a:t>of tools for visualization</a:t>
            </a:r>
            <a:r>
              <a:rPr lang="en-US" sz="3200" dirty="0"/>
              <a:t>, querying, and </a:t>
            </a:r>
            <a:r>
              <a:rPr lang="en-US" sz="3200" dirty="0" smtClean="0"/>
              <a:t>refactoring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Protégé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Reasoning support</a:t>
            </a:r>
          </a:p>
          <a:p>
            <a:pPr lvl="1"/>
            <a:r>
              <a:rPr lang="en-US" sz="2800" dirty="0"/>
              <a:t>Connection to DL reasoners like </a:t>
            </a:r>
            <a:r>
              <a:rPr lang="en-US" sz="2800" dirty="0" err="1"/>
              <a:t>HermiT</a:t>
            </a:r>
            <a:r>
              <a:rPr lang="en-US" sz="2800" dirty="0"/>
              <a:t> (included) or Pellet</a:t>
            </a:r>
          </a:p>
          <a:p>
            <a:r>
              <a:rPr lang="en-US" sz="3200" dirty="0"/>
              <a:t>OWL 2 support</a:t>
            </a:r>
          </a:p>
          <a:p>
            <a:r>
              <a:rPr lang="en-US" sz="3200" dirty="0"/>
              <a:t>Allows SPARQL queries</a:t>
            </a:r>
          </a:p>
          <a:p>
            <a:r>
              <a:rPr lang="en-US" sz="3200" dirty="0" err="1" smtClean="0"/>
              <a:t>WebProtégé</a:t>
            </a:r>
            <a:endParaRPr lang="en-US" sz="3200" dirty="0"/>
          </a:p>
          <a:p>
            <a:pPr lvl="1"/>
            <a:r>
              <a:rPr lang="en-US" sz="2800" dirty="0"/>
              <a:t>A much younger offspring of the Desktop version</a:t>
            </a:r>
          </a:p>
          <a:p>
            <a:pPr lvl="1"/>
            <a:r>
              <a:rPr lang="en-US" sz="2800" dirty="0"/>
              <a:t>Allows collaborative viewing and editing</a:t>
            </a:r>
          </a:p>
          <a:p>
            <a:pPr lvl="1"/>
            <a:r>
              <a:rPr lang="en-US" sz="2800" dirty="0"/>
              <a:t>Less feature-rich, more buggy user interface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TopBraid</a:t>
            </a:r>
            <a:r>
              <a:rPr lang="en-US" dirty="0"/>
              <a:t> </a:t>
            </a:r>
            <a:r>
              <a:rPr lang="en-US" dirty="0" smtClean="0"/>
              <a:t>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RDF </a:t>
            </a:r>
            <a:r>
              <a:rPr lang="en-US" sz="2400" dirty="0"/>
              <a:t>and OWL authoring and </a:t>
            </a:r>
            <a:r>
              <a:rPr lang="en-US" sz="2400" dirty="0" smtClean="0"/>
              <a:t>editing environment</a:t>
            </a:r>
            <a:endParaRPr lang="en-US" sz="2400" dirty="0"/>
          </a:p>
          <a:p>
            <a:r>
              <a:rPr lang="en-US" sz="2400" dirty="0"/>
              <a:t>Based on the Eclipse development platform</a:t>
            </a:r>
          </a:p>
          <a:p>
            <a:r>
              <a:rPr lang="en-US" sz="2400" dirty="0"/>
              <a:t>A series of adapters for the conversion of data to RDF</a:t>
            </a:r>
          </a:p>
          <a:p>
            <a:pPr lvl="1"/>
            <a:r>
              <a:rPr lang="en-US" sz="2000" dirty="0"/>
              <a:t>E.g. from XML, spreadsheets and relational databases</a:t>
            </a:r>
          </a:p>
          <a:p>
            <a:r>
              <a:rPr lang="en-US" sz="2400" dirty="0"/>
              <a:t>Supports persistence of RDF graphs in external triple stores</a:t>
            </a:r>
          </a:p>
          <a:p>
            <a:r>
              <a:rPr lang="en-US" sz="2400" dirty="0"/>
              <a:t>Ability to define </a:t>
            </a:r>
            <a:r>
              <a:rPr lang="en-US" sz="2400" dirty="0" smtClean="0"/>
              <a:t>SPIN rules and </a:t>
            </a:r>
            <a:r>
              <a:rPr lang="en-US" sz="2400" dirty="0"/>
              <a:t>constraints and associate them with OWL classes</a:t>
            </a:r>
          </a:p>
          <a:p>
            <a:r>
              <a:rPr lang="en-US" sz="2400" dirty="0" smtClean="0"/>
              <a:t>Maestro, Commercial, Free edition</a:t>
            </a:r>
          </a:p>
          <a:p>
            <a:pPr lvl="1"/>
            <a:r>
              <a:rPr lang="en-US" sz="2000" dirty="0" smtClean="0"/>
              <a:t>Free edition offers merely a </a:t>
            </a:r>
            <a:r>
              <a:rPr lang="en-US" sz="2000" dirty="0"/>
              <a:t>graphical interface for the definition of </a:t>
            </a:r>
            <a:r>
              <a:rPr lang="en-US" sz="2000" dirty="0" smtClean="0"/>
              <a:t>RDF graphs </a:t>
            </a:r>
            <a:r>
              <a:rPr lang="en-US" sz="2000" dirty="0"/>
              <a:t>and OWL ontologies and the execution of SPARQL queries on </a:t>
            </a:r>
            <a:r>
              <a:rPr lang="en-US" sz="2000" dirty="0" smtClean="0"/>
              <a:t>them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NeOn</a:t>
            </a:r>
            <a:r>
              <a:rPr lang="en-US" dirty="0"/>
              <a:t>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Open-source ontology </a:t>
            </a:r>
            <a:r>
              <a:rPr lang="en-US" sz="2400" dirty="0"/>
              <a:t>authoring </a:t>
            </a:r>
            <a:r>
              <a:rPr lang="en-US" sz="2400" dirty="0" smtClean="0"/>
              <a:t>environment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based on the </a:t>
            </a:r>
            <a:r>
              <a:rPr lang="en-US" sz="2000" dirty="0" smtClean="0"/>
              <a:t>Eclipse platform</a:t>
            </a:r>
          </a:p>
          <a:p>
            <a:r>
              <a:rPr lang="en-US" sz="2400" dirty="0" smtClean="0"/>
              <a:t>Mainly </a:t>
            </a:r>
            <a:r>
              <a:rPr lang="en-US" sz="2400" dirty="0"/>
              <a:t>implemented in the course of the </a:t>
            </a:r>
            <a:r>
              <a:rPr lang="en-US" sz="2400" dirty="0" smtClean="0"/>
              <a:t>EC-funded </a:t>
            </a:r>
            <a:r>
              <a:rPr lang="en-US" sz="2400" dirty="0" err="1" smtClean="0"/>
              <a:t>NeOn</a:t>
            </a:r>
            <a:r>
              <a:rPr lang="en-US" sz="2400" dirty="0" smtClean="0"/>
              <a:t> project</a:t>
            </a:r>
          </a:p>
          <a:p>
            <a:pPr lvl="1"/>
            <a:r>
              <a:rPr lang="en-US" sz="2000" dirty="0" smtClean="0"/>
              <a:t>Main goal: the </a:t>
            </a:r>
            <a:r>
              <a:rPr lang="en-US" sz="2000" dirty="0"/>
              <a:t>support for all tasks </a:t>
            </a:r>
            <a:r>
              <a:rPr lang="en-US" sz="2000" dirty="0" smtClean="0"/>
              <a:t>in the ontology engineering life-cycle</a:t>
            </a:r>
          </a:p>
          <a:p>
            <a:r>
              <a:rPr lang="en-US" sz="2400" dirty="0" smtClean="0"/>
              <a:t>Contains </a:t>
            </a:r>
            <a:r>
              <a:rPr lang="en-US" sz="2400" dirty="0"/>
              <a:t>a number of </a:t>
            </a:r>
            <a:r>
              <a:rPr lang="en-US" sz="2400" dirty="0" smtClean="0"/>
              <a:t>plugins</a:t>
            </a:r>
          </a:p>
          <a:p>
            <a:pPr lvl="1"/>
            <a:r>
              <a:rPr lang="en-US" sz="2000" dirty="0" smtClean="0"/>
              <a:t>Multi-user collaborative ontology development</a:t>
            </a:r>
          </a:p>
          <a:p>
            <a:pPr lvl="1"/>
            <a:r>
              <a:rPr lang="en-US" sz="2000" dirty="0" smtClean="0"/>
              <a:t>Ontology </a:t>
            </a:r>
            <a:r>
              <a:rPr lang="en-US" sz="2000" dirty="0"/>
              <a:t>evolution through </a:t>
            </a:r>
            <a:r>
              <a:rPr lang="en-US" sz="2000" dirty="0" smtClean="0"/>
              <a:t>time</a:t>
            </a:r>
          </a:p>
          <a:p>
            <a:pPr lvl="1"/>
            <a:r>
              <a:rPr lang="en-US" sz="2000" dirty="0" smtClean="0"/>
              <a:t>Ontology annotation</a:t>
            </a:r>
          </a:p>
          <a:p>
            <a:pPr lvl="1"/>
            <a:r>
              <a:rPr lang="en-US" sz="2000" dirty="0" smtClean="0"/>
              <a:t>Querying </a:t>
            </a:r>
            <a:r>
              <a:rPr lang="en-US" sz="2000" dirty="0"/>
              <a:t>and </a:t>
            </a:r>
            <a:r>
              <a:rPr lang="en-US" sz="2000" dirty="0" smtClean="0"/>
              <a:t>reasoning</a:t>
            </a:r>
          </a:p>
          <a:p>
            <a:pPr lvl="1"/>
            <a:r>
              <a:rPr lang="en-US" sz="2000" dirty="0" smtClean="0"/>
              <a:t>Mappings </a:t>
            </a:r>
            <a:r>
              <a:rPr lang="en-US" sz="2000" dirty="0"/>
              <a:t>between relational databases and </a:t>
            </a:r>
            <a:r>
              <a:rPr lang="en-US" sz="2000" dirty="0" smtClean="0"/>
              <a:t>ontologies</a:t>
            </a:r>
          </a:p>
          <a:p>
            <a:pPr lvl="2"/>
            <a:r>
              <a:rPr lang="en-US" sz="1600" dirty="0" err="1" smtClean="0"/>
              <a:t>ODEMapster</a:t>
            </a:r>
            <a:r>
              <a:rPr lang="en-US" sz="1600" dirty="0" smtClean="0"/>
              <a:t> plugin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Data-driven </a:t>
            </a:r>
            <a:r>
              <a:rPr lang="en-US" dirty="0" smtClean="0"/>
              <a:t>Applications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Integrated question-answering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DBpedia</a:t>
            </a:r>
            <a:r>
              <a:rPr lang="en-US" sz="2800" dirty="0" smtClean="0"/>
              <a:t> mobile</a:t>
            </a:r>
          </a:p>
          <a:p>
            <a:pPr lvl="2"/>
            <a:r>
              <a:rPr lang="en-US" sz="2400" dirty="0" smtClean="0"/>
              <a:t>Indicate </a:t>
            </a:r>
            <a:r>
              <a:rPr lang="en-US" sz="2400" dirty="0"/>
              <a:t>locations </a:t>
            </a:r>
            <a:r>
              <a:rPr lang="en-US" sz="2400" dirty="0" smtClean="0"/>
              <a:t>in </a:t>
            </a:r>
            <a:r>
              <a:rPr lang="en-US" sz="2400" dirty="0"/>
              <a:t>the user’s </a:t>
            </a:r>
            <a:r>
              <a:rPr lang="en-US" sz="2400" dirty="0" smtClean="0"/>
              <a:t>vicinity</a:t>
            </a:r>
          </a:p>
          <a:p>
            <a:r>
              <a:rPr lang="en-US" sz="3200" dirty="0" smtClean="0"/>
              <a:t>Event </a:t>
            </a:r>
            <a:r>
              <a:rPr lang="en-US" sz="3200" dirty="0"/>
              <a:t>data </a:t>
            </a:r>
            <a:r>
              <a:rPr lang="en-US" sz="3200" dirty="0" smtClean="0"/>
              <a:t>management</a:t>
            </a:r>
          </a:p>
          <a:p>
            <a:pPr lvl="1"/>
            <a:r>
              <a:rPr lang="en-US" sz="2800" dirty="0" smtClean="0"/>
              <a:t>E.g. Virtuoso’s calendar module</a:t>
            </a:r>
          </a:p>
          <a:p>
            <a:pPr lvl="2"/>
            <a:r>
              <a:rPr lang="en-US" sz="2400" dirty="0" smtClean="0"/>
              <a:t>Can </a:t>
            </a:r>
            <a:r>
              <a:rPr lang="en-US" sz="2400" dirty="0"/>
              <a:t>organize events, tasks, and </a:t>
            </a:r>
            <a:r>
              <a:rPr lang="en-US" sz="2400" dirty="0" smtClean="0"/>
              <a:t>notes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4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</a:t>
            </a:r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Data that </a:t>
            </a:r>
            <a:r>
              <a:rPr lang="en-US" sz="2800" dirty="0" smtClean="0"/>
              <a:t>published </a:t>
            </a:r>
            <a:r>
              <a:rPr lang="en-US" sz="2800" dirty="0"/>
              <a:t>as Linked Data is not always </a:t>
            </a:r>
            <a:r>
              <a:rPr lang="en-US" sz="2800" dirty="0" smtClean="0"/>
              <a:t>produced </a:t>
            </a:r>
            <a:r>
              <a:rPr lang="en-US" sz="2800" dirty="0"/>
              <a:t>primarily in this </a:t>
            </a:r>
            <a:r>
              <a:rPr lang="en-US" sz="2800" dirty="0" smtClean="0"/>
              <a:t>form</a:t>
            </a:r>
          </a:p>
          <a:p>
            <a:pPr lvl="1"/>
            <a:r>
              <a:rPr lang="en-US" sz="2400" dirty="0" smtClean="0"/>
              <a:t>Files </a:t>
            </a:r>
            <a:r>
              <a:rPr lang="en-US" sz="2400" dirty="0"/>
              <a:t>in hard drives, relational databases, legacy systems etc.</a:t>
            </a:r>
          </a:p>
          <a:p>
            <a:r>
              <a:rPr lang="en-US" sz="2800" dirty="0" smtClean="0"/>
              <a:t>Many </a:t>
            </a:r>
            <a:r>
              <a:rPr lang="en-US" sz="2800" dirty="0"/>
              <a:t>options regarding how the information is to be transformed into </a:t>
            </a:r>
            <a:r>
              <a:rPr lang="en-US" sz="2800" dirty="0" smtClean="0"/>
              <a:t>RDF</a:t>
            </a:r>
          </a:p>
          <a:p>
            <a:r>
              <a:rPr lang="en-US" sz="2800" dirty="0" smtClean="0"/>
              <a:t>Many software </a:t>
            </a:r>
            <a:r>
              <a:rPr lang="en-US" sz="2800" dirty="0"/>
              <a:t>tools and libraries </a:t>
            </a:r>
            <a:r>
              <a:rPr lang="en-US" sz="2800" dirty="0" smtClean="0"/>
              <a:t>available </a:t>
            </a:r>
            <a:r>
              <a:rPr lang="en-US" sz="2800" dirty="0"/>
              <a:t>in the Linked Data </a:t>
            </a:r>
            <a:r>
              <a:rPr lang="en-US" sz="2800" dirty="0" smtClean="0"/>
              <a:t>ecosystem</a:t>
            </a:r>
          </a:p>
          <a:p>
            <a:pPr lvl="1"/>
            <a:r>
              <a:rPr lang="en-US" sz="2400" dirty="0" smtClean="0"/>
              <a:t>E.g. for converting, </a:t>
            </a:r>
            <a:r>
              <a:rPr lang="en-US" sz="2400" dirty="0"/>
              <a:t>cleaning up, storing, visualizing</a:t>
            </a:r>
            <a:r>
              <a:rPr lang="en-US" sz="2400" dirty="0" smtClean="0"/>
              <a:t>, linking etc.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reating </a:t>
            </a:r>
            <a:r>
              <a:rPr lang="en-US" sz="2400" dirty="0"/>
              <a:t>Linked Data from relational databases </a:t>
            </a:r>
            <a:r>
              <a:rPr lang="en-US" sz="2400" dirty="0" smtClean="0"/>
              <a:t>is a special case, discussed in detail in the next Chapter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Cleaning-Up Data: </a:t>
            </a:r>
            <a:r>
              <a:rPr lang="en-US" dirty="0" err="1" smtClean="0"/>
              <a:t>OpenRefine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/>
              <a:t>quality may be lower than </a:t>
            </a:r>
            <a:r>
              <a:rPr lang="en-US" sz="3200" dirty="0" smtClean="0"/>
              <a:t>expected</a:t>
            </a:r>
          </a:p>
          <a:p>
            <a:pPr lvl="1"/>
            <a:r>
              <a:rPr lang="en-US" sz="2800" dirty="0" smtClean="0"/>
              <a:t>In </a:t>
            </a:r>
            <a:r>
              <a:rPr lang="en-US" sz="2800" dirty="0"/>
              <a:t>terms </a:t>
            </a:r>
            <a:r>
              <a:rPr lang="en-US" sz="2800" dirty="0" smtClean="0"/>
              <a:t>of homogeneity</a:t>
            </a:r>
            <a:r>
              <a:rPr lang="en-US" sz="2800" dirty="0"/>
              <a:t>, completeness, validity, consistency, </a:t>
            </a:r>
            <a:r>
              <a:rPr lang="en-US" sz="2800" dirty="0" smtClean="0"/>
              <a:t>etc.</a:t>
            </a:r>
          </a:p>
          <a:p>
            <a:r>
              <a:rPr lang="en-US" sz="3200" dirty="0" smtClean="0"/>
              <a:t>Prior </a:t>
            </a:r>
            <a:r>
              <a:rPr lang="en-US" sz="3200" dirty="0"/>
              <a:t>processing has to </a:t>
            </a:r>
            <a:r>
              <a:rPr lang="en-US" sz="3200" dirty="0" smtClean="0"/>
              <a:t>take place </a:t>
            </a:r>
            <a:r>
              <a:rPr lang="en-US" sz="3200" dirty="0"/>
              <a:t>before </a:t>
            </a:r>
            <a:r>
              <a:rPr lang="en-US" sz="3200" dirty="0" smtClean="0"/>
              <a:t>publishing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is not enough to provide data as Linked </a:t>
            </a:r>
            <a:r>
              <a:rPr lang="en-US" sz="3200" dirty="0" smtClean="0"/>
              <a:t>Data</a:t>
            </a:r>
          </a:p>
          <a:p>
            <a:pPr lvl="1"/>
            <a:r>
              <a:rPr lang="en-US" sz="2800" dirty="0" smtClean="0"/>
              <a:t>Published data must meet certain quality standards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Cleaning-Up Data: </a:t>
            </a:r>
            <a:r>
              <a:rPr lang="en-US" dirty="0" err="1" smtClean="0"/>
              <a:t>OpenRefine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Initially developed as “Freebase </a:t>
            </a:r>
            <a:r>
              <a:rPr lang="en-US" sz="2800" dirty="0" err="1"/>
              <a:t>Gridworks</a:t>
            </a:r>
            <a:r>
              <a:rPr lang="en-US" sz="2800" dirty="0"/>
              <a:t>”, renamed “Google Refine” in 2010, “</a:t>
            </a:r>
            <a:r>
              <a:rPr lang="en-US" sz="2800" dirty="0" err="1"/>
              <a:t>OpenRefine</a:t>
            </a:r>
            <a:r>
              <a:rPr lang="en-US" sz="2800" dirty="0"/>
              <a:t>” after its transition to a community-supported project in 2012</a:t>
            </a:r>
          </a:p>
          <a:p>
            <a:r>
              <a:rPr lang="en-US" sz="2800" dirty="0" smtClean="0"/>
              <a:t>Created </a:t>
            </a:r>
            <a:r>
              <a:rPr lang="en-US" sz="2800" dirty="0"/>
              <a:t>specifically to help working with messy </a:t>
            </a:r>
            <a:r>
              <a:rPr lang="en-US" sz="2800" dirty="0" smtClean="0"/>
              <a:t>data</a:t>
            </a:r>
          </a:p>
          <a:p>
            <a:r>
              <a:rPr lang="en-US" sz="2800" dirty="0" smtClean="0"/>
              <a:t>Used </a:t>
            </a:r>
            <a:r>
              <a:rPr lang="en-US" sz="2800" dirty="0"/>
              <a:t>to improve </a:t>
            </a:r>
            <a:r>
              <a:rPr lang="en-US" sz="2800" dirty="0" smtClean="0"/>
              <a:t>data consistency and quality</a:t>
            </a:r>
          </a:p>
          <a:p>
            <a:r>
              <a:rPr lang="en-US" sz="2800" dirty="0" smtClean="0"/>
              <a:t>Used </a:t>
            </a:r>
            <a:r>
              <a:rPr lang="en-US" sz="2800" dirty="0"/>
              <a:t>in cases where the </a:t>
            </a:r>
            <a:r>
              <a:rPr lang="en-US" sz="2800" dirty="0" smtClean="0"/>
              <a:t>primary data </a:t>
            </a:r>
            <a:r>
              <a:rPr lang="en-US" sz="2800" dirty="0"/>
              <a:t>source are </a:t>
            </a:r>
            <a:r>
              <a:rPr lang="en-US" sz="2800" dirty="0" smtClean="0"/>
              <a:t>files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tabular </a:t>
            </a:r>
            <a:r>
              <a:rPr lang="en-US" sz="2400" dirty="0" smtClean="0"/>
              <a:t>form </a:t>
            </a:r>
            <a:r>
              <a:rPr lang="en-US" sz="2400" dirty="0"/>
              <a:t>(e.g. TSV, CSV, Excel spreadsheets) </a:t>
            </a:r>
            <a:r>
              <a:rPr lang="en-US" sz="2400" dirty="0" smtClean="0"/>
              <a:t>or</a:t>
            </a:r>
          </a:p>
          <a:p>
            <a:pPr lvl="1"/>
            <a:r>
              <a:rPr lang="en-US" sz="2400" dirty="0" smtClean="0"/>
              <a:t>Structured </a:t>
            </a:r>
            <a:r>
              <a:rPr lang="en-US" sz="2400" dirty="0"/>
              <a:t>as XML, JSON, </a:t>
            </a:r>
            <a:r>
              <a:rPr lang="en-US" sz="2400" dirty="0" smtClean="0"/>
              <a:t>or even </a:t>
            </a:r>
            <a:r>
              <a:rPr lang="en-US" sz="2400" dirty="0"/>
              <a:t>RDF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Cleaning-Up Data: </a:t>
            </a:r>
            <a:r>
              <a:rPr lang="en-US" dirty="0" err="1" smtClean="0"/>
              <a:t>OpenRefine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Allows </a:t>
            </a:r>
            <a:r>
              <a:rPr lang="en-US" sz="2800" dirty="0"/>
              <a:t>importing data into the tool and </a:t>
            </a:r>
            <a:r>
              <a:rPr lang="en-US" sz="2800" dirty="0" smtClean="0"/>
              <a:t>connect </a:t>
            </a:r>
            <a:r>
              <a:rPr lang="en-US" sz="2800" dirty="0"/>
              <a:t>them to other </a:t>
            </a:r>
            <a:r>
              <a:rPr lang="en-US" sz="2800" dirty="0" smtClean="0"/>
              <a:t>sources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a web application, </a:t>
            </a:r>
            <a:r>
              <a:rPr lang="en-US" sz="2800" dirty="0" smtClean="0"/>
              <a:t>intended to run </a:t>
            </a:r>
            <a:r>
              <a:rPr lang="en-US" sz="2800" dirty="0"/>
              <a:t>locally, </a:t>
            </a:r>
            <a:r>
              <a:rPr lang="en-US" sz="2800" dirty="0" smtClean="0"/>
              <a:t>in </a:t>
            </a:r>
            <a:r>
              <a:rPr lang="en-US" sz="2800" dirty="0"/>
              <a:t>order to allow processing </a:t>
            </a:r>
            <a:r>
              <a:rPr lang="en-US" sz="2800" dirty="0" smtClean="0"/>
              <a:t>sensitive data</a:t>
            </a:r>
          </a:p>
          <a:p>
            <a:r>
              <a:rPr lang="en-US" sz="2800" dirty="0" smtClean="0"/>
              <a:t>Cleaning data</a:t>
            </a:r>
          </a:p>
          <a:p>
            <a:pPr lvl="1"/>
            <a:r>
              <a:rPr lang="en-US" sz="2400" dirty="0" smtClean="0"/>
              <a:t>Removing </a:t>
            </a:r>
            <a:r>
              <a:rPr lang="en-US" sz="2400" dirty="0"/>
              <a:t>duplicate </a:t>
            </a:r>
            <a:r>
              <a:rPr lang="en-US" sz="2400" dirty="0" smtClean="0"/>
              <a:t>records</a:t>
            </a:r>
          </a:p>
          <a:p>
            <a:pPr lvl="1"/>
            <a:r>
              <a:rPr lang="en-US" sz="2400" dirty="0" smtClean="0"/>
              <a:t>Separating </a:t>
            </a:r>
            <a:r>
              <a:rPr lang="en-US" sz="2400" dirty="0"/>
              <a:t>multiple </a:t>
            </a:r>
            <a:r>
              <a:rPr lang="en-US" sz="2400" dirty="0" smtClean="0"/>
              <a:t>values that </a:t>
            </a:r>
            <a:r>
              <a:rPr lang="en-US" sz="2400" dirty="0"/>
              <a:t>may reside in the same </a:t>
            </a:r>
            <a:r>
              <a:rPr lang="en-US" sz="2400" dirty="0" smtClean="0"/>
              <a:t>field</a:t>
            </a:r>
          </a:p>
          <a:p>
            <a:pPr lvl="1"/>
            <a:r>
              <a:rPr lang="en-US" sz="2400" dirty="0" smtClean="0"/>
              <a:t>Splitting </a:t>
            </a:r>
            <a:r>
              <a:rPr lang="en-US" sz="2400" dirty="0"/>
              <a:t>multi-valued </a:t>
            </a:r>
            <a:r>
              <a:rPr lang="en-US" sz="2400" dirty="0" smtClean="0"/>
              <a:t>fields</a:t>
            </a:r>
          </a:p>
          <a:p>
            <a:pPr lvl="1"/>
            <a:r>
              <a:rPr lang="en-US" sz="2400" dirty="0" smtClean="0"/>
              <a:t>Identifying </a:t>
            </a:r>
            <a:r>
              <a:rPr lang="en-US" sz="2400" dirty="0"/>
              <a:t>errors (isolated or systematic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pplying </a:t>
            </a:r>
            <a:r>
              <a:rPr lang="en-US" sz="2400" dirty="0"/>
              <a:t>ad-hoc transformations </a:t>
            </a:r>
            <a:r>
              <a:rPr lang="en-US" sz="2400" dirty="0" smtClean="0"/>
              <a:t>using regular expressions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OpenRefine</a:t>
            </a:r>
            <a:r>
              <a:rPr lang="en-US" sz="4400" dirty="0" smtClean="0"/>
              <a:t>: The RDF Refine Extension (1)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7187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Allows conversion </a:t>
            </a:r>
            <a:r>
              <a:rPr lang="en-US" sz="3200" dirty="0"/>
              <a:t>from other sources to </a:t>
            </a:r>
            <a:r>
              <a:rPr lang="en-US" sz="3200" dirty="0" smtClean="0"/>
              <a:t>RDF</a:t>
            </a:r>
          </a:p>
          <a:p>
            <a:pPr lvl="1"/>
            <a:r>
              <a:rPr lang="en-US" sz="2800" dirty="0" smtClean="0"/>
              <a:t>RDF export</a:t>
            </a:r>
          </a:p>
          <a:p>
            <a:pPr lvl="1"/>
            <a:r>
              <a:rPr lang="en-US" sz="2800" dirty="0" smtClean="0"/>
              <a:t>RDF reconciliation</a:t>
            </a:r>
          </a:p>
          <a:p>
            <a:r>
              <a:rPr lang="en-US" sz="3200" dirty="0" smtClean="0"/>
              <a:t>RDF export part</a:t>
            </a:r>
          </a:p>
          <a:p>
            <a:pPr lvl="1"/>
            <a:r>
              <a:rPr lang="en-US" sz="2800" dirty="0" smtClean="0"/>
              <a:t>Describe the </a:t>
            </a:r>
            <a:r>
              <a:rPr lang="en-US" sz="2800" dirty="0"/>
              <a:t>shape of the generated RDF graph through a </a:t>
            </a:r>
            <a:r>
              <a:rPr lang="en-US" sz="2800" dirty="0" smtClean="0"/>
              <a:t>template</a:t>
            </a:r>
          </a:p>
          <a:p>
            <a:pPr lvl="1"/>
            <a:r>
              <a:rPr lang="en-US" sz="2800" dirty="0" smtClean="0"/>
              <a:t>Template uses </a:t>
            </a:r>
            <a:r>
              <a:rPr lang="en-US" sz="2800" dirty="0"/>
              <a:t>values from </a:t>
            </a:r>
            <a:r>
              <a:rPr lang="en-US" sz="2800" dirty="0" smtClean="0"/>
              <a:t>the input spreadsheet</a:t>
            </a:r>
          </a:p>
          <a:p>
            <a:pPr lvl="1"/>
            <a:r>
              <a:rPr lang="en-US" sz="2800" dirty="0" smtClean="0"/>
              <a:t>User </a:t>
            </a:r>
            <a:r>
              <a:rPr lang="en-US" sz="2800" dirty="0"/>
              <a:t>can specify the structure of an </a:t>
            </a:r>
            <a:r>
              <a:rPr lang="en-US" sz="2800" dirty="0" smtClean="0"/>
              <a:t>RDF graph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relationships that hold among </a:t>
            </a:r>
            <a:r>
              <a:rPr lang="en-US" sz="2400" dirty="0" smtClean="0"/>
              <a:t>resources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form of the URI scheme that will be followed</a:t>
            </a:r>
            <a:r>
              <a:rPr lang="en-US" sz="2400" dirty="0" smtClean="0"/>
              <a:t>,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OpenRefine</a:t>
            </a:r>
            <a:r>
              <a:rPr lang="en-US" sz="4400" dirty="0"/>
              <a:t>: The RDF Refine Extension </a:t>
            </a:r>
            <a:r>
              <a:rPr lang="en-US" sz="4400" dirty="0" smtClean="0"/>
              <a:t>(2)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10676021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RDF reconciliation part</a:t>
            </a:r>
          </a:p>
          <a:p>
            <a:pPr lvl="1"/>
            <a:r>
              <a:rPr lang="en-US" sz="2800" dirty="0" smtClean="0"/>
              <a:t>Offers </a:t>
            </a:r>
            <a:r>
              <a:rPr lang="en-US" sz="2800" dirty="0"/>
              <a:t>a series of alternatives for discovering </a:t>
            </a:r>
            <a:r>
              <a:rPr lang="en-US" sz="2800" dirty="0" smtClean="0"/>
              <a:t>related Linked </a:t>
            </a:r>
            <a:r>
              <a:rPr lang="en-US" sz="2800" dirty="0"/>
              <a:t>Data </a:t>
            </a:r>
            <a:r>
              <a:rPr lang="en-US" sz="2800" dirty="0" smtClean="0"/>
              <a:t>entities</a:t>
            </a:r>
          </a:p>
          <a:p>
            <a:pPr lvl="1"/>
            <a:r>
              <a:rPr lang="en-US" sz="2800" dirty="0" smtClean="0"/>
              <a:t>A reconciliation service</a:t>
            </a:r>
          </a:p>
          <a:p>
            <a:pPr lvl="1"/>
            <a:r>
              <a:rPr lang="en-US" sz="2800" dirty="0" smtClean="0"/>
              <a:t>Allows reconciliation of resources</a:t>
            </a:r>
          </a:p>
          <a:p>
            <a:pPr lvl="2"/>
            <a:r>
              <a:rPr lang="en-US" sz="2400" dirty="0" smtClean="0"/>
              <a:t>Against </a:t>
            </a:r>
            <a:r>
              <a:rPr lang="en-US" sz="2400" dirty="0"/>
              <a:t>an arbitrary SPARQL </a:t>
            </a:r>
            <a:r>
              <a:rPr lang="en-US" sz="2400" dirty="0" smtClean="0"/>
              <a:t>endpoint</a:t>
            </a:r>
          </a:p>
          <a:p>
            <a:pPr lvl="3"/>
            <a:r>
              <a:rPr lang="en-US" sz="2000" dirty="0" smtClean="0"/>
              <a:t>With </a:t>
            </a:r>
            <a:r>
              <a:rPr lang="en-US" sz="2000" dirty="0"/>
              <a:t>or </a:t>
            </a:r>
            <a:r>
              <a:rPr lang="en-US" sz="2000" dirty="0" smtClean="0"/>
              <a:t>without full-text </a:t>
            </a:r>
            <a:r>
              <a:rPr lang="en-US" sz="2000" dirty="0"/>
              <a:t>search </a:t>
            </a:r>
            <a:r>
              <a:rPr lang="en-US" sz="2000" dirty="0" smtClean="0"/>
              <a:t>functionality</a:t>
            </a:r>
          </a:p>
          <a:p>
            <a:pPr lvl="3"/>
            <a:r>
              <a:rPr lang="en-US" sz="2000" dirty="0" smtClean="0"/>
              <a:t>A </a:t>
            </a:r>
            <a:r>
              <a:rPr lang="en-US" sz="2000" dirty="0"/>
              <a:t>predefined SPARQL query that contains the request label (i.e. the label of the resource to be reconciled) is sent to a specific SPARQL </a:t>
            </a:r>
            <a:r>
              <a:rPr lang="en-US" sz="2000" dirty="0" smtClean="0"/>
              <a:t>endpoint</a:t>
            </a:r>
          </a:p>
          <a:p>
            <a:pPr lvl="2"/>
            <a:r>
              <a:rPr lang="en-US" sz="2400" dirty="0" smtClean="0"/>
              <a:t>Via </a:t>
            </a:r>
            <a:r>
              <a:rPr lang="en-US" sz="2400" dirty="0"/>
              <a:t>the </a:t>
            </a:r>
            <a:r>
              <a:rPr lang="en-US" sz="2400" dirty="0" err="1"/>
              <a:t>Sindice</a:t>
            </a:r>
            <a:r>
              <a:rPr lang="en-US" sz="2400" dirty="0"/>
              <a:t> </a:t>
            </a:r>
            <a:r>
              <a:rPr lang="en-US" sz="2400" dirty="0" smtClean="0"/>
              <a:t>API</a:t>
            </a:r>
          </a:p>
          <a:p>
            <a:pPr lvl="3"/>
            <a:r>
              <a:rPr lang="en-US" sz="2000" dirty="0" smtClean="0"/>
              <a:t>A </a:t>
            </a:r>
            <a:r>
              <a:rPr lang="en-US" sz="2000" dirty="0"/>
              <a:t>call to the </a:t>
            </a:r>
            <a:r>
              <a:rPr lang="en-US" sz="2000" dirty="0" err="1"/>
              <a:t>Sindice</a:t>
            </a:r>
            <a:r>
              <a:rPr lang="en-US" sz="2000" dirty="0"/>
              <a:t> API is directly made using the request label as input to the </a:t>
            </a:r>
            <a:r>
              <a:rPr lang="en-US" sz="2000" dirty="0" smtClean="0"/>
              <a:t>service</a:t>
            </a:r>
            <a:endParaRPr lang="en-US" sz="2000" dirty="0"/>
          </a:p>
          <a:p>
            <a:pPr lvl="3"/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r>
              <a:rPr lang="en-US" sz="3200" dirty="0" smtClean="0"/>
              <a:t>Software Tools for Storing </a:t>
            </a:r>
            <a:r>
              <a:rPr lang="en-US" sz="3200" dirty="0"/>
              <a:t>and Processing Linked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Tools for Linking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Aligning Linked Data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Libraries for working with RDF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3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Tools </a:t>
            </a:r>
            <a:r>
              <a:rPr lang="en-US" sz="4400" dirty="0"/>
              <a:t>for Storing and Processing Linked </a:t>
            </a:r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Storing </a:t>
            </a:r>
            <a:r>
              <a:rPr lang="en-US" sz="3200" dirty="0"/>
              <a:t>and processing </a:t>
            </a:r>
            <a:r>
              <a:rPr lang="en-US" sz="3200" dirty="0" smtClean="0"/>
              <a:t>solutions</a:t>
            </a:r>
          </a:p>
          <a:p>
            <a:pPr lvl="1"/>
            <a:r>
              <a:rPr lang="en-US" sz="2800" dirty="0" smtClean="0"/>
              <a:t>Usage not </a:t>
            </a:r>
            <a:r>
              <a:rPr lang="en-US" sz="2800" dirty="0"/>
              <a:t>restricted to </a:t>
            </a:r>
            <a:r>
              <a:rPr lang="en-US" sz="2800" dirty="0" smtClean="0"/>
              <a:t>these capabilities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mature ecosystem </a:t>
            </a:r>
            <a:r>
              <a:rPr lang="en-US" sz="3200" dirty="0" smtClean="0"/>
              <a:t>of technologies </a:t>
            </a:r>
            <a:r>
              <a:rPr lang="en-US" sz="3200" dirty="0"/>
              <a:t>and </a:t>
            </a:r>
            <a:r>
              <a:rPr lang="en-US" sz="3200" dirty="0" smtClean="0"/>
              <a:t>solutions</a:t>
            </a:r>
          </a:p>
          <a:p>
            <a:pPr lvl="1"/>
            <a:r>
              <a:rPr lang="en-US" sz="2800" dirty="0" smtClean="0"/>
              <a:t>Cover practical problems such as programmatic </a:t>
            </a:r>
            <a:r>
              <a:rPr lang="en-US" sz="2800" dirty="0"/>
              <a:t>access, storage</a:t>
            </a:r>
            <a:r>
              <a:rPr lang="en-US" sz="2800" dirty="0" smtClean="0"/>
              <a:t>, visualization</a:t>
            </a:r>
            <a:r>
              <a:rPr lang="en-US" sz="2800" dirty="0"/>
              <a:t>, querying via SPARQL endpoints, etc</a:t>
            </a:r>
            <a:r>
              <a:rPr lang="en-US" sz="2800" dirty="0" smtClean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open source, fully extensible and configurable with respect to storage mechanisms, </a:t>
            </a:r>
            <a:r>
              <a:rPr lang="en-US" sz="2800" dirty="0" smtClean="0"/>
              <a:t>Java </a:t>
            </a:r>
            <a:r>
              <a:rPr lang="en-US" sz="2800" dirty="0"/>
              <a:t>framework for processing RDF </a:t>
            </a:r>
            <a:r>
              <a:rPr lang="en-US" sz="2800" dirty="0" smtClean="0"/>
              <a:t>data</a:t>
            </a:r>
          </a:p>
          <a:p>
            <a:r>
              <a:rPr lang="en-US" sz="2800" dirty="0" smtClean="0"/>
              <a:t>Transaction support</a:t>
            </a:r>
          </a:p>
          <a:p>
            <a:r>
              <a:rPr lang="en-US" sz="2800" dirty="0" smtClean="0"/>
              <a:t>RDF </a:t>
            </a:r>
            <a:r>
              <a:rPr lang="en-US" sz="2800" dirty="0"/>
              <a:t>1.1 </a:t>
            </a:r>
            <a:r>
              <a:rPr lang="en-US" sz="2800" dirty="0" smtClean="0"/>
              <a:t>support</a:t>
            </a:r>
          </a:p>
          <a:p>
            <a:r>
              <a:rPr lang="en-US" sz="2800" dirty="0" smtClean="0"/>
              <a:t>Storing </a:t>
            </a:r>
            <a:r>
              <a:rPr lang="en-US" sz="2800" dirty="0"/>
              <a:t>and querying </a:t>
            </a:r>
            <a:r>
              <a:rPr lang="en-US" sz="2800" dirty="0" smtClean="0"/>
              <a:t>APIs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RESTful HTTP interface </a:t>
            </a:r>
            <a:r>
              <a:rPr lang="en-US" sz="2800" dirty="0" smtClean="0"/>
              <a:t>supporting SPARQL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Storage And Inference Layer (Sail) </a:t>
            </a:r>
            <a:r>
              <a:rPr lang="en-US" sz="2800" dirty="0" smtClean="0"/>
              <a:t>API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low level system API for </a:t>
            </a:r>
            <a:r>
              <a:rPr lang="en-US" sz="2400" dirty="0" smtClean="0"/>
              <a:t>RDF stores </a:t>
            </a:r>
            <a:r>
              <a:rPr lang="en-US" sz="2400" dirty="0"/>
              <a:t>and inferences, allowing for various types of storage and inference to be </a:t>
            </a:r>
            <a:r>
              <a:rPr lang="en-US" sz="2400" dirty="0" smtClean="0"/>
              <a:t>used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OpenLink</a:t>
            </a:r>
            <a:r>
              <a:rPr lang="en-US" dirty="0"/>
              <a:t> </a:t>
            </a:r>
            <a:r>
              <a:rPr lang="en-US" dirty="0" smtClean="0"/>
              <a:t>Virtuoso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RDF </a:t>
            </a:r>
            <a:r>
              <a:rPr lang="en-US" sz="3200" dirty="0"/>
              <a:t>data management and </a:t>
            </a:r>
            <a:r>
              <a:rPr lang="en-US" sz="3200" dirty="0" smtClean="0"/>
              <a:t>Linked Data </a:t>
            </a:r>
            <a:r>
              <a:rPr lang="en-US" sz="3200" dirty="0"/>
              <a:t>server </a:t>
            </a:r>
            <a:r>
              <a:rPr lang="en-US" sz="3200" dirty="0" smtClean="0"/>
              <a:t>solution</a:t>
            </a:r>
          </a:p>
          <a:p>
            <a:pPr lvl="1"/>
            <a:r>
              <a:rPr lang="en-US" sz="2800" dirty="0" smtClean="0"/>
              <a:t>Also a </a:t>
            </a:r>
            <a:r>
              <a:rPr lang="en-US" sz="2800" dirty="0"/>
              <a:t>web application/web </a:t>
            </a:r>
            <a:r>
              <a:rPr lang="en-US" sz="2800" dirty="0" smtClean="0"/>
              <a:t>services/relational database/file server</a:t>
            </a:r>
          </a:p>
          <a:p>
            <a:r>
              <a:rPr lang="en-US" sz="3200" dirty="0" smtClean="0"/>
              <a:t>Offers </a:t>
            </a:r>
            <a:r>
              <a:rPr lang="en-US" sz="3200" dirty="0"/>
              <a:t>a free and a commercial </a:t>
            </a:r>
            <a:r>
              <a:rPr lang="en-US" sz="3200" dirty="0" smtClean="0"/>
              <a:t>edition</a:t>
            </a:r>
          </a:p>
          <a:p>
            <a:r>
              <a:rPr lang="en-US" sz="3200" dirty="0" smtClean="0"/>
              <a:t>Implements </a:t>
            </a:r>
            <a:r>
              <a:rPr lang="en-US" sz="3200" dirty="0"/>
              <a:t>a quad </a:t>
            </a:r>
            <a:r>
              <a:rPr lang="en-US" sz="3200" dirty="0" smtClean="0"/>
              <a:t>store</a:t>
            </a:r>
          </a:p>
          <a:p>
            <a:pPr lvl="1"/>
            <a:r>
              <a:rPr lang="en-US" sz="2800" dirty="0"/>
              <a:t>(graph, subject, predicate, object</a:t>
            </a:r>
            <a:r>
              <a:rPr lang="en-US" sz="2800" dirty="0" smtClean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Data-driven </a:t>
            </a:r>
            <a:r>
              <a:rPr lang="en-US" dirty="0" smtClean="0"/>
              <a:t>Applications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Linked </a:t>
            </a:r>
            <a:r>
              <a:rPr lang="en-US" sz="3200" dirty="0" smtClean="0"/>
              <a:t>Data-driven </a:t>
            </a:r>
            <a:r>
              <a:rPr lang="en-US" sz="3200" dirty="0"/>
              <a:t>data webs are </a:t>
            </a:r>
            <a:r>
              <a:rPr lang="en-US" sz="3200" dirty="0" smtClean="0"/>
              <a:t>expected </a:t>
            </a:r>
            <a:r>
              <a:rPr lang="en-US" sz="3200" dirty="0"/>
              <a:t>to evolve in numerous domains</a:t>
            </a:r>
            <a:endParaRPr lang="en-US" sz="3200" i="1" dirty="0" smtClean="0"/>
          </a:p>
          <a:p>
            <a:pPr lvl="1"/>
            <a:r>
              <a:rPr lang="en-US" sz="2800" dirty="0" smtClean="0"/>
              <a:t>E.g. Biology, software engineering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bulk of Linked </a:t>
            </a:r>
            <a:r>
              <a:rPr lang="en-US" sz="3200" dirty="0" smtClean="0"/>
              <a:t>Data processing is </a:t>
            </a:r>
            <a:r>
              <a:rPr lang="en-US" sz="3200" dirty="0"/>
              <a:t>not done </a:t>
            </a:r>
            <a:r>
              <a:rPr lang="en-US" sz="3200" dirty="0" smtClean="0"/>
              <a:t>online</a:t>
            </a:r>
          </a:p>
          <a:p>
            <a:r>
              <a:rPr lang="en-US" sz="3200" dirty="0" smtClean="0"/>
              <a:t>Traditional applications use other </a:t>
            </a:r>
            <a:r>
              <a:rPr lang="en-US" sz="3200" dirty="0"/>
              <a:t>technologies </a:t>
            </a:r>
            <a:endParaRPr lang="en-US" sz="3200" dirty="0" smtClean="0"/>
          </a:p>
          <a:p>
            <a:pPr lvl="1"/>
            <a:r>
              <a:rPr lang="en-US" sz="2800" dirty="0" smtClean="0"/>
              <a:t>E.g. relational </a:t>
            </a:r>
            <a:r>
              <a:rPr lang="en-US" sz="2800" dirty="0"/>
              <a:t>databases</a:t>
            </a:r>
            <a:r>
              <a:rPr lang="en-US" sz="2800" dirty="0" smtClean="0"/>
              <a:t>, spreadsheets</a:t>
            </a:r>
            <a:r>
              <a:rPr lang="en-US" sz="2800" dirty="0"/>
              <a:t>, XML </a:t>
            </a:r>
            <a:r>
              <a:rPr lang="en-US" sz="2800" dirty="0" smtClean="0"/>
              <a:t>files</a:t>
            </a:r>
          </a:p>
          <a:p>
            <a:pPr lvl="1"/>
            <a:r>
              <a:rPr lang="en-US" sz="2800" dirty="0" smtClean="0"/>
              <a:t>Data must </a:t>
            </a:r>
            <a:r>
              <a:rPr lang="en-US" sz="2800" dirty="0"/>
              <a:t>be transformed </a:t>
            </a:r>
            <a:r>
              <a:rPr lang="en-US" sz="2800" dirty="0" smtClean="0"/>
              <a:t>in </a:t>
            </a:r>
            <a:r>
              <a:rPr lang="en-US" sz="2800" dirty="0"/>
              <a:t>order to be published </a:t>
            </a:r>
            <a:r>
              <a:rPr lang="en-US" sz="2800" dirty="0" smtClean="0"/>
              <a:t>on the web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04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OpenLink</a:t>
            </a:r>
            <a:r>
              <a:rPr lang="en-US" dirty="0"/>
              <a:t> </a:t>
            </a:r>
            <a:r>
              <a:rPr lang="en-US" dirty="0" smtClean="0"/>
              <a:t>Virtuoso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Graphs </a:t>
            </a:r>
            <a:r>
              <a:rPr lang="en-US" sz="3200" dirty="0"/>
              <a:t>can </a:t>
            </a:r>
            <a:r>
              <a:rPr lang="en-US" sz="3200" dirty="0" smtClean="0"/>
              <a:t>be</a:t>
            </a:r>
          </a:p>
          <a:p>
            <a:pPr lvl="1"/>
            <a:r>
              <a:rPr lang="en-US" sz="2800" dirty="0" smtClean="0"/>
              <a:t>Directly </a:t>
            </a:r>
            <a:r>
              <a:rPr lang="en-US" sz="2800" dirty="0"/>
              <a:t>uploaded to </a:t>
            </a:r>
            <a:r>
              <a:rPr lang="en-US" sz="2800" dirty="0" smtClean="0"/>
              <a:t>Virtuoso</a:t>
            </a:r>
          </a:p>
          <a:p>
            <a:pPr lvl="1"/>
            <a:r>
              <a:rPr lang="en-US" sz="2800" dirty="0" smtClean="0"/>
              <a:t>Transient (not materialized) RDF </a:t>
            </a:r>
            <a:r>
              <a:rPr lang="en-US" sz="2800" dirty="0"/>
              <a:t>views on top of its relational database </a:t>
            </a:r>
            <a:r>
              <a:rPr lang="en-US" sz="2800" dirty="0" smtClean="0"/>
              <a:t>backend</a:t>
            </a:r>
          </a:p>
          <a:p>
            <a:pPr lvl="1"/>
            <a:r>
              <a:rPr lang="en-US" sz="2800" dirty="0" smtClean="0"/>
              <a:t>Crawled </a:t>
            </a:r>
            <a:r>
              <a:rPr lang="en-US" sz="2800" dirty="0"/>
              <a:t>from third party RDF </a:t>
            </a:r>
            <a:r>
              <a:rPr lang="en-US" sz="2800" dirty="0" smtClean="0"/>
              <a:t>(or non-RDF, using </a:t>
            </a:r>
            <a:r>
              <a:rPr lang="en-US" sz="2800" dirty="0"/>
              <a:t>Sponger) </a:t>
            </a:r>
            <a:r>
              <a:rPr lang="en-US" sz="2800" dirty="0" smtClean="0"/>
              <a:t>sources</a:t>
            </a:r>
          </a:p>
          <a:p>
            <a:r>
              <a:rPr lang="en-US" sz="3200" dirty="0" smtClean="0"/>
              <a:t>Offers several plugins</a:t>
            </a:r>
          </a:p>
          <a:p>
            <a:pPr lvl="1"/>
            <a:r>
              <a:rPr lang="en-US" sz="2800" dirty="0" smtClean="0"/>
              <a:t>Full-text search, faceted browsing, etc.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 smtClean="0"/>
              <a:t>Marmotta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/>
              <a:t>LDClient</a:t>
            </a:r>
            <a:r>
              <a:rPr lang="en-US" sz="2800" dirty="0"/>
              <a:t> </a:t>
            </a:r>
            <a:r>
              <a:rPr lang="en-US" sz="2800" dirty="0" smtClean="0"/>
              <a:t>library</a:t>
            </a:r>
          </a:p>
          <a:p>
            <a:pPr lvl="1"/>
            <a:r>
              <a:rPr lang="en-US" sz="2400" dirty="0" smtClean="0"/>
              <a:t>A Linked Data Client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modular tool that can convert </a:t>
            </a:r>
            <a:r>
              <a:rPr lang="en-US" sz="2400" dirty="0" smtClean="0"/>
              <a:t>data from </a:t>
            </a:r>
            <a:r>
              <a:rPr lang="en-US" sz="2400" dirty="0"/>
              <a:t>other formats into </a:t>
            </a:r>
            <a:r>
              <a:rPr lang="en-US" sz="2400" dirty="0" smtClean="0"/>
              <a:t>RDF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be used by any Linked Data project, independent of the </a:t>
            </a:r>
            <a:r>
              <a:rPr lang="en-US" sz="2400" dirty="0" smtClean="0"/>
              <a:t>Apache </a:t>
            </a:r>
            <a:r>
              <a:rPr lang="en-US" sz="2400" dirty="0" err="1" smtClean="0"/>
              <a:t>Marmotta</a:t>
            </a:r>
            <a:r>
              <a:rPr lang="en-US" sz="2400" dirty="0" smtClean="0"/>
              <a:t> platform</a:t>
            </a:r>
          </a:p>
          <a:p>
            <a:r>
              <a:rPr lang="en-US" sz="2800" dirty="0" smtClean="0"/>
              <a:t>Can retrieve </a:t>
            </a:r>
            <a:r>
              <a:rPr lang="en-US" sz="2800" dirty="0"/>
              <a:t>resources from remote data sources and map </a:t>
            </a:r>
            <a:r>
              <a:rPr lang="en-US" sz="2800" dirty="0" smtClean="0"/>
              <a:t>their data </a:t>
            </a:r>
            <a:r>
              <a:rPr lang="en-US" sz="2800" dirty="0"/>
              <a:t>to appropriate RDF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number of different </a:t>
            </a:r>
            <a:r>
              <a:rPr lang="en-US" sz="2800" dirty="0" err="1"/>
              <a:t>backends</a:t>
            </a:r>
            <a:r>
              <a:rPr lang="en-US" sz="2800" dirty="0"/>
              <a:t> </a:t>
            </a:r>
            <a:r>
              <a:rPr lang="en-US" sz="2800" dirty="0" smtClean="0"/>
              <a:t>is included</a:t>
            </a:r>
          </a:p>
          <a:p>
            <a:pPr lvl="1"/>
            <a:r>
              <a:rPr lang="en-US" sz="2400" dirty="0" smtClean="0"/>
              <a:t>Provide access </a:t>
            </a:r>
            <a:r>
              <a:rPr lang="en-US" sz="2400" dirty="0"/>
              <a:t>to </a:t>
            </a:r>
            <a:r>
              <a:rPr lang="en-US" sz="2400" dirty="0" smtClean="0"/>
              <a:t>online resources</a:t>
            </a:r>
          </a:p>
          <a:p>
            <a:pPr lvl="2"/>
            <a:r>
              <a:rPr lang="en-US" sz="2000" dirty="0" smtClean="0"/>
              <a:t>E.g. Freebase, Facebook </a:t>
            </a:r>
            <a:r>
              <a:rPr lang="en-US" sz="2000" dirty="0"/>
              <a:t>graph API</a:t>
            </a:r>
            <a:r>
              <a:rPr lang="en-US" sz="2000" dirty="0" smtClean="0"/>
              <a:t>, </a:t>
            </a:r>
            <a:r>
              <a:rPr lang="en-US" sz="2000" dirty="0" err="1" smtClean="0"/>
              <a:t>RDFa</a:t>
            </a:r>
            <a:r>
              <a:rPr lang="en-US" sz="2000" dirty="0" smtClean="0"/>
              <a:t>-augmented </a:t>
            </a:r>
            <a:r>
              <a:rPr lang="en-US" sz="2000" dirty="0"/>
              <a:t>HTML </a:t>
            </a:r>
            <a:r>
              <a:rPr lang="en-US" sz="2000" dirty="0" smtClean="0"/>
              <a:t>pages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Callimachus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open source </a:t>
            </a:r>
            <a:r>
              <a:rPr lang="en-US" sz="2800" dirty="0" smtClean="0"/>
              <a:t>platform</a:t>
            </a:r>
          </a:p>
          <a:p>
            <a:pPr lvl="1"/>
            <a:r>
              <a:rPr lang="en-US" sz="2400" dirty="0"/>
              <a:t>Also available in an enterprise closed-source edition</a:t>
            </a:r>
          </a:p>
          <a:p>
            <a:r>
              <a:rPr lang="en-US" sz="2800" dirty="0"/>
              <a:t>Development of web applications based on RDF and Linked Data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Linked Data Management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400" dirty="0"/>
              <a:t>Creating, managing, navigating and visualizing Linked Data through appropriate front-end components</a:t>
            </a:r>
          </a:p>
          <a:p>
            <a:r>
              <a:rPr lang="en-US" sz="2800" dirty="0" smtClean="0"/>
              <a:t>Relies </a:t>
            </a:r>
            <a:r>
              <a:rPr lang="en-US" sz="2800" dirty="0"/>
              <a:t>on XHTML and </a:t>
            </a:r>
            <a:r>
              <a:rPr lang="en-US" sz="2800" dirty="0" err="1"/>
              <a:t>RDFa</a:t>
            </a:r>
            <a:r>
              <a:rPr lang="en-US" sz="2800" dirty="0"/>
              <a:t> </a:t>
            </a:r>
            <a:r>
              <a:rPr lang="en-US" sz="2800" dirty="0" smtClean="0"/>
              <a:t>templates</a:t>
            </a:r>
          </a:p>
          <a:p>
            <a:pPr lvl="1"/>
            <a:r>
              <a:rPr lang="en-US" sz="2400" dirty="0" smtClean="0"/>
              <a:t>Populated </a:t>
            </a:r>
            <a:r>
              <a:rPr lang="en-US" sz="2400" dirty="0"/>
              <a:t>by the results of </a:t>
            </a:r>
            <a:r>
              <a:rPr lang="en-US" sz="2400" dirty="0" smtClean="0"/>
              <a:t>SPARQL queries </a:t>
            </a:r>
            <a:r>
              <a:rPr lang="en-US" sz="2400" dirty="0"/>
              <a:t>executed against an RDF triple </a:t>
            </a:r>
            <a:r>
              <a:rPr lang="en-US" sz="2400" dirty="0" smtClean="0"/>
              <a:t>store</a:t>
            </a:r>
          </a:p>
          <a:p>
            <a:pPr lvl="2"/>
            <a:r>
              <a:rPr lang="en-US" sz="2000" dirty="0" smtClean="0"/>
              <a:t>Constitute </a:t>
            </a:r>
            <a:r>
              <a:rPr lang="en-US" sz="2000" dirty="0"/>
              <a:t>the </a:t>
            </a:r>
            <a:r>
              <a:rPr lang="en-US" sz="2000" dirty="0" smtClean="0"/>
              <a:t>human-readable web pages</a:t>
            </a:r>
          </a:p>
          <a:p>
            <a:pPr lvl="1"/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5451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Users may </a:t>
            </a:r>
            <a:r>
              <a:rPr lang="en-US" sz="2800" dirty="0"/>
              <a:t>have limited </a:t>
            </a:r>
            <a:r>
              <a:rPr lang="en-US" sz="2800" dirty="0" smtClean="0"/>
              <a:t>or non-existent </a:t>
            </a:r>
            <a:r>
              <a:rPr lang="en-US" sz="2800" dirty="0"/>
              <a:t>knowledge of Linked Data and the related </a:t>
            </a:r>
            <a:r>
              <a:rPr lang="en-US" sz="2800" dirty="0" smtClean="0"/>
              <a:t>ecosystem</a:t>
            </a:r>
          </a:p>
          <a:p>
            <a:r>
              <a:rPr lang="en-US" sz="2800" dirty="0" err="1" smtClean="0"/>
              <a:t>LodLive</a:t>
            </a:r>
            <a:endParaRPr lang="en-US" sz="2800" dirty="0" smtClean="0"/>
          </a:p>
          <a:p>
            <a:pPr lvl="1"/>
            <a:r>
              <a:rPr lang="en-US" sz="2400" dirty="0" smtClean="0"/>
              <a:t>Provides </a:t>
            </a:r>
            <a:r>
              <a:rPr lang="en-US" sz="2400" dirty="0"/>
              <a:t>a navigator that uses RDF resources</a:t>
            </a:r>
            <a:r>
              <a:rPr lang="en-US" sz="2400" dirty="0" smtClean="0"/>
              <a:t>, relying </a:t>
            </a:r>
            <a:r>
              <a:rPr lang="en-US" sz="2400" dirty="0"/>
              <a:t>on SPARQL </a:t>
            </a:r>
            <a:r>
              <a:rPr lang="en-US" sz="2400" dirty="0" smtClean="0"/>
              <a:t>endpoints</a:t>
            </a:r>
          </a:p>
          <a:p>
            <a:r>
              <a:rPr lang="en-US" sz="2800" dirty="0" err="1" smtClean="0"/>
              <a:t>CubeViz</a:t>
            </a:r>
            <a:endParaRPr lang="en-US" sz="2800" dirty="0" smtClean="0"/>
          </a:p>
          <a:p>
            <a:pPr lvl="1"/>
            <a:r>
              <a:rPr lang="en-US" sz="2400" dirty="0" smtClean="0"/>
              <a:t>A faceted </a:t>
            </a:r>
            <a:r>
              <a:rPr lang="en-US" sz="2400" dirty="0"/>
              <a:t>browser for statistical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400" dirty="0" smtClean="0"/>
              <a:t>Relies </a:t>
            </a:r>
            <a:r>
              <a:rPr lang="en-US" sz="2400" dirty="0"/>
              <a:t>on </a:t>
            </a:r>
            <a:r>
              <a:rPr lang="en-US" sz="2400" dirty="0" smtClean="0"/>
              <a:t>the RDF </a:t>
            </a:r>
            <a:r>
              <a:rPr lang="en-US" sz="2400" dirty="0"/>
              <a:t>Data Cube vocabulary for representing statistical data in </a:t>
            </a:r>
            <a:r>
              <a:rPr lang="en-US" sz="2400" dirty="0" smtClean="0"/>
              <a:t>RDF</a:t>
            </a:r>
          </a:p>
          <a:p>
            <a:r>
              <a:rPr lang="en-US" sz="2800" dirty="0" err="1" smtClean="0"/>
              <a:t>Gephi</a:t>
            </a:r>
            <a:endParaRPr lang="en-US" sz="2800" dirty="0"/>
          </a:p>
          <a:p>
            <a:r>
              <a:rPr lang="en-US" sz="2800" dirty="0" err="1" smtClean="0"/>
              <a:t>GraphViz</a:t>
            </a:r>
            <a:endParaRPr lang="en-US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0618" y="5431530"/>
            <a:ext cx="5910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Open-source, generic graph visualization </a:t>
            </a:r>
            <a:r>
              <a:rPr lang="en-US" sz="2000" dirty="0" smtClean="0"/>
              <a:t>platforms</a:t>
            </a: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2798998" y="5199018"/>
            <a:ext cx="135790" cy="865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24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 smtClean="0"/>
              <a:t>Stanbol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semantic content management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Aims </a:t>
            </a:r>
            <a:r>
              <a:rPr lang="en-US" sz="2400" dirty="0"/>
              <a:t>at extending traditional </a:t>
            </a:r>
            <a:r>
              <a:rPr lang="en-US" sz="2400" dirty="0" smtClean="0"/>
              <a:t>CMS's </a:t>
            </a:r>
            <a:r>
              <a:rPr lang="en-US" sz="2400" dirty="0"/>
              <a:t>with semantic </a:t>
            </a:r>
            <a:r>
              <a:rPr lang="en-US" sz="2400" dirty="0" smtClean="0"/>
              <a:t>services</a:t>
            </a:r>
          </a:p>
          <a:p>
            <a:r>
              <a:rPr lang="en-US" sz="2400" dirty="0" smtClean="0"/>
              <a:t>Reusable components</a:t>
            </a:r>
          </a:p>
          <a:p>
            <a:pPr lvl="1"/>
            <a:r>
              <a:rPr lang="en-US" sz="2000" dirty="0" smtClean="0"/>
              <a:t>Via </a:t>
            </a:r>
            <a:r>
              <a:rPr lang="en-US" sz="2000" dirty="0"/>
              <a:t>a RESTful web service API that returns JSON, RDF and </a:t>
            </a:r>
            <a:r>
              <a:rPr lang="en-US" sz="2000" dirty="0" smtClean="0"/>
              <a:t>supports JSON-LD</a:t>
            </a:r>
          </a:p>
          <a:p>
            <a:r>
              <a:rPr lang="en-US" sz="2400" dirty="0" smtClean="0"/>
              <a:t>Ontology manipulation</a:t>
            </a:r>
          </a:p>
          <a:p>
            <a:r>
              <a:rPr lang="en-US" sz="2400" dirty="0" smtClean="0"/>
              <a:t>Content enhancement</a:t>
            </a:r>
          </a:p>
          <a:p>
            <a:pPr lvl="1"/>
            <a:r>
              <a:rPr lang="en-US" sz="2000" dirty="0" smtClean="0"/>
              <a:t>Semantic annotation</a:t>
            </a:r>
          </a:p>
          <a:p>
            <a:r>
              <a:rPr lang="en-US" sz="2400" dirty="0" smtClean="0"/>
              <a:t>Reasoning</a:t>
            </a:r>
          </a:p>
          <a:p>
            <a:r>
              <a:rPr lang="en-US" sz="2400" dirty="0" smtClean="0"/>
              <a:t>Persistence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RDF database, geared </a:t>
            </a:r>
            <a:r>
              <a:rPr lang="en-US" sz="2400" dirty="0"/>
              <a:t>towards </a:t>
            </a:r>
            <a:r>
              <a:rPr lang="en-US" sz="2400" dirty="0" smtClean="0"/>
              <a:t>scalability</a:t>
            </a:r>
          </a:p>
          <a:p>
            <a:r>
              <a:rPr lang="en-US" sz="2400" dirty="0" smtClean="0"/>
              <a:t>Reasoning</a:t>
            </a:r>
          </a:p>
          <a:p>
            <a:r>
              <a:rPr lang="en-US" sz="2400" dirty="0" smtClean="0"/>
              <a:t>OWL 2</a:t>
            </a:r>
          </a:p>
          <a:p>
            <a:r>
              <a:rPr lang="en-US" sz="2400" dirty="0" smtClean="0"/>
              <a:t>SWRL</a:t>
            </a:r>
          </a:p>
          <a:p>
            <a:r>
              <a:rPr lang="en-US" sz="2400" dirty="0" smtClean="0"/>
              <a:t>Implemented </a:t>
            </a:r>
            <a:r>
              <a:rPr lang="en-US" sz="2400" dirty="0"/>
              <a:t>in </a:t>
            </a:r>
            <a:r>
              <a:rPr lang="en-US" sz="2400" dirty="0" smtClean="0"/>
              <a:t>Java</a:t>
            </a:r>
          </a:p>
          <a:p>
            <a:r>
              <a:rPr lang="en-US" sz="2400" dirty="0" smtClean="0"/>
              <a:t>Exposes </a:t>
            </a:r>
            <a:r>
              <a:rPr lang="en-US" sz="2400" dirty="0"/>
              <a:t>APIs for Jena and </a:t>
            </a:r>
            <a:r>
              <a:rPr lang="en-US" sz="2400" dirty="0" smtClean="0"/>
              <a:t>Sesame</a:t>
            </a:r>
          </a:p>
          <a:p>
            <a:r>
              <a:rPr lang="en-US" sz="2400" dirty="0" smtClean="0"/>
              <a:t>Offers </a:t>
            </a:r>
            <a:r>
              <a:rPr lang="en-US" sz="2400" dirty="0"/>
              <a:t>bindings for its HTTP protocol in numerous </a:t>
            </a:r>
            <a:r>
              <a:rPr lang="en-US" sz="2400" dirty="0" smtClean="0"/>
              <a:t>languages</a:t>
            </a:r>
          </a:p>
          <a:p>
            <a:pPr lvl="1"/>
            <a:r>
              <a:rPr lang="en-US" sz="2000" dirty="0" err="1" smtClean="0"/>
              <a:t>Javascript</a:t>
            </a:r>
            <a:r>
              <a:rPr lang="en-US" sz="2000" dirty="0"/>
              <a:t>, </a:t>
            </a:r>
            <a:r>
              <a:rPr lang="en-US" sz="2000" dirty="0" err="1"/>
              <a:t>.Net</a:t>
            </a:r>
            <a:r>
              <a:rPr lang="en-US" sz="2000" dirty="0"/>
              <a:t>, Ruby, </a:t>
            </a:r>
            <a:r>
              <a:rPr lang="en-US" sz="2000" dirty="0" err="1"/>
              <a:t>Clojure</a:t>
            </a:r>
            <a:r>
              <a:rPr lang="en-US" sz="2000" dirty="0" smtClean="0"/>
              <a:t>, Python</a:t>
            </a:r>
          </a:p>
          <a:p>
            <a:r>
              <a:rPr lang="en-US" sz="2400" dirty="0" smtClean="0"/>
              <a:t>Commercial and free </a:t>
            </a:r>
            <a:r>
              <a:rPr lang="en-US" sz="2400" dirty="0"/>
              <a:t>community </a:t>
            </a:r>
            <a:r>
              <a:rPr lang="en-US" sz="2400" dirty="0" smtClean="0"/>
              <a:t>edition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Tools for Storing and Processing Linked Data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for Linking and Aligning Linked Data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Libraries for working with RDF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55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 in </a:t>
            </a:r>
            <a:r>
              <a:rPr lang="en-US" dirty="0" smtClean="0"/>
              <a:t>LOD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Web of Documents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HTML Links</a:t>
            </a: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Navigate among (HTML) pages</a:t>
            </a: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Web of </a:t>
            </a:r>
            <a:r>
              <a:rPr lang="en-US" sz="3200" dirty="0">
                <a:solidFill>
                  <a:prstClr val="black"/>
                </a:solidFill>
              </a:rPr>
              <a:t>(Linked) </a:t>
            </a:r>
            <a:r>
              <a:rPr lang="en-US" sz="3200" dirty="0" smtClean="0">
                <a:solidFill>
                  <a:prstClr val="black"/>
                </a:solidFill>
              </a:rPr>
              <a:t>Data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RDF links</a:t>
            </a:r>
          </a:p>
          <a:p>
            <a:pPr lvl="2"/>
            <a:r>
              <a:rPr lang="en-US" sz="2400" dirty="0">
                <a:solidFill>
                  <a:prstClr val="black"/>
                </a:solidFill>
              </a:rPr>
              <a:t>Navigate among (RDF) data</a:t>
            </a: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Relationships </a:t>
            </a:r>
            <a:r>
              <a:rPr lang="en-US" sz="2400" dirty="0">
                <a:solidFill>
                  <a:prstClr val="black"/>
                </a:solidFill>
              </a:rPr>
              <a:t>between Web </a:t>
            </a:r>
            <a:r>
              <a:rPr lang="en-US" sz="2400" dirty="0" smtClean="0">
                <a:solidFill>
                  <a:prstClr val="black"/>
                </a:solidFill>
              </a:rPr>
              <a:t>resources</a:t>
            </a: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Triples (</a:t>
            </a:r>
            <a:r>
              <a:rPr lang="en-US" sz="2400" dirty="0">
                <a:solidFill>
                  <a:prstClr val="black"/>
                </a:solidFill>
              </a:rPr>
              <a:t>resource, property, resource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Main </a:t>
            </a:r>
            <a:r>
              <a:rPr lang="en-US" sz="2400" dirty="0">
                <a:solidFill>
                  <a:prstClr val="black"/>
                </a:solidFill>
              </a:rPr>
              <a:t>difference from simple </a:t>
            </a:r>
            <a:r>
              <a:rPr lang="en-US" sz="2400" dirty="0" smtClean="0">
                <a:solidFill>
                  <a:prstClr val="black"/>
                </a:solidFill>
              </a:rPr>
              <a:t>hyperlinks: they </a:t>
            </a:r>
            <a:r>
              <a:rPr lang="en-US" sz="2400" dirty="0">
                <a:solidFill>
                  <a:prstClr val="black"/>
                </a:solidFill>
              </a:rPr>
              <a:t>possess some </a:t>
            </a:r>
            <a:r>
              <a:rPr lang="en-US" sz="2400" dirty="0" smtClean="0">
                <a:solidFill>
                  <a:prstClr val="black"/>
                </a:solidFill>
              </a:rPr>
              <a:t>meaning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 in </a:t>
            </a:r>
            <a:r>
              <a:rPr lang="en-US" dirty="0" smtClean="0"/>
              <a:t>LOD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Links to </a:t>
            </a:r>
            <a:r>
              <a:rPr lang="en-US" sz="3200" dirty="0"/>
              <a:t>external datasets of the LOD cloud</a:t>
            </a:r>
            <a:endParaRPr lang="en-US" sz="3200" dirty="0" smtClean="0"/>
          </a:p>
          <a:p>
            <a:r>
              <a:rPr lang="en-US" sz="3200" dirty="0" smtClean="0"/>
              <a:t>Integration </a:t>
            </a:r>
            <a:r>
              <a:rPr lang="en-US" sz="3200" dirty="0"/>
              <a:t>of the new </a:t>
            </a:r>
            <a:r>
              <a:rPr lang="en-US" sz="3200" dirty="0" smtClean="0"/>
              <a:t>dataset in </a:t>
            </a:r>
            <a:r>
              <a:rPr lang="en-US" sz="3200" dirty="0"/>
              <a:t>the Web of </a:t>
            </a:r>
            <a:r>
              <a:rPr lang="en-US" sz="3200" dirty="0" smtClean="0"/>
              <a:t>data</a:t>
            </a:r>
          </a:p>
          <a:p>
            <a:r>
              <a:rPr lang="en-US" sz="3200" dirty="0" smtClean="0"/>
              <a:t>Without links, all </a:t>
            </a:r>
            <a:r>
              <a:rPr lang="en-US" sz="3200" dirty="0"/>
              <a:t>published RDF datasets would </a:t>
            </a:r>
            <a:r>
              <a:rPr lang="en-US" sz="3200" dirty="0" smtClean="0"/>
              <a:t>essentially be </a:t>
            </a:r>
            <a:r>
              <a:rPr lang="en-US" sz="3200" dirty="0"/>
              <a:t>isolated islands in the “ocean” of Linked </a:t>
            </a:r>
            <a:r>
              <a:rPr lang="en-US" sz="3200" dirty="0" smtClean="0"/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 in </a:t>
            </a:r>
            <a:r>
              <a:rPr lang="en-US" dirty="0" smtClean="0"/>
              <a:t>LOD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Establishing </a:t>
            </a:r>
            <a:r>
              <a:rPr lang="en-US" sz="3200" dirty="0"/>
              <a:t>links can </a:t>
            </a:r>
            <a:r>
              <a:rPr lang="en-US" sz="3200" dirty="0" smtClean="0"/>
              <a:t>be done</a:t>
            </a:r>
          </a:p>
          <a:p>
            <a:pPr lvl="1"/>
            <a:r>
              <a:rPr lang="en-US" sz="2800" dirty="0" smtClean="0"/>
              <a:t>Manually</a:t>
            </a:r>
          </a:p>
          <a:p>
            <a:pPr lvl="2"/>
            <a:r>
              <a:rPr lang="en-US" sz="2400" dirty="0" smtClean="0"/>
              <a:t>I.e. the knowledge engineer identifies the most appropriate datasets and external resources</a:t>
            </a:r>
          </a:p>
          <a:p>
            <a:pPr lvl="2"/>
            <a:r>
              <a:rPr lang="en-US" sz="2400" dirty="0" smtClean="0"/>
              <a:t>More </a:t>
            </a:r>
            <a:r>
              <a:rPr lang="en-US" sz="2400" dirty="0"/>
              <a:t>suitable for small and static datasets</a:t>
            </a:r>
            <a:endParaRPr lang="en-US" sz="2400" dirty="0" smtClean="0"/>
          </a:p>
          <a:p>
            <a:pPr lvl="1"/>
            <a:r>
              <a:rPr lang="en-US" sz="2800" dirty="0" smtClean="0"/>
              <a:t>Semi-automatically</a:t>
            </a:r>
          </a:p>
          <a:p>
            <a:pPr lvl="2"/>
            <a:r>
              <a:rPr lang="en-US" sz="2400" dirty="0" smtClean="0"/>
              <a:t>Harness </a:t>
            </a:r>
            <a:r>
              <a:rPr lang="en-US" sz="2400" dirty="0"/>
              <a:t>existing open-source </a:t>
            </a:r>
            <a:r>
              <a:rPr lang="en-US" sz="2400" dirty="0" smtClean="0"/>
              <a:t>tools developed for such a purpose</a:t>
            </a:r>
          </a:p>
          <a:p>
            <a:pPr lvl="2"/>
            <a:r>
              <a:rPr lang="en-US" sz="2400" dirty="0" smtClean="0"/>
              <a:t>More suitable for large datasets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 in LOD: Open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≠ Linked</a:t>
            </a:r>
          </a:p>
          <a:p>
            <a:pPr lvl="1"/>
            <a:r>
              <a:rPr lang="en-US" sz="2400" dirty="0"/>
              <a:t>Open data is data that is publicly accessible via </a:t>
            </a:r>
            <a:r>
              <a:rPr lang="en-US" sz="2400" dirty="0" smtClean="0"/>
              <a:t>internet</a:t>
            </a:r>
          </a:p>
          <a:p>
            <a:pPr lvl="2"/>
            <a:r>
              <a:rPr lang="en-US" sz="2000" dirty="0" smtClean="0"/>
              <a:t>No physical </a:t>
            </a:r>
            <a:r>
              <a:rPr lang="en-US" sz="2000" dirty="0"/>
              <a:t>or virtual barriers to accessing </a:t>
            </a:r>
            <a:r>
              <a:rPr lang="en-US" sz="2000" dirty="0" smtClean="0"/>
              <a:t>them</a:t>
            </a:r>
            <a:endParaRPr lang="en-US" sz="2000" dirty="0"/>
          </a:p>
          <a:p>
            <a:pPr lvl="1"/>
            <a:r>
              <a:rPr lang="en-US" sz="2400" dirty="0"/>
              <a:t>Linked Data </a:t>
            </a:r>
            <a:r>
              <a:rPr lang="en-US" sz="2400" dirty="0" smtClean="0"/>
              <a:t>allows </a:t>
            </a:r>
            <a:r>
              <a:rPr lang="en-US" sz="2400" dirty="0"/>
              <a:t>relationships to be expressed among these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800" dirty="0"/>
              <a:t>RDF is ideal for representing Linked </a:t>
            </a:r>
            <a:r>
              <a:rPr lang="en-US" sz="2800" dirty="0" smtClean="0"/>
              <a:t>Data</a:t>
            </a:r>
            <a:endParaRPr lang="en-US" sz="2800" dirty="0"/>
          </a:p>
          <a:p>
            <a:pPr lvl="1"/>
            <a:r>
              <a:rPr lang="en-US" sz="2400" dirty="0" smtClean="0"/>
              <a:t>This contributes </a:t>
            </a:r>
            <a:r>
              <a:rPr lang="en-US" sz="2400" dirty="0"/>
              <a:t>to the </a:t>
            </a:r>
            <a:r>
              <a:rPr lang="en-US" sz="2400" dirty="0" smtClean="0"/>
              <a:t>misconception </a:t>
            </a:r>
            <a:r>
              <a:rPr lang="en-US" sz="2400" dirty="0"/>
              <a:t>that LOD can only be published </a:t>
            </a:r>
            <a:r>
              <a:rPr lang="en-US" sz="2400" dirty="0" smtClean="0"/>
              <a:t>in RDF</a:t>
            </a:r>
            <a:endParaRPr lang="en-US" sz="2400" dirty="0"/>
          </a:p>
          <a:p>
            <a:r>
              <a:rPr lang="en-US" sz="2800" dirty="0" smtClean="0"/>
              <a:t>Definition </a:t>
            </a:r>
            <a:r>
              <a:rPr lang="en-US" sz="2800" dirty="0"/>
              <a:t>of openness </a:t>
            </a:r>
            <a:r>
              <a:rPr lang="en-US" sz="2800" dirty="0" smtClean="0"/>
              <a:t>by www.opendefinition.org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36140"/>
              </p:ext>
            </p:extLst>
          </p:nvPr>
        </p:nvGraphicFramePr>
        <p:xfrm>
          <a:off x="1330730" y="5000978"/>
          <a:ext cx="8522159" cy="12064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22159"/>
              </a:tblGrid>
              <a:tr h="120643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Open means anyone can freely access, use, modify, and share for any purpose (subject, at most, to requirements that preserve provenance and openness)</a:t>
                      </a:r>
                    </a:p>
                  </a:txBody>
                  <a:tcPr>
                    <a:solidFill>
                      <a:srgbClr val="009D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1268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open-source </a:t>
            </a:r>
            <a:r>
              <a:rPr lang="en-US" sz="3200" dirty="0" smtClean="0"/>
              <a:t>framework for </a:t>
            </a:r>
            <a:r>
              <a:rPr lang="en-US" sz="3200" dirty="0"/>
              <a:t>the discovery of links among RDF resources of different </a:t>
            </a:r>
            <a:r>
              <a:rPr lang="en-US" sz="3200" dirty="0" smtClean="0"/>
              <a:t>datasets</a:t>
            </a:r>
          </a:p>
          <a:p>
            <a:r>
              <a:rPr lang="en-US" sz="3200" dirty="0"/>
              <a:t>Available</a:t>
            </a:r>
          </a:p>
          <a:p>
            <a:pPr lvl="1"/>
            <a:r>
              <a:rPr lang="en-US" sz="2800" dirty="0"/>
              <a:t>As a command line tool</a:t>
            </a:r>
          </a:p>
          <a:p>
            <a:pPr lvl="1"/>
            <a:r>
              <a:rPr lang="en-US" sz="2800" dirty="0"/>
              <a:t>With a graphical user interface</a:t>
            </a:r>
          </a:p>
          <a:p>
            <a:pPr lvl="1"/>
            <a:r>
              <a:rPr lang="en-US" sz="2800" dirty="0"/>
              <a:t>Cluster edition, for the discovery of links among large </a:t>
            </a:r>
            <a:r>
              <a:rPr lang="en-US" sz="2800" dirty="0" smtClean="0"/>
              <a:t>datasets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Link </a:t>
            </a:r>
            <a:r>
              <a:rPr lang="en-US" sz="3200" dirty="0"/>
              <a:t>specification </a:t>
            </a:r>
            <a:r>
              <a:rPr lang="en-US" sz="3200" dirty="0" smtClean="0"/>
              <a:t>language</a:t>
            </a:r>
          </a:p>
          <a:p>
            <a:pPr lvl="1"/>
            <a:r>
              <a:rPr lang="en-US" sz="2800" dirty="0" smtClean="0"/>
              <a:t>Details </a:t>
            </a:r>
            <a:r>
              <a:rPr lang="en-US" sz="2800" dirty="0"/>
              <a:t>and criteria of the matching </a:t>
            </a:r>
            <a:r>
              <a:rPr lang="en-US" sz="2800" dirty="0" smtClean="0"/>
              <a:t>process, including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source and target RDF </a:t>
            </a:r>
            <a:r>
              <a:rPr lang="en-US" sz="2400" dirty="0" smtClean="0"/>
              <a:t>datasets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conditions that resources should fulfill in order to be </a:t>
            </a:r>
            <a:r>
              <a:rPr lang="en-US" sz="2400" dirty="0" smtClean="0"/>
              <a:t>interlinked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RDF predicate that will be used for the </a:t>
            </a:r>
            <a:r>
              <a:rPr lang="en-US" sz="2400" dirty="0" smtClean="0"/>
              <a:t>link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pre-matching transformation </a:t>
            </a:r>
            <a:r>
              <a:rPr lang="en-US" sz="2400" dirty="0" smtClean="0"/>
              <a:t>functions</a:t>
            </a:r>
          </a:p>
          <a:p>
            <a:pPr lvl="2"/>
            <a:r>
              <a:rPr lang="en-US" sz="2400" dirty="0" smtClean="0"/>
              <a:t>Similarity </a:t>
            </a:r>
            <a:r>
              <a:rPr lang="en-US" sz="2400" dirty="0"/>
              <a:t>metrics to be </a:t>
            </a:r>
            <a:r>
              <a:rPr lang="en-US" sz="2400" dirty="0" smtClean="0"/>
              <a:t>applied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link discovery framework among RDF </a:t>
            </a:r>
            <a:r>
              <a:rPr lang="en-US" sz="3200" dirty="0" smtClean="0"/>
              <a:t>datasets</a:t>
            </a:r>
          </a:p>
          <a:p>
            <a:r>
              <a:rPr lang="en-US" sz="3200" dirty="0" smtClean="0"/>
              <a:t>Extracts </a:t>
            </a:r>
            <a:r>
              <a:rPr lang="en-US" sz="3200" dirty="0"/>
              <a:t>instances and properties from </a:t>
            </a:r>
            <a:r>
              <a:rPr lang="en-US" sz="3200" dirty="0" smtClean="0"/>
              <a:t>both source </a:t>
            </a:r>
            <a:r>
              <a:rPr lang="en-US" sz="3200" dirty="0"/>
              <a:t>and target datasets, stores them in a cache storage or memory and computes the actual </a:t>
            </a:r>
            <a:r>
              <a:rPr lang="en-US" sz="3200" dirty="0" smtClean="0"/>
              <a:t>matches</a:t>
            </a:r>
          </a:p>
          <a:p>
            <a:pPr lvl="1"/>
            <a:r>
              <a:rPr lang="en-US" sz="2800" dirty="0" smtClean="0"/>
              <a:t>Based </a:t>
            </a:r>
            <a:r>
              <a:rPr lang="en-US" sz="2800" dirty="0"/>
              <a:t>on restrictions specified in </a:t>
            </a:r>
            <a:r>
              <a:rPr lang="en-US" sz="2800" dirty="0" smtClean="0"/>
              <a:t>a configuration file</a:t>
            </a:r>
          </a:p>
          <a:p>
            <a:r>
              <a:rPr lang="en-US" sz="3200" dirty="0"/>
              <a:t>Offers a web interface for authoring the configuration </a:t>
            </a:r>
            <a:r>
              <a:rPr lang="en-US" sz="3200" dirty="0" smtClean="0"/>
              <a:t>file</a:t>
            </a:r>
          </a:p>
          <a:p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service </a:t>
            </a:r>
            <a:r>
              <a:rPr lang="en-US" sz="3200" dirty="0"/>
              <a:t>that can be used for the manual discovery of related </a:t>
            </a:r>
            <a:r>
              <a:rPr lang="en-US" sz="3200" dirty="0" smtClean="0"/>
              <a:t>identifiers</a:t>
            </a:r>
          </a:p>
          <a:p>
            <a:r>
              <a:rPr lang="en-US" sz="3200" dirty="0" smtClean="0"/>
              <a:t>An </a:t>
            </a:r>
            <a:r>
              <a:rPr lang="en-US" sz="3200" dirty="0"/>
              <a:t>index </a:t>
            </a:r>
            <a:r>
              <a:rPr lang="en-US" sz="3200" dirty="0" smtClean="0"/>
              <a:t>of RDF </a:t>
            </a:r>
            <a:r>
              <a:rPr lang="en-US" sz="3200" dirty="0"/>
              <a:t>datasets that have been crawled and/or extracted from semantically marked up Web </a:t>
            </a:r>
            <a:r>
              <a:rPr lang="en-US" sz="3200" dirty="0" smtClean="0"/>
              <a:t>pages</a:t>
            </a:r>
          </a:p>
          <a:p>
            <a:r>
              <a:rPr lang="en-US" sz="3200" dirty="0" smtClean="0"/>
              <a:t>Offers </a:t>
            </a:r>
            <a:r>
              <a:rPr lang="en-US" sz="3200" dirty="0"/>
              <a:t>both free-text search and SPARQL query execution </a:t>
            </a:r>
            <a:r>
              <a:rPr lang="en-US" sz="3200" dirty="0" smtClean="0"/>
              <a:t> functionalities</a:t>
            </a:r>
          </a:p>
          <a:p>
            <a:r>
              <a:rPr lang="en-US" sz="3200" dirty="0" smtClean="0"/>
              <a:t>Exposes </a:t>
            </a:r>
            <a:r>
              <a:rPr lang="en-US" sz="3200" dirty="0"/>
              <a:t>several APIs that enable the development of Linked Data applications that can exploit </a:t>
            </a:r>
            <a:r>
              <a:rPr lang="en-US" sz="3200" dirty="0" err="1" smtClean="0"/>
              <a:t>Sindice’s</a:t>
            </a:r>
            <a:r>
              <a:rPr lang="en-US" sz="3200" dirty="0" smtClean="0"/>
              <a:t> crawled content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en-US" dirty="0" smtClean="0"/>
              <a:t> Spotlight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18483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Designed </a:t>
            </a:r>
            <a:r>
              <a:rPr lang="en-US" sz="3200" dirty="0"/>
              <a:t>for annotating mentions of </a:t>
            </a:r>
            <a:r>
              <a:rPr lang="en-US" sz="3200" dirty="0" err="1" smtClean="0"/>
              <a:t>DBpedia</a:t>
            </a:r>
            <a:r>
              <a:rPr lang="en-US" sz="3200" dirty="0" smtClean="0"/>
              <a:t> resources </a:t>
            </a:r>
            <a:r>
              <a:rPr lang="en-US" sz="3200" dirty="0"/>
              <a:t>in </a:t>
            </a:r>
            <a:r>
              <a:rPr lang="en-US" sz="3200" dirty="0" smtClean="0"/>
              <a:t>text</a:t>
            </a:r>
          </a:p>
          <a:p>
            <a:r>
              <a:rPr lang="en-US" sz="3200" dirty="0" smtClean="0"/>
              <a:t>Provides </a:t>
            </a:r>
            <a:r>
              <a:rPr lang="en-US" sz="3200" dirty="0"/>
              <a:t>an approach for linking information from unstructured sources </a:t>
            </a:r>
            <a:r>
              <a:rPr lang="en-US" sz="3200" dirty="0" smtClean="0"/>
              <a:t>to the </a:t>
            </a:r>
            <a:r>
              <a:rPr lang="en-US" sz="3200" dirty="0"/>
              <a:t>LOD cloud through </a:t>
            </a:r>
            <a:r>
              <a:rPr lang="en-US" sz="3200" dirty="0" err="1" smtClean="0"/>
              <a:t>DBpedia</a:t>
            </a:r>
            <a:endParaRPr lang="en-US" sz="3200" dirty="0" smtClean="0"/>
          </a:p>
          <a:p>
            <a:r>
              <a:rPr lang="en-US" sz="3200" dirty="0" smtClean="0"/>
              <a:t>Tool architecture comprises: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web </a:t>
            </a:r>
            <a:r>
              <a:rPr lang="en-US" sz="2800" dirty="0" smtClean="0"/>
              <a:t>application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web </a:t>
            </a:r>
            <a:r>
              <a:rPr lang="en-US" sz="2800" dirty="0" smtClean="0"/>
              <a:t>service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annotation and an indexing API in </a:t>
            </a:r>
            <a:r>
              <a:rPr lang="en-US" sz="2800" dirty="0" smtClean="0"/>
              <a:t>Java/Scala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evaluation </a:t>
            </a:r>
            <a:r>
              <a:rPr lang="en-US" sz="2800" dirty="0" smtClean="0"/>
              <a:t>module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Sameas.org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online </a:t>
            </a:r>
            <a:r>
              <a:rPr lang="en-US" sz="3200" dirty="0" smtClean="0"/>
              <a:t>service</a:t>
            </a:r>
          </a:p>
          <a:p>
            <a:r>
              <a:rPr lang="en-US" sz="3200" dirty="0" smtClean="0"/>
              <a:t>Retrieves </a:t>
            </a:r>
            <a:r>
              <a:rPr lang="en-US" sz="3200" dirty="0"/>
              <a:t>related LOD entities from some of the most </a:t>
            </a:r>
            <a:r>
              <a:rPr lang="en-US" sz="3200" dirty="0" smtClean="0"/>
              <a:t>popular datasets</a:t>
            </a:r>
          </a:p>
          <a:p>
            <a:r>
              <a:rPr lang="en-US" sz="3200" dirty="0" smtClean="0"/>
              <a:t>Serves </a:t>
            </a:r>
            <a:r>
              <a:rPr lang="en-US" sz="3200" dirty="0"/>
              <a:t>more than 150 million </a:t>
            </a:r>
            <a:r>
              <a:rPr lang="en-US" sz="3200" dirty="0" smtClean="0"/>
              <a:t>URIs</a:t>
            </a:r>
          </a:p>
          <a:p>
            <a:r>
              <a:rPr lang="en-US" sz="3200" dirty="0" smtClean="0"/>
              <a:t>Provides a </a:t>
            </a:r>
            <a:r>
              <a:rPr lang="en-US" sz="3200" dirty="0"/>
              <a:t>REST interface that retrieves </a:t>
            </a:r>
            <a:r>
              <a:rPr lang="en-US" sz="3200" dirty="0" smtClean="0"/>
              <a:t>related URIs </a:t>
            </a:r>
            <a:r>
              <a:rPr lang="en-US" sz="3200" dirty="0"/>
              <a:t>for a given input URI or </a:t>
            </a:r>
            <a:r>
              <a:rPr lang="en-US" sz="3200" dirty="0" smtClean="0"/>
              <a:t>label</a:t>
            </a:r>
          </a:p>
          <a:p>
            <a:r>
              <a:rPr lang="en-US" sz="3200" dirty="0" smtClean="0"/>
              <a:t>Accepts </a:t>
            </a:r>
            <a:r>
              <a:rPr lang="en-US" sz="3200" dirty="0"/>
              <a:t>URIs as </a:t>
            </a:r>
            <a:r>
              <a:rPr lang="en-US" sz="3200" dirty="0" smtClean="0"/>
              <a:t>inputs </a:t>
            </a:r>
            <a:r>
              <a:rPr lang="en-US" sz="3200" dirty="0"/>
              <a:t>from the user and returns URIs that may well be </a:t>
            </a:r>
            <a:r>
              <a:rPr lang="en-US" sz="3200" dirty="0" smtClean="0"/>
              <a:t>co-referent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Data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Linking and Aligning Linked Data</a:t>
            </a:r>
          </a:p>
          <a:p>
            <a:r>
              <a:rPr lang="en-US" sz="3200" dirty="0" smtClean="0"/>
              <a:t>Software Libraries for working with RDF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25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Open-source </a:t>
            </a:r>
            <a:r>
              <a:rPr lang="en-US" sz="2800" dirty="0"/>
              <a:t>Java </a:t>
            </a:r>
            <a:r>
              <a:rPr lang="en-US" sz="2800" dirty="0" smtClean="0"/>
              <a:t>API</a:t>
            </a:r>
          </a:p>
          <a:p>
            <a:r>
              <a:rPr lang="en-US" sz="2800" dirty="0" smtClean="0"/>
              <a:t>Allows </a:t>
            </a:r>
            <a:r>
              <a:rPr lang="en-US" sz="2800" dirty="0"/>
              <a:t>building of Semantic Web </a:t>
            </a:r>
            <a:r>
              <a:rPr lang="en-US" sz="2800" dirty="0" smtClean="0"/>
              <a:t>and Linked </a:t>
            </a:r>
            <a:r>
              <a:rPr lang="en-US" sz="2800" dirty="0"/>
              <a:t>Data </a:t>
            </a:r>
            <a:r>
              <a:rPr lang="en-US" sz="2800" dirty="0" smtClean="0"/>
              <a:t>applications</a:t>
            </a:r>
          </a:p>
          <a:p>
            <a:r>
              <a:rPr lang="en-US" sz="2800" dirty="0"/>
              <a:t>The most popular Java framework for ontology manipulation</a:t>
            </a:r>
          </a:p>
          <a:p>
            <a:r>
              <a:rPr lang="en-US" sz="2800" dirty="0" smtClean="0"/>
              <a:t>First </a:t>
            </a:r>
            <a:r>
              <a:rPr lang="en-US" sz="2800" dirty="0"/>
              <a:t>developed and brought to maturity by </a:t>
            </a:r>
            <a:r>
              <a:rPr lang="en-US" sz="2800" dirty="0" smtClean="0"/>
              <a:t>HP Labs</a:t>
            </a:r>
          </a:p>
          <a:p>
            <a:r>
              <a:rPr lang="en-US" sz="2800" dirty="0" smtClean="0"/>
              <a:t>Now developed </a:t>
            </a:r>
            <a:r>
              <a:rPr lang="en-US" sz="2800" dirty="0"/>
              <a:t>and maintained by the Apache Software </a:t>
            </a:r>
            <a:r>
              <a:rPr lang="en-US" sz="2800" dirty="0" smtClean="0"/>
              <a:t>Foundation</a:t>
            </a:r>
          </a:p>
          <a:p>
            <a:r>
              <a:rPr lang="en-US" sz="2800" dirty="0" smtClean="0"/>
              <a:t>First version in 2000</a:t>
            </a:r>
          </a:p>
          <a:p>
            <a:r>
              <a:rPr lang="en-US" sz="2800" dirty="0" smtClean="0"/>
              <a:t>Comprises a </a:t>
            </a:r>
            <a:r>
              <a:rPr lang="en-US" sz="2800" dirty="0"/>
              <a:t>set of </a:t>
            </a:r>
            <a:r>
              <a:rPr lang="en-US" sz="2800" dirty="0" smtClean="0"/>
              <a:t>tools for programmatic </a:t>
            </a:r>
            <a:r>
              <a:rPr lang="en-US" sz="2800" dirty="0"/>
              <a:t>access and management of Semantic Web </a:t>
            </a:r>
            <a:r>
              <a:rPr lang="en-US" sz="2800" dirty="0" smtClean="0"/>
              <a:t>resources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ARQ, a SPARQL implementation</a:t>
            </a:r>
          </a:p>
          <a:p>
            <a:r>
              <a:rPr lang="en-US" sz="2800" dirty="0" err="1" smtClean="0"/>
              <a:t>Fuseki</a:t>
            </a:r>
            <a:endParaRPr lang="en-US" sz="2800" dirty="0" smtClean="0"/>
          </a:p>
          <a:p>
            <a:pPr lvl="1"/>
            <a:r>
              <a:rPr lang="en-US" sz="2400" dirty="0" smtClean="0"/>
              <a:t>SPARQL </a:t>
            </a:r>
            <a:r>
              <a:rPr lang="en-US" sz="2400" dirty="0"/>
              <a:t>Server, part of the Jena framework, that offers access to the data over HTTP </a:t>
            </a:r>
            <a:r>
              <a:rPr lang="en-US" sz="2400" dirty="0" smtClean="0"/>
              <a:t>using RESTful </a:t>
            </a:r>
            <a:r>
              <a:rPr lang="en-US" sz="2400" dirty="0"/>
              <a:t>services. </a:t>
            </a:r>
            <a:r>
              <a:rPr lang="en-US" sz="2400" dirty="0" err="1"/>
              <a:t>Fuseki</a:t>
            </a:r>
            <a:r>
              <a:rPr lang="en-US" sz="2400" dirty="0"/>
              <a:t> can be downloaded and extracted locally, and run as a server offering </a:t>
            </a:r>
            <a:r>
              <a:rPr lang="en-US" sz="2400" dirty="0" smtClean="0"/>
              <a:t>a SPARQL </a:t>
            </a:r>
            <a:r>
              <a:rPr lang="en-US" sz="2400" dirty="0"/>
              <a:t>endpoint plus some REST commands to update the dataset.</a:t>
            </a:r>
          </a:p>
          <a:p>
            <a:r>
              <a:rPr lang="en-US" sz="2800" dirty="0" smtClean="0"/>
              <a:t>OWL support</a:t>
            </a:r>
          </a:p>
          <a:p>
            <a:pPr lvl="1"/>
            <a:r>
              <a:rPr lang="en-US" sz="2400" dirty="0" smtClean="0"/>
              <a:t>Coverage </a:t>
            </a:r>
            <a:r>
              <a:rPr lang="en-US" sz="2400" dirty="0"/>
              <a:t>of the OWL </a:t>
            </a:r>
            <a:r>
              <a:rPr lang="en-US" sz="2400" dirty="0" smtClean="0"/>
              <a:t>language</a:t>
            </a:r>
            <a:endParaRPr lang="en-US" sz="2400" dirty="0"/>
          </a:p>
          <a:p>
            <a:r>
              <a:rPr lang="en-US" sz="2800" dirty="0" smtClean="0"/>
              <a:t>Inference API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/>
              <a:t>an internal rule engine, Jena can be used as a </a:t>
            </a:r>
            <a:r>
              <a:rPr lang="en-US" sz="2400" dirty="0" smtClean="0"/>
              <a:t>reasoner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Jena TDB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High-performance </a:t>
            </a:r>
            <a:r>
              <a:rPr lang="en-US" sz="3200" dirty="0"/>
              <a:t>triple store </a:t>
            </a:r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Based </a:t>
            </a:r>
            <a:r>
              <a:rPr lang="en-US" sz="3200" dirty="0"/>
              <a:t>on a custom implementation of threaded B</a:t>
            </a:r>
            <a:r>
              <a:rPr lang="en-US" sz="3200" dirty="0" smtClean="0"/>
              <a:t>+ Trees</a:t>
            </a:r>
          </a:p>
          <a:p>
            <a:pPr lvl="1"/>
            <a:r>
              <a:rPr lang="en-US" sz="2800" dirty="0" smtClean="0"/>
              <a:t>Only </a:t>
            </a:r>
            <a:r>
              <a:rPr lang="en-US" sz="2800" dirty="0"/>
              <a:t>provides for fixed length key and fixed length </a:t>
            </a:r>
            <a:r>
              <a:rPr lang="en-US" sz="2800" dirty="0" smtClean="0"/>
              <a:t>value</a:t>
            </a:r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use of the value part in triple indexes</a:t>
            </a:r>
            <a:endParaRPr lang="en-US" sz="2800" dirty="0" smtClean="0"/>
          </a:p>
          <a:p>
            <a:r>
              <a:rPr lang="en-US" sz="3200" dirty="0" smtClean="0"/>
              <a:t>Efficient </a:t>
            </a:r>
            <a:r>
              <a:rPr lang="en-US" sz="3200" dirty="0"/>
              <a:t>storage and querying of large volumes of </a:t>
            </a:r>
            <a:r>
              <a:rPr lang="en-US" sz="3200" dirty="0" smtClean="0"/>
              <a:t>graphs</a:t>
            </a:r>
          </a:p>
          <a:p>
            <a:pPr lvl="1"/>
            <a:r>
              <a:rPr lang="en-US" sz="2800" dirty="0"/>
              <a:t>Performs faster, scales much more than a </a:t>
            </a:r>
            <a:r>
              <a:rPr lang="en-US" sz="2800" dirty="0" smtClean="0"/>
              <a:t>relational database backend</a:t>
            </a:r>
          </a:p>
          <a:p>
            <a:r>
              <a:rPr lang="en-US" sz="3200" dirty="0" smtClean="0"/>
              <a:t>Stores </a:t>
            </a:r>
            <a:r>
              <a:rPr lang="en-US" sz="3200" dirty="0"/>
              <a:t>the dataset in </a:t>
            </a:r>
            <a:r>
              <a:rPr lang="en-US" sz="3200" dirty="0" smtClean="0"/>
              <a:t>directory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should anyone open their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Reluctance by data owners</a:t>
            </a:r>
          </a:p>
          <a:p>
            <a:pPr lvl="1"/>
            <a:r>
              <a:rPr lang="en-US" sz="2800" dirty="0" smtClean="0"/>
              <a:t>Fear </a:t>
            </a:r>
            <a:r>
              <a:rPr lang="en-US" sz="2800" dirty="0"/>
              <a:t>of becoming useless by </a:t>
            </a:r>
            <a:r>
              <a:rPr lang="en-US" sz="2800" dirty="0" smtClean="0"/>
              <a:t>giving away </a:t>
            </a:r>
            <a:r>
              <a:rPr lang="en-US" sz="2800" dirty="0"/>
              <a:t>their core </a:t>
            </a:r>
            <a:r>
              <a:rPr lang="en-US" sz="2800" dirty="0" smtClean="0"/>
              <a:t>value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practice the opposite </a:t>
            </a:r>
            <a:r>
              <a:rPr lang="en-US" sz="3200" dirty="0" smtClean="0"/>
              <a:t>happens</a:t>
            </a:r>
          </a:p>
          <a:p>
            <a:pPr lvl="1"/>
            <a:r>
              <a:rPr lang="en-US" sz="2800" dirty="0" smtClean="0"/>
              <a:t>Allowing </a:t>
            </a:r>
            <a:r>
              <a:rPr lang="en-US" sz="2800" dirty="0"/>
              <a:t>access </a:t>
            </a:r>
            <a:r>
              <a:rPr lang="en-US" sz="2800" dirty="0" smtClean="0"/>
              <a:t>to content </a:t>
            </a:r>
            <a:r>
              <a:rPr lang="en-US" sz="2800" dirty="0"/>
              <a:t>leverages its </a:t>
            </a:r>
            <a:r>
              <a:rPr lang="en-US" sz="2800" dirty="0" smtClean="0"/>
              <a:t>value</a:t>
            </a:r>
          </a:p>
          <a:p>
            <a:pPr lvl="2"/>
            <a:r>
              <a:rPr lang="en-US" sz="2400" dirty="0" smtClean="0"/>
              <a:t>Added-value </a:t>
            </a:r>
            <a:r>
              <a:rPr lang="en-US" sz="2400" dirty="0"/>
              <a:t>services </a:t>
            </a:r>
            <a:r>
              <a:rPr lang="en-US" sz="2400" dirty="0" smtClean="0"/>
              <a:t>and products by third </a:t>
            </a:r>
            <a:r>
              <a:rPr lang="en-US" sz="2400" dirty="0"/>
              <a:t>parties and interested </a:t>
            </a:r>
            <a:r>
              <a:rPr lang="en-US" sz="2400" dirty="0" smtClean="0"/>
              <a:t>audience</a:t>
            </a:r>
            <a:endParaRPr lang="en-US" sz="2400" dirty="0"/>
          </a:p>
          <a:p>
            <a:pPr lvl="2"/>
            <a:r>
              <a:rPr lang="en-US" sz="2400" dirty="0" smtClean="0"/>
              <a:t>Discovery of mistakes </a:t>
            </a:r>
            <a:r>
              <a:rPr lang="en-US" sz="2400" dirty="0"/>
              <a:t>and inconsistencies </a:t>
            </a:r>
            <a:endParaRPr lang="en-US" sz="2400" dirty="0" smtClean="0"/>
          </a:p>
          <a:p>
            <a:pPr lvl="3"/>
            <a:r>
              <a:rPr lang="en-US" sz="2000" dirty="0" smtClean="0"/>
              <a:t>People can </a:t>
            </a:r>
            <a:r>
              <a:rPr lang="en-US" sz="2000" dirty="0"/>
              <a:t>verify </a:t>
            </a:r>
            <a:r>
              <a:rPr lang="en-US" sz="2000" dirty="0" smtClean="0"/>
              <a:t>convent freshness</a:t>
            </a:r>
            <a:r>
              <a:rPr lang="en-US" sz="2000" dirty="0"/>
              <a:t>, completeness, accuracy, </a:t>
            </a:r>
            <a:r>
              <a:rPr lang="en-US" sz="2000" dirty="0" smtClean="0"/>
              <a:t>integrity, overall value</a:t>
            </a:r>
          </a:p>
          <a:p>
            <a:pPr lvl="2"/>
            <a:r>
              <a:rPr lang="en-US" sz="2400" dirty="0"/>
              <a:t>In specific domains, data have to be open for strategic </a:t>
            </a:r>
            <a:r>
              <a:rPr lang="en-US" sz="2400" dirty="0" smtClean="0"/>
              <a:t>reasons</a:t>
            </a:r>
          </a:p>
          <a:p>
            <a:pPr lvl="3"/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smtClean="0"/>
              <a:t>transparency in government data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3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Jena TDB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TDB </a:t>
            </a:r>
            <a:r>
              <a:rPr lang="en-US" sz="3200" dirty="0"/>
              <a:t>instance </a:t>
            </a:r>
            <a:r>
              <a:rPr lang="en-US" sz="3200" dirty="0" smtClean="0"/>
              <a:t>consists of</a:t>
            </a:r>
            <a:endParaRPr lang="en-US" sz="3200" dirty="0"/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Node table that stores the representation of RDF terms</a:t>
            </a:r>
          </a:p>
          <a:p>
            <a:pPr lvl="1"/>
            <a:r>
              <a:rPr lang="en-US" sz="2800" dirty="0" smtClean="0"/>
              <a:t>Triple </a:t>
            </a:r>
            <a:r>
              <a:rPr lang="en-US" sz="2800" dirty="0"/>
              <a:t>and Quad </a:t>
            </a:r>
            <a:r>
              <a:rPr lang="en-US" sz="2800" dirty="0" smtClean="0"/>
              <a:t>indexes</a:t>
            </a:r>
          </a:p>
          <a:p>
            <a:pPr lvl="2"/>
            <a:r>
              <a:rPr lang="en-US" sz="2400" dirty="0" smtClean="0"/>
              <a:t>Triples </a:t>
            </a:r>
            <a:r>
              <a:rPr lang="en-US" sz="2400" dirty="0"/>
              <a:t>are used for the default </a:t>
            </a:r>
            <a:r>
              <a:rPr lang="en-US" sz="2400" dirty="0" smtClean="0"/>
              <a:t>graph, quads </a:t>
            </a:r>
            <a:r>
              <a:rPr lang="en-US" sz="2400" dirty="0"/>
              <a:t>for the </a:t>
            </a:r>
            <a:r>
              <a:rPr lang="en-US" sz="2400" dirty="0" smtClean="0"/>
              <a:t>named graphs</a:t>
            </a:r>
            <a:endParaRPr lang="en-US" sz="2400" dirty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Prefixes </a:t>
            </a:r>
            <a:r>
              <a:rPr lang="en-US" sz="2800" dirty="0" smtClean="0"/>
              <a:t>table</a:t>
            </a:r>
          </a:p>
          <a:p>
            <a:pPr lvl="2"/>
            <a:r>
              <a:rPr lang="en-US" sz="2400" dirty="0" smtClean="0"/>
              <a:t>Provides </a:t>
            </a:r>
            <a:r>
              <a:rPr lang="en-US" sz="2400" dirty="0"/>
              <a:t>support for Jena’s prefix mappings and serves </a:t>
            </a:r>
            <a:r>
              <a:rPr lang="en-US" sz="2400" dirty="0" smtClean="0"/>
              <a:t>mainly presentation </a:t>
            </a:r>
            <a:r>
              <a:rPr lang="en-US" sz="2400" dirty="0"/>
              <a:t>and serialization of triples issues, and does not take part in query processing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Any23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programming </a:t>
            </a:r>
            <a:r>
              <a:rPr lang="en-US" sz="2800" dirty="0" smtClean="0"/>
              <a:t>library</a:t>
            </a:r>
          </a:p>
          <a:p>
            <a:r>
              <a:rPr lang="en-US" sz="2800" dirty="0" smtClean="0"/>
              <a:t>A web service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command line </a:t>
            </a:r>
            <a:r>
              <a:rPr lang="en-US" sz="2800" dirty="0" smtClean="0"/>
              <a:t>tool</a:t>
            </a:r>
          </a:p>
          <a:p>
            <a:r>
              <a:rPr lang="en-US" sz="2800" dirty="0" smtClean="0"/>
              <a:t>Ability </a:t>
            </a:r>
            <a:r>
              <a:rPr lang="en-US" sz="2800" dirty="0"/>
              <a:t>to extract structured data in RDF from </a:t>
            </a:r>
            <a:r>
              <a:rPr lang="en-US" sz="2800" dirty="0" smtClean="0"/>
              <a:t>Web documents</a:t>
            </a:r>
          </a:p>
          <a:p>
            <a:r>
              <a:rPr lang="en-US" sz="2800" dirty="0" smtClean="0"/>
              <a:t>Input formats</a:t>
            </a:r>
          </a:p>
          <a:p>
            <a:pPr lvl="1"/>
            <a:r>
              <a:rPr lang="en-US" sz="2400" dirty="0" smtClean="0"/>
              <a:t>RDF (</a:t>
            </a:r>
            <a:r>
              <a:rPr lang="en-US" sz="2400" dirty="0"/>
              <a:t>RDF/XML</a:t>
            </a:r>
            <a:r>
              <a:rPr lang="en-US" sz="2400" dirty="0" smtClean="0"/>
              <a:t>, Turtle</a:t>
            </a:r>
            <a:r>
              <a:rPr lang="en-US" sz="2400" dirty="0"/>
              <a:t>, Notation </a:t>
            </a:r>
            <a:r>
              <a:rPr lang="en-US" sz="2400" dirty="0" smtClean="0"/>
              <a:t>3)</a:t>
            </a:r>
          </a:p>
          <a:p>
            <a:pPr lvl="1"/>
            <a:r>
              <a:rPr lang="en-US" sz="2400" dirty="0" err="1" smtClean="0"/>
              <a:t>RDFa</a:t>
            </a:r>
            <a:r>
              <a:rPr lang="en-US" sz="2400" dirty="0"/>
              <a:t>, </a:t>
            </a:r>
            <a:r>
              <a:rPr lang="en-US" sz="2400" dirty="0" err="1" smtClean="0"/>
              <a:t>microformats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hCalendar</a:t>
            </a:r>
            <a:r>
              <a:rPr lang="en-US" sz="2400" dirty="0"/>
              <a:t>, </a:t>
            </a:r>
            <a:r>
              <a:rPr lang="en-US" sz="2400" dirty="0" err="1"/>
              <a:t>hCard</a:t>
            </a:r>
            <a:r>
              <a:rPr lang="en-US" sz="2400" dirty="0"/>
              <a:t>, </a:t>
            </a:r>
            <a:r>
              <a:rPr lang="en-US" sz="2400" dirty="0" err="1"/>
              <a:t>hListing</a:t>
            </a:r>
            <a:r>
              <a:rPr lang="en-US" sz="2400" dirty="0"/>
              <a:t>, etc</a:t>
            </a:r>
            <a:r>
              <a:rPr lang="en-US" sz="2400" dirty="0" smtClean="0"/>
              <a:t>.)</a:t>
            </a:r>
          </a:p>
          <a:p>
            <a:pPr lvl="1"/>
            <a:r>
              <a:rPr lang="en-US" sz="2400" dirty="0" smtClean="0"/>
              <a:t>HTML 5 </a:t>
            </a:r>
            <a:r>
              <a:rPr lang="en-US" sz="2400" dirty="0" err="1" smtClean="0"/>
              <a:t>Microdata</a:t>
            </a:r>
            <a:r>
              <a:rPr lang="en-US" sz="2400" dirty="0" smtClean="0"/>
              <a:t> </a:t>
            </a:r>
            <a:r>
              <a:rPr lang="en-US" sz="2400" dirty="0"/>
              <a:t>(such as schema.org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JSON-LD </a:t>
            </a:r>
            <a:r>
              <a:rPr lang="en-US" sz="2400" dirty="0"/>
              <a:t>(Linked Data in JSON format</a:t>
            </a:r>
            <a:r>
              <a:rPr lang="en-US" sz="2400" dirty="0" smtClean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Any23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Support </a:t>
            </a:r>
            <a:r>
              <a:rPr lang="en-US" sz="2800" dirty="0"/>
              <a:t>for </a:t>
            </a:r>
            <a:r>
              <a:rPr lang="en-US" sz="2800" dirty="0" smtClean="0"/>
              <a:t>content extraction </a:t>
            </a:r>
            <a:r>
              <a:rPr lang="en-US" sz="2800" dirty="0"/>
              <a:t>following several </a:t>
            </a:r>
            <a:r>
              <a:rPr lang="en-US" sz="2800" dirty="0" smtClean="0"/>
              <a:t>vocabularies</a:t>
            </a:r>
          </a:p>
          <a:p>
            <a:pPr lvl="1"/>
            <a:r>
              <a:rPr lang="en-US" sz="2400" dirty="0" smtClean="0"/>
              <a:t>CSV</a:t>
            </a:r>
          </a:p>
          <a:p>
            <a:pPr lvl="1"/>
            <a:r>
              <a:rPr lang="en-US" sz="2400" dirty="0" smtClean="0"/>
              <a:t>Dublin </a:t>
            </a:r>
            <a:r>
              <a:rPr lang="en-US" sz="2400" dirty="0"/>
              <a:t>Core </a:t>
            </a:r>
            <a:r>
              <a:rPr lang="en-US" sz="2400" dirty="0" smtClean="0"/>
              <a:t>Terms</a:t>
            </a:r>
          </a:p>
          <a:p>
            <a:pPr lvl="1"/>
            <a:r>
              <a:rPr lang="en-US" sz="2400" dirty="0" smtClean="0"/>
              <a:t>Description </a:t>
            </a:r>
            <a:r>
              <a:rPr lang="en-US" sz="2400" dirty="0"/>
              <a:t>of a </a:t>
            </a:r>
            <a:r>
              <a:rPr lang="en-US" sz="2400" dirty="0" smtClean="0"/>
              <a:t>Career</a:t>
            </a:r>
          </a:p>
          <a:p>
            <a:pPr lvl="1"/>
            <a:r>
              <a:rPr lang="en-US" sz="2400" dirty="0" smtClean="0"/>
              <a:t>Description </a:t>
            </a:r>
            <a:r>
              <a:rPr lang="en-US" sz="2400" dirty="0"/>
              <a:t>Of A </a:t>
            </a:r>
            <a:r>
              <a:rPr lang="en-US" sz="2400" dirty="0" smtClean="0"/>
              <a:t>Project</a:t>
            </a:r>
          </a:p>
          <a:p>
            <a:pPr lvl="1"/>
            <a:r>
              <a:rPr lang="en-US" sz="2400" dirty="0" smtClean="0"/>
              <a:t>Friend </a:t>
            </a:r>
            <a:r>
              <a:rPr lang="en-US" sz="2400" dirty="0"/>
              <a:t>Of A </a:t>
            </a:r>
            <a:r>
              <a:rPr lang="en-US" sz="2400" dirty="0" smtClean="0"/>
              <a:t>Friend</a:t>
            </a:r>
          </a:p>
          <a:p>
            <a:pPr lvl="1"/>
            <a:r>
              <a:rPr lang="en-US" sz="2400" dirty="0" err="1" smtClean="0"/>
              <a:t>GeoNames</a:t>
            </a:r>
            <a:endParaRPr lang="en-US" sz="2400" dirty="0" smtClean="0"/>
          </a:p>
          <a:p>
            <a:pPr lvl="1"/>
            <a:r>
              <a:rPr lang="en-US" sz="2400" dirty="0" smtClean="0"/>
              <a:t>ICAL</a:t>
            </a:r>
          </a:p>
          <a:p>
            <a:pPr lvl="1"/>
            <a:r>
              <a:rPr lang="en-US" sz="2400" dirty="0" smtClean="0"/>
              <a:t>Open </a:t>
            </a:r>
            <a:r>
              <a:rPr lang="en-US" sz="2400" dirty="0"/>
              <a:t>Graph </a:t>
            </a:r>
            <a:r>
              <a:rPr lang="en-US" sz="2400" dirty="0" smtClean="0"/>
              <a:t>Protocol</a:t>
            </a:r>
          </a:p>
          <a:p>
            <a:pPr lvl="1"/>
            <a:r>
              <a:rPr lang="en-US" sz="2400" dirty="0" smtClean="0"/>
              <a:t>schema.org</a:t>
            </a:r>
          </a:p>
          <a:p>
            <a:pPr lvl="1"/>
            <a:r>
              <a:rPr lang="en-US" sz="2400" dirty="0" smtClean="0"/>
              <a:t>VCard, etc.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Support </a:t>
            </a:r>
            <a:r>
              <a:rPr lang="en-US" sz="2800" dirty="0"/>
              <a:t>for programmatic management and storage of RDF graphs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set of </a:t>
            </a:r>
            <a:r>
              <a:rPr lang="en-US" sz="2800" dirty="0" smtClean="0"/>
              <a:t>libraries </a:t>
            </a:r>
            <a:r>
              <a:rPr lang="en-US" sz="2800" dirty="0"/>
              <a:t>written in </a:t>
            </a:r>
            <a:r>
              <a:rPr lang="en-US" sz="2800" dirty="0" smtClean="0"/>
              <a:t>C, including:</a:t>
            </a:r>
            <a:endParaRPr lang="en-US" sz="2800" dirty="0"/>
          </a:p>
          <a:p>
            <a:pPr lvl="1"/>
            <a:r>
              <a:rPr lang="en-US" sz="2400" dirty="0" smtClean="0"/>
              <a:t>Raptor</a:t>
            </a:r>
          </a:p>
          <a:p>
            <a:pPr lvl="2"/>
            <a:r>
              <a:rPr lang="en-US" sz="2000" dirty="0" smtClean="0"/>
              <a:t>Provides </a:t>
            </a:r>
            <a:r>
              <a:rPr lang="en-US" sz="2000" dirty="0"/>
              <a:t>a set of parsers and </a:t>
            </a:r>
            <a:r>
              <a:rPr lang="en-US" sz="2000" dirty="0" err="1"/>
              <a:t>serializers</a:t>
            </a:r>
            <a:r>
              <a:rPr lang="en-US" sz="2000" dirty="0"/>
              <a:t> </a:t>
            </a:r>
            <a:r>
              <a:rPr lang="en-US" sz="2000" dirty="0" smtClean="0"/>
              <a:t>of RDF</a:t>
            </a:r>
          </a:p>
          <a:p>
            <a:pPr lvl="2"/>
            <a:r>
              <a:rPr lang="en-US" sz="2000" dirty="0" smtClean="0"/>
              <a:t>Including RDF/XML</a:t>
            </a:r>
            <a:r>
              <a:rPr lang="en-US" sz="2000" dirty="0"/>
              <a:t>, Turtle, </a:t>
            </a:r>
            <a:r>
              <a:rPr lang="en-US" sz="2000" dirty="0" err="1"/>
              <a:t>RDFa</a:t>
            </a:r>
            <a:r>
              <a:rPr lang="en-US" sz="2000" dirty="0"/>
              <a:t>, </a:t>
            </a:r>
            <a:r>
              <a:rPr lang="en-US" sz="2000" dirty="0" smtClean="0"/>
              <a:t>N-Quads, etc.</a:t>
            </a:r>
            <a:endParaRPr lang="en-US" sz="2000" dirty="0"/>
          </a:p>
          <a:p>
            <a:pPr lvl="1"/>
            <a:r>
              <a:rPr lang="en-US" sz="2400" dirty="0" err="1" smtClean="0"/>
              <a:t>Rasqal</a:t>
            </a:r>
            <a:endParaRPr lang="en-US" sz="2400" dirty="0" smtClean="0"/>
          </a:p>
          <a:p>
            <a:pPr lvl="2"/>
            <a:r>
              <a:rPr lang="en-US" sz="2000" dirty="0" smtClean="0"/>
              <a:t>Supports SPARQL query processing </a:t>
            </a:r>
            <a:r>
              <a:rPr lang="en-US" sz="2000" dirty="0"/>
              <a:t>of RDF </a:t>
            </a:r>
            <a:r>
              <a:rPr lang="en-US" sz="2000" dirty="0" smtClean="0"/>
              <a:t>graphs</a:t>
            </a:r>
          </a:p>
          <a:p>
            <a:pPr lvl="1"/>
            <a:r>
              <a:rPr lang="en-US" sz="2400" dirty="0" smtClean="0"/>
              <a:t>Redland </a:t>
            </a:r>
            <a:r>
              <a:rPr lang="en-US" sz="2400" dirty="0"/>
              <a:t>RDF </a:t>
            </a:r>
            <a:r>
              <a:rPr lang="en-US" sz="2400" dirty="0" smtClean="0"/>
              <a:t>Library</a:t>
            </a:r>
          </a:p>
          <a:p>
            <a:pPr lvl="2"/>
            <a:r>
              <a:rPr lang="en-US" sz="2000" dirty="0" smtClean="0"/>
              <a:t>Handles RDF </a:t>
            </a:r>
            <a:r>
              <a:rPr lang="en-US" sz="2000" dirty="0"/>
              <a:t>manipulation </a:t>
            </a:r>
            <a:r>
              <a:rPr lang="en-US" sz="2000" dirty="0" smtClean="0"/>
              <a:t>and storage</a:t>
            </a:r>
            <a:endParaRPr lang="en-US" sz="2000" dirty="0"/>
          </a:p>
          <a:p>
            <a:r>
              <a:rPr lang="en-US" sz="2800" dirty="0" smtClean="0"/>
              <a:t>Also </a:t>
            </a:r>
            <a:r>
              <a:rPr lang="en-US" sz="2800" dirty="0"/>
              <a:t>allows </a:t>
            </a:r>
            <a:r>
              <a:rPr lang="en-US" sz="2800" dirty="0" smtClean="0"/>
              <a:t>function invocation through Perl</a:t>
            </a:r>
            <a:r>
              <a:rPr lang="en-US" sz="2800" dirty="0"/>
              <a:t>, PHP, </a:t>
            </a:r>
            <a:r>
              <a:rPr lang="en-US" sz="2800" dirty="0" smtClean="0"/>
              <a:t>Ruby, Python, etc.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PHP library for the consumption and production of </a:t>
            </a:r>
            <a:r>
              <a:rPr lang="en-US" sz="3200" dirty="0" smtClean="0"/>
              <a:t>RDF</a:t>
            </a:r>
          </a:p>
          <a:p>
            <a:r>
              <a:rPr lang="en-US" sz="3200" dirty="0" smtClean="0"/>
              <a:t>Offers parsers </a:t>
            </a:r>
            <a:r>
              <a:rPr lang="en-US" sz="3200" dirty="0"/>
              <a:t>and </a:t>
            </a:r>
            <a:r>
              <a:rPr lang="en-US" sz="3200" dirty="0" err="1"/>
              <a:t>serializers</a:t>
            </a:r>
            <a:r>
              <a:rPr lang="en-US" sz="3200" dirty="0"/>
              <a:t> for most RDF </a:t>
            </a:r>
            <a:r>
              <a:rPr lang="en-US" sz="3200" dirty="0" smtClean="0"/>
              <a:t>serializations</a:t>
            </a:r>
          </a:p>
          <a:p>
            <a:r>
              <a:rPr lang="en-US" sz="3200" dirty="0" smtClean="0"/>
              <a:t>Querying </a:t>
            </a:r>
            <a:r>
              <a:rPr lang="en-US" sz="3200" dirty="0"/>
              <a:t>using </a:t>
            </a:r>
            <a:r>
              <a:rPr lang="en-US" sz="3200" dirty="0" smtClean="0"/>
              <a:t>SPARQL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ype mapping </a:t>
            </a:r>
            <a:r>
              <a:rPr lang="en-US" sz="3200" dirty="0"/>
              <a:t>from RDF resources to PHP </a:t>
            </a:r>
            <a:r>
              <a:rPr lang="en-US" sz="3200" dirty="0" smtClean="0"/>
              <a:t>objects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</a:t>
            </a:r>
            <a:r>
              <a:rPr lang="en-US" sz="3200" dirty="0" smtClean="0"/>
              <a:t>Python </a:t>
            </a:r>
            <a:r>
              <a:rPr lang="en-US" sz="3200" dirty="0"/>
              <a:t>library for working with </a:t>
            </a:r>
            <a:r>
              <a:rPr lang="en-US" sz="3200" dirty="0" smtClean="0"/>
              <a:t>RDF</a:t>
            </a:r>
          </a:p>
          <a:p>
            <a:r>
              <a:rPr lang="en-US" sz="3200" dirty="0" smtClean="0"/>
              <a:t>Serialization formats</a:t>
            </a:r>
          </a:p>
          <a:p>
            <a:r>
              <a:rPr lang="en-US" sz="3200" dirty="0" err="1" smtClean="0"/>
              <a:t>Microformats</a:t>
            </a:r>
            <a:endParaRPr lang="en-US" sz="3200" dirty="0" smtClean="0"/>
          </a:p>
          <a:p>
            <a:r>
              <a:rPr lang="en-US" sz="3200" dirty="0" err="1" smtClean="0"/>
              <a:t>RDFa</a:t>
            </a:r>
            <a:endParaRPr lang="en-US" sz="3200" dirty="0" smtClean="0"/>
          </a:p>
          <a:p>
            <a:r>
              <a:rPr lang="en-US" sz="3200" dirty="0" smtClean="0"/>
              <a:t>OWL </a:t>
            </a:r>
            <a:r>
              <a:rPr lang="en-US" sz="3200" dirty="0"/>
              <a:t>2 </a:t>
            </a:r>
            <a:r>
              <a:rPr lang="en-US" sz="3200" dirty="0" smtClean="0"/>
              <a:t>RL</a:t>
            </a:r>
          </a:p>
          <a:p>
            <a:r>
              <a:rPr lang="en-US" sz="3200" dirty="0" smtClean="0"/>
              <a:t>Using </a:t>
            </a:r>
            <a:r>
              <a:rPr lang="en-US" sz="3200" dirty="0"/>
              <a:t>relational databases as a </a:t>
            </a:r>
            <a:r>
              <a:rPr lang="en-US" sz="3200" dirty="0" smtClean="0"/>
              <a:t>backend</a:t>
            </a:r>
          </a:p>
          <a:p>
            <a:r>
              <a:rPr lang="en-US" sz="3200" dirty="0" smtClean="0"/>
              <a:t>Wrappers </a:t>
            </a:r>
            <a:r>
              <a:rPr lang="en-US" sz="3200" dirty="0"/>
              <a:t>for remote SPARQL </a:t>
            </a:r>
            <a:r>
              <a:rPr lang="en-US" sz="3200" dirty="0" smtClean="0"/>
              <a:t>endpoints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Ruby RDF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RDF Processing using </a:t>
            </a:r>
            <a:r>
              <a:rPr lang="en-US" sz="3200" dirty="0"/>
              <a:t>the Ruby </a:t>
            </a:r>
            <a:r>
              <a:rPr lang="en-US" sz="3200" dirty="0" smtClean="0"/>
              <a:t>language</a:t>
            </a:r>
          </a:p>
          <a:p>
            <a:r>
              <a:rPr lang="en-US" sz="3200" dirty="0" smtClean="0"/>
              <a:t>Reading/writing </a:t>
            </a:r>
            <a:r>
              <a:rPr lang="en-US" sz="3200" dirty="0"/>
              <a:t>in different RDF </a:t>
            </a:r>
            <a:r>
              <a:rPr lang="en-US" sz="3200" dirty="0" smtClean="0"/>
              <a:t>formats</a:t>
            </a:r>
          </a:p>
          <a:p>
            <a:r>
              <a:rPr lang="en-US" sz="3200" dirty="0" err="1" smtClean="0"/>
              <a:t>Microdata</a:t>
            </a:r>
            <a:r>
              <a:rPr lang="en-US" sz="3200" dirty="0" smtClean="0"/>
              <a:t> support</a:t>
            </a:r>
          </a:p>
          <a:p>
            <a:r>
              <a:rPr lang="en-US" sz="3200" dirty="0" smtClean="0"/>
              <a:t>Querying using SPARQL</a:t>
            </a:r>
          </a:p>
          <a:p>
            <a:r>
              <a:rPr lang="en-US" sz="3200" dirty="0" smtClean="0"/>
              <a:t>Using </a:t>
            </a:r>
            <a:r>
              <a:rPr lang="en-US" sz="3200" dirty="0"/>
              <a:t>relational databases as a storage </a:t>
            </a:r>
            <a:r>
              <a:rPr lang="en-US" sz="3200" dirty="0" smtClean="0"/>
              <a:t>backend</a:t>
            </a:r>
          </a:p>
          <a:p>
            <a:r>
              <a:rPr lang="en-US" sz="3200" dirty="0" smtClean="0"/>
              <a:t>Storage adaptors</a:t>
            </a:r>
          </a:p>
          <a:p>
            <a:pPr lvl="1"/>
            <a:r>
              <a:rPr lang="en-US" sz="2800" dirty="0" smtClean="0"/>
              <a:t>Sesame</a:t>
            </a:r>
          </a:p>
          <a:p>
            <a:pPr lvl="1"/>
            <a:r>
              <a:rPr lang="en-US" sz="2800" dirty="0" smtClean="0"/>
              <a:t>MongoDB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dotNetRDF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Open-source library for RDF</a:t>
            </a:r>
          </a:p>
          <a:p>
            <a:r>
              <a:rPr lang="en-US" sz="2800" dirty="0" smtClean="0"/>
              <a:t>Written </a:t>
            </a:r>
            <a:r>
              <a:rPr lang="en-US" sz="2800" dirty="0"/>
              <a:t>in </a:t>
            </a:r>
            <a:r>
              <a:rPr lang="en-US" sz="2800" dirty="0" err="1"/>
              <a:t>C#.Net</a:t>
            </a:r>
            <a:r>
              <a:rPr lang="en-US" sz="2800" dirty="0"/>
              <a:t>, also offering ASP.NET </a:t>
            </a:r>
            <a:r>
              <a:rPr lang="en-US" sz="2800" dirty="0" smtClean="0"/>
              <a:t>integration</a:t>
            </a:r>
          </a:p>
          <a:p>
            <a:r>
              <a:rPr lang="en-US" sz="2800" dirty="0"/>
              <a:t>Developer </a:t>
            </a:r>
            <a:r>
              <a:rPr lang="en-US" sz="2800" dirty="0" smtClean="0"/>
              <a:t>API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dotNetRDF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Supports</a:t>
            </a:r>
          </a:p>
          <a:p>
            <a:pPr lvl="1"/>
            <a:r>
              <a:rPr lang="en-US" sz="2400" dirty="0" smtClean="0"/>
              <a:t>SPARQL</a:t>
            </a:r>
          </a:p>
          <a:p>
            <a:pPr lvl="1"/>
            <a:r>
              <a:rPr lang="en-US" sz="2400" dirty="0" smtClean="0"/>
              <a:t>Reasoning</a:t>
            </a:r>
          </a:p>
          <a:p>
            <a:pPr lvl="1"/>
            <a:r>
              <a:rPr lang="en-US" sz="2400" dirty="0" smtClean="0"/>
              <a:t>Integration </a:t>
            </a:r>
            <a:r>
              <a:rPr lang="en-US" sz="2400" dirty="0"/>
              <a:t>with third party triple </a:t>
            </a:r>
            <a:r>
              <a:rPr lang="en-US" sz="2400" dirty="0" smtClean="0"/>
              <a:t>stores</a:t>
            </a:r>
          </a:p>
          <a:p>
            <a:pPr lvl="2"/>
            <a:r>
              <a:rPr lang="en-US" sz="2000" dirty="0" smtClean="0"/>
              <a:t>Jena</a:t>
            </a:r>
            <a:r>
              <a:rPr lang="en-US" sz="2000" dirty="0"/>
              <a:t>, Sesame, </a:t>
            </a:r>
            <a:r>
              <a:rPr lang="en-US" sz="2000" dirty="0" err="1"/>
              <a:t>Stardog</a:t>
            </a:r>
            <a:r>
              <a:rPr lang="en-US" sz="2000" dirty="0"/>
              <a:t>, Virtuoso, </a:t>
            </a:r>
            <a:r>
              <a:rPr lang="en-US" sz="2000" dirty="0" smtClean="0"/>
              <a:t>etc.</a:t>
            </a:r>
          </a:p>
          <a:p>
            <a:r>
              <a:rPr lang="en-US" sz="2800" dirty="0" smtClean="0"/>
              <a:t>Suite of command </a:t>
            </a:r>
            <a:r>
              <a:rPr lang="en-US" sz="2800" dirty="0"/>
              <a:t>line and graphical </a:t>
            </a:r>
            <a:r>
              <a:rPr lang="en-US" sz="2800" dirty="0" smtClean="0"/>
              <a:t>tools for</a:t>
            </a:r>
          </a:p>
          <a:p>
            <a:pPr lvl="1"/>
            <a:r>
              <a:rPr lang="en-US" sz="2400" dirty="0" smtClean="0"/>
              <a:t>Conversions between RDF formats</a:t>
            </a:r>
          </a:p>
          <a:p>
            <a:pPr lvl="1"/>
            <a:r>
              <a:rPr lang="en-US" sz="2400" dirty="0" smtClean="0"/>
              <a:t>Running </a:t>
            </a:r>
            <a:r>
              <a:rPr lang="en-US" sz="2400" dirty="0"/>
              <a:t>a SPARQL server and submitting </a:t>
            </a:r>
            <a:r>
              <a:rPr lang="en-US" sz="2400" dirty="0" smtClean="0"/>
              <a:t>queries</a:t>
            </a:r>
          </a:p>
          <a:p>
            <a:pPr lvl="1"/>
            <a:r>
              <a:rPr lang="en-US" sz="2400" dirty="0" smtClean="0"/>
              <a:t>Managing </a:t>
            </a:r>
            <a:r>
              <a:rPr lang="en-US" sz="2400" dirty="0"/>
              <a:t>any </a:t>
            </a:r>
            <a:r>
              <a:rPr lang="en-US" sz="2400" dirty="0" smtClean="0"/>
              <a:t>supported triple stores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Chapter 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681</TotalTime>
  <Words>6200</Words>
  <Application>Microsoft Office PowerPoint</Application>
  <PresentationFormat>Widescreen</PresentationFormat>
  <Paragraphs>1065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Calibri</vt:lpstr>
      <vt:lpstr>Calibri Light</vt:lpstr>
      <vt:lpstr>Courier New</vt:lpstr>
      <vt:lpstr>Times New Roman</vt:lpstr>
      <vt:lpstr>Retrospect</vt:lpstr>
      <vt:lpstr>PowerPoint Presentation</vt:lpstr>
      <vt:lpstr>Outline</vt:lpstr>
      <vt:lpstr>Introduction</vt:lpstr>
      <vt:lpstr>Not All Data Can Be Published Online</vt:lpstr>
      <vt:lpstr>Linked Data-driven Applications (1)</vt:lpstr>
      <vt:lpstr>Linked Data-driven Applications (2)</vt:lpstr>
      <vt:lpstr>Linked Data-driven Applications (3)</vt:lpstr>
      <vt:lpstr>The O in LOD: Open Data</vt:lpstr>
      <vt:lpstr>Why should anyone open their data?</vt:lpstr>
      <vt:lpstr>Steps in Publishing Linked Open Data (1)</vt:lpstr>
      <vt:lpstr>Steps in Publishing Linked Open Data (2)</vt:lpstr>
      <vt:lpstr>Steps in Publishing Linked Open Data (3)</vt:lpstr>
      <vt:lpstr>Steps in Publishing Linked Open Data (4)</vt:lpstr>
      <vt:lpstr>Steps in Publishing Linked Open Data (5)</vt:lpstr>
      <vt:lpstr>Dataset Metadata (1)</vt:lpstr>
      <vt:lpstr>Dataset Metadata (2)</vt:lpstr>
      <vt:lpstr>Dataset Metadata (3)</vt:lpstr>
      <vt:lpstr>Bulk Access vs. API (1)</vt:lpstr>
      <vt:lpstr>Bulk Access vs. API (2)</vt:lpstr>
      <vt:lpstr>Bulk Access vs. API (3)</vt:lpstr>
      <vt:lpstr>The 5-Star Deployment Scheme</vt:lpstr>
      <vt:lpstr>Outline</vt:lpstr>
      <vt:lpstr>The D in LOD: Modeling Content</vt:lpstr>
      <vt:lpstr>Reusing Existing Works (1)</vt:lpstr>
      <vt:lpstr>Reusing Existing Works (2)</vt:lpstr>
      <vt:lpstr>Reusing Existing Works (3)</vt:lpstr>
      <vt:lpstr>Reusing Existing Works (4)</vt:lpstr>
      <vt:lpstr>Semantic Web for Content Modeling</vt:lpstr>
      <vt:lpstr>Assigning URIs to Entities</vt:lpstr>
      <vt:lpstr>Assigning URIs to Entities: Challenges</vt:lpstr>
      <vt:lpstr>Assigning URIs to Entities: Benefits</vt:lpstr>
      <vt:lpstr>URI Design Patterns (1)</vt:lpstr>
      <vt:lpstr>URI Design Patterns (2)</vt:lpstr>
      <vt:lpstr>URI Design Patterns (3)</vt:lpstr>
      <vt:lpstr>URI Design Patterns (4)</vt:lpstr>
      <vt:lpstr>URI Design Patterns (5)</vt:lpstr>
      <vt:lpstr>Assigning URIs to Entities</vt:lpstr>
      <vt:lpstr>Hash URIs</vt:lpstr>
      <vt:lpstr>Hash URIs with Content Negotiation</vt:lpstr>
      <vt:lpstr>Hash URIs without Content Negotiation</vt:lpstr>
      <vt:lpstr>303 URIs (1)</vt:lpstr>
      <vt:lpstr>303 URIs (2)</vt:lpstr>
      <vt:lpstr>303 URIs (3)</vt:lpstr>
      <vt:lpstr>303 URIs (4)</vt:lpstr>
      <vt:lpstr>303 URIs (5)</vt:lpstr>
      <vt:lpstr>303 URIs (6)</vt:lpstr>
      <vt:lpstr>303 URIs (7)</vt:lpstr>
      <vt:lpstr>Outline</vt:lpstr>
      <vt:lpstr>Software for Working with Linked Data (1)</vt:lpstr>
      <vt:lpstr>Software for Working with Linked Data (2)</vt:lpstr>
      <vt:lpstr>Ontology Authoring (1)</vt:lpstr>
      <vt:lpstr>Ontology Authoring (2)</vt:lpstr>
      <vt:lpstr>Ontology Editors (1)</vt:lpstr>
      <vt:lpstr>Ontology Editors (2)</vt:lpstr>
      <vt:lpstr>Protégé (1)</vt:lpstr>
      <vt:lpstr>Protégé (2)</vt:lpstr>
      <vt:lpstr>Protégé (3)</vt:lpstr>
      <vt:lpstr>TopBraid Composer</vt:lpstr>
      <vt:lpstr>The NeOn Toolkit</vt:lpstr>
      <vt:lpstr>Platforms and Environments</vt:lpstr>
      <vt:lpstr>Cleaning-Up Data: OpenRefine (1)</vt:lpstr>
      <vt:lpstr>Cleaning-Up Data: OpenRefine (2)</vt:lpstr>
      <vt:lpstr>Cleaning-Up Data: OpenRefine (3)</vt:lpstr>
      <vt:lpstr>OpenRefine: The RDF Refine Extension (1)</vt:lpstr>
      <vt:lpstr>OpenRefine: The RDF Refine Extension (2)</vt:lpstr>
      <vt:lpstr>Outline</vt:lpstr>
      <vt:lpstr>Tools for Storing and Processing Linked Data</vt:lpstr>
      <vt:lpstr>Sesame</vt:lpstr>
      <vt:lpstr>OpenLink Virtuoso (1)</vt:lpstr>
      <vt:lpstr>OpenLink Virtuoso (2)</vt:lpstr>
      <vt:lpstr>Apache Marmotta</vt:lpstr>
      <vt:lpstr>Callimachus</vt:lpstr>
      <vt:lpstr>Visualization software</vt:lpstr>
      <vt:lpstr>Apache Stanbol</vt:lpstr>
      <vt:lpstr>Stardog</vt:lpstr>
      <vt:lpstr>Outline</vt:lpstr>
      <vt:lpstr>The L in LOD (1)</vt:lpstr>
      <vt:lpstr>The L in LOD (2)</vt:lpstr>
      <vt:lpstr>The L in LOD (3)</vt:lpstr>
      <vt:lpstr>Silk (1)</vt:lpstr>
      <vt:lpstr>Silk (2)</vt:lpstr>
      <vt:lpstr>LIMES</vt:lpstr>
      <vt:lpstr>Sindice</vt:lpstr>
      <vt:lpstr>DBpedia Spotlight</vt:lpstr>
      <vt:lpstr>Sameas.org</vt:lpstr>
      <vt:lpstr>Outline</vt:lpstr>
      <vt:lpstr>Jena (1)</vt:lpstr>
      <vt:lpstr>Jena (2)</vt:lpstr>
      <vt:lpstr>Jena TDB (1)</vt:lpstr>
      <vt:lpstr>Jena TDB (2)</vt:lpstr>
      <vt:lpstr>Apache Any23 (1)</vt:lpstr>
      <vt:lpstr>Apache Any23 (2)</vt:lpstr>
      <vt:lpstr>Redland</vt:lpstr>
      <vt:lpstr>EasyRDF</vt:lpstr>
      <vt:lpstr>RDFLib</vt:lpstr>
      <vt:lpstr>The Ruby RDF Project</vt:lpstr>
      <vt:lpstr>dotNetRDF (1)</vt:lpstr>
      <vt:lpstr>dotNetRDF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Background</dc:title>
  <dc:creator>Nikolaos Konstantinou</dc:creator>
  <cp:lastModifiedBy>Nikolaos Konstantinou</cp:lastModifiedBy>
  <cp:revision>103</cp:revision>
  <dcterms:created xsi:type="dcterms:W3CDTF">2015-02-23T16:50:45Z</dcterms:created>
  <dcterms:modified xsi:type="dcterms:W3CDTF">2015-07-08T14:26:59Z</dcterms:modified>
</cp:coreProperties>
</file>