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5"/>
  </p:notesMasterIdLst>
  <p:handoutMasterIdLst>
    <p:handoutMasterId r:id="rId86"/>
  </p:handoutMasterIdLst>
  <p:sldIdLst>
    <p:sldId id="256" r:id="rId2"/>
    <p:sldId id="257" r:id="rId3"/>
    <p:sldId id="258" r:id="rId4"/>
    <p:sldId id="260" r:id="rId5"/>
    <p:sldId id="330" r:id="rId6"/>
    <p:sldId id="261" r:id="rId7"/>
    <p:sldId id="259" r:id="rId8"/>
    <p:sldId id="262" r:id="rId9"/>
    <p:sldId id="263" r:id="rId10"/>
    <p:sldId id="343" r:id="rId11"/>
    <p:sldId id="319" r:id="rId12"/>
    <p:sldId id="264" r:id="rId13"/>
    <p:sldId id="266" r:id="rId14"/>
    <p:sldId id="331" r:id="rId15"/>
    <p:sldId id="265" r:id="rId16"/>
    <p:sldId id="267" r:id="rId17"/>
    <p:sldId id="344" r:id="rId18"/>
    <p:sldId id="268" r:id="rId19"/>
    <p:sldId id="332" r:id="rId20"/>
    <p:sldId id="269" r:id="rId21"/>
    <p:sldId id="320" r:id="rId22"/>
    <p:sldId id="270" r:id="rId23"/>
    <p:sldId id="345" r:id="rId24"/>
    <p:sldId id="271" r:id="rId25"/>
    <p:sldId id="272" r:id="rId26"/>
    <p:sldId id="273" r:id="rId27"/>
    <p:sldId id="274" r:id="rId28"/>
    <p:sldId id="275" r:id="rId29"/>
    <p:sldId id="325" r:id="rId30"/>
    <p:sldId id="276" r:id="rId31"/>
    <p:sldId id="277" r:id="rId32"/>
    <p:sldId id="333" r:id="rId33"/>
    <p:sldId id="278" r:id="rId34"/>
    <p:sldId id="279" r:id="rId35"/>
    <p:sldId id="280" r:id="rId36"/>
    <p:sldId id="334" r:id="rId37"/>
    <p:sldId id="335" r:id="rId38"/>
    <p:sldId id="281" r:id="rId39"/>
    <p:sldId id="282" r:id="rId40"/>
    <p:sldId id="283" r:id="rId41"/>
    <p:sldId id="284" r:id="rId42"/>
    <p:sldId id="285" r:id="rId43"/>
    <p:sldId id="336" r:id="rId44"/>
    <p:sldId id="323" r:id="rId45"/>
    <p:sldId id="321" r:id="rId46"/>
    <p:sldId id="286" r:id="rId47"/>
    <p:sldId id="291" r:id="rId48"/>
    <p:sldId id="292" r:id="rId49"/>
    <p:sldId id="337" r:id="rId50"/>
    <p:sldId id="293" r:id="rId51"/>
    <p:sldId id="295" r:id="rId52"/>
    <p:sldId id="294" r:id="rId53"/>
    <p:sldId id="296" r:id="rId54"/>
    <p:sldId id="297" r:id="rId55"/>
    <p:sldId id="349" r:id="rId56"/>
    <p:sldId id="298" r:id="rId57"/>
    <p:sldId id="300" r:id="rId58"/>
    <p:sldId id="322" r:id="rId59"/>
    <p:sldId id="301" r:id="rId60"/>
    <p:sldId id="327" r:id="rId61"/>
    <p:sldId id="302" r:id="rId62"/>
    <p:sldId id="338" r:id="rId63"/>
    <p:sldId id="324" r:id="rId64"/>
    <p:sldId id="303" r:id="rId65"/>
    <p:sldId id="304" r:id="rId66"/>
    <p:sldId id="306" r:id="rId67"/>
    <p:sldId id="307" r:id="rId68"/>
    <p:sldId id="346" r:id="rId69"/>
    <p:sldId id="308" r:id="rId70"/>
    <p:sldId id="309" r:id="rId71"/>
    <p:sldId id="341" r:id="rId72"/>
    <p:sldId id="328" r:id="rId73"/>
    <p:sldId id="326" r:id="rId74"/>
    <p:sldId id="342" r:id="rId75"/>
    <p:sldId id="310" r:id="rId76"/>
    <p:sldId id="329" r:id="rId77"/>
    <p:sldId id="312" r:id="rId78"/>
    <p:sldId id="313" r:id="rId79"/>
    <p:sldId id="314" r:id="rId80"/>
    <p:sldId id="339" r:id="rId81"/>
    <p:sldId id="347" r:id="rId82"/>
    <p:sldId id="317" r:id="rId83"/>
    <p:sldId id="348"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D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53" autoAdjust="0"/>
    <p:restoredTop sz="94660"/>
  </p:normalViewPr>
  <p:slideViewPr>
    <p:cSldViewPr snapToGrid="0">
      <p:cViewPr varScale="1">
        <p:scale>
          <a:sx n="110" d="100"/>
          <a:sy n="110" d="100"/>
        </p:scale>
        <p:origin x="222" y="108"/>
      </p:cViewPr>
      <p:guideLst/>
    </p:cSldViewPr>
  </p:slideViewPr>
  <p:notesTextViewPr>
    <p:cViewPr>
      <p:scale>
        <a:sx n="1" d="1"/>
        <a:sy n="1" d="1"/>
      </p:scale>
      <p:origin x="0" y="0"/>
    </p:cViewPr>
  </p:notesTextViewPr>
  <p:notesViewPr>
    <p:cSldViewPr snapToGrid="0">
      <p:cViewPr varScale="1">
        <p:scale>
          <a:sx n="69" d="100"/>
          <a:sy n="69" d="100"/>
        </p:scale>
        <p:origin x="2550"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DF9EFB-3494-4C8B-A67E-F345EA1F860F}" type="datetimeFigureOut">
              <a:rPr lang="en-US" smtClean="0"/>
              <a:t>7/8/2015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BF396D-C39B-4577-AF93-408293FF91A8}" type="slidenum">
              <a:rPr lang="en-US" smtClean="0"/>
              <a:t>‹#›</a:t>
            </a:fld>
            <a:endParaRPr lang="en-US"/>
          </a:p>
        </p:txBody>
      </p:sp>
    </p:spTree>
    <p:extLst>
      <p:ext uri="{BB962C8B-B14F-4D97-AF65-F5344CB8AC3E}">
        <p14:creationId xmlns:p14="http://schemas.microsoft.com/office/powerpoint/2010/main" val="3668613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05F14-8EFF-4194-97D1-7A5F925CF7DE}" type="datetimeFigureOut">
              <a:rPr lang="en-US" smtClean="0"/>
              <a:t>7/8/2015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32966-8D5D-4D36-93F6-DEB539220524}" type="slidenum">
              <a:rPr lang="en-US" smtClean="0"/>
              <a:t>‹#›</a:t>
            </a:fld>
            <a:endParaRPr lang="en-US"/>
          </a:p>
        </p:txBody>
      </p:sp>
    </p:spTree>
    <p:extLst>
      <p:ext uri="{BB962C8B-B14F-4D97-AF65-F5344CB8AC3E}">
        <p14:creationId xmlns:p14="http://schemas.microsoft.com/office/powerpoint/2010/main" val="85361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00B32966-8D5D-4D36-93F6-DEB539220524}" type="slidenum">
              <a:rPr lang="en-US" smtClean="0"/>
              <a:t>1</a:t>
            </a:fld>
            <a:endParaRPr lang="en-US"/>
          </a:p>
        </p:txBody>
      </p:sp>
    </p:spTree>
    <p:extLst>
      <p:ext uri="{BB962C8B-B14F-4D97-AF65-F5344CB8AC3E}">
        <p14:creationId xmlns:p14="http://schemas.microsoft.com/office/powerpoint/2010/main" val="1359931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sz="1200"/>
            </a:lvl1pPr>
          </a:lstStyle>
          <a:p>
            <a:r>
              <a:rPr lang="en-US" smtClean="0"/>
              <a:t>Chapter 5</a:t>
            </a:r>
            <a:endParaRPr lang="en-US"/>
          </a:p>
        </p:txBody>
      </p:sp>
      <p:sp>
        <p:nvSpPr>
          <p:cNvPr id="5" name="Footer Placeholder 4"/>
          <p:cNvSpPr>
            <a:spLocks noGrp="1"/>
          </p:cNvSpPr>
          <p:nvPr>
            <p:ph type="ftr" sz="quarter" idx="11"/>
          </p:nvPr>
        </p:nvSpPr>
        <p:spPr/>
        <p:txBody>
          <a:bodyPr/>
          <a:lstStyle>
            <a:lvl1pPr>
              <a:defRPr sz="1200" cap="none" baseline="0"/>
            </a:lvl1pPr>
          </a:lstStyle>
          <a:p>
            <a:r>
              <a:rPr lang="en-US" smtClean="0"/>
              <a:t>Materializing the Web of Linked Data</a:t>
            </a:r>
            <a:endParaRPr lang="en-US" dirty="0"/>
          </a:p>
        </p:txBody>
      </p:sp>
      <p:sp>
        <p:nvSpPr>
          <p:cNvPr id="6" name="Slide Number Placeholder 5"/>
          <p:cNvSpPr>
            <a:spLocks noGrp="1"/>
          </p:cNvSpPr>
          <p:nvPr>
            <p:ph type="sldNum" sz="quarter" idx="12"/>
          </p:nvPr>
        </p:nvSpPr>
        <p:spPr/>
        <p:txBody>
          <a:bodyPr/>
          <a:lstStyle>
            <a:lvl1pPr>
              <a:defRPr sz="1200"/>
            </a:lvl1pPr>
          </a:lstStyle>
          <a:p>
            <a:fld id="{93ECB2FE-F275-4179-BB2C-35EE9387AA7C}"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53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a:t>
            </a:fld>
            <a:endParaRPr lang="en-US"/>
          </a:p>
        </p:txBody>
      </p:sp>
    </p:spTree>
    <p:extLst>
      <p:ext uri="{BB962C8B-B14F-4D97-AF65-F5344CB8AC3E}">
        <p14:creationId xmlns:p14="http://schemas.microsoft.com/office/powerpoint/2010/main" val="133411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a:t>
            </a:fld>
            <a:endParaRPr lang="en-US"/>
          </a:p>
        </p:txBody>
      </p:sp>
    </p:spTree>
    <p:extLst>
      <p:ext uri="{BB962C8B-B14F-4D97-AF65-F5344CB8AC3E}">
        <p14:creationId xmlns:p14="http://schemas.microsoft.com/office/powerpoint/2010/main" val="67744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r>
              <a:rPr lang="en-US" smtClean="0"/>
              <a:t>Chapter 5</a:t>
            </a:r>
            <a:endParaRPr lang="en-US" dirty="0"/>
          </a:p>
        </p:txBody>
      </p:sp>
      <p:sp>
        <p:nvSpPr>
          <p:cNvPr id="5" name="Footer Placeholder 4"/>
          <p:cNvSpPr>
            <a:spLocks noGrp="1"/>
          </p:cNvSpPr>
          <p:nvPr>
            <p:ph type="ftr" sz="quarter" idx="11"/>
          </p:nvPr>
        </p:nvSpPr>
        <p:spPr/>
        <p:txBody>
          <a:bodyPr/>
          <a:lstStyle>
            <a:lvl1pPr>
              <a:defRPr sz="1200" cap="none" baseline="0"/>
            </a:lvl1pPr>
          </a:lstStyle>
          <a:p>
            <a:r>
              <a:rPr lang="en-US" smtClean="0"/>
              <a:t>Materializing the Web of Linked Data</a:t>
            </a:r>
            <a:endParaRPr lang="en-US" dirty="0"/>
          </a:p>
        </p:txBody>
      </p:sp>
      <p:sp>
        <p:nvSpPr>
          <p:cNvPr id="6" name="Slide Number Placeholder 5"/>
          <p:cNvSpPr>
            <a:spLocks noGrp="1"/>
          </p:cNvSpPr>
          <p:nvPr>
            <p:ph type="sldNum" sz="quarter" idx="12"/>
          </p:nvPr>
        </p:nvSpPr>
        <p:spPr/>
        <p:txBody>
          <a:bodyPr/>
          <a:lstStyle>
            <a:lvl1pPr>
              <a:defRPr sz="1200"/>
            </a:lvl1pPr>
          </a:lstStyle>
          <a:p>
            <a:fld id="{93ECB2FE-F275-4179-BB2C-35EE9387AA7C}" type="slidenum">
              <a:rPr lang="en-US" smtClean="0"/>
              <a:pPr/>
              <a:t>‹#›</a:t>
            </a:fld>
            <a:endParaRPr lang="en-US"/>
          </a:p>
        </p:txBody>
      </p:sp>
    </p:spTree>
    <p:extLst>
      <p:ext uri="{BB962C8B-B14F-4D97-AF65-F5344CB8AC3E}">
        <p14:creationId xmlns:p14="http://schemas.microsoft.com/office/powerpoint/2010/main" val="191511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7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a:t>
            </a:fld>
            <a:endParaRPr lang="en-US"/>
          </a:p>
        </p:txBody>
      </p:sp>
    </p:spTree>
    <p:extLst>
      <p:ext uri="{BB962C8B-B14F-4D97-AF65-F5344CB8AC3E}">
        <p14:creationId xmlns:p14="http://schemas.microsoft.com/office/powerpoint/2010/main" val="2323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Chapter 5</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t>‹#›</a:t>
            </a:fld>
            <a:endParaRPr lang="en-US"/>
          </a:p>
        </p:txBody>
      </p:sp>
    </p:spTree>
    <p:extLst>
      <p:ext uri="{BB962C8B-B14F-4D97-AF65-F5344CB8AC3E}">
        <p14:creationId xmlns:p14="http://schemas.microsoft.com/office/powerpoint/2010/main" val="193617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Chapter 5</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t>‹#›</a:t>
            </a:fld>
            <a:endParaRPr lang="en-US"/>
          </a:p>
        </p:txBody>
      </p:sp>
    </p:spTree>
    <p:extLst>
      <p:ext uri="{BB962C8B-B14F-4D97-AF65-F5344CB8AC3E}">
        <p14:creationId xmlns:p14="http://schemas.microsoft.com/office/powerpoint/2010/main" val="225172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Chapter 5</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t>‹#›</a:t>
            </a:fld>
            <a:endParaRPr lang="en-US"/>
          </a:p>
        </p:txBody>
      </p:sp>
    </p:spTree>
    <p:extLst>
      <p:ext uri="{BB962C8B-B14F-4D97-AF65-F5344CB8AC3E}">
        <p14:creationId xmlns:p14="http://schemas.microsoft.com/office/powerpoint/2010/main" val="111473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Chapter 5</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ECB2FE-F275-4179-BB2C-35EE9387AA7C}" type="slidenum">
              <a:rPr lang="en-US" smtClean="0"/>
              <a:t>‹#›</a:t>
            </a:fld>
            <a:endParaRPr lang="en-US"/>
          </a:p>
        </p:txBody>
      </p:sp>
    </p:spTree>
    <p:extLst>
      <p:ext uri="{BB962C8B-B14F-4D97-AF65-F5344CB8AC3E}">
        <p14:creationId xmlns:p14="http://schemas.microsoft.com/office/powerpoint/2010/main" val="246100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a:t>
            </a:fld>
            <a:endParaRPr lang="en-US"/>
          </a:p>
        </p:txBody>
      </p:sp>
    </p:spTree>
    <p:extLst>
      <p:ext uri="{BB962C8B-B14F-4D97-AF65-F5344CB8AC3E}">
        <p14:creationId xmlns:p14="http://schemas.microsoft.com/office/powerpoint/2010/main" val="2201203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Chapter 5</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Materializing the Web of Linked Data</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ECB2FE-F275-4179-BB2C-35EE9387AA7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423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x.doi.org/10.1007/978-3-319-16074-0_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 5</a:t>
            </a:r>
            <a:br>
              <a:rPr lang="en-US" dirty="0" smtClean="0"/>
            </a:br>
            <a:r>
              <a:rPr lang="en-US" sz="6700" dirty="0" smtClean="0">
                <a:hlinkClick r:id="rId3"/>
              </a:rPr>
              <a:t>Generating </a:t>
            </a:r>
            <a:r>
              <a:rPr lang="en-US" sz="6700" dirty="0">
                <a:hlinkClick r:id="rId3"/>
              </a:rPr>
              <a:t>Linked Data in Real-time from Sensor Data Streams</a:t>
            </a:r>
            <a:endParaRPr lang="en-US" sz="6700" dirty="0"/>
          </a:p>
        </p:txBody>
      </p:sp>
      <p:sp>
        <p:nvSpPr>
          <p:cNvPr id="3" name="Subtitle 2"/>
          <p:cNvSpPr>
            <a:spLocks noGrp="1"/>
          </p:cNvSpPr>
          <p:nvPr>
            <p:ph type="subTitle" idx="1"/>
          </p:nvPr>
        </p:nvSpPr>
        <p:spPr/>
        <p:txBody>
          <a:bodyPr>
            <a:normAutofit fontScale="85000" lnSpcReduction="20000"/>
          </a:bodyPr>
          <a:lstStyle/>
          <a:p>
            <a:endParaRPr lang="en-US" smtClean="0"/>
          </a:p>
          <a:p>
            <a:r>
              <a:rPr lang="en-US" smtClean="0"/>
              <a:t>Nikolaos </a:t>
            </a:r>
            <a:r>
              <a:rPr lang="en-US" dirty="0" smtClean="0"/>
              <a:t>Konstantinou</a:t>
            </a:r>
          </a:p>
          <a:p>
            <a:r>
              <a:rPr lang="en-US" dirty="0" smtClean="0"/>
              <a:t>Dimitrios-Emmanuel Spanos</a:t>
            </a:r>
            <a:endParaRPr lang="en-US" dirty="0"/>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Tree>
    <p:extLst>
      <p:ext uri="{BB962C8B-B14F-4D97-AF65-F5344CB8AC3E}">
        <p14:creationId xmlns:p14="http://schemas.microsoft.com/office/powerpoint/2010/main" val="1911503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Context-awareness, </a:t>
            </a:r>
            <a:r>
              <a:rPr lang="en-US" sz="4400" dirty="0" err="1"/>
              <a:t>IoT</a:t>
            </a:r>
            <a:r>
              <a:rPr lang="en-US" sz="4400" dirty="0"/>
              <a:t> and Linked </a:t>
            </a:r>
            <a:r>
              <a:rPr lang="en-US" sz="4400" dirty="0" smtClean="0"/>
              <a:t>Data (4)</a:t>
            </a:r>
            <a:endParaRPr lang="en-US" sz="4400" dirty="0"/>
          </a:p>
        </p:txBody>
      </p:sp>
      <p:sp>
        <p:nvSpPr>
          <p:cNvPr id="3" name="Content Placeholder 2"/>
          <p:cNvSpPr>
            <a:spLocks noGrp="1"/>
          </p:cNvSpPr>
          <p:nvPr>
            <p:ph idx="1"/>
          </p:nvPr>
        </p:nvSpPr>
        <p:spPr/>
        <p:txBody>
          <a:bodyPr>
            <a:noAutofit/>
          </a:bodyPr>
          <a:lstStyle/>
          <a:p>
            <a:r>
              <a:rPr lang="en-US" sz="3200" dirty="0" smtClean="0"/>
              <a:t>Linked Data</a:t>
            </a:r>
          </a:p>
          <a:p>
            <a:pPr lvl="1"/>
            <a:r>
              <a:rPr lang="en-US" sz="2800" dirty="0" smtClean="0"/>
              <a:t>An </a:t>
            </a:r>
            <a:r>
              <a:rPr lang="en-US" sz="2800" dirty="0"/>
              <a:t>efficient approach towards filling in this </a:t>
            </a:r>
            <a:r>
              <a:rPr lang="en-US" sz="2800" dirty="0" smtClean="0"/>
              <a:t>gap</a:t>
            </a:r>
          </a:p>
          <a:p>
            <a:pPr lvl="1"/>
            <a:r>
              <a:rPr lang="en-US" sz="2800" dirty="0" smtClean="0"/>
              <a:t>A </a:t>
            </a:r>
            <a:r>
              <a:rPr lang="en-US" sz="2800" dirty="0"/>
              <a:t>common, reliable and flexible framework for information </a:t>
            </a:r>
            <a:r>
              <a:rPr lang="en-US" sz="2800" dirty="0" smtClean="0"/>
              <a:t>management</a:t>
            </a:r>
          </a:p>
          <a:p>
            <a:pPr lvl="1"/>
            <a:r>
              <a:rPr lang="en-US" sz="2800" dirty="0" smtClean="0"/>
              <a:t>Information homogeneity</a:t>
            </a:r>
          </a:p>
          <a:p>
            <a:pPr lvl="1"/>
            <a:r>
              <a:rPr lang="en-US" sz="2800" dirty="0" smtClean="0"/>
              <a:t>Facilitates information </a:t>
            </a:r>
            <a:r>
              <a:rPr lang="en-US" sz="2800" dirty="0"/>
              <a:t>integration</a:t>
            </a:r>
            <a:endParaRPr lang="en-US" sz="2800" dirty="0" smtClean="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10</a:t>
            </a:fld>
            <a:endParaRPr lang="en-US"/>
          </a:p>
        </p:txBody>
      </p:sp>
    </p:spTree>
    <p:extLst>
      <p:ext uri="{BB962C8B-B14F-4D97-AF65-F5344CB8AC3E}">
        <p14:creationId xmlns:p14="http://schemas.microsoft.com/office/powerpoint/2010/main" val="2782703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 </a:t>
            </a:r>
            <a:r>
              <a:rPr lang="en-US" sz="3200" dirty="0">
                <a:solidFill>
                  <a:schemeClr val="tx1">
                    <a:lumMod val="50000"/>
                    <a:lumOff val="50000"/>
                  </a:schemeClr>
                </a:solidFill>
              </a:rPr>
              <a:t>Problem </a:t>
            </a:r>
            <a:r>
              <a:rPr lang="en-US" sz="3200" dirty="0" smtClean="0">
                <a:solidFill>
                  <a:schemeClr val="tx1">
                    <a:lumMod val="50000"/>
                    <a:lumOff val="50000"/>
                  </a:schemeClr>
                </a:solidFill>
              </a:rPr>
              <a:t>Framework</a:t>
            </a:r>
          </a:p>
          <a:p>
            <a:r>
              <a:rPr lang="en-US" sz="3200" dirty="0" smtClean="0"/>
              <a:t>Fusion</a:t>
            </a:r>
          </a:p>
          <a:p>
            <a:r>
              <a:rPr lang="en-US" sz="3200" dirty="0" smtClean="0">
                <a:solidFill>
                  <a:schemeClr val="tx1">
                    <a:lumMod val="50000"/>
                    <a:lumOff val="50000"/>
                  </a:schemeClr>
                </a:solidFill>
              </a:rPr>
              <a:t>The Data layer</a:t>
            </a:r>
          </a:p>
          <a:p>
            <a:r>
              <a:rPr lang="en-US" sz="3200" dirty="0">
                <a:solidFill>
                  <a:schemeClr val="tx1">
                    <a:lumMod val="50000"/>
                    <a:lumOff val="50000"/>
                  </a:schemeClr>
                </a:solidFill>
              </a:rPr>
              <a:t>Rule-based Reasoning</a:t>
            </a:r>
          </a:p>
          <a:p>
            <a:r>
              <a:rPr lang="en-US" sz="3200" dirty="0" smtClean="0">
                <a:solidFill>
                  <a:schemeClr val="tx1">
                    <a:lumMod val="50000"/>
                    <a:lumOff val="50000"/>
                  </a:schemeClr>
                </a:solidFill>
              </a:rPr>
              <a:t>Complete Example</a:t>
            </a:r>
            <a:endParaRPr lang="en-US" sz="32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11</a:t>
            </a:fld>
            <a:endParaRPr lang="en-US"/>
          </a:p>
        </p:txBody>
      </p:sp>
    </p:spTree>
    <p:extLst>
      <p:ext uri="{BB962C8B-B14F-4D97-AF65-F5344CB8AC3E}">
        <p14:creationId xmlns:p14="http://schemas.microsoft.com/office/powerpoint/2010/main" val="298771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Fusion (1)</a:t>
            </a:r>
            <a:endParaRPr lang="en-US" dirty="0"/>
          </a:p>
        </p:txBody>
      </p:sp>
      <p:sp>
        <p:nvSpPr>
          <p:cNvPr id="3" name="Content Placeholder 2"/>
          <p:cNvSpPr>
            <a:spLocks noGrp="1"/>
          </p:cNvSpPr>
          <p:nvPr>
            <p:ph idx="1"/>
          </p:nvPr>
        </p:nvSpPr>
        <p:spPr/>
        <p:txBody>
          <a:bodyPr>
            <a:normAutofit/>
          </a:bodyPr>
          <a:lstStyle/>
          <a:p>
            <a:r>
              <a:rPr lang="en-US" sz="3200" dirty="0" smtClean="0"/>
              <a:t>Fusion</a:t>
            </a:r>
          </a:p>
          <a:p>
            <a:endParaRPr lang="en-US" sz="3200" dirty="0" smtClean="0"/>
          </a:p>
          <a:p>
            <a:endParaRPr lang="en-US" sz="3200" dirty="0"/>
          </a:p>
          <a:p>
            <a:endParaRPr lang="en-US" sz="2400" dirty="0" smtClean="0"/>
          </a:p>
          <a:p>
            <a:pPr lvl="1"/>
            <a:endParaRPr lang="en-US" sz="1100" dirty="0" smtClean="0"/>
          </a:p>
          <a:p>
            <a:pPr lvl="1"/>
            <a:r>
              <a:rPr lang="en-US" sz="2800" dirty="0" smtClean="0"/>
              <a:t>Leverages information </a:t>
            </a:r>
            <a:r>
              <a:rPr lang="en-US" sz="2800" dirty="0"/>
              <a:t>meaning </a:t>
            </a:r>
            <a:endParaRPr lang="en-US" sz="2800" dirty="0" smtClean="0"/>
          </a:p>
          <a:p>
            <a:pPr lvl="1"/>
            <a:r>
              <a:rPr lang="en-US" sz="2800" dirty="0" smtClean="0"/>
              <a:t>Partial </a:t>
            </a:r>
            <a:r>
              <a:rPr lang="en-US" sz="2800" dirty="0"/>
              <a:t>loss of initial data may </a:t>
            </a:r>
            <a:r>
              <a:rPr lang="en-US" sz="2800" dirty="0" smtClean="0"/>
              <a:t>occur</a:t>
            </a:r>
          </a:p>
          <a:p>
            <a:pPr lvl="1"/>
            <a:r>
              <a:rPr lang="en-US" sz="2800" dirty="0" smtClean="0"/>
              <a:t>Several fusion </a:t>
            </a:r>
            <a:r>
              <a:rPr lang="en-US" sz="2800" dirty="0"/>
              <a:t>levels</a:t>
            </a:r>
            <a:endParaRPr lang="en-US" sz="2800" dirty="0" smtClean="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12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63472203"/>
              </p:ext>
            </p:extLst>
          </p:nvPr>
        </p:nvGraphicFramePr>
        <p:xfrm>
          <a:off x="1260404" y="2457871"/>
          <a:ext cx="8451108" cy="1663236"/>
        </p:xfrm>
        <a:graphic>
          <a:graphicData uri="http://schemas.openxmlformats.org/drawingml/2006/table">
            <a:tbl>
              <a:tblPr bandRow="1">
                <a:tableStyleId>{5C22544A-7EE6-4342-B048-85BDC9FD1C3A}</a:tableStyleId>
              </a:tblPr>
              <a:tblGrid>
                <a:gridCol w="8451108"/>
              </a:tblGrid>
              <a:tr h="1663236">
                <a:tc>
                  <a:txBody>
                    <a:bodyPr/>
                    <a:lstStyle/>
                    <a:p>
                      <a:pPr marL="18288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The study of techniques that combine and merge information and data residing at disparate sources, in order to achieve improved accuracies and more specific inferences than could be achieved by the use of a single data source alone</a:t>
                      </a:r>
                      <a:endParaRPr lang="el-GR" sz="2400" dirty="0" smtClean="0">
                        <a:solidFill>
                          <a:schemeClr val="bg1"/>
                        </a:solidFill>
                      </a:endParaRPr>
                    </a:p>
                  </a:txBody>
                  <a:tcPr anchor="ctr">
                    <a:solidFill>
                      <a:srgbClr val="009DD9"/>
                    </a:solidFill>
                  </a:tcPr>
                </a:tc>
              </a:tr>
            </a:tbl>
          </a:graphicData>
        </a:graphic>
      </p:graphicFrame>
    </p:spTree>
    <p:extLst>
      <p:ext uri="{BB962C8B-B14F-4D97-AF65-F5344CB8AC3E}">
        <p14:creationId xmlns:p14="http://schemas.microsoft.com/office/powerpoint/2010/main" val="275025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t>
            </a:r>
            <a:r>
              <a:rPr lang="en-US" dirty="0" smtClean="0"/>
              <a:t>Fusion (2)</a:t>
            </a:r>
            <a:endParaRPr lang="en-US" dirty="0"/>
          </a:p>
        </p:txBody>
      </p:sp>
      <p:sp>
        <p:nvSpPr>
          <p:cNvPr id="3" name="Content Placeholder 2"/>
          <p:cNvSpPr>
            <a:spLocks noGrp="1"/>
          </p:cNvSpPr>
          <p:nvPr>
            <p:ph idx="1"/>
          </p:nvPr>
        </p:nvSpPr>
        <p:spPr/>
        <p:txBody>
          <a:bodyPr>
            <a:noAutofit/>
          </a:bodyPr>
          <a:lstStyle/>
          <a:p>
            <a:r>
              <a:rPr lang="en-US" sz="3200" dirty="0" smtClean="0"/>
              <a:t>Algorithm</a:t>
            </a:r>
          </a:p>
          <a:p>
            <a:pPr lvl="1"/>
            <a:r>
              <a:rPr lang="en-US" sz="2800" dirty="0" smtClean="0"/>
              <a:t>Online (distributed)</a:t>
            </a:r>
          </a:p>
          <a:p>
            <a:pPr lvl="2"/>
            <a:r>
              <a:rPr lang="en-US" sz="2400" dirty="0" smtClean="0"/>
              <a:t>Each </a:t>
            </a:r>
            <a:r>
              <a:rPr lang="en-US" sz="2400" dirty="0"/>
              <a:t>node can take decisions based only on its perception of the </a:t>
            </a:r>
            <a:r>
              <a:rPr lang="en-US" sz="2400" dirty="0" smtClean="0"/>
              <a:t>world</a:t>
            </a:r>
          </a:p>
          <a:p>
            <a:pPr lvl="2"/>
            <a:r>
              <a:rPr lang="en-US" sz="2400" dirty="0" smtClean="0"/>
              <a:t>Each </a:t>
            </a:r>
            <a:r>
              <a:rPr lang="en-US" sz="2400" dirty="0"/>
              <a:t>algorithm execution is based on the knowledge of only a local node or a cluster of </a:t>
            </a:r>
            <a:r>
              <a:rPr lang="en-US" sz="2400" dirty="0" smtClean="0"/>
              <a:t>nodes</a:t>
            </a:r>
          </a:p>
          <a:p>
            <a:pPr lvl="1"/>
            <a:r>
              <a:rPr lang="en-US" sz="2800" dirty="0" smtClean="0"/>
              <a:t>Offline (centralized)</a:t>
            </a:r>
          </a:p>
          <a:p>
            <a:pPr lvl="2"/>
            <a:r>
              <a:rPr lang="en-US" sz="2400" dirty="0" smtClean="0"/>
              <a:t>There </a:t>
            </a:r>
            <a:r>
              <a:rPr lang="en-US" sz="2400" dirty="0"/>
              <a:t>is a need of a central entity maintaining system-wide </a:t>
            </a:r>
            <a:r>
              <a:rPr lang="en-US" sz="2400" dirty="0" smtClean="0"/>
              <a:t>information</a:t>
            </a:r>
            <a:endParaRPr lang="en-US" sz="2400" dirty="0"/>
          </a:p>
          <a:p>
            <a:r>
              <a:rPr lang="en-US" sz="3200" dirty="0" smtClean="0"/>
              <a:t>Fusion nodes can</a:t>
            </a:r>
          </a:p>
          <a:p>
            <a:pPr lvl="1"/>
            <a:r>
              <a:rPr lang="en-US" sz="2800" dirty="0"/>
              <a:t>Act as a </a:t>
            </a:r>
            <a:r>
              <a:rPr lang="en-US" sz="2800" dirty="0" smtClean="0"/>
              <a:t>server (push)</a:t>
            </a:r>
          </a:p>
          <a:p>
            <a:pPr lvl="1"/>
            <a:r>
              <a:rPr lang="en-US" sz="2800" dirty="0"/>
              <a:t>Harvest </a:t>
            </a:r>
            <a:r>
              <a:rPr lang="en-US" sz="2800" dirty="0" smtClean="0"/>
              <a:t>information (pull)</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13</a:t>
            </a:fld>
            <a:endParaRPr lang="en-US"/>
          </a:p>
        </p:txBody>
      </p:sp>
    </p:spTree>
    <p:extLst>
      <p:ext uri="{BB962C8B-B14F-4D97-AF65-F5344CB8AC3E}">
        <p14:creationId xmlns:p14="http://schemas.microsoft.com/office/powerpoint/2010/main" val="2058621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t>
            </a:r>
            <a:r>
              <a:rPr lang="en-US" dirty="0" smtClean="0"/>
              <a:t>Fusion (3)</a:t>
            </a:r>
            <a:endParaRPr lang="en-US" dirty="0"/>
          </a:p>
        </p:txBody>
      </p:sp>
      <p:sp>
        <p:nvSpPr>
          <p:cNvPr id="3" name="Content Placeholder 2"/>
          <p:cNvSpPr>
            <a:spLocks noGrp="1"/>
          </p:cNvSpPr>
          <p:nvPr>
            <p:ph idx="1"/>
          </p:nvPr>
        </p:nvSpPr>
        <p:spPr/>
        <p:txBody>
          <a:bodyPr>
            <a:normAutofit/>
          </a:bodyPr>
          <a:lstStyle/>
          <a:p>
            <a:r>
              <a:rPr lang="en-US" sz="3200" dirty="0" smtClean="0"/>
              <a:t>Information fusion vs integration</a:t>
            </a:r>
          </a:p>
          <a:p>
            <a:pPr lvl="1"/>
            <a:r>
              <a:rPr lang="en-US" sz="2800" dirty="0" smtClean="0"/>
              <a:t>Fusion </a:t>
            </a:r>
            <a:r>
              <a:rPr lang="en-US" sz="2800" dirty="0"/>
              <a:t>takes place in the processing </a:t>
            </a:r>
            <a:r>
              <a:rPr lang="en-US" sz="2800" dirty="0" smtClean="0"/>
              <a:t>steps</a:t>
            </a:r>
          </a:p>
          <a:p>
            <a:pPr lvl="1"/>
            <a:r>
              <a:rPr lang="en-US" sz="2800" dirty="0" smtClean="0"/>
              <a:t>Integration </a:t>
            </a:r>
            <a:r>
              <a:rPr lang="en-US" sz="2800" dirty="0"/>
              <a:t>refers to the final </a:t>
            </a:r>
            <a:r>
              <a:rPr lang="en-US" sz="2800" dirty="0" smtClean="0"/>
              <a:t>step</a:t>
            </a:r>
          </a:p>
          <a:p>
            <a:pPr lvl="2"/>
            <a:r>
              <a:rPr lang="en-US" sz="2400" dirty="0" smtClean="0"/>
              <a:t>The </a:t>
            </a:r>
            <a:r>
              <a:rPr lang="en-US" sz="2400" dirty="0"/>
              <a:t>end user’s gateway to (integrated) access to the </a:t>
            </a:r>
            <a:r>
              <a:rPr lang="en-US" sz="2400" dirty="0" smtClean="0"/>
              <a:t>information</a:t>
            </a:r>
            <a:endParaRPr lang="en-US" sz="24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14</a:t>
            </a:fld>
            <a:endParaRPr lang="en-US"/>
          </a:p>
        </p:txBody>
      </p:sp>
    </p:spTree>
    <p:extLst>
      <p:ext uri="{BB962C8B-B14F-4D97-AF65-F5344CB8AC3E}">
        <p14:creationId xmlns:p14="http://schemas.microsoft.com/office/powerpoint/2010/main" val="771037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Fusion </a:t>
            </a:r>
            <a:r>
              <a:rPr lang="en-US" dirty="0" smtClean="0"/>
              <a:t>Levels</a:t>
            </a:r>
            <a:endParaRPr lang="el-GR" dirty="0"/>
          </a:p>
        </p:txBody>
      </p:sp>
      <p:sp>
        <p:nvSpPr>
          <p:cNvPr id="3" name="Content Placeholder 2"/>
          <p:cNvSpPr>
            <a:spLocks noGrp="1"/>
          </p:cNvSpPr>
          <p:nvPr>
            <p:ph idx="1"/>
          </p:nvPr>
        </p:nvSpPr>
        <p:spPr>
          <a:xfrm>
            <a:off x="1097280" y="1845734"/>
            <a:ext cx="10993120" cy="4023360"/>
          </a:xfrm>
        </p:spPr>
        <p:txBody>
          <a:bodyPr>
            <a:noAutofit/>
          </a:bodyPr>
          <a:lstStyle/>
          <a:p>
            <a:r>
              <a:rPr lang="en-US" sz="2800" dirty="0" smtClean="0"/>
              <a:t>Signal level</a:t>
            </a:r>
          </a:p>
          <a:p>
            <a:pPr lvl="1"/>
            <a:r>
              <a:rPr lang="en-US" sz="2400" dirty="0" smtClean="0"/>
              <a:t>Signals </a:t>
            </a:r>
            <a:r>
              <a:rPr lang="en-US" sz="2400" dirty="0"/>
              <a:t>are received simultaneously by a number of </a:t>
            </a:r>
            <a:r>
              <a:rPr lang="en-US" sz="2400" dirty="0" smtClean="0"/>
              <a:t>sensors</a:t>
            </a:r>
          </a:p>
          <a:p>
            <a:pPr lvl="1"/>
            <a:r>
              <a:rPr lang="en-US" sz="2400" dirty="0" smtClean="0"/>
              <a:t>Fusion </a:t>
            </a:r>
            <a:r>
              <a:rPr lang="en-US" sz="2400" dirty="0"/>
              <a:t>of these signals may lead to a signal with a better signal-to-noise </a:t>
            </a:r>
            <a:r>
              <a:rPr lang="en-US" sz="2400" dirty="0" smtClean="0"/>
              <a:t>ratio</a:t>
            </a:r>
          </a:p>
          <a:p>
            <a:r>
              <a:rPr lang="en-US" sz="2800" dirty="0"/>
              <a:t>Feature </a:t>
            </a:r>
            <a:r>
              <a:rPr lang="en-US" sz="2800" dirty="0" smtClean="0"/>
              <a:t>level</a:t>
            </a:r>
          </a:p>
          <a:p>
            <a:pPr lvl="1"/>
            <a:r>
              <a:rPr lang="en-US" sz="2400" dirty="0" smtClean="0"/>
              <a:t>A </a:t>
            </a:r>
            <a:r>
              <a:rPr lang="en-US" sz="2400" dirty="0"/>
              <a:t>perceptual component must first extract the desired low-level features from each </a:t>
            </a:r>
            <a:r>
              <a:rPr lang="en-US" sz="2400" dirty="0" smtClean="0"/>
              <a:t>modality</a:t>
            </a:r>
          </a:p>
          <a:p>
            <a:pPr lvl="1"/>
            <a:r>
              <a:rPr lang="en-US" sz="2400" dirty="0" smtClean="0"/>
              <a:t>Typically represents </a:t>
            </a:r>
            <a:r>
              <a:rPr lang="en-US" sz="2400" dirty="0"/>
              <a:t>them </a:t>
            </a:r>
            <a:r>
              <a:rPr lang="en-US" sz="2400" dirty="0" smtClean="0"/>
              <a:t>in </a:t>
            </a:r>
            <a:r>
              <a:rPr lang="en-US" sz="2400" dirty="0"/>
              <a:t>a multidimensional </a:t>
            </a:r>
            <a:r>
              <a:rPr lang="en-US" sz="2400" dirty="0" smtClean="0"/>
              <a:t>vector</a:t>
            </a:r>
            <a:endParaRPr lang="el-GR" sz="2400" dirty="0" smtClean="0"/>
          </a:p>
          <a:p>
            <a:r>
              <a:rPr lang="en-US" sz="2800" dirty="0"/>
              <a:t>Decision </a:t>
            </a:r>
            <a:r>
              <a:rPr lang="en-US" sz="2800" dirty="0" smtClean="0"/>
              <a:t>level</a:t>
            </a:r>
            <a:endParaRPr lang="el-GR" sz="2800" dirty="0" smtClean="0"/>
          </a:p>
          <a:p>
            <a:pPr lvl="1"/>
            <a:r>
              <a:rPr lang="en-US" sz="2400" dirty="0" smtClean="0"/>
              <a:t>Combines information </a:t>
            </a:r>
            <a:r>
              <a:rPr lang="en-US" sz="2400" dirty="0"/>
              <a:t>from multiple algorithms in order to yield a final fused </a:t>
            </a:r>
            <a:r>
              <a:rPr lang="en-US" sz="2400" dirty="0" smtClean="0"/>
              <a:t>decision</a:t>
            </a:r>
          </a:p>
          <a:p>
            <a:pPr lvl="1"/>
            <a:r>
              <a:rPr lang="en-US" sz="2400" dirty="0" smtClean="0"/>
              <a:t>May </a:t>
            </a:r>
            <a:r>
              <a:rPr lang="en-US" sz="2400" dirty="0"/>
              <a:t>be defined by specific decision </a:t>
            </a:r>
            <a:r>
              <a:rPr lang="en-US" sz="2400" dirty="0" smtClean="0"/>
              <a:t>rules</a:t>
            </a:r>
            <a:endParaRPr lang="el-GR" sz="2400" dirty="0" smtClean="0"/>
          </a:p>
        </p:txBody>
      </p:sp>
      <p:sp>
        <p:nvSpPr>
          <p:cNvPr id="8" name="Date Placeholder 7"/>
          <p:cNvSpPr>
            <a:spLocks noGrp="1"/>
          </p:cNvSpPr>
          <p:nvPr>
            <p:ph type="dt" sz="half" idx="10"/>
          </p:nvPr>
        </p:nvSpPr>
        <p:spPr/>
        <p:txBody>
          <a:bodyPr/>
          <a:lstStyle/>
          <a:p>
            <a:r>
              <a:rPr lang="en-US" smtClean="0"/>
              <a:t>Chapter 5</a:t>
            </a:r>
            <a:endParaRPr lang="en-US"/>
          </a:p>
        </p:txBody>
      </p:sp>
      <p:sp>
        <p:nvSpPr>
          <p:cNvPr id="9" name="Footer Placeholder 8"/>
          <p:cNvSpPr>
            <a:spLocks noGrp="1"/>
          </p:cNvSpPr>
          <p:nvPr>
            <p:ph type="ftr" sz="quarter" idx="11"/>
          </p:nvPr>
        </p:nvSpPr>
        <p:spPr/>
        <p:txBody>
          <a:bodyPr/>
          <a:lstStyle/>
          <a:p>
            <a:r>
              <a:rPr lang="en-US" smtClean="0"/>
              <a:t>Materializing the Web of Linked Data</a:t>
            </a:r>
            <a:endParaRPr lang="en-US"/>
          </a:p>
        </p:txBody>
      </p:sp>
      <p:sp>
        <p:nvSpPr>
          <p:cNvPr id="10" name="Slide Number Placeholder 9"/>
          <p:cNvSpPr>
            <a:spLocks noGrp="1"/>
          </p:cNvSpPr>
          <p:nvPr>
            <p:ph type="sldNum" sz="quarter" idx="12"/>
          </p:nvPr>
        </p:nvSpPr>
        <p:spPr/>
        <p:txBody>
          <a:bodyPr/>
          <a:lstStyle/>
          <a:p>
            <a:fld id="{93ECB2FE-F275-4179-BB2C-35EE9387AA7C}" type="slidenum">
              <a:rPr lang="en-US" smtClean="0"/>
              <a:t>15</a:t>
            </a:fld>
            <a:endParaRPr lang="en-US"/>
          </a:p>
        </p:txBody>
      </p:sp>
      <p:sp>
        <p:nvSpPr>
          <p:cNvPr id="4" name="Right Brace 3"/>
          <p:cNvSpPr/>
          <p:nvPr/>
        </p:nvSpPr>
        <p:spPr>
          <a:xfrm flipH="1">
            <a:off x="887040" y="1845734"/>
            <a:ext cx="206951" cy="29152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flipH="1">
            <a:off x="887040" y="4999219"/>
            <a:ext cx="210239" cy="11080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rot="16200000">
            <a:off x="-51652" y="3103324"/>
            <a:ext cx="1388125" cy="400110"/>
          </a:xfrm>
          <a:prstGeom prst="rect">
            <a:avLst/>
          </a:prstGeom>
          <a:noFill/>
        </p:spPr>
        <p:txBody>
          <a:bodyPr wrap="square" rtlCol="0">
            <a:spAutoFit/>
          </a:bodyPr>
          <a:lstStyle/>
          <a:p>
            <a:pPr algn="ctr"/>
            <a:r>
              <a:rPr lang="en-US" sz="2000" dirty="0" smtClean="0"/>
              <a:t>Early fusion</a:t>
            </a:r>
            <a:endParaRPr lang="en-US" sz="2000" dirty="0"/>
          </a:p>
        </p:txBody>
      </p:sp>
      <p:sp>
        <p:nvSpPr>
          <p:cNvPr id="7" name="TextBox 6"/>
          <p:cNvSpPr txBox="1"/>
          <p:nvPr/>
        </p:nvSpPr>
        <p:spPr>
          <a:xfrm rot="16200000">
            <a:off x="-51651" y="5353199"/>
            <a:ext cx="1388125" cy="400110"/>
          </a:xfrm>
          <a:prstGeom prst="rect">
            <a:avLst/>
          </a:prstGeom>
          <a:noFill/>
        </p:spPr>
        <p:txBody>
          <a:bodyPr wrap="square" rtlCol="0">
            <a:spAutoFit/>
          </a:bodyPr>
          <a:lstStyle/>
          <a:p>
            <a:pPr algn="ctr"/>
            <a:r>
              <a:rPr lang="en-US" sz="2000" dirty="0" smtClean="0"/>
              <a:t>Late fusion</a:t>
            </a:r>
            <a:endParaRPr lang="en-US" sz="2000" dirty="0"/>
          </a:p>
        </p:txBody>
      </p:sp>
    </p:spTree>
    <p:extLst>
      <p:ext uri="{BB962C8B-B14F-4D97-AF65-F5344CB8AC3E}">
        <p14:creationId xmlns:p14="http://schemas.microsoft.com/office/powerpoint/2010/main" val="2692952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JDL Fusion Levels (1)</a:t>
            </a:r>
            <a:endParaRPr lang="en-US" dirty="0"/>
          </a:p>
        </p:txBody>
      </p:sp>
      <p:sp>
        <p:nvSpPr>
          <p:cNvPr id="3" name="Content Placeholder 2"/>
          <p:cNvSpPr>
            <a:spLocks noGrp="1"/>
          </p:cNvSpPr>
          <p:nvPr>
            <p:ph idx="1"/>
          </p:nvPr>
        </p:nvSpPr>
        <p:spPr/>
        <p:txBody>
          <a:bodyPr>
            <a:noAutofit/>
          </a:bodyPr>
          <a:lstStyle/>
          <a:p>
            <a:r>
              <a:rPr lang="en-US" sz="3200" dirty="0" smtClean="0"/>
              <a:t>A </a:t>
            </a:r>
            <a:r>
              <a:rPr lang="en-US" sz="3200" dirty="0"/>
              <a:t>process model for data fusion and a data fusion </a:t>
            </a:r>
            <a:r>
              <a:rPr lang="en-US" sz="3200" dirty="0" smtClean="0"/>
              <a:t>lexicon</a:t>
            </a:r>
          </a:p>
          <a:p>
            <a:r>
              <a:rPr lang="en-US" sz="3200" dirty="0" smtClean="0"/>
              <a:t>Intended </a:t>
            </a:r>
            <a:r>
              <a:rPr lang="en-US" sz="3200" dirty="0"/>
              <a:t>to be very general and useful across multiple application </a:t>
            </a:r>
            <a:r>
              <a:rPr lang="en-US" sz="3200" dirty="0" smtClean="0"/>
              <a:t>areas</a:t>
            </a:r>
          </a:p>
          <a:p>
            <a:r>
              <a:rPr lang="en-US" sz="3200" dirty="0" smtClean="0"/>
              <a:t>Identifies </a:t>
            </a:r>
            <a:r>
              <a:rPr lang="en-US" sz="3200" dirty="0"/>
              <a:t>the processes, functions, categories of techniques, and specific techniques applicable to data </a:t>
            </a:r>
            <a:r>
              <a:rPr lang="en-US" sz="3200" dirty="0" smtClean="0"/>
              <a:t>fusion</a:t>
            </a:r>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16</a:t>
            </a:fld>
            <a:endParaRPr lang="en-US"/>
          </a:p>
        </p:txBody>
      </p:sp>
    </p:spTree>
    <p:extLst>
      <p:ext uri="{BB962C8B-B14F-4D97-AF65-F5344CB8AC3E}">
        <p14:creationId xmlns:p14="http://schemas.microsoft.com/office/powerpoint/2010/main" val="3044289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JDL Fusion Levels (2)</a:t>
            </a:r>
            <a:endParaRPr lang="en-US" dirty="0"/>
          </a:p>
        </p:txBody>
      </p:sp>
      <p:sp>
        <p:nvSpPr>
          <p:cNvPr id="3" name="Content Placeholder 2"/>
          <p:cNvSpPr>
            <a:spLocks noGrp="1"/>
          </p:cNvSpPr>
          <p:nvPr>
            <p:ph idx="1"/>
          </p:nvPr>
        </p:nvSpPr>
        <p:spPr/>
        <p:txBody>
          <a:bodyPr>
            <a:noAutofit/>
          </a:bodyPr>
          <a:lstStyle/>
          <a:p>
            <a:r>
              <a:rPr lang="en-US" sz="3200" dirty="0" smtClean="0"/>
              <a:t>Process conceptualization</a:t>
            </a:r>
          </a:p>
          <a:p>
            <a:pPr lvl="1"/>
            <a:r>
              <a:rPr lang="en-US" sz="2800" dirty="0" smtClean="0"/>
              <a:t>Sensor inputs</a:t>
            </a:r>
          </a:p>
          <a:p>
            <a:pPr lvl="1"/>
            <a:r>
              <a:rPr lang="en-US" sz="2800" dirty="0"/>
              <a:t>Source preprocessing</a:t>
            </a:r>
          </a:p>
          <a:p>
            <a:pPr lvl="1"/>
            <a:r>
              <a:rPr lang="en-US" sz="2800" dirty="0" smtClean="0"/>
              <a:t>Database management</a:t>
            </a:r>
          </a:p>
          <a:p>
            <a:pPr lvl="1"/>
            <a:r>
              <a:rPr lang="en-US" sz="2800" dirty="0" smtClean="0"/>
              <a:t>Human-computer </a:t>
            </a:r>
            <a:r>
              <a:rPr lang="en-US" sz="2800" dirty="0"/>
              <a:t>interaction</a:t>
            </a:r>
          </a:p>
          <a:p>
            <a:pPr lvl="1"/>
            <a:r>
              <a:rPr lang="en-US" sz="2800" dirty="0" smtClean="0"/>
              <a:t>Four </a:t>
            </a:r>
            <a:r>
              <a:rPr lang="en-US" sz="2800" dirty="0"/>
              <a:t>key </a:t>
            </a:r>
            <a:r>
              <a:rPr lang="en-US" sz="2800" dirty="0" err="1" smtClean="0"/>
              <a:t>subprocesses</a:t>
            </a:r>
            <a:r>
              <a:rPr lang="en-US" sz="2800" dirty="0" smtClean="0"/>
              <a:t> (following next)</a:t>
            </a:r>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17</a:t>
            </a:fld>
            <a:endParaRPr lang="en-US"/>
          </a:p>
        </p:txBody>
      </p:sp>
    </p:spTree>
    <p:extLst>
      <p:ext uri="{BB962C8B-B14F-4D97-AF65-F5344CB8AC3E}">
        <p14:creationId xmlns:p14="http://schemas.microsoft.com/office/powerpoint/2010/main" val="752253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JDL Fusion Levels (3)</a:t>
            </a:r>
            <a:endParaRPr lang="en-US" dirty="0"/>
          </a:p>
        </p:txBody>
      </p:sp>
      <p:sp>
        <p:nvSpPr>
          <p:cNvPr id="3" name="Content Placeholder 2"/>
          <p:cNvSpPr>
            <a:spLocks noGrp="1"/>
          </p:cNvSpPr>
          <p:nvPr>
            <p:ph idx="1"/>
          </p:nvPr>
        </p:nvSpPr>
        <p:spPr/>
        <p:txBody>
          <a:bodyPr>
            <a:normAutofit/>
          </a:bodyPr>
          <a:lstStyle/>
          <a:p>
            <a:pPr lvl="0"/>
            <a:r>
              <a:rPr lang="en-US" sz="3200" dirty="0"/>
              <a:t>Level 1 </a:t>
            </a:r>
            <a:r>
              <a:rPr lang="en-US" sz="3200" dirty="0" smtClean="0"/>
              <a:t>– Object Refinement</a:t>
            </a:r>
            <a:endParaRPr lang="en-US" sz="3200" dirty="0"/>
          </a:p>
          <a:p>
            <a:pPr lvl="1"/>
            <a:r>
              <a:rPr lang="en-US" sz="2800" dirty="0" smtClean="0"/>
              <a:t>Combines sensor </a:t>
            </a:r>
            <a:r>
              <a:rPr lang="en-US" sz="2800" dirty="0"/>
              <a:t>data </a:t>
            </a:r>
            <a:r>
              <a:rPr lang="en-US" sz="2800" dirty="0" smtClean="0"/>
              <a:t>together to obtain </a:t>
            </a:r>
            <a:r>
              <a:rPr lang="en-US" sz="2800" dirty="0"/>
              <a:t>a reliable estimation of an entity position, velocity, attributes, and </a:t>
            </a:r>
            <a:r>
              <a:rPr lang="en-US" sz="2800" dirty="0" smtClean="0"/>
              <a:t>identity</a:t>
            </a:r>
          </a:p>
          <a:p>
            <a:pPr lvl="0"/>
            <a:r>
              <a:rPr lang="en-US" sz="3200" dirty="0"/>
              <a:t>Level </a:t>
            </a:r>
            <a:r>
              <a:rPr lang="en-US" sz="3200" dirty="0" smtClean="0"/>
              <a:t>2 – Situation Refinement</a:t>
            </a:r>
            <a:endParaRPr lang="en-US" sz="3200" dirty="0"/>
          </a:p>
          <a:p>
            <a:pPr lvl="1"/>
            <a:r>
              <a:rPr lang="en-US" sz="2800" dirty="0" smtClean="0"/>
              <a:t>Attempts </a:t>
            </a:r>
            <a:r>
              <a:rPr lang="en-US" sz="2800" dirty="0"/>
              <a:t>to develop a description of current relationships among entities and events in the context of their </a:t>
            </a:r>
            <a:r>
              <a:rPr lang="en-US" sz="2800" dirty="0" smtClean="0"/>
              <a:t>environment</a:t>
            </a:r>
          </a:p>
          <a:p>
            <a:pPr lvl="1"/>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18</a:t>
            </a:fld>
            <a:endParaRPr lang="en-US"/>
          </a:p>
        </p:txBody>
      </p:sp>
    </p:spTree>
    <p:extLst>
      <p:ext uri="{BB962C8B-B14F-4D97-AF65-F5344CB8AC3E}">
        <p14:creationId xmlns:p14="http://schemas.microsoft.com/office/powerpoint/2010/main" val="1278604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JDL Fusion Levels (4)</a:t>
            </a:r>
            <a:endParaRPr lang="en-US" dirty="0"/>
          </a:p>
        </p:txBody>
      </p:sp>
      <p:sp>
        <p:nvSpPr>
          <p:cNvPr id="3" name="Content Placeholder 2"/>
          <p:cNvSpPr>
            <a:spLocks noGrp="1"/>
          </p:cNvSpPr>
          <p:nvPr>
            <p:ph idx="1"/>
          </p:nvPr>
        </p:nvSpPr>
        <p:spPr/>
        <p:txBody>
          <a:bodyPr>
            <a:normAutofit/>
          </a:bodyPr>
          <a:lstStyle/>
          <a:p>
            <a:r>
              <a:rPr lang="en-US" sz="3200" dirty="0" smtClean="0"/>
              <a:t>Level </a:t>
            </a:r>
            <a:r>
              <a:rPr lang="en-US" sz="3200" dirty="0"/>
              <a:t>3 </a:t>
            </a:r>
            <a:r>
              <a:rPr lang="en-US" sz="3200" dirty="0" smtClean="0"/>
              <a:t>– Threat Refinement</a:t>
            </a:r>
            <a:endParaRPr lang="en-US" sz="3200" dirty="0"/>
          </a:p>
          <a:p>
            <a:pPr lvl="1"/>
            <a:r>
              <a:rPr lang="en-US" sz="2800" dirty="0" smtClean="0"/>
              <a:t>Projects </a:t>
            </a:r>
            <a:r>
              <a:rPr lang="en-US" sz="2800" dirty="0"/>
              <a:t>the current situation into the future to draw </a:t>
            </a:r>
            <a:r>
              <a:rPr lang="en-US" sz="2800" dirty="0" smtClean="0"/>
              <a:t>inferences</a:t>
            </a:r>
          </a:p>
          <a:p>
            <a:pPr lvl="2"/>
            <a:r>
              <a:rPr lang="en-US" sz="2400" dirty="0" smtClean="0"/>
              <a:t>E.g. about </a:t>
            </a:r>
            <a:r>
              <a:rPr lang="en-US" sz="2400" dirty="0"/>
              <a:t>friendly and enemy vulnerabilities, </a:t>
            </a:r>
            <a:r>
              <a:rPr lang="en-US" sz="2400" dirty="0" smtClean="0"/>
              <a:t>threats, </a:t>
            </a:r>
            <a:r>
              <a:rPr lang="en-US" sz="2400" dirty="0"/>
              <a:t>and opportunities for </a:t>
            </a:r>
            <a:r>
              <a:rPr lang="en-US" sz="2400" dirty="0" smtClean="0"/>
              <a:t>operations</a:t>
            </a:r>
          </a:p>
          <a:p>
            <a:r>
              <a:rPr lang="en-US" sz="3200" dirty="0"/>
              <a:t>Level </a:t>
            </a:r>
            <a:r>
              <a:rPr lang="en-US" sz="3200" dirty="0" smtClean="0"/>
              <a:t>4 – Process Refinement</a:t>
            </a:r>
          </a:p>
          <a:p>
            <a:pPr lvl="1"/>
            <a:r>
              <a:rPr lang="en-US" sz="2800" dirty="0" smtClean="0"/>
              <a:t>A meta-process which </a:t>
            </a:r>
            <a:r>
              <a:rPr lang="en-US" sz="2800" dirty="0"/>
              <a:t>monitors the overall data fusion </a:t>
            </a:r>
            <a:r>
              <a:rPr lang="en-US" sz="2800" dirty="0" smtClean="0"/>
              <a:t>process</a:t>
            </a:r>
          </a:p>
          <a:p>
            <a:pPr lvl="2"/>
            <a:r>
              <a:rPr lang="en-US" sz="2400" dirty="0" smtClean="0"/>
              <a:t>Assesses and improves the real-time </a:t>
            </a:r>
            <a:r>
              <a:rPr lang="en-US" sz="2400" dirty="0"/>
              <a:t>system performance</a:t>
            </a:r>
          </a:p>
          <a:p>
            <a:pPr lvl="1"/>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19</a:t>
            </a:fld>
            <a:endParaRPr lang="en-US"/>
          </a:p>
        </p:txBody>
      </p:sp>
    </p:spTree>
    <p:extLst>
      <p:ext uri="{BB962C8B-B14F-4D97-AF65-F5344CB8AC3E}">
        <p14:creationId xmlns:p14="http://schemas.microsoft.com/office/powerpoint/2010/main" val="2138835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t>Introduction</a:t>
            </a:r>
          </a:p>
          <a:p>
            <a:r>
              <a:rPr lang="en-US" sz="3200" dirty="0" smtClean="0">
                <a:solidFill>
                  <a:schemeClr val="tx1">
                    <a:lumMod val="50000"/>
                    <a:lumOff val="50000"/>
                  </a:schemeClr>
                </a:solidFill>
              </a:rPr>
              <a:t>Fusion</a:t>
            </a:r>
          </a:p>
          <a:p>
            <a:r>
              <a:rPr lang="en-US" sz="3200" dirty="0" smtClean="0">
                <a:solidFill>
                  <a:schemeClr val="tx1">
                    <a:lumMod val="50000"/>
                    <a:lumOff val="50000"/>
                  </a:schemeClr>
                </a:solidFill>
              </a:rPr>
              <a:t>The Data layer</a:t>
            </a:r>
          </a:p>
          <a:p>
            <a:r>
              <a:rPr lang="en-US" sz="3200" dirty="0">
                <a:solidFill>
                  <a:schemeClr val="tx1">
                    <a:lumMod val="50000"/>
                    <a:lumOff val="50000"/>
                  </a:schemeClr>
                </a:solidFill>
              </a:rPr>
              <a:t>Rule-based Reasoning</a:t>
            </a:r>
          </a:p>
          <a:p>
            <a:r>
              <a:rPr lang="en-US" sz="3200" dirty="0" smtClean="0">
                <a:solidFill>
                  <a:schemeClr val="tx1">
                    <a:lumMod val="50000"/>
                    <a:lumOff val="50000"/>
                  </a:schemeClr>
                </a:solidFill>
              </a:rPr>
              <a:t>Complete Example</a:t>
            </a:r>
            <a:endParaRPr lang="en-US" sz="32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2</a:t>
            </a:fld>
            <a:endParaRPr lang="en-US"/>
          </a:p>
        </p:txBody>
      </p:sp>
    </p:spTree>
    <p:extLst>
      <p:ext uri="{BB962C8B-B14F-4D97-AF65-F5344CB8AC3E}">
        <p14:creationId xmlns:p14="http://schemas.microsoft.com/office/powerpoint/2010/main" val="3150193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JDL Fusion Levels (5)</a:t>
            </a:r>
            <a:endParaRPr lang="en-US" dirty="0"/>
          </a:p>
        </p:txBody>
      </p:sp>
      <p:sp>
        <p:nvSpPr>
          <p:cNvPr id="3" name="Content Placeholder 2"/>
          <p:cNvSpPr>
            <a:spLocks noGrp="1"/>
          </p:cNvSpPr>
          <p:nvPr>
            <p:ph idx="1"/>
          </p:nvPr>
        </p:nvSpPr>
        <p:spPr/>
        <p:txBody>
          <a:bodyPr>
            <a:normAutofit/>
          </a:bodyPr>
          <a:lstStyle/>
          <a:p>
            <a:pPr lvl="0"/>
            <a:r>
              <a:rPr lang="en-US" sz="2400" dirty="0" smtClean="0"/>
              <a:t>Level 5 – Cognitive </a:t>
            </a:r>
            <a:r>
              <a:rPr lang="en-US" sz="2400" dirty="0"/>
              <a:t>or User </a:t>
            </a:r>
            <a:r>
              <a:rPr lang="en-US" sz="2400" dirty="0" smtClean="0"/>
              <a:t>Refinement</a:t>
            </a:r>
          </a:p>
          <a:p>
            <a:pPr lvl="1"/>
            <a:r>
              <a:rPr lang="en-US" sz="2000" dirty="0" smtClean="0"/>
              <a:t>Added in revisions</a:t>
            </a:r>
          </a:p>
          <a:p>
            <a:pPr lvl="1"/>
            <a:r>
              <a:rPr lang="en-US" sz="2000" dirty="0" smtClean="0"/>
              <a:t>Introduce </a:t>
            </a:r>
            <a:r>
              <a:rPr lang="en-US" sz="2000" dirty="0"/>
              <a:t>the human user in the fusion </a:t>
            </a:r>
            <a:r>
              <a:rPr lang="en-US" sz="2000" dirty="0" smtClean="0"/>
              <a:t>loop</a:t>
            </a:r>
          </a:p>
          <a:p>
            <a:pPr lvl="2"/>
            <a:r>
              <a:rPr lang="en-US" sz="1800" dirty="0" smtClean="0"/>
              <a:t>The aim </a:t>
            </a:r>
            <a:r>
              <a:rPr lang="en-US" sz="1800" dirty="0"/>
              <a:t>is to generate fusion information according to the needs of the system </a:t>
            </a:r>
            <a:r>
              <a:rPr lang="en-US" sz="1800" dirty="0" smtClean="0"/>
              <a:t>user</a:t>
            </a:r>
            <a:endParaRPr lang="en-US" sz="1800" dirty="0"/>
          </a:p>
          <a:p>
            <a:pPr lvl="1"/>
            <a:endParaRPr lang="en-US" sz="2000" dirty="0"/>
          </a:p>
          <a:p>
            <a:endParaRPr lang="en-US" sz="24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30" name="Footer Placeholder 29"/>
          <p:cNvSpPr>
            <a:spLocks noGrp="1"/>
          </p:cNvSpPr>
          <p:nvPr>
            <p:ph type="ftr" sz="quarter" idx="11"/>
          </p:nvPr>
        </p:nvSpPr>
        <p:spPr/>
        <p:txBody>
          <a:bodyPr/>
          <a:lstStyle/>
          <a:p>
            <a:r>
              <a:rPr lang="en-US" smtClean="0"/>
              <a:t>Materializing the Web of Linked Data</a:t>
            </a:r>
            <a:endParaRPr lang="en-US"/>
          </a:p>
        </p:txBody>
      </p:sp>
      <p:sp>
        <p:nvSpPr>
          <p:cNvPr id="31" name="Slide Number Placeholder 30"/>
          <p:cNvSpPr>
            <a:spLocks noGrp="1"/>
          </p:cNvSpPr>
          <p:nvPr>
            <p:ph type="sldNum" sz="quarter" idx="12"/>
          </p:nvPr>
        </p:nvSpPr>
        <p:spPr/>
        <p:txBody>
          <a:bodyPr/>
          <a:lstStyle/>
          <a:p>
            <a:fld id="{93ECB2FE-F275-4179-BB2C-35EE9387AA7C}" type="slidenum">
              <a:rPr lang="en-US" smtClean="0"/>
              <a:t>20</a:t>
            </a:fld>
            <a:endParaRPr lang="en-US"/>
          </a:p>
        </p:txBody>
      </p:sp>
      <p:sp>
        <p:nvSpPr>
          <p:cNvPr id="5" name="Rectangle 4"/>
          <p:cNvSpPr/>
          <p:nvPr/>
        </p:nvSpPr>
        <p:spPr>
          <a:xfrm>
            <a:off x="3594431" y="3215667"/>
            <a:ext cx="5380037" cy="29591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6" name="Rectangle 5"/>
          <p:cNvSpPr/>
          <p:nvPr/>
        </p:nvSpPr>
        <p:spPr>
          <a:xfrm>
            <a:off x="1567193" y="3401405"/>
            <a:ext cx="1209675" cy="213836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bg1"/>
                </a:solidFill>
                <a:cs typeface="Times New Roman" panose="02020603050405020304" pitchFamily="18" charset="0"/>
              </a:rPr>
              <a:t>National</a:t>
            </a:r>
            <a:endParaRPr lang="el-GR" sz="1200" dirty="0">
              <a:solidFill>
                <a:schemeClr val="bg1"/>
              </a:solidFill>
              <a:cs typeface="Times New Roman" panose="02020603050405020304" pitchFamily="18" charset="0"/>
            </a:endParaRPr>
          </a:p>
        </p:txBody>
      </p:sp>
      <p:sp>
        <p:nvSpPr>
          <p:cNvPr id="7" name="Rectangle 6"/>
          <p:cNvSpPr/>
          <p:nvPr/>
        </p:nvSpPr>
        <p:spPr>
          <a:xfrm>
            <a:off x="1841831" y="3636355"/>
            <a:ext cx="1209675" cy="213995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1"/>
                </a:solidFill>
                <a:cs typeface="Times New Roman" panose="02020603050405020304" pitchFamily="18" charset="0"/>
              </a:rPr>
              <a:t>Distributed</a:t>
            </a:r>
            <a:endParaRPr lang="el-GR" sz="1200" dirty="0">
              <a:solidFill>
                <a:schemeClr val="tx1"/>
              </a:solidFill>
              <a:cs typeface="Times New Roman" panose="02020603050405020304" pitchFamily="18" charset="0"/>
            </a:endParaRPr>
          </a:p>
        </p:txBody>
      </p:sp>
      <p:sp>
        <p:nvSpPr>
          <p:cNvPr id="8" name="Rectangle 7"/>
          <p:cNvSpPr/>
          <p:nvPr/>
        </p:nvSpPr>
        <p:spPr>
          <a:xfrm>
            <a:off x="2076781" y="3876067"/>
            <a:ext cx="1211262" cy="213518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1"/>
                </a:solidFill>
                <a:cs typeface="Times New Roman" panose="02020603050405020304" pitchFamily="18" charset="0"/>
              </a:rPr>
              <a:t>Local</a:t>
            </a:r>
          </a:p>
          <a:p>
            <a:pPr algn="ctr">
              <a:defRPr/>
            </a:pPr>
            <a:endParaRPr lang="en-US" sz="1200" dirty="0">
              <a:solidFill>
                <a:schemeClr val="tx1"/>
              </a:solidFill>
              <a:cs typeface="Times New Roman" panose="02020603050405020304" pitchFamily="18" charset="0"/>
            </a:endParaRPr>
          </a:p>
          <a:p>
            <a:pPr algn="ctr">
              <a:defRPr/>
            </a:pPr>
            <a:endParaRPr lang="en-US" sz="1200" dirty="0">
              <a:solidFill>
                <a:schemeClr val="tx1"/>
              </a:solidFill>
              <a:cs typeface="Times New Roman" panose="02020603050405020304" pitchFamily="18" charset="0"/>
            </a:endParaRPr>
          </a:p>
          <a:p>
            <a:pPr algn="ctr">
              <a:defRPr/>
            </a:pPr>
            <a:endParaRPr lang="en-US" sz="1200" dirty="0">
              <a:solidFill>
                <a:schemeClr val="tx1"/>
              </a:solidFill>
              <a:cs typeface="Times New Roman" panose="02020603050405020304" pitchFamily="18" charset="0"/>
            </a:endParaRPr>
          </a:p>
          <a:p>
            <a:pPr algn="ctr">
              <a:defRPr/>
            </a:pPr>
            <a:r>
              <a:rPr lang="en-US" sz="1200" dirty="0">
                <a:solidFill>
                  <a:schemeClr val="tx1"/>
                </a:solidFill>
                <a:cs typeface="Times New Roman" panose="02020603050405020304" pitchFamily="18" charset="0"/>
              </a:rPr>
              <a:t>INTEL</a:t>
            </a:r>
          </a:p>
          <a:p>
            <a:pPr algn="ctr">
              <a:defRPr/>
            </a:pPr>
            <a:r>
              <a:rPr lang="en-US" sz="1200" dirty="0">
                <a:solidFill>
                  <a:schemeClr val="tx1"/>
                </a:solidFill>
                <a:cs typeface="Times New Roman" panose="02020603050405020304" pitchFamily="18" charset="0"/>
              </a:rPr>
              <a:t>EW</a:t>
            </a:r>
          </a:p>
          <a:p>
            <a:pPr algn="ctr">
              <a:defRPr/>
            </a:pPr>
            <a:r>
              <a:rPr lang="en-US" sz="1200" dirty="0">
                <a:solidFill>
                  <a:schemeClr val="tx1"/>
                </a:solidFill>
                <a:cs typeface="Times New Roman" panose="02020603050405020304" pitchFamily="18" charset="0"/>
              </a:rPr>
              <a:t>SONAR</a:t>
            </a:r>
          </a:p>
          <a:p>
            <a:pPr algn="ctr">
              <a:defRPr/>
            </a:pPr>
            <a:r>
              <a:rPr lang="en-US" sz="1200" dirty="0">
                <a:solidFill>
                  <a:schemeClr val="tx1"/>
                </a:solidFill>
                <a:cs typeface="Times New Roman" panose="02020603050405020304" pitchFamily="18" charset="0"/>
              </a:rPr>
              <a:t>RADAR</a:t>
            </a:r>
          </a:p>
          <a:p>
            <a:pPr algn="ctr">
              <a:defRPr/>
            </a:pPr>
            <a:r>
              <a:rPr lang="en-US" sz="900" dirty="0">
                <a:solidFill>
                  <a:schemeClr val="tx1"/>
                </a:solidFill>
                <a:cs typeface="Times New Roman" panose="02020603050405020304" pitchFamily="18" charset="0"/>
              </a:rPr>
              <a:t>.</a:t>
            </a:r>
          </a:p>
          <a:p>
            <a:pPr algn="ctr">
              <a:defRPr/>
            </a:pPr>
            <a:r>
              <a:rPr lang="en-US" sz="900" dirty="0">
                <a:solidFill>
                  <a:schemeClr val="tx1"/>
                </a:solidFill>
                <a:cs typeface="Times New Roman" panose="02020603050405020304" pitchFamily="18" charset="0"/>
              </a:rPr>
              <a:t>.</a:t>
            </a:r>
          </a:p>
          <a:p>
            <a:pPr algn="ctr">
              <a:defRPr/>
            </a:pPr>
            <a:r>
              <a:rPr lang="en-US" sz="900" dirty="0">
                <a:solidFill>
                  <a:schemeClr val="tx1"/>
                </a:solidFill>
                <a:cs typeface="Times New Roman" panose="02020603050405020304" pitchFamily="18" charset="0"/>
              </a:rPr>
              <a:t>.</a:t>
            </a:r>
          </a:p>
          <a:p>
            <a:pPr algn="ctr">
              <a:defRPr/>
            </a:pPr>
            <a:r>
              <a:rPr lang="en-US" sz="1200" dirty="0">
                <a:solidFill>
                  <a:schemeClr val="tx1"/>
                </a:solidFill>
                <a:cs typeface="Times New Roman" panose="02020603050405020304" pitchFamily="18" charset="0"/>
              </a:rPr>
              <a:t>Databases</a:t>
            </a:r>
            <a:endParaRPr lang="el-GR" sz="1200" dirty="0">
              <a:solidFill>
                <a:schemeClr val="tx1"/>
              </a:solidFill>
              <a:cs typeface="Times New Roman" panose="02020603050405020304" pitchFamily="18" charset="0"/>
            </a:endParaRPr>
          </a:p>
        </p:txBody>
      </p:sp>
      <p:sp>
        <p:nvSpPr>
          <p:cNvPr id="9" name="Rectangle 8"/>
          <p:cNvSpPr/>
          <p:nvPr/>
        </p:nvSpPr>
        <p:spPr>
          <a:xfrm>
            <a:off x="3748418" y="3576030"/>
            <a:ext cx="1158875" cy="806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Level 0</a:t>
            </a:r>
          </a:p>
          <a:p>
            <a:pPr algn="ctr">
              <a:defRPr/>
            </a:pPr>
            <a:r>
              <a:rPr lang="en-US" sz="1200" dirty="0" err="1">
                <a:solidFill>
                  <a:schemeClr val="tx1"/>
                </a:solidFill>
                <a:cs typeface="Times New Roman" panose="02020603050405020304" pitchFamily="18" charset="0"/>
              </a:rPr>
              <a:t>Subobject</a:t>
            </a:r>
            <a:r>
              <a:rPr lang="en-US" sz="1200" dirty="0">
                <a:solidFill>
                  <a:schemeClr val="tx1"/>
                </a:solidFill>
                <a:cs typeface="Times New Roman" panose="02020603050405020304" pitchFamily="18" charset="0"/>
              </a:rPr>
              <a:t> data refinement</a:t>
            </a:r>
            <a:endParaRPr lang="el-GR" sz="1200" dirty="0">
              <a:solidFill>
                <a:schemeClr val="tx1"/>
              </a:solidFill>
              <a:cs typeface="Times New Roman" panose="02020603050405020304" pitchFamily="18" charset="0"/>
            </a:endParaRPr>
          </a:p>
        </p:txBody>
      </p:sp>
      <p:sp>
        <p:nvSpPr>
          <p:cNvPr id="10" name="Rectangle 9"/>
          <p:cNvSpPr/>
          <p:nvPr/>
        </p:nvSpPr>
        <p:spPr>
          <a:xfrm>
            <a:off x="5035881" y="3576030"/>
            <a:ext cx="1157287" cy="8080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Level 1</a:t>
            </a:r>
          </a:p>
          <a:p>
            <a:pPr algn="ctr">
              <a:defRPr/>
            </a:pPr>
            <a:r>
              <a:rPr lang="en-US" sz="1200" dirty="0">
                <a:solidFill>
                  <a:schemeClr val="tx1"/>
                </a:solidFill>
                <a:cs typeface="Times New Roman" panose="02020603050405020304" pitchFamily="18" charset="0"/>
              </a:rPr>
              <a:t>Object refinement</a:t>
            </a:r>
            <a:endParaRPr lang="el-GR" sz="1200" dirty="0">
              <a:solidFill>
                <a:schemeClr val="tx1"/>
              </a:solidFill>
              <a:cs typeface="Times New Roman" panose="02020603050405020304" pitchFamily="18" charset="0"/>
            </a:endParaRPr>
          </a:p>
        </p:txBody>
      </p:sp>
      <p:sp>
        <p:nvSpPr>
          <p:cNvPr id="11" name="Rectangle 10"/>
          <p:cNvSpPr/>
          <p:nvPr/>
        </p:nvSpPr>
        <p:spPr>
          <a:xfrm>
            <a:off x="6323343" y="3576030"/>
            <a:ext cx="1157288" cy="8080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Level 2</a:t>
            </a:r>
          </a:p>
          <a:p>
            <a:pPr algn="ctr">
              <a:defRPr/>
            </a:pPr>
            <a:r>
              <a:rPr lang="en-US" sz="1200" dirty="0">
                <a:solidFill>
                  <a:schemeClr val="tx1"/>
                </a:solidFill>
                <a:cs typeface="Times New Roman" panose="02020603050405020304" pitchFamily="18" charset="0"/>
              </a:rPr>
              <a:t>Situation refinement</a:t>
            </a:r>
            <a:endParaRPr lang="el-GR" sz="1200" dirty="0">
              <a:solidFill>
                <a:schemeClr val="tx1"/>
              </a:solidFill>
              <a:cs typeface="Times New Roman" panose="02020603050405020304" pitchFamily="18" charset="0"/>
            </a:endParaRPr>
          </a:p>
        </p:txBody>
      </p:sp>
      <p:sp>
        <p:nvSpPr>
          <p:cNvPr id="12" name="Rectangle 11"/>
          <p:cNvSpPr/>
          <p:nvPr/>
        </p:nvSpPr>
        <p:spPr>
          <a:xfrm>
            <a:off x="7610806" y="3576030"/>
            <a:ext cx="1158875" cy="806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Level 3</a:t>
            </a:r>
          </a:p>
          <a:p>
            <a:pPr algn="ctr">
              <a:defRPr/>
            </a:pPr>
            <a:r>
              <a:rPr lang="en-US" sz="1200" dirty="0">
                <a:solidFill>
                  <a:schemeClr val="tx1"/>
                </a:solidFill>
                <a:cs typeface="Times New Roman" panose="02020603050405020304" pitchFamily="18" charset="0"/>
              </a:rPr>
              <a:t>Impact assessment</a:t>
            </a:r>
            <a:endParaRPr lang="el-GR" sz="1200" dirty="0">
              <a:solidFill>
                <a:schemeClr val="tx1"/>
              </a:solidFill>
              <a:cs typeface="Times New Roman" panose="02020603050405020304" pitchFamily="18" charset="0"/>
            </a:endParaRPr>
          </a:p>
        </p:txBody>
      </p:sp>
      <p:sp>
        <p:nvSpPr>
          <p:cNvPr id="13" name="Rectangle 12"/>
          <p:cNvSpPr/>
          <p:nvPr/>
        </p:nvSpPr>
        <p:spPr>
          <a:xfrm>
            <a:off x="5058106" y="5500080"/>
            <a:ext cx="1181100" cy="8080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Level 4</a:t>
            </a:r>
          </a:p>
          <a:p>
            <a:pPr algn="ctr">
              <a:defRPr/>
            </a:pPr>
            <a:r>
              <a:rPr lang="en-US" sz="1200" dirty="0">
                <a:solidFill>
                  <a:schemeClr val="tx1"/>
                </a:solidFill>
                <a:cs typeface="Times New Roman" panose="02020603050405020304" pitchFamily="18" charset="0"/>
              </a:rPr>
              <a:t>Process refinement</a:t>
            </a:r>
            <a:endParaRPr lang="el-GR" sz="1200" dirty="0">
              <a:solidFill>
                <a:schemeClr val="tx1"/>
              </a:solidFill>
              <a:cs typeface="Times New Roman" panose="02020603050405020304" pitchFamily="18" charset="0"/>
            </a:endParaRPr>
          </a:p>
        </p:txBody>
      </p:sp>
      <p:sp>
        <p:nvSpPr>
          <p:cNvPr id="14" name="Rectangle 13"/>
          <p:cNvSpPr/>
          <p:nvPr/>
        </p:nvSpPr>
        <p:spPr>
          <a:xfrm>
            <a:off x="9299906" y="4188805"/>
            <a:ext cx="865187" cy="10366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Human-computer interaction</a:t>
            </a:r>
            <a:endParaRPr lang="el-GR" sz="1200" dirty="0">
              <a:solidFill>
                <a:schemeClr val="tx1"/>
              </a:solidFill>
              <a:cs typeface="Times New Roman" panose="02020603050405020304" pitchFamily="18" charset="0"/>
            </a:endParaRPr>
          </a:p>
        </p:txBody>
      </p:sp>
      <p:sp>
        <p:nvSpPr>
          <p:cNvPr id="15" name="TextBox 7"/>
          <p:cNvSpPr txBox="1">
            <a:spLocks noChangeArrowheads="1"/>
          </p:cNvSpPr>
          <p:nvPr/>
        </p:nvSpPr>
        <p:spPr bwMode="auto">
          <a:xfrm>
            <a:off x="9418968" y="3912580"/>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200">
                <a:latin typeface="+mn-lt"/>
                <a:cs typeface="Times New Roman" panose="02020603050405020304" pitchFamily="18" charset="0"/>
              </a:rPr>
              <a:t>Users</a:t>
            </a:r>
            <a:endParaRPr lang="el-GR" altLang="el-GR" sz="1200">
              <a:latin typeface="+mn-lt"/>
              <a:cs typeface="Times New Roman" panose="02020603050405020304" pitchFamily="18" charset="0"/>
            </a:endParaRPr>
          </a:p>
        </p:txBody>
      </p:sp>
      <p:sp>
        <p:nvSpPr>
          <p:cNvPr id="16" name="Left-Right Arrow 15"/>
          <p:cNvSpPr/>
          <p:nvPr/>
        </p:nvSpPr>
        <p:spPr>
          <a:xfrm>
            <a:off x="3288043" y="4639655"/>
            <a:ext cx="290513" cy="147637"/>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17" name="Left-Right Arrow 16"/>
          <p:cNvSpPr/>
          <p:nvPr/>
        </p:nvSpPr>
        <p:spPr>
          <a:xfrm>
            <a:off x="3603956" y="4560280"/>
            <a:ext cx="5384800" cy="2921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grpSp>
        <p:nvGrpSpPr>
          <p:cNvPr id="18" name="Group 34"/>
          <p:cNvGrpSpPr>
            <a:grpSpLocks/>
          </p:cNvGrpSpPr>
          <p:nvPr/>
        </p:nvGrpSpPr>
        <p:grpSpPr bwMode="auto">
          <a:xfrm>
            <a:off x="6750381" y="5031767"/>
            <a:ext cx="2092325" cy="1036638"/>
            <a:chOff x="7030943" y="4488655"/>
            <a:chExt cx="2092516" cy="1036320"/>
          </a:xfrm>
        </p:grpSpPr>
        <p:sp>
          <p:nvSpPr>
            <p:cNvPr id="19" name="Rectangle 18"/>
            <p:cNvSpPr/>
            <p:nvPr/>
          </p:nvSpPr>
          <p:spPr>
            <a:xfrm>
              <a:off x="7030943" y="4488655"/>
              <a:ext cx="2092516" cy="1036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1"/>
                  </a:solidFill>
                  <a:cs typeface="Times New Roman" panose="02020603050405020304" pitchFamily="18" charset="0"/>
                </a:rPr>
                <a:t>Database management system</a:t>
              </a:r>
              <a:endParaRPr lang="el-GR" sz="1200" dirty="0">
                <a:solidFill>
                  <a:schemeClr val="tx1"/>
                </a:solidFill>
                <a:cs typeface="Times New Roman" panose="02020603050405020304" pitchFamily="18" charset="0"/>
              </a:endParaRPr>
            </a:p>
          </p:txBody>
        </p:sp>
        <p:sp>
          <p:nvSpPr>
            <p:cNvPr id="20" name="Flowchart: Magnetic Disk 19"/>
            <p:cNvSpPr/>
            <p:nvPr/>
          </p:nvSpPr>
          <p:spPr>
            <a:xfrm>
              <a:off x="7199233" y="4748925"/>
              <a:ext cx="841452" cy="730026"/>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Support database</a:t>
              </a:r>
              <a:endParaRPr lang="el-GR" sz="1200" dirty="0">
                <a:solidFill>
                  <a:schemeClr val="tx1"/>
                </a:solidFill>
                <a:cs typeface="Times New Roman" panose="02020603050405020304" pitchFamily="18" charset="0"/>
              </a:endParaRPr>
            </a:p>
          </p:txBody>
        </p:sp>
        <p:sp>
          <p:nvSpPr>
            <p:cNvPr id="21" name="Flowchart: Magnetic Disk 20"/>
            <p:cNvSpPr/>
            <p:nvPr/>
          </p:nvSpPr>
          <p:spPr>
            <a:xfrm>
              <a:off x="8132769" y="4748925"/>
              <a:ext cx="843039" cy="730026"/>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Fusion database</a:t>
              </a:r>
              <a:endParaRPr lang="el-GR" sz="1200" dirty="0">
                <a:solidFill>
                  <a:schemeClr val="tx1"/>
                </a:solidFill>
                <a:cs typeface="Times New Roman" panose="02020603050405020304" pitchFamily="18" charset="0"/>
              </a:endParaRPr>
            </a:p>
          </p:txBody>
        </p:sp>
      </p:grpSp>
      <p:sp>
        <p:nvSpPr>
          <p:cNvPr id="22" name="TextBox 24"/>
          <p:cNvSpPr txBox="1">
            <a:spLocks noChangeArrowheads="1"/>
          </p:cNvSpPr>
          <p:nvPr/>
        </p:nvSpPr>
        <p:spPr bwMode="auto">
          <a:xfrm>
            <a:off x="5551818" y="3263292"/>
            <a:ext cx="1412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200" dirty="0">
                <a:solidFill>
                  <a:schemeClr val="bg1"/>
                </a:solidFill>
                <a:latin typeface="+mn-lt"/>
                <a:cs typeface="Times New Roman" panose="02020603050405020304" pitchFamily="18" charset="0"/>
              </a:rPr>
              <a:t>Data fusion domain</a:t>
            </a:r>
            <a:endParaRPr lang="el-GR" altLang="el-GR" sz="1200" dirty="0">
              <a:solidFill>
                <a:schemeClr val="bg1"/>
              </a:solidFill>
              <a:latin typeface="+mn-lt"/>
              <a:cs typeface="Times New Roman" panose="02020603050405020304" pitchFamily="18" charset="0"/>
            </a:endParaRPr>
          </a:p>
        </p:txBody>
      </p:sp>
      <p:sp>
        <p:nvSpPr>
          <p:cNvPr id="23" name="Left-Right Arrow 22"/>
          <p:cNvSpPr/>
          <p:nvPr/>
        </p:nvSpPr>
        <p:spPr>
          <a:xfrm>
            <a:off x="8996693" y="4633305"/>
            <a:ext cx="290513" cy="147637"/>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24" name="Up-Down Arrow 23"/>
          <p:cNvSpPr/>
          <p:nvPr/>
        </p:nvSpPr>
        <p:spPr>
          <a:xfrm>
            <a:off x="5583568" y="4401530"/>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25" name="Up-Down Arrow 24"/>
          <p:cNvSpPr/>
          <p:nvPr/>
        </p:nvSpPr>
        <p:spPr>
          <a:xfrm>
            <a:off x="5581981" y="4788880"/>
            <a:ext cx="131762" cy="700087"/>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26" name="Up-Down Arrow 25"/>
          <p:cNvSpPr/>
          <p:nvPr/>
        </p:nvSpPr>
        <p:spPr>
          <a:xfrm>
            <a:off x="6837693" y="4403117"/>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27" name="Up-Down Arrow 26"/>
          <p:cNvSpPr/>
          <p:nvPr/>
        </p:nvSpPr>
        <p:spPr>
          <a:xfrm>
            <a:off x="8155318" y="4403117"/>
            <a:ext cx="128588"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28" name="Up-Down Arrow 27"/>
          <p:cNvSpPr/>
          <p:nvPr/>
        </p:nvSpPr>
        <p:spPr>
          <a:xfrm>
            <a:off x="4264356" y="4395180"/>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29" name="Up-Down Arrow 28"/>
          <p:cNvSpPr/>
          <p:nvPr/>
        </p:nvSpPr>
        <p:spPr>
          <a:xfrm>
            <a:off x="7733043" y="4792055"/>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Tree>
    <p:extLst>
      <p:ext uri="{BB962C8B-B14F-4D97-AF65-F5344CB8AC3E}">
        <p14:creationId xmlns:p14="http://schemas.microsoft.com/office/powerpoint/2010/main" val="1537140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 </a:t>
            </a:r>
            <a:r>
              <a:rPr lang="en-US" sz="3200" dirty="0">
                <a:solidFill>
                  <a:schemeClr val="tx1">
                    <a:lumMod val="50000"/>
                    <a:lumOff val="50000"/>
                  </a:schemeClr>
                </a:solidFill>
              </a:rPr>
              <a:t>Problem </a:t>
            </a:r>
            <a:r>
              <a:rPr lang="en-US" sz="3200" dirty="0" smtClean="0">
                <a:solidFill>
                  <a:schemeClr val="tx1">
                    <a:lumMod val="50000"/>
                    <a:lumOff val="50000"/>
                  </a:schemeClr>
                </a:solidFill>
              </a:rPr>
              <a:t>Framework</a:t>
            </a:r>
          </a:p>
          <a:p>
            <a:r>
              <a:rPr lang="en-US" sz="3200" dirty="0" smtClean="0">
                <a:solidFill>
                  <a:schemeClr val="tx1">
                    <a:lumMod val="50000"/>
                    <a:lumOff val="50000"/>
                  </a:schemeClr>
                </a:solidFill>
              </a:rPr>
              <a:t>Fusion</a:t>
            </a:r>
          </a:p>
          <a:p>
            <a:r>
              <a:rPr lang="en-US" sz="3200" dirty="0" smtClean="0"/>
              <a:t>The Data layer</a:t>
            </a:r>
          </a:p>
          <a:p>
            <a:r>
              <a:rPr lang="en-US" sz="3200" dirty="0" smtClean="0">
                <a:solidFill>
                  <a:schemeClr val="tx1">
                    <a:lumMod val="50000"/>
                    <a:lumOff val="50000"/>
                  </a:schemeClr>
                </a:solidFill>
              </a:rPr>
              <a:t>Complete Example</a:t>
            </a:r>
            <a:endParaRPr lang="en-US" sz="32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21</a:t>
            </a:fld>
            <a:endParaRPr lang="en-US"/>
          </a:p>
        </p:txBody>
      </p:sp>
    </p:spTree>
    <p:extLst>
      <p:ext uri="{BB962C8B-B14F-4D97-AF65-F5344CB8AC3E}">
        <p14:creationId xmlns:p14="http://schemas.microsoft.com/office/powerpoint/2010/main" val="3345307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Layer (1)</a:t>
            </a:r>
            <a:endParaRPr lang="en-US" dirty="0"/>
          </a:p>
        </p:txBody>
      </p:sp>
      <p:sp>
        <p:nvSpPr>
          <p:cNvPr id="3" name="Content Placeholder 2"/>
          <p:cNvSpPr>
            <a:spLocks noGrp="1"/>
          </p:cNvSpPr>
          <p:nvPr>
            <p:ph idx="1"/>
          </p:nvPr>
        </p:nvSpPr>
        <p:spPr/>
        <p:txBody>
          <a:bodyPr>
            <a:noAutofit/>
          </a:bodyPr>
          <a:lstStyle/>
          <a:p>
            <a:r>
              <a:rPr lang="en-US" sz="2800" dirty="0" smtClean="0"/>
              <a:t>Metadata </a:t>
            </a:r>
            <a:r>
              <a:rPr lang="en-US" sz="2800" dirty="0"/>
              <a:t>of multimedia </a:t>
            </a:r>
            <a:r>
              <a:rPr lang="en-US" sz="2800" dirty="0" smtClean="0"/>
              <a:t>streams</a:t>
            </a:r>
          </a:p>
          <a:p>
            <a:r>
              <a:rPr lang="en-US" sz="2800" dirty="0"/>
              <a:t>Semi-structured vs structured</a:t>
            </a:r>
          </a:p>
          <a:p>
            <a:pPr lvl="1"/>
            <a:r>
              <a:rPr lang="en-US" sz="2400" dirty="0" smtClean="0"/>
              <a:t>No </a:t>
            </a:r>
            <a:r>
              <a:rPr lang="en-US" sz="2400" dirty="0"/>
              <a:t>significant technological challenges </a:t>
            </a:r>
            <a:r>
              <a:rPr lang="en-US" sz="2400" dirty="0" smtClean="0"/>
              <a:t>into converting semi-structured </a:t>
            </a:r>
            <a:r>
              <a:rPr lang="en-US" sz="2400" dirty="0"/>
              <a:t>documents into </a:t>
            </a:r>
            <a:r>
              <a:rPr lang="en-US" sz="2400" dirty="0" smtClean="0"/>
              <a:t>RDF</a:t>
            </a:r>
            <a:endParaRPr lang="en-US" sz="2400" dirty="0"/>
          </a:p>
          <a:p>
            <a:r>
              <a:rPr lang="en-US" sz="2800" dirty="0" smtClean="0"/>
              <a:t>Data is produced in the form of streams</a:t>
            </a:r>
          </a:p>
          <a:p>
            <a:pPr lvl="1"/>
            <a:r>
              <a:rPr lang="en-US" sz="2400" dirty="0" smtClean="0"/>
              <a:t>Originating from a set of heterogeneous distributed sources</a:t>
            </a:r>
          </a:p>
          <a:p>
            <a:pPr lvl="1"/>
            <a:r>
              <a:rPr lang="en-US" sz="2400" dirty="0" smtClean="0"/>
              <a:t>No starting or ending point</a:t>
            </a:r>
          </a:p>
          <a:p>
            <a:pPr lvl="1"/>
            <a:r>
              <a:rPr lang="en-US" sz="2400" dirty="0" smtClean="0"/>
              <a:t>A strategy must be devised</a:t>
            </a:r>
          </a:p>
          <a:p>
            <a:pPr lvl="2"/>
            <a:r>
              <a:rPr lang="en-US" sz="2000" dirty="0" smtClean="0"/>
              <a:t>Define how new facts will be pushed into the system and old facts will be pushed out of it</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22</a:t>
            </a:fld>
            <a:endParaRPr lang="en-US"/>
          </a:p>
        </p:txBody>
      </p:sp>
    </p:spTree>
    <p:extLst>
      <p:ext uri="{BB962C8B-B14F-4D97-AF65-F5344CB8AC3E}">
        <p14:creationId xmlns:p14="http://schemas.microsoft.com/office/powerpoint/2010/main" val="895440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Layer (2)</a:t>
            </a:r>
            <a:endParaRPr lang="en-US" dirty="0"/>
          </a:p>
        </p:txBody>
      </p:sp>
      <p:sp>
        <p:nvSpPr>
          <p:cNvPr id="3" name="Content Placeholder 2"/>
          <p:cNvSpPr>
            <a:spLocks noGrp="1"/>
          </p:cNvSpPr>
          <p:nvPr>
            <p:ph idx="1"/>
          </p:nvPr>
        </p:nvSpPr>
        <p:spPr/>
        <p:txBody>
          <a:bodyPr>
            <a:noAutofit/>
          </a:bodyPr>
          <a:lstStyle/>
          <a:p>
            <a:r>
              <a:rPr lang="en-US" sz="3200" dirty="0" smtClean="0"/>
              <a:t>Data flow</a:t>
            </a:r>
          </a:p>
          <a:p>
            <a:pPr lvl="1"/>
            <a:r>
              <a:rPr lang="en-US" sz="2800" dirty="0" smtClean="0"/>
              <a:t>Use of a middleware</a:t>
            </a:r>
          </a:p>
          <a:p>
            <a:pPr lvl="1"/>
            <a:r>
              <a:rPr lang="en-US" sz="2800" dirty="0" smtClean="0"/>
              <a:t>Semantic annotation </a:t>
            </a:r>
            <a:r>
              <a:rPr lang="en-US" sz="2800" dirty="0" smtClean="0">
                <a:latin typeface="Times New Roman" panose="02020603050405020304" pitchFamily="18" charset="0"/>
                <a:cs typeface="Times New Roman" panose="02020603050405020304" pitchFamily="18" charset="0"/>
              </a:rPr>
              <a:t>→ </a:t>
            </a:r>
            <a:r>
              <a:rPr lang="en-US" sz="2800" dirty="0" smtClean="0"/>
              <a:t>Knowledge Base</a:t>
            </a:r>
          </a:p>
          <a:p>
            <a:pPr lvl="1"/>
            <a:r>
              <a:rPr lang="en-US" sz="2800" dirty="0" smtClean="0"/>
              <a:t>Ability to answer semantic queries</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23</a:t>
            </a:fld>
            <a:endParaRPr lang="en-US"/>
          </a:p>
        </p:txBody>
      </p:sp>
    </p:spTree>
    <p:extLst>
      <p:ext uri="{BB962C8B-B14F-4D97-AF65-F5344CB8AC3E}">
        <p14:creationId xmlns:p14="http://schemas.microsoft.com/office/powerpoint/2010/main" val="1514638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Context (1)</a:t>
            </a:r>
            <a:endParaRPr lang="en-US" dirty="0"/>
          </a:p>
        </p:txBody>
      </p:sp>
      <p:sp>
        <p:nvSpPr>
          <p:cNvPr id="3" name="Content Placeholder 2"/>
          <p:cNvSpPr>
            <a:spLocks noGrp="1"/>
          </p:cNvSpPr>
          <p:nvPr>
            <p:ph idx="1"/>
          </p:nvPr>
        </p:nvSpPr>
        <p:spPr/>
        <p:txBody>
          <a:bodyPr>
            <a:normAutofit/>
          </a:bodyPr>
          <a:lstStyle/>
          <a:p>
            <a:r>
              <a:rPr lang="en-US" sz="3200" dirty="0" smtClean="0"/>
              <a:t>Challenges</a:t>
            </a:r>
          </a:p>
          <a:p>
            <a:pPr lvl="1"/>
            <a:r>
              <a:rPr lang="en-US" sz="2800" dirty="0" smtClean="0"/>
              <a:t>Complexity </a:t>
            </a:r>
            <a:r>
              <a:rPr lang="en-US" sz="2800" dirty="0"/>
              <a:t>of capturing, representing and processing the </a:t>
            </a:r>
            <a:r>
              <a:rPr lang="en-US" sz="2800" dirty="0" smtClean="0"/>
              <a:t>concepts </a:t>
            </a:r>
          </a:p>
          <a:p>
            <a:pPr lvl="1"/>
            <a:r>
              <a:rPr lang="en-US" sz="2800" dirty="0" smtClean="0"/>
              <a:t>Expressivity of the description </a:t>
            </a:r>
            <a:r>
              <a:rPr lang="en-US" sz="2800" dirty="0"/>
              <a:t>of the </a:t>
            </a:r>
            <a:r>
              <a:rPr lang="en-US" sz="2800" dirty="0" smtClean="0"/>
              <a:t>world</a:t>
            </a:r>
          </a:p>
          <a:p>
            <a:pPr lvl="2"/>
            <a:r>
              <a:rPr lang="en-US" sz="2400" dirty="0" smtClean="0"/>
              <a:t>Expressive </a:t>
            </a:r>
            <a:r>
              <a:rPr lang="en-US" sz="2400" dirty="0"/>
              <a:t>enough in order to enable specific </a:t>
            </a:r>
            <a:r>
              <a:rPr lang="en-US" sz="2400" dirty="0" smtClean="0"/>
              <a:t>behaviors</a:t>
            </a:r>
          </a:p>
          <a:p>
            <a:pPr lvl="2"/>
            <a:r>
              <a:rPr lang="en-US" sz="2400" dirty="0" smtClean="0"/>
              <a:t>Not </a:t>
            </a:r>
            <a:r>
              <a:rPr lang="en-US" sz="2400" dirty="0"/>
              <a:t>as complex as to render the collected information </a:t>
            </a:r>
            <a:r>
              <a:rPr lang="en-US" sz="2400" dirty="0" smtClean="0"/>
              <a:t>unmanageable</a:t>
            </a:r>
          </a:p>
          <a:p>
            <a:r>
              <a:rPr lang="en-US" sz="3200" dirty="0" smtClean="0"/>
              <a:t>Common </a:t>
            </a:r>
            <a:r>
              <a:rPr lang="en-US" sz="3200" dirty="0"/>
              <a:t>representation format and vocabulary </a:t>
            </a:r>
            <a:endParaRPr lang="en-US" sz="3200" dirty="0" smtClean="0"/>
          </a:p>
          <a:p>
            <a:pPr lvl="1"/>
            <a:r>
              <a:rPr lang="en-US" sz="2800" dirty="0" smtClean="0"/>
              <a:t>Ensure </a:t>
            </a:r>
            <a:r>
              <a:rPr lang="en-US" sz="2800" dirty="0"/>
              <a:t>syntactic and semantic </a:t>
            </a:r>
            <a:r>
              <a:rPr lang="en-US" sz="2800" dirty="0" smtClean="0"/>
              <a:t>interoperability in the system</a:t>
            </a:r>
          </a:p>
          <a:p>
            <a:pPr lvl="1"/>
            <a:r>
              <a:rPr lang="en-US" sz="2800" dirty="0" smtClean="0"/>
              <a:t>Enable integration </a:t>
            </a:r>
            <a:r>
              <a:rPr lang="en-US" sz="2800" dirty="0"/>
              <a:t>with third party data </a:t>
            </a:r>
            <a:r>
              <a:rPr lang="en-US" sz="2800" dirty="0" smtClean="0"/>
              <a:t>sources</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24</a:t>
            </a:fld>
            <a:endParaRPr lang="en-US"/>
          </a:p>
        </p:txBody>
      </p:sp>
    </p:spTree>
    <p:extLst>
      <p:ext uri="{BB962C8B-B14F-4D97-AF65-F5344CB8AC3E}">
        <p14:creationId xmlns:p14="http://schemas.microsoft.com/office/powerpoint/2010/main" val="3964272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Context </a:t>
            </a:r>
            <a:r>
              <a:rPr lang="en-US" dirty="0" smtClean="0"/>
              <a:t>(2)</a:t>
            </a:r>
            <a:endParaRPr lang="en-US" dirty="0"/>
          </a:p>
        </p:txBody>
      </p:sp>
      <p:sp>
        <p:nvSpPr>
          <p:cNvPr id="3" name="Content Placeholder 2"/>
          <p:cNvSpPr>
            <a:spLocks noGrp="1"/>
          </p:cNvSpPr>
          <p:nvPr>
            <p:ph idx="1"/>
          </p:nvPr>
        </p:nvSpPr>
        <p:spPr>
          <a:xfrm>
            <a:off x="1097280" y="1845734"/>
            <a:ext cx="10937966" cy="4023360"/>
          </a:xfrm>
        </p:spPr>
        <p:txBody>
          <a:bodyPr>
            <a:noAutofit/>
          </a:bodyPr>
          <a:lstStyle/>
          <a:p>
            <a:r>
              <a:rPr lang="en-US" sz="3200" dirty="0" smtClean="0"/>
              <a:t>Uniform </a:t>
            </a:r>
            <a:r>
              <a:rPr lang="en-US" sz="3200" dirty="0"/>
              <a:t>context representation and processing at the infrastructure </a:t>
            </a:r>
            <a:r>
              <a:rPr lang="en-US" sz="3200" dirty="0" smtClean="0"/>
              <a:t>level</a:t>
            </a:r>
          </a:p>
          <a:p>
            <a:pPr lvl="1"/>
            <a:r>
              <a:rPr lang="en-US" sz="2800" dirty="0" smtClean="0"/>
              <a:t>Better </a:t>
            </a:r>
            <a:r>
              <a:rPr lang="en-US" sz="2800" dirty="0"/>
              <a:t>reuse of derived context by multiple data producers and </a:t>
            </a:r>
            <a:r>
              <a:rPr lang="en-US" sz="2800" dirty="0" smtClean="0"/>
              <a:t>consumers</a:t>
            </a:r>
          </a:p>
          <a:p>
            <a:r>
              <a:rPr lang="en-US" sz="3200" dirty="0"/>
              <a:t>Ontology-based </a:t>
            </a:r>
            <a:r>
              <a:rPr lang="en-US" sz="3200" dirty="0" smtClean="0"/>
              <a:t>descriptions</a:t>
            </a:r>
          </a:p>
          <a:p>
            <a:pPr lvl="1"/>
            <a:r>
              <a:rPr lang="en-US" sz="2800" dirty="0" smtClean="0"/>
              <a:t>Offer </a:t>
            </a:r>
            <a:r>
              <a:rPr lang="en-US" sz="2800" dirty="0"/>
              <a:t>unambiguous definitions of the concepts and their </a:t>
            </a:r>
            <a:r>
              <a:rPr lang="en-US" sz="2800" dirty="0" smtClean="0"/>
              <a:t>relationships</a:t>
            </a:r>
          </a:p>
          <a:p>
            <a:pPr lvl="1"/>
            <a:r>
              <a:rPr lang="en-US" sz="2800" dirty="0" smtClean="0"/>
              <a:t>Allow </a:t>
            </a:r>
            <a:r>
              <a:rPr lang="en-US" sz="2800" dirty="0"/>
              <a:t>further exploitation of the created Knowledge </a:t>
            </a:r>
            <a:r>
              <a:rPr lang="en-US" sz="2800" dirty="0" smtClean="0"/>
              <a:t>Base</a:t>
            </a:r>
          </a:p>
          <a:p>
            <a:pPr lvl="2"/>
            <a:r>
              <a:rPr lang="en-US" sz="2400" dirty="0"/>
              <a:t>H</a:t>
            </a:r>
            <a:r>
              <a:rPr lang="en-US" sz="2400" dirty="0" smtClean="0"/>
              <a:t>igher level, intelligent, </a:t>
            </a:r>
            <a:r>
              <a:rPr lang="en-US" sz="2400" dirty="0"/>
              <a:t>semantic </a:t>
            </a:r>
            <a:r>
              <a:rPr lang="en-US" sz="2400" dirty="0" smtClean="0"/>
              <a:t>queries</a:t>
            </a:r>
          </a:p>
          <a:p>
            <a:pPr lvl="1"/>
            <a:r>
              <a:rPr lang="en-US" sz="2800" dirty="0" smtClean="0"/>
              <a:t>Formalize knowledge </a:t>
            </a:r>
            <a:r>
              <a:rPr lang="en-US" sz="2800" dirty="0"/>
              <a:t>about the specific </a:t>
            </a:r>
            <a:r>
              <a:rPr lang="en-US" sz="2800" dirty="0" smtClean="0"/>
              <a:t>domain</a:t>
            </a:r>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25</a:t>
            </a:fld>
            <a:endParaRPr lang="en-US"/>
          </a:p>
        </p:txBody>
      </p:sp>
    </p:spTree>
    <p:extLst>
      <p:ext uri="{BB962C8B-B14F-4D97-AF65-F5344CB8AC3E}">
        <p14:creationId xmlns:p14="http://schemas.microsoft.com/office/powerpoint/2010/main" val="2178441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Semantic </a:t>
            </a:r>
            <a:r>
              <a:rPr lang="en-US" sz="4000" dirty="0" smtClean="0"/>
              <a:t>Web Technologies </a:t>
            </a:r>
            <a:r>
              <a:rPr lang="en-US" sz="4000" dirty="0"/>
              <a:t>in </a:t>
            </a:r>
            <a:r>
              <a:rPr lang="en-US" sz="4000" dirty="0" smtClean="0"/>
              <a:t>Sensor Networks</a:t>
            </a:r>
            <a:endParaRPr lang="en-US" sz="4000" dirty="0"/>
          </a:p>
        </p:txBody>
      </p:sp>
      <p:sp>
        <p:nvSpPr>
          <p:cNvPr id="3" name="Content Placeholder 2"/>
          <p:cNvSpPr>
            <a:spLocks noGrp="1"/>
          </p:cNvSpPr>
          <p:nvPr>
            <p:ph idx="1"/>
          </p:nvPr>
        </p:nvSpPr>
        <p:spPr>
          <a:xfrm>
            <a:off x="1097279" y="1845734"/>
            <a:ext cx="10737669" cy="4023360"/>
          </a:xfrm>
        </p:spPr>
        <p:txBody>
          <a:bodyPr>
            <a:noAutofit/>
          </a:bodyPr>
          <a:lstStyle/>
          <a:p>
            <a:r>
              <a:rPr lang="en-US" sz="3200" dirty="0" smtClean="0"/>
              <a:t>Research </a:t>
            </a:r>
            <a:r>
              <a:rPr lang="en-US" sz="3200" dirty="0"/>
              <a:t>focuses </a:t>
            </a:r>
            <a:r>
              <a:rPr lang="en-US" sz="3200" dirty="0" smtClean="0"/>
              <a:t>on modelling</a:t>
            </a:r>
          </a:p>
          <a:p>
            <a:r>
              <a:rPr lang="en-US" sz="3200" dirty="0" smtClean="0"/>
              <a:t>Goal: enable </a:t>
            </a:r>
            <a:r>
              <a:rPr lang="en-US" sz="3200" dirty="0"/>
              <a:t>higher level processing for event/situation </a:t>
            </a:r>
            <a:r>
              <a:rPr lang="en-US" sz="3200" dirty="0" smtClean="0"/>
              <a:t>analysis</a:t>
            </a:r>
            <a:endParaRPr lang="el-GR" sz="3200" dirty="0" smtClean="0"/>
          </a:p>
          <a:p>
            <a:pPr lvl="1"/>
            <a:r>
              <a:rPr lang="en-US" sz="2800" dirty="0"/>
              <a:t>Define ontologies for sensor measurement and sensor description</a:t>
            </a:r>
          </a:p>
          <a:p>
            <a:pPr lvl="1"/>
            <a:r>
              <a:rPr lang="en-US" sz="2800" dirty="0" smtClean="0"/>
              <a:t>Use a meta-ontology (e.g. SUMO)</a:t>
            </a:r>
          </a:p>
          <a:p>
            <a:pPr lvl="2"/>
            <a:r>
              <a:rPr lang="en-US" sz="2400" dirty="0" smtClean="0"/>
              <a:t>Define </a:t>
            </a:r>
            <a:r>
              <a:rPr lang="en-US" sz="2400" dirty="0"/>
              <a:t>a sensor ontology </a:t>
            </a:r>
            <a:r>
              <a:rPr lang="en-US" sz="2400" dirty="0" smtClean="0"/>
              <a:t>under it</a:t>
            </a:r>
          </a:p>
          <a:p>
            <a:pPr lvl="2"/>
            <a:r>
              <a:rPr lang="en-US" sz="2400" dirty="0" smtClean="0"/>
              <a:t>Use it to annotate, query, and discover sensors</a:t>
            </a:r>
          </a:p>
          <a:p>
            <a:pPr lvl="1"/>
            <a:r>
              <a:rPr lang="en-US" sz="2800" dirty="0" smtClean="0"/>
              <a:t>Base concepts: Resource</a:t>
            </a:r>
            <a:r>
              <a:rPr lang="en-US" sz="2800" dirty="0"/>
              <a:t>, </a:t>
            </a:r>
            <a:r>
              <a:rPr lang="en-US" sz="2800" dirty="0" smtClean="0"/>
              <a:t>Actor</a:t>
            </a:r>
            <a:r>
              <a:rPr lang="en-US" sz="2800" dirty="0"/>
              <a:t>, </a:t>
            </a:r>
            <a:r>
              <a:rPr lang="en-US" sz="2800" dirty="0" smtClean="0"/>
              <a:t>Environment</a:t>
            </a:r>
          </a:p>
          <a:p>
            <a:pPr lvl="2"/>
            <a:r>
              <a:rPr lang="en-US" sz="2400" dirty="0" smtClean="0"/>
              <a:t>Parts </a:t>
            </a:r>
            <a:r>
              <a:rPr lang="en-US" sz="2400" dirty="0"/>
              <a:t>that describe the state of the </a:t>
            </a:r>
            <a:r>
              <a:rPr lang="en-US" sz="2400" dirty="0" smtClean="0"/>
              <a:t>resources</a:t>
            </a:r>
            <a:endParaRPr lang="en-US" sz="2400" dirty="0"/>
          </a:p>
          <a:p>
            <a:pPr lvl="2"/>
            <a:r>
              <a:rPr lang="en-US" sz="2400" dirty="0" smtClean="0"/>
              <a:t>Entities </a:t>
            </a:r>
            <a:r>
              <a:rPr lang="en-US" sz="2400" dirty="0"/>
              <a:t>operating in the </a:t>
            </a:r>
            <a:r>
              <a:rPr lang="en-US" sz="2400" dirty="0" smtClean="0"/>
              <a:t>resources</a:t>
            </a:r>
            <a:endParaRPr lang="en-US" sz="2400" dirty="0"/>
          </a:p>
          <a:p>
            <a:pPr lvl="2"/>
            <a:r>
              <a:rPr lang="en-US" sz="2400" dirty="0" smtClean="0"/>
              <a:t>Surrounding </a:t>
            </a:r>
            <a:r>
              <a:rPr lang="en-US" sz="2400" dirty="0"/>
              <a:t>environment </a:t>
            </a:r>
            <a:r>
              <a:rPr lang="en-US" sz="2400" dirty="0" smtClean="0"/>
              <a:t>conditions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26</a:t>
            </a:fld>
            <a:endParaRPr lang="en-US"/>
          </a:p>
        </p:txBody>
      </p:sp>
    </p:spTree>
    <p:extLst>
      <p:ext uri="{BB962C8B-B14F-4D97-AF65-F5344CB8AC3E}">
        <p14:creationId xmlns:p14="http://schemas.microsoft.com/office/powerpoint/2010/main" val="1300656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for Situation Awareness (1)</a:t>
            </a:r>
            <a:endParaRPr lang="en-US" dirty="0"/>
          </a:p>
        </p:txBody>
      </p:sp>
      <p:sp>
        <p:nvSpPr>
          <p:cNvPr id="3" name="Content Placeholder 2"/>
          <p:cNvSpPr>
            <a:spLocks noGrp="1"/>
          </p:cNvSpPr>
          <p:nvPr>
            <p:ph idx="1"/>
          </p:nvPr>
        </p:nvSpPr>
        <p:spPr/>
        <p:txBody>
          <a:bodyPr>
            <a:normAutofit/>
          </a:bodyPr>
          <a:lstStyle/>
          <a:p>
            <a:r>
              <a:rPr lang="en-US" sz="3200" dirty="0" smtClean="0"/>
              <a:t>Situation </a:t>
            </a:r>
            <a:r>
              <a:rPr lang="en-US" sz="3200" dirty="0"/>
              <a:t>Theory Ontology (STO</a:t>
            </a:r>
            <a:r>
              <a:rPr lang="en-US" sz="3200" dirty="0" smtClean="0"/>
              <a:t>)</a:t>
            </a:r>
          </a:p>
          <a:p>
            <a:pPr lvl="1"/>
            <a:r>
              <a:rPr lang="en-US" sz="2800" dirty="0" smtClean="0"/>
              <a:t>A </a:t>
            </a:r>
            <a:r>
              <a:rPr lang="en-US" sz="2800" dirty="0"/>
              <a:t>unified expression of </a:t>
            </a:r>
            <a:r>
              <a:rPr lang="en-US" sz="2800" dirty="0" smtClean="0"/>
              <a:t>the </a:t>
            </a:r>
            <a:r>
              <a:rPr lang="en-US" sz="2800" dirty="0"/>
              <a:t>Situation </a:t>
            </a:r>
            <a:r>
              <a:rPr lang="en-US" sz="2800" dirty="0" smtClean="0"/>
              <a:t>Theory</a:t>
            </a:r>
          </a:p>
          <a:p>
            <a:pPr lvl="1"/>
            <a:r>
              <a:rPr lang="en-US" sz="2800" dirty="0" smtClean="0"/>
              <a:t>Models events/objects </a:t>
            </a:r>
            <a:r>
              <a:rPr lang="en-US" sz="2800" dirty="0"/>
              <a:t>and their </a:t>
            </a:r>
            <a:r>
              <a:rPr lang="en-US" sz="2800" dirty="0" smtClean="0"/>
              <a:t>relationships in OWL</a:t>
            </a:r>
          </a:p>
          <a:p>
            <a:pPr lvl="1"/>
            <a:r>
              <a:rPr lang="en-US" sz="2800" dirty="0" smtClean="0"/>
              <a:t>Can be </a:t>
            </a:r>
            <a:r>
              <a:rPr lang="en-US" sz="2800" dirty="0"/>
              <a:t>extended with classes and relations that correspond to the actual application </a:t>
            </a:r>
            <a:r>
              <a:rPr lang="en-US" sz="2800" dirty="0" smtClean="0"/>
              <a:t>scenario</a:t>
            </a:r>
          </a:p>
          <a:p>
            <a:pPr lvl="1"/>
            <a:r>
              <a:rPr lang="en-US" sz="2800" dirty="0" smtClean="0"/>
              <a:t>Two </a:t>
            </a:r>
            <a:r>
              <a:rPr lang="en-US" sz="2800" dirty="0"/>
              <a:t>additional ontologies </a:t>
            </a:r>
            <a:r>
              <a:rPr lang="en-US" sz="2800" dirty="0" smtClean="0"/>
              <a:t>integrated</a:t>
            </a:r>
            <a:r>
              <a:rPr lang="en-US" sz="2800" dirty="0"/>
              <a:t>, </a:t>
            </a:r>
            <a:r>
              <a:rPr lang="en-US" sz="2800" dirty="0" smtClean="0"/>
              <a:t>in </a:t>
            </a:r>
            <a:r>
              <a:rPr lang="en-US" sz="2800" dirty="0"/>
              <a:t>order to be able to use it in a real sensor fusion environment</a:t>
            </a:r>
            <a:endParaRPr lang="en-US" sz="2800" dirty="0" smtClean="0"/>
          </a:p>
          <a:p>
            <a:pPr lvl="2"/>
            <a:r>
              <a:rPr lang="en-US" sz="2400" dirty="0" smtClean="0"/>
              <a:t>The </a:t>
            </a:r>
            <a:r>
              <a:rPr lang="en-US" sz="2400" dirty="0"/>
              <a:t>Time </a:t>
            </a:r>
            <a:r>
              <a:rPr lang="en-US" sz="2400" dirty="0" smtClean="0"/>
              <a:t>ontology</a:t>
            </a:r>
          </a:p>
          <a:p>
            <a:pPr lvl="2"/>
            <a:r>
              <a:rPr lang="en-US" sz="2400" dirty="0" smtClean="0"/>
              <a:t>The </a:t>
            </a:r>
            <a:r>
              <a:rPr lang="en-US" sz="2400" dirty="0"/>
              <a:t>WGS84 Geo Positioning </a:t>
            </a:r>
            <a:r>
              <a:rPr lang="en-US" sz="2400" dirty="0" smtClean="0"/>
              <a:t>ontology</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27</a:t>
            </a:fld>
            <a:endParaRPr lang="en-US"/>
          </a:p>
        </p:txBody>
      </p:sp>
    </p:spTree>
    <p:extLst>
      <p:ext uri="{BB962C8B-B14F-4D97-AF65-F5344CB8AC3E}">
        <p14:creationId xmlns:p14="http://schemas.microsoft.com/office/powerpoint/2010/main" val="22536688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Semantics for Situation Awareness </a:t>
            </a:r>
            <a:r>
              <a:rPr lang="en-US" dirty="0" smtClean="0"/>
              <a:t>(2)</a:t>
            </a:r>
            <a:endParaRPr lang="en-US" dirty="0"/>
          </a:p>
        </p:txBody>
      </p:sp>
      <p:sp>
        <p:nvSpPr>
          <p:cNvPr id="3" name="Content Placeholder 2"/>
          <p:cNvSpPr>
            <a:spLocks noGrp="1"/>
          </p:cNvSpPr>
          <p:nvPr>
            <p:ph idx="1"/>
          </p:nvPr>
        </p:nvSpPr>
        <p:spPr/>
        <p:txBody>
          <a:bodyPr>
            <a:normAutofit/>
          </a:bodyPr>
          <a:lstStyle/>
          <a:p>
            <a:r>
              <a:rPr lang="en-US" sz="3200" dirty="0" smtClean="0"/>
              <a:t>SSN </a:t>
            </a:r>
            <a:r>
              <a:rPr lang="en-US" sz="3200" dirty="0"/>
              <a:t>ontology </a:t>
            </a:r>
            <a:endParaRPr lang="en-US" sz="3200" dirty="0" smtClean="0"/>
          </a:p>
          <a:p>
            <a:pPr lvl="1"/>
            <a:r>
              <a:rPr lang="en-US" sz="2800" dirty="0" smtClean="0"/>
              <a:t>Describes </a:t>
            </a:r>
            <a:r>
              <a:rPr lang="en-US" sz="2800" dirty="0"/>
              <a:t>sensor data in the Linked Sensor Data </a:t>
            </a:r>
            <a:r>
              <a:rPr lang="en-US" sz="2800" dirty="0" smtClean="0"/>
              <a:t>context</a:t>
            </a:r>
          </a:p>
          <a:p>
            <a:r>
              <a:rPr lang="en-US" sz="3200" dirty="0" smtClean="0"/>
              <a:t>Semantic </a:t>
            </a:r>
            <a:r>
              <a:rPr lang="en-US" sz="3200" dirty="0"/>
              <a:t>Sensor Web (SSW</a:t>
            </a:r>
            <a:r>
              <a:rPr lang="en-US" sz="3200" dirty="0" smtClean="0"/>
              <a:t>)</a:t>
            </a:r>
          </a:p>
          <a:p>
            <a:pPr lvl="1"/>
            <a:r>
              <a:rPr lang="en-US" sz="2800" dirty="0" smtClean="0"/>
              <a:t>Framework </a:t>
            </a:r>
            <a:r>
              <a:rPr lang="en-US" sz="2800" dirty="0"/>
              <a:t>for providing </a:t>
            </a:r>
            <a:r>
              <a:rPr lang="en-US" sz="2800" dirty="0" smtClean="0"/>
              <a:t>meaning </a:t>
            </a:r>
            <a:r>
              <a:rPr lang="en-US" sz="2800" dirty="0"/>
              <a:t>for sensor </a:t>
            </a:r>
            <a:r>
              <a:rPr lang="en-US" sz="2800" dirty="0" smtClean="0"/>
              <a:t>observations</a:t>
            </a:r>
          </a:p>
          <a:p>
            <a:pPr lvl="1"/>
            <a:r>
              <a:rPr lang="en-US" sz="2800" dirty="0" smtClean="0"/>
              <a:t>Bridges </a:t>
            </a:r>
            <a:r>
              <a:rPr lang="en-US" sz="2800" dirty="0"/>
              <a:t>the gap </a:t>
            </a:r>
            <a:r>
              <a:rPr lang="en-US" sz="2800" dirty="0" smtClean="0"/>
              <a:t>between</a:t>
            </a:r>
          </a:p>
          <a:p>
            <a:pPr lvl="2"/>
            <a:r>
              <a:rPr lang="en-US" sz="2400" dirty="0" smtClean="0"/>
              <a:t>XML-based </a:t>
            </a:r>
            <a:r>
              <a:rPr lang="en-US" sz="2400" dirty="0"/>
              <a:t>metadata standards of the Sensor Web </a:t>
            </a:r>
            <a:r>
              <a:rPr lang="en-US" sz="2400" dirty="0" smtClean="0"/>
              <a:t>Enablement</a:t>
            </a:r>
          </a:p>
          <a:p>
            <a:pPr lvl="2"/>
            <a:r>
              <a:rPr lang="en-US" sz="2400" dirty="0" smtClean="0"/>
              <a:t>RDF/OWL-based </a:t>
            </a:r>
            <a:r>
              <a:rPr lang="en-US" sz="2400" dirty="0"/>
              <a:t>vocabularies driving the Semantic </a:t>
            </a:r>
            <a:r>
              <a:rPr lang="en-US" sz="2400" dirty="0" smtClean="0"/>
              <a:t>Web</a:t>
            </a:r>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28</a:t>
            </a:fld>
            <a:endParaRPr lang="en-US"/>
          </a:p>
        </p:txBody>
      </p:sp>
    </p:spTree>
    <p:extLst>
      <p:ext uri="{BB962C8B-B14F-4D97-AF65-F5344CB8AC3E}">
        <p14:creationId xmlns:p14="http://schemas.microsoft.com/office/powerpoint/2010/main" val="4140831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Context using Ontologies</a:t>
            </a:r>
            <a:endParaRPr lang="en-US" dirty="0"/>
          </a:p>
        </p:txBody>
      </p:sp>
      <p:sp>
        <p:nvSpPr>
          <p:cNvPr id="3" name="Content Placeholder 2"/>
          <p:cNvSpPr>
            <a:spLocks noGrp="1"/>
          </p:cNvSpPr>
          <p:nvPr>
            <p:ph idx="1"/>
          </p:nvPr>
        </p:nvSpPr>
        <p:spPr/>
        <p:txBody>
          <a:bodyPr>
            <a:noAutofit/>
          </a:bodyPr>
          <a:lstStyle/>
          <a:p>
            <a:r>
              <a:rPr lang="en-US" sz="2800" dirty="0" smtClean="0"/>
              <a:t>A Local-As-View setting</a:t>
            </a:r>
          </a:p>
          <a:p>
            <a:pPr lvl="1"/>
            <a:r>
              <a:rPr lang="en-US" sz="2400" dirty="0" smtClean="0"/>
              <a:t>Optimal </a:t>
            </a:r>
            <a:r>
              <a:rPr lang="en-US" sz="2400" dirty="0"/>
              <a:t>when new types of sensors need to be integrated and there is a relatively high variety in </a:t>
            </a:r>
            <a:r>
              <a:rPr lang="en-US" sz="2400" dirty="0" smtClean="0"/>
              <a:t>structure</a:t>
            </a:r>
          </a:p>
          <a:p>
            <a:pPr lvl="1"/>
            <a:r>
              <a:rPr lang="en-US" sz="2400" dirty="0" smtClean="0"/>
              <a:t>Preferred approach</a:t>
            </a:r>
          </a:p>
          <a:p>
            <a:pPr lvl="2"/>
            <a:r>
              <a:rPr lang="en-US" sz="2000" dirty="0" smtClean="0"/>
              <a:t>Better than translating </a:t>
            </a:r>
            <a:r>
              <a:rPr lang="en-US" sz="2000" dirty="0"/>
              <a:t>user queries from the global schema to each one of the local ones in order to retrieve, aggregate and return results to the </a:t>
            </a:r>
            <a:r>
              <a:rPr lang="en-US" sz="2000" dirty="0" smtClean="0"/>
              <a:t>user</a:t>
            </a:r>
          </a:p>
          <a:p>
            <a:r>
              <a:rPr lang="en-US" sz="2800" dirty="0"/>
              <a:t>D</a:t>
            </a:r>
            <a:r>
              <a:rPr lang="en-US" sz="2800" dirty="0" smtClean="0"/>
              <a:t>ata produced </a:t>
            </a:r>
            <a:r>
              <a:rPr lang="en-US" sz="2800" dirty="0"/>
              <a:t>by </a:t>
            </a:r>
            <a:r>
              <a:rPr lang="en-US" sz="2800" dirty="0" smtClean="0"/>
              <a:t>sensors is eventually </a:t>
            </a:r>
            <a:r>
              <a:rPr lang="en-US" sz="2800" dirty="0"/>
              <a:t>stored in its Knowledge </a:t>
            </a:r>
            <a:r>
              <a:rPr lang="en-US" sz="2800" dirty="0" smtClean="0"/>
              <a:t>Base</a:t>
            </a:r>
          </a:p>
          <a:p>
            <a:pPr lvl="1"/>
            <a:r>
              <a:rPr lang="en-US" sz="2400" dirty="0" smtClean="0"/>
              <a:t>Reasoning</a:t>
            </a:r>
          </a:p>
          <a:p>
            <a:pPr lvl="2"/>
            <a:r>
              <a:rPr lang="en-US" sz="2000" dirty="0" smtClean="0"/>
              <a:t>Infer </a:t>
            </a:r>
            <a:r>
              <a:rPr lang="en-US" sz="2000" dirty="0"/>
              <a:t>knowledge which corresponds to </a:t>
            </a:r>
            <a:r>
              <a:rPr lang="en-US" sz="2000" dirty="0" smtClean="0"/>
              <a:t>events</a:t>
            </a:r>
          </a:p>
          <a:p>
            <a:pPr lvl="1"/>
            <a:r>
              <a:rPr lang="en-US" sz="2400" dirty="0" smtClean="0"/>
              <a:t>Situation assessment</a:t>
            </a:r>
          </a:p>
          <a:p>
            <a:pPr lvl="2"/>
            <a:r>
              <a:rPr lang="en-US" sz="2000" dirty="0" smtClean="0"/>
              <a:t>Cannot </a:t>
            </a:r>
            <a:r>
              <a:rPr lang="en-US" sz="2000" dirty="0"/>
              <a:t>be performed at lower fusion </a:t>
            </a:r>
            <a:r>
              <a:rPr lang="en-US" sz="2000" dirty="0" smtClean="0"/>
              <a:t>levels</a:t>
            </a:r>
            <a:endParaRPr lang="en-US" sz="2000" dirty="0"/>
          </a:p>
          <a:p>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29</a:t>
            </a:fld>
            <a:endParaRPr lang="en-US"/>
          </a:p>
        </p:txBody>
      </p:sp>
    </p:spTree>
    <p:extLst>
      <p:ext uri="{BB962C8B-B14F-4D97-AF65-F5344CB8AC3E}">
        <p14:creationId xmlns:p14="http://schemas.microsoft.com/office/powerpoint/2010/main" val="153937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a:t>Framework</a:t>
            </a:r>
          </a:p>
        </p:txBody>
      </p:sp>
      <p:sp>
        <p:nvSpPr>
          <p:cNvPr id="3" name="Content Placeholder 2"/>
          <p:cNvSpPr>
            <a:spLocks noGrp="1"/>
          </p:cNvSpPr>
          <p:nvPr>
            <p:ph idx="1"/>
          </p:nvPr>
        </p:nvSpPr>
        <p:spPr/>
        <p:txBody>
          <a:bodyPr>
            <a:normAutofit/>
          </a:bodyPr>
          <a:lstStyle/>
          <a:p>
            <a:r>
              <a:rPr lang="en-US" sz="3200" dirty="0" smtClean="0"/>
              <a:t>Rapid </a:t>
            </a:r>
            <a:r>
              <a:rPr lang="en-US" sz="3200" dirty="0"/>
              <a:t>evolution in ubiquitous technologies </a:t>
            </a:r>
            <a:endParaRPr lang="en-US" sz="3200" dirty="0" smtClean="0"/>
          </a:p>
          <a:p>
            <a:r>
              <a:rPr lang="en-US" sz="3200" dirty="0" smtClean="0"/>
              <a:t>Pervasive </a:t>
            </a:r>
            <a:r>
              <a:rPr lang="en-US" sz="3200" dirty="0"/>
              <a:t>computing is part of everyday </a:t>
            </a:r>
            <a:r>
              <a:rPr lang="en-US" sz="3200" dirty="0" smtClean="0"/>
              <a:t>experience</a:t>
            </a:r>
          </a:p>
          <a:p>
            <a:pPr lvl="1"/>
            <a:r>
              <a:rPr lang="en-GB" sz="2800" dirty="0" smtClean="0"/>
              <a:t>User input</a:t>
            </a:r>
          </a:p>
          <a:p>
            <a:pPr lvl="1"/>
            <a:r>
              <a:rPr lang="en-GB" sz="2800" dirty="0" smtClean="0"/>
              <a:t>Information </a:t>
            </a:r>
            <a:r>
              <a:rPr lang="en-GB" sz="2800" dirty="0"/>
              <a:t>sensed by the </a:t>
            </a:r>
            <a:r>
              <a:rPr lang="en-GB" sz="2800" dirty="0" smtClean="0"/>
              <a:t>environment</a:t>
            </a:r>
          </a:p>
          <a:p>
            <a:r>
              <a:rPr lang="en-US" sz="3200" dirty="0" smtClean="0"/>
              <a:t>Parallel </a:t>
            </a:r>
            <a:r>
              <a:rPr lang="en-US" sz="3200" dirty="0"/>
              <a:t>decrease of the price of </a:t>
            </a:r>
            <a:r>
              <a:rPr lang="en-US" sz="3200" dirty="0" smtClean="0"/>
              <a:t>sensors</a:t>
            </a:r>
          </a:p>
          <a:p>
            <a:r>
              <a:rPr lang="en-US" sz="3200" dirty="0" err="1" smtClean="0"/>
              <a:t>IoT</a:t>
            </a:r>
            <a:r>
              <a:rPr lang="en-US" sz="3200" dirty="0" smtClean="0"/>
              <a:t> and M2M</a:t>
            </a:r>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3</a:t>
            </a:fld>
            <a:endParaRPr lang="en-US"/>
          </a:p>
        </p:txBody>
      </p:sp>
    </p:spTree>
    <p:extLst>
      <p:ext uri="{BB962C8B-B14F-4D97-AF65-F5344CB8AC3E}">
        <p14:creationId xmlns:p14="http://schemas.microsoft.com/office/powerpoint/2010/main" val="3923409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Data</a:t>
            </a:r>
            <a:endParaRPr lang="en-US" dirty="0"/>
          </a:p>
        </p:txBody>
      </p:sp>
      <p:sp>
        <p:nvSpPr>
          <p:cNvPr id="3" name="Content Placeholder 2"/>
          <p:cNvSpPr>
            <a:spLocks noGrp="1"/>
          </p:cNvSpPr>
          <p:nvPr>
            <p:ph idx="1"/>
          </p:nvPr>
        </p:nvSpPr>
        <p:spPr>
          <a:xfrm>
            <a:off x="1097279" y="1845734"/>
            <a:ext cx="11094721" cy="4023360"/>
          </a:xfrm>
        </p:spPr>
        <p:txBody>
          <a:bodyPr>
            <a:noAutofit/>
          </a:bodyPr>
          <a:lstStyle/>
          <a:p>
            <a:r>
              <a:rPr lang="en-US" sz="3200" dirty="0" smtClean="0"/>
              <a:t>Audiovisual</a:t>
            </a:r>
          </a:p>
          <a:p>
            <a:pPr lvl="1"/>
            <a:r>
              <a:rPr lang="en-US" sz="2800" dirty="0" smtClean="0"/>
              <a:t>Audio/video </a:t>
            </a:r>
            <a:r>
              <a:rPr lang="en-US" sz="2800" dirty="0"/>
              <a:t>stream</a:t>
            </a:r>
            <a:endParaRPr lang="en-US" sz="2800" dirty="0" smtClean="0"/>
          </a:p>
          <a:p>
            <a:r>
              <a:rPr lang="en-US" sz="3200" dirty="0" smtClean="0"/>
              <a:t>Non-audiovisual</a:t>
            </a:r>
          </a:p>
          <a:p>
            <a:pPr lvl="1"/>
            <a:r>
              <a:rPr lang="en-US" sz="2800" dirty="0" smtClean="0"/>
              <a:t>Any </a:t>
            </a:r>
            <a:r>
              <a:rPr lang="en-US" sz="2800" dirty="0"/>
              <a:t>kind of streamed sensor </a:t>
            </a:r>
            <a:r>
              <a:rPr lang="en-US" sz="2800" dirty="0" smtClean="0"/>
              <a:t>observations</a:t>
            </a:r>
          </a:p>
          <a:p>
            <a:pPr lvl="2"/>
            <a:r>
              <a:rPr lang="en-US" sz="2400" dirty="0" smtClean="0"/>
              <a:t>Temperature</a:t>
            </a:r>
            <a:r>
              <a:rPr lang="en-US" sz="2400" dirty="0"/>
              <a:t>, RFID tags, etc</a:t>
            </a:r>
            <a:r>
              <a:rPr lang="en-US" sz="2400" dirty="0" smtClean="0"/>
              <a:t>.</a:t>
            </a:r>
          </a:p>
          <a:p>
            <a:r>
              <a:rPr lang="en-US" sz="3200" dirty="0" smtClean="0"/>
              <a:t>Incoming </a:t>
            </a:r>
            <a:r>
              <a:rPr lang="en-US" sz="3200" dirty="0"/>
              <a:t>data is </a:t>
            </a:r>
            <a:r>
              <a:rPr lang="en-US" sz="3200" dirty="0" smtClean="0"/>
              <a:t>subject </a:t>
            </a:r>
            <a:r>
              <a:rPr lang="en-US" sz="3200" dirty="0"/>
              <a:t>to </a:t>
            </a:r>
            <a:r>
              <a:rPr lang="en-US" sz="3200" dirty="0" smtClean="0"/>
              <a:t>filtering</a:t>
            </a:r>
          </a:p>
          <a:p>
            <a:pPr lvl="1"/>
            <a:r>
              <a:rPr lang="en-US" sz="2800" dirty="0" smtClean="0"/>
              <a:t>Not </a:t>
            </a:r>
            <a:r>
              <a:rPr lang="en-US" sz="2800" dirty="0"/>
              <a:t>all information </a:t>
            </a:r>
            <a:r>
              <a:rPr lang="en-US" sz="2800" dirty="0" smtClean="0"/>
              <a:t>is </a:t>
            </a:r>
            <a:r>
              <a:rPr lang="en-US" sz="2800" dirty="0"/>
              <a:t>stored and </a:t>
            </a:r>
            <a:r>
              <a:rPr lang="en-US" sz="2800" dirty="0" smtClean="0"/>
              <a:t>processed</a:t>
            </a:r>
          </a:p>
          <a:p>
            <a:pPr lvl="1"/>
            <a:r>
              <a:rPr lang="en-US" sz="2800" dirty="0" smtClean="0"/>
              <a:t>Only </a:t>
            </a:r>
            <a:r>
              <a:rPr lang="en-US" sz="2800" dirty="0"/>
              <a:t>the subset that is meaningful and needed by the processing </a:t>
            </a:r>
            <a:r>
              <a:rPr lang="en-US" sz="2800" dirty="0" smtClean="0"/>
              <a:t>modules</a:t>
            </a:r>
          </a:p>
          <a:p>
            <a:pPr lvl="2"/>
            <a:r>
              <a:rPr lang="en-US" sz="2400" dirty="0" smtClean="0"/>
              <a:t>E.g. discard out-of-range values</a:t>
            </a:r>
            <a:endParaRPr lang="en-US" sz="24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30</a:t>
            </a:fld>
            <a:endParaRPr lang="en-US"/>
          </a:p>
        </p:txBody>
      </p:sp>
    </p:spTree>
    <p:extLst>
      <p:ext uri="{BB962C8B-B14F-4D97-AF65-F5344CB8AC3E}">
        <p14:creationId xmlns:p14="http://schemas.microsoft.com/office/powerpoint/2010/main" val="30688639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Homogenizing Sensor Data</a:t>
            </a:r>
            <a:endParaRPr lang="en-US" dirty="0"/>
          </a:p>
        </p:txBody>
      </p:sp>
      <p:sp>
        <p:nvSpPr>
          <p:cNvPr id="3" name="Content Placeholder 2"/>
          <p:cNvSpPr>
            <a:spLocks noGrp="1"/>
          </p:cNvSpPr>
          <p:nvPr>
            <p:ph idx="1"/>
          </p:nvPr>
        </p:nvSpPr>
        <p:spPr>
          <a:xfrm>
            <a:off x="1097280" y="1845734"/>
            <a:ext cx="10641874" cy="4023360"/>
          </a:xfrm>
        </p:spPr>
        <p:txBody>
          <a:bodyPr>
            <a:noAutofit/>
          </a:bodyPr>
          <a:lstStyle/>
          <a:p>
            <a:r>
              <a:rPr lang="en-US" sz="2800" dirty="0"/>
              <a:t>Numerous standards </a:t>
            </a:r>
            <a:r>
              <a:rPr lang="en-US" sz="2800" dirty="0" smtClean="0"/>
              <a:t>to </a:t>
            </a:r>
            <a:r>
              <a:rPr lang="en-US" sz="2800" dirty="0"/>
              <a:t>annotate various areas of sensor </a:t>
            </a:r>
            <a:r>
              <a:rPr lang="en-US" sz="2800" dirty="0" smtClean="0"/>
              <a:t>data</a:t>
            </a:r>
          </a:p>
          <a:p>
            <a:pPr lvl="1"/>
            <a:r>
              <a:rPr lang="en-US" sz="2400" dirty="0" smtClean="0"/>
              <a:t>MPEG-7 </a:t>
            </a:r>
            <a:r>
              <a:rPr lang="en-US" sz="2400" dirty="0"/>
              <a:t>for </a:t>
            </a:r>
            <a:r>
              <a:rPr lang="en-US" sz="2400" dirty="0" smtClean="0"/>
              <a:t>audiovisual</a:t>
            </a:r>
          </a:p>
          <a:p>
            <a:pPr lvl="1"/>
            <a:r>
              <a:rPr lang="en-US" sz="2400" dirty="0" smtClean="0"/>
              <a:t>Federal </a:t>
            </a:r>
            <a:r>
              <a:rPr lang="en-US" sz="2400" dirty="0"/>
              <a:t>Geographic Data Committee (FGDC) </a:t>
            </a:r>
            <a:r>
              <a:rPr lang="en-US" sz="2400" dirty="0" smtClean="0"/>
              <a:t>for </a:t>
            </a:r>
            <a:r>
              <a:rPr lang="en-US" sz="2400" dirty="0"/>
              <a:t>geographical </a:t>
            </a:r>
            <a:r>
              <a:rPr lang="en-US" sz="2400" dirty="0" smtClean="0"/>
              <a:t>information</a:t>
            </a:r>
          </a:p>
          <a:p>
            <a:r>
              <a:rPr lang="en-US" sz="2800" dirty="0" smtClean="0"/>
              <a:t>Accuracy of the annotations</a:t>
            </a:r>
          </a:p>
          <a:p>
            <a:r>
              <a:rPr lang="en-US" sz="2800" dirty="0" smtClean="0"/>
              <a:t>Convenience of updates </a:t>
            </a:r>
            <a:r>
              <a:rPr lang="en-US" sz="2800" dirty="0"/>
              <a:t>and </a:t>
            </a:r>
            <a:r>
              <a:rPr lang="en-US" sz="2800" dirty="0" smtClean="0"/>
              <a:t>maintenance</a:t>
            </a:r>
          </a:p>
          <a:p>
            <a:r>
              <a:rPr lang="en-US" sz="2800" dirty="0" smtClean="0"/>
              <a:t>Added </a:t>
            </a:r>
            <a:r>
              <a:rPr lang="en-US" sz="2800" dirty="0"/>
              <a:t>value to the content </a:t>
            </a:r>
            <a:r>
              <a:rPr lang="en-US" sz="2800" dirty="0" smtClean="0"/>
              <a:t>itself</a:t>
            </a:r>
          </a:p>
          <a:p>
            <a:pPr lvl="1"/>
            <a:r>
              <a:rPr lang="en-US" sz="2400" dirty="0" smtClean="0"/>
              <a:t>Not always clear </a:t>
            </a:r>
            <a:r>
              <a:rPr lang="en-US" sz="2400" dirty="0"/>
              <a:t>how </a:t>
            </a:r>
            <a:r>
              <a:rPr lang="en-US" sz="2400" dirty="0" smtClean="0"/>
              <a:t>the </a:t>
            </a:r>
            <a:r>
              <a:rPr lang="en-US" sz="2400" dirty="0"/>
              <a:t>user </a:t>
            </a:r>
            <a:r>
              <a:rPr lang="en-US" sz="2400" dirty="0" smtClean="0"/>
              <a:t>can benefit </a:t>
            </a:r>
            <a:r>
              <a:rPr lang="en-US" sz="2400" dirty="0"/>
              <a:t>from the existence of such </a:t>
            </a:r>
            <a:r>
              <a:rPr lang="en-US" sz="2400" dirty="0" smtClean="0"/>
              <a:t>annotations</a:t>
            </a:r>
          </a:p>
          <a:p>
            <a:r>
              <a:rPr lang="en-US" sz="2800" dirty="0" smtClean="0"/>
              <a:t>Tracker errors</a:t>
            </a:r>
          </a:p>
          <a:p>
            <a:pPr lvl="1"/>
            <a:r>
              <a:rPr lang="en-US" sz="2400" dirty="0" smtClean="0"/>
              <a:t>F</a:t>
            </a:r>
            <a:r>
              <a:rPr lang="en-US" sz="2400" dirty="0"/>
              <a:t>alse, </a:t>
            </a:r>
            <a:r>
              <a:rPr lang="en-US" sz="2400" dirty="0" smtClean="0"/>
              <a:t>missing, incorrect annotations</a:t>
            </a:r>
          </a:p>
          <a:p>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31</a:t>
            </a:fld>
            <a:endParaRPr lang="en-US"/>
          </a:p>
        </p:txBody>
      </p:sp>
    </p:spTree>
    <p:extLst>
      <p:ext uri="{BB962C8B-B14F-4D97-AF65-F5344CB8AC3E}">
        <p14:creationId xmlns:p14="http://schemas.microsoft.com/office/powerpoint/2010/main" val="3511282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Two-step Approach</a:t>
            </a:r>
            <a:endParaRPr lang="en-US" dirty="0"/>
          </a:p>
        </p:txBody>
      </p:sp>
      <p:sp>
        <p:nvSpPr>
          <p:cNvPr id="3" name="Content Placeholder 2"/>
          <p:cNvSpPr>
            <a:spLocks noGrp="1"/>
          </p:cNvSpPr>
          <p:nvPr>
            <p:ph idx="1"/>
          </p:nvPr>
        </p:nvSpPr>
        <p:spPr/>
        <p:txBody>
          <a:bodyPr>
            <a:normAutofit/>
          </a:bodyPr>
          <a:lstStyle/>
          <a:p>
            <a:r>
              <a:rPr lang="en-US" sz="3200" dirty="0" smtClean="0"/>
              <a:t>Annotate sensor </a:t>
            </a:r>
            <a:r>
              <a:rPr lang="en-US" sz="3200" dirty="0"/>
              <a:t>data </a:t>
            </a:r>
            <a:r>
              <a:rPr lang="en-US" sz="3200" dirty="0" smtClean="0"/>
              <a:t>according </a:t>
            </a:r>
            <a:r>
              <a:rPr lang="en-US" sz="3200" dirty="0"/>
              <a:t>to the nature of its </a:t>
            </a:r>
            <a:r>
              <a:rPr lang="en-US" sz="3200" dirty="0" smtClean="0"/>
              <a:t>tracker</a:t>
            </a:r>
            <a:endParaRPr lang="en-US" sz="3200" dirty="0"/>
          </a:p>
          <a:p>
            <a:r>
              <a:rPr lang="en-US" sz="3200" dirty="0" smtClean="0"/>
              <a:t>Homogenize the data under </a:t>
            </a:r>
            <a:r>
              <a:rPr lang="en-US" sz="3200" dirty="0"/>
              <a:t>a common </a:t>
            </a:r>
            <a:r>
              <a:rPr lang="en-US" sz="3200" dirty="0" smtClean="0"/>
              <a:t>vocabulary</a:t>
            </a:r>
          </a:p>
          <a:p>
            <a:pPr lvl="1"/>
            <a:r>
              <a:rPr lang="en-US" sz="2800" dirty="0" smtClean="0"/>
              <a:t>Containing the captured values </a:t>
            </a:r>
            <a:r>
              <a:rPr lang="en-US" sz="2800" dirty="0"/>
              <a:t>and </a:t>
            </a:r>
            <a:r>
              <a:rPr lang="en-US" sz="2800" dirty="0" smtClean="0"/>
              <a:t>semantics</a:t>
            </a:r>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32</a:t>
            </a:fld>
            <a:endParaRPr lang="en-US"/>
          </a:p>
        </p:txBody>
      </p:sp>
    </p:spTree>
    <p:extLst>
      <p:ext uri="{BB962C8B-B14F-4D97-AF65-F5344CB8AC3E}">
        <p14:creationId xmlns:p14="http://schemas.microsoft.com/office/powerpoint/2010/main" val="1826718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a:t>
            </a:r>
            <a:r>
              <a:rPr lang="en-US" dirty="0"/>
              <a:t>vs. </a:t>
            </a:r>
            <a:r>
              <a:rPr lang="en-US" dirty="0" smtClean="0"/>
              <a:t>Near-real-time</a:t>
            </a:r>
            <a:r>
              <a:rPr lang="en-US" dirty="0"/>
              <a:t> </a:t>
            </a:r>
            <a:r>
              <a:rPr lang="en-US" dirty="0" smtClean="0"/>
              <a:t>(1)</a:t>
            </a:r>
            <a:endParaRPr lang="en-US" dirty="0"/>
          </a:p>
        </p:txBody>
      </p:sp>
      <p:sp>
        <p:nvSpPr>
          <p:cNvPr id="3" name="Content Placeholder 2"/>
          <p:cNvSpPr>
            <a:spLocks noGrp="1"/>
          </p:cNvSpPr>
          <p:nvPr>
            <p:ph idx="1"/>
          </p:nvPr>
        </p:nvSpPr>
        <p:spPr/>
        <p:txBody>
          <a:bodyPr>
            <a:noAutofit/>
          </a:bodyPr>
          <a:lstStyle/>
          <a:p>
            <a:r>
              <a:rPr lang="en-US" sz="2800" dirty="0" smtClean="0"/>
              <a:t>A </a:t>
            </a:r>
            <a:r>
              <a:rPr lang="en-US" sz="2800" dirty="0"/>
              <a:t>real-time system </a:t>
            </a:r>
            <a:endParaRPr lang="en-US" sz="2800" dirty="0" smtClean="0"/>
          </a:p>
          <a:p>
            <a:pPr lvl="1"/>
            <a:r>
              <a:rPr lang="en-US" sz="2400" dirty="0" smtClean="0"/>
              <a:t>Must </a:t>
            </a:r>
            <a:r>
              <a:rPr lang="en-US" sz="2400" dirty="0"/>
              <a:t>satisfy explicit bounded response time constraints to avoid failure and present consistency regarding the results and the process time needed to produce </a:t>
            </a:r>
            <a:r>
              <a:rPr lang="en-US" sz="2400" dirty="0" smtClean="0"/>
              <a:t>them</a:t>
            </a:r>
          </a:p>
          <a:p>
            <a:pPr lvl="1"/>
            <a:r>
              <a:rPr lang="en-US" sz="2400" dirty="0" smtClean="0"/>
              <a:t>Emphasis </a:t>
            </a:r>
            <a:r>
              <a:rPr lang="en-US" sz="2400" dirty="0"/>
              <a:t>in predicting the response time and the effort in reducing </a:t>
            </a:r>
            <a:r>
              <a:rPr lang="en-US" sz="2400" dirty="0" smtClean="0"/>
              <a:t>it</a:t>
            </a:r>
          </a:p>
          <a:p>
            <a:pPr lvl="2"/>
            <a:r>
              <a:rPr lang="en-US" sz="2000" dirty="0" smtClean="0"/>
              <a:t>Response time: the </a:t>
            </a:r>
            <a:r>
              <a:rPr lang="en-US" sz="2000" dirty="0"/>
              <a:t>time between the presentation of a set of inputs and the appearance of all the associated </a:t>
            </a:r>
            <a:r>
              <a:rPr lang="en-US" sz="2000" dirty="0" smtClean="0"/>
              <a:t>outputs</a:t>
            </a:r>
          </a:p>
          <a:p>
            <a:r>
              <a:rPr lang="en-US" sz="2800" dirty="0" smtClean="0"/>
              <a:t>A real-time sensor fusion system</a:t>
            </a:r>
          </a:p>
          <a:p>
            <a:pPr lvl="1"/>
            <a:r>
              <a:rPr lang="en-US" sz="2400" dirty="0"/>
              <a:t>Produces certain alerts (outputs)</a:t>
            </a:r>
          </a:p>
          <a:p>
            <a:pPr lvl="1"/>
            <a:r>
              <a:rPr lang="en-US" sz="2400" dirty="0" smtClean="0"/>
              <a:t>Connected </a:t>
            </a:r>
            <a:r>
              <a:rPr lang="en-US" sz="2400" dirty="0"/>
              <a:t>to the appearance of certain inputs (events</a:t>
            </a:r>
            <a:r>
              <a:rPr lang="en-US" sz="2400" dirty="0" smtClean="0"/>
              <a:t>)</a:t>
            </a:r>
            <a:endParaRPr lang="en-US" sz="24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33</a:t>
            </a:fld>
            <a:endParaRPr lang="en-US"/>
          </a:p>
        </p:txBody>
      </p:sp>
    </p:spTree>
    <p:extLst>
      <p:ext uri="{BB962C8B-B14F-4D97-AF65-F5344CB8AC3E}">
        <p14:creationId xmlns:p14="http://schemas.microsoft.com/office/powerpoint/2010/main" val="19681523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a:t>
            </a:r>
            <a:r>
              <a:rPr lang="en-US" dirty="0"/>
              <a:t>vs. </a:t>
            </a:r>
            <a:r>
              <a:rPr lang="en-US" dirty="0" smtClean="0"/>
              <a:t>Near-real-time (2)</a:t>
            </a:r>
            <a:endParaRPr lang="en-US" dirty="0"/>
          </a:p>
        </p:txBody>
      </p:sp>
      <p:sp>
        <p:nvSpPr>
          <p:cNvPr id="3" name="Content Placeholder 2"/>
          <p:cNvSpPr>
            <a:spLocks noGrp="1"/>
          </p:cNvSpPr>
          <p:nvPr>
            <p:ph idx="1"/>
          </p:nvPr>
        </p:nvSpPr>
        <p:spPr/>
        <p:txBody>
          <a:bodyPr>
            <a:normAutofit/>
          </a:bodyPr>
          <a:lstStyle/>
          <a:p>
            <a:r>
              <a:rPr lang="en-US" sz="2800" dirty="0"/>
              <a:t>Near real-time </a:t>
            </a:r>
            <a:endParaRPr lang="en-US" sz="2800" dirty="0" smtClean="0"/>
          </a:p>
          <a:p>
            <a:pPr lvl="1"/>
            <a:r>
              <a:rPr lang="en-US" sz="2400" dirty="0" smtClean="0"/>
              <a:t>E.g. systems </a:t>
            </a:r>
            <a:r>
              <a:rPr lang="en-US" sz="2400" dirty="0"/>
              <a:t>that schedule their operations at fixed time intervals </a:t>
            </a:r>
            <a:endParaRPr lang="en-US" sz="2400" dirty="0" smtClean="0"/>
          </a:p>
          <a:p>
            <a:pPr lvl="1"/>
            <a:r>
              <a:rPr lang="en-US" sz="2400" dirty="0" smtClean="0"/>
              <a:t>Frequency </a:t>
            </a:r>
            <a:r>
              <a:rPr lang="en-US" sz="2400" dirty="0"/>
              <a:t>of </a:t>
            </a:r>
            <a:r>
              <a:rPr lang="en-US" sz="2400" dirty="0" smtClean="0"/>
              <a:t>the updates </a:t>
            </a:r>
            <a:r>
              <a:rPr lang="en-US" sz="2400" dirty="0"/>
              <a:t>depends </a:t>
            </a:r>
            <a:r>
              <a:rPr lang="en-US" sz="2400" dirty="0" smtClean="0"/>
              <a:t>on </a:t>
            </a:r>
            <a:r>
              <a:rPr lang="en-US" sz="2400" dirty="0"/>
              <a:t>the </a:t>
            </a:r>
            <a:r>
              <a:rPr lang="en-US" sz="2400" dirty="0" smtClean="0"/>
              <a:t>application</a:t>
            </a:r>
          </a:p>
          <a:p>
            <a:pPr lvl="2"/>
            <a:r>
              <a:rPr lang="en-US" sz="2000" dirty="0" smtClean="0"/>
              <a:t>E.g. in </a:t>
            </a:r>
            <a:r>
              <a:rPr lang="en-US" sz="2000" dirty="0"/>
              <a:t>a surveillance scenario, more frequent updates would be needed than in an environmental monitoring </a:t>
            </a:r>
            <a:r>
              <a:rPr lang="en-US" sz="2000" dirty="0" smtClean="0"/>
              <a:t>scenario</a:t>
            </a:r>
          </a:p>
          <a:p>
            <a:r>
              <a:rPr lang="en-US" sz="2800" dirty="0" smtClean="0"/>
              <a:t>Sensor inputs/outputs</a:t>
            </a:r>
          </a:p>
          <a:p>
            <a:pPr lvl="1"/>
            <a:r>
              <a:rPr lang="en-US" sz="2400" dirty="0" smtClean="0"/>
              <a:t>Real-time signals</a:t>
            </a:r>
          </a:p>
          <a:p>
            <a:pPr lvl="2"/>
            <a:r>
              <a:rPr lang="en-US" sz="2000" dirty="0" smtClean="0"/>
              <a:t>E.g</a:t>
            </a:r>
            <a:r>
              <a:rPr lang="en-US" sz="2000" dirty="0"/>
              <a:t>. audiovisual </a:t>
            </a:r>
            <a:r>
              <a:rPr lang="en-US" sz="2000" dirty="0" smtClean="0"/>
              <a:t>streams</a:t>
            </a:r>
          </a:p>
          <a:p>
            <a:pPr lvl="1"/>
            <a:r>
              <a:rPr lang="en-US" sz="2400" dirty="0" smtClean="0"/>
              <a:t>Near-real </a:t>
            </a:r>
            <a:r>
              <a:rPr lang="en-US" sz="2400" dirty="0"/>
              <a:t>time/asynchronous </a:t>
            </a:r>
            <a:r>
              <a:rPr lang="en-US" sz="2400" dirty="0" smtClean="0"/>
              <a:t>messages</a:t>
            </a:r>
          </a:p>
          <a:p>
            <a:pPr lvl="2"/>
            <a:r>
              <a:rPr lang="en-US" sz="2000" dirty="0" smtClean="0"/>
              <a:t>E.g</a:t>
            </a:r>
            <a:r>
              <a:rPr lang="en-US" sz="2000" dirty="0"/>
              <a:t>. RFID </a:t>
            </a:r>
            <a:r>
              <a:rPr lang="en-US" sz="2000" dirty="0" smtClean="0"/>
              <a:t>readings</a:t>
            </a:r>
            <a:endParaRPr lang="en-US" sz="2000" dirty="0"/>
          </a:p>
          <a:p>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34</a:t>
            </a:fld>
            <a:endParaRPr lang="en-US"/>
          </a:p>
        </p:txBody>
      </p:sp>
    </p:spTree>
    <p:extLst>
      <p:ext uri="{BB962C8B-B14F-4D97-AF65-F5344CB8AC3E}">
        <p14:creationId xmlns:p14="http://schemas.microsoft.com/office/powerpoint/2010/main" val="4970490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Data </a:t>
            </a:r>
            <a:r>
              <a:rPr lang="en-US" sz="4400" dirty="0"/>
              <a:t>Synchronization and </a:t>
            </a:r>
            <a:r>
              <a:rPr lang="en-US" sz="4400" dirty="0" smtClean="0"/>
              <a:t>Timestamping (1)</a:t>
            </a:r>
            <a:endParaRPr lang="en-US" sz="4400" dirty="0"/>
          </a:p>
        </p:txBody>
      </p:sp>
      <p:sp>
        <p:nvSpPr>
          <p:cNvPr id="3" name="Content Placeholder 2"/>
          <p:cNvSpPr>
            <a:spLocks noGrp="1"/>
          </p:cNvSpPr>
          <p:nvPr>
            <p:ph idx="1"/>
          </p:nvPr>
        </p:nvSpPr>
        <p:spPr/>
        <p:txBody>
          <a:bodyPr>
            <a:normAutofit/>
          </a:bodyPr>
          <a:lstStyle/>
          <a:p>
            <a:r>
              <a:rPr lang="en-US" sz="3200" dirty="0" smtClean="0"/>
              <a:t>Synchronization</a:t>
            </a:r>
          </a:p>
          <a:p>
            <a:pPr lvl="1"/>
            <a:r>
              <a:rPr lang="en-US" sz="2800" dirty="0" smtClean="0"/>
              <a:t>Rules </a:t>
            </a:r>
            <a:r>
              <a:rPr lang="en-US" sz="2800" dirty="0"/>
              <a:t>of the </a:t>
            </a:r>
            <a:r>
              <a:rPr lang="en-US" sz="2800" dirty="0" smtClean="0"/>
              <a:t>form</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35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265409333"/>
              </p:ext>
            </p:extLst>
          </p:nvPr>
        </p:nvGraphicFramePr>
        <p:xfrm>
          <a:off x="1834620" y="2874689"/>
          <a:ext cx="5324170" cy="457200"/>
        </p:xfrm>
        <a:graphic>
          <a:graphicData uri="http://schemas.openxmlformats.org/drawingml/2006/table">
            <a:tbl>
              <a:tblPr bandRow="1">
                <a:tableStyleId>{5C22544A-7EE6-4342-B048-85BDC9FD1C3A}</a:tableStyleId>
              </a:tblPr>
              <a:tblGrid>
                <a:gridCol w="5324170"/>
              </a:tblGrid>
              <a:tr h="370840">
                <a:tc>
                  <a:txBody>
                    <a:bodyPr/>
                    <a:lstStyle/>
                    <a:p>
                      <a:pPr marL="180000" marR="0" lvl="2"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if </a:t>
                      </a:r>
                      <a:r>
                        <a:rPr lang="en-US" sz="2400" i="1" dirty="0" smtClean="0">
                          <a:solidFill>
                            <a:schemeClr val="bg1"/>
                          </a:solidFill>
                        </a:rPr>
                        <a:t>event</a:t>
                      </a:r>
                      <a:r>
                        <a:rPr lang="en-US" sz="2400" i="1" baseline="-25000" dirty="0" smtClean="0">
                          <a:solidFill>
                            <a:schemeClr val="bg1"/>
                          </a:solidFill>
                        </a:rPr>
                        <a:t>1</a:t>
                      </a:r>
                      <a:r>
                        <a:rPr lang="en-US" sz="2400" dirty="0" smtClean="0">
                          <a:solidFill>
                            <a:schemeClr val="bg1"/>
                          </a:solidFill>
                        </a:rPr>
                        <a:t> occurred before </a:t>
                      </a:r>
                      <a:r>
                        <a:rPr lang="en-US" sz="2400" i="1" dirty="0" smtClean="0">
                          <a:solidFill>
                            <a:schemeClr val="bg1"/>
                          </a:solidFill>
                        </a:rPr>
                        <a:t>event</a:t>
                      </a:r>
                      <a:r>
                        <a:rPr lang="en-US" sz="2400" i="1" baseline="-25000" dirty="0" smtClean="0">
                          <a:solidFill>
                            <a:schemeClr val="bg1"/>
                          </a:solidFill>
                        </a:rPr>
                        <a:t>2</a:t>
                      </a:r>
                      <a:r>
                        <a:rPr lang="en-US" sz="2400" dirty="0" smtClean="0">
                          <a:solidFill>
                            <a:schemeClr val="bg1"/>
                          </a:solidFill>
                        </a:rPr>
                        <a:t> then…</a:t>
                      </a:r>
                    </a:p>
                  </a:txBody>
                  <a:tcPr>
                    <a:solidFill>
                      <a:srgbClr val="009DD9"/>
                    </a:solidFill>
                  </a:tcPr>
                </a:tc>
              </a:tr>
            </a:tbl>
          </a:graphicData>
        </a:graphic>
      </p:graphicFrame>
    </p:spTree>
    <p:extLst>
      <p:ext uri="{BB962C8B-B14F-4D97-AF65-F5344CB8AC3E}">
        <p14:creationId xmlns:p14="http://schemas.microsoft.com/office/powerpoint/2010/main" val="1925954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Data </a:t>
            </a:r>
            <a:r>
              <a:rPr lang="en-US" sz="4400" dirty="0"/>
              <a:t>Synchronization and </a:t>
            </a:r>
            <a:r>
              <a:rPr lang="en-US" sz="4400" dirty="0" smtClean="0"/>
              <a:t>Timestamping (2)</a:t>
            </a:r>
            <a:endParaRPr lang="en-US" sz="4400" dirty="0"/>
          </a:p>
        </p:txBody>
      </p:sp>
      <p:sp>
        <p:nvSpPr>
          <p:cNvPr id="3" name="Content Placeholder 2"/>
          <p:cNvSpPr>
            <a:spLocks noGrp="1"/>
          </p:cNvSpPr>
          <p:nvPr>
            <p:ph idx="1"/>
          </p:nvPr>
        </p:nvSpPr>
        <p:spPr/>
        <p:txBody>
          <a:bodyPr>
            <a:normAutofit lnSpcReduction="10000"/>
          </a:bodyPr>
          <a:lstStyle/>
          <a:p>
            <a:r>
              <a:rPr lang="en-US" sz="3200" dirty="0" smtClean="0"/>
              <a:t>Two kinds of timestamps</a:t>
            </a:r>
          </a:p>
          <a:p>
            <a:pPr lvl="1"/>
            <a:r>
              <a:rPr lang="en-US" sz="2800" dirty="0"/>
              <a:t>The time the event was </a:t>
            </a:r>
            <a:r>
              <a:rPr lang="en-US" sz="2800" dirty="0" smtClean="0"/>
              <a:t>recognized</a:t>
            </a:r>
          </a:p>
          <a:p>
            <a:pPr lvl="2"/>
            <a:r>
              <a:rPr lang="en-US" sz="2400" dirty="0" smtClean="0"/>
              <a:t>Local time at the node that made the measurement</a:t>
            </a:r>
          </a:p>
          <a:p>
            <a:pPr lvl="2"/>
            <a:r>
              <a:rPr lang="en-US" sz="2400" dirty="0" smtClean="0"/>
              <a:t>Problem: how </a:t>
            </a:r>
            <a:r>
              <a:rPr lang="en-US" sz="2400" dirty="0"/>
              <a:t>to synchronize the sensor network to a common </a:t>
            </a:r>
            <a:r>
              <a:rPr lang="en-US" sz="2400" dirty="0" smtClean="0"/>
              <a:t>clock</a:t>
            </a:r>
          </a:p>
          <a:p>
            <a:pPr lvl="1"/>
            <a:r>
              <a:rPr lang="en-US" sz="2800" dirty="0"/>
              <a:t>The time the event arrived in the fusion </a:t>
            </a:r>
            <a:r>
              <a:rPr lang="en-US" sz="2800" dirty="0" smtClean="0"/>
              <a:t>node</a:t>
            </a:r>
          </a:p>
          <a:p>
            <a:pPr lvl="2"/>
            <a:r>
              <a:rPr lang="en-US" sz="2400" dirty="0" smtClean="0"/>
              <a:t>Fusion node</a:t>
            </a:r>
          </a:p>
          <a:p>
            <a:pPr lvl="3"/>
            <a:r>
              <a:rPr lang="en-US" sz="2000" dirty="0" smtClean="0"/>
              <a:t>A </a:t>
            </a:r>
            <a:r>
              <a:rPr lang="en-US" sz="2000" dirty="0"/>
              <a:t>node that fuses information incoming from other </a:t>
            </a:r>
            <a:r>
              <a:rPr lang="en-US" sz="2000" dirty="0" smtClean="0"/>
              <a:t>nodes</a:t>
            </a:r>
          </a:p>
          <a:p>
            <a:pPr lvl="2"/>
            <a:r>
              <a:rPr lang="en-US" sz="2400" dirty="0" smtClean="0"/>
              <a:t>No need of </a:t>
            </a:r>
            <a:r>
              <a:rPr lang="en-US" sz="2400" dirty="0"/>
              <a:t>a common </a:t>
            </a:r>
            <a:r>
              <a:rPr lang="en-US" sz="2400" dirty="0" smtClean="0"/>
              <a:t>clock</a:t>
            </a:r>
          </a:p>
          <a:p>
            <a:pPr lvl="3"/>
            <a:r>
              <a:rPr lang="en-US" sz="2000" dirty="0" smtClean="0"/>
              <a:t>The fusion </a:t>
            </a:r>
            <a:r>
              <a:rPr lang="en-US" sz="2000" dirty="0"/>
              <a:t>node will timestamp events upon their </a:t>
            </a:r>
            <a:r>
              <a:rPr lang="en-US" sz="2000" dirty="0" smtClean="0"/>
              <a:t>arrival</a:t>
            </a:r>
          </a:p>
          <a:p>
            <a:pPr lvl="2"/>
            <a:r>
              <a:rPr lang="en-US" sz="2400" dirty="0" smtClean="0"/>
              <a:t>Followed </a:t>
            </a:r>
            <a:r>
              <a:rPr lang="en-US" sz="2400" dirty="0"/>
              <a:t>when there are no great delays in communicating </a:t>
            </a:r>
            <a:r>
              <a:rPr lang="en-US" sz="2400" dirty="0" smtClean="0"/>
              <a:t>messages</a:t>
            </a:r>
          </a:p>
          <a:p>
            <a:pPr lvl="1"/>
            <a:endParaRPr lang="en-US" sz="2800" dirty="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36</a:t>
            </a:fld>
            <a:endParaRPr lang="en-US"/>
          </a:p>
        </p:txBody>
      </p:sp>
    </p:spTree>
    <p:extLst>
      <p:ext uri="{BB962C8B-B14F-4D97-AF65-F5344CB8AC3E}">
        <p14:creationId xmlns:p14="http://schemas.microsoft.com/office/powerpoint/2010/main" val="16103456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Data </a:t>
            </a:r>
            <a:r>
              <a:rPr lang="en-US" sz="4400" dirty="0"/>
              <a:t>Synchronization and </a:t>
            </a:r>
            <a:r>
              <a:rPr lang="en-US" sz="4400" dirty="0" smtClean="0"/>
              <a:t>Timestamping (3)</a:t>
            </a:r>
            <a:endParaRPr lang="en-US" sz="4400" dirty="0"/>
          </a:p>
        </p:txBody>
      </p:sp>
      <p:sp>
        <p:nvSpPr>
          <p:cNvPr id="3" name="Content Placeholder 2"/>
          <p:cNvSpPr>
            <a:spLocks noGrp="1"/>
          </p:cNvSpPr>
          <p:nvPr>
            <p:ph idx="1"/>
          </p:nvPr>
        </p:nvSpPr>
        <p:spPr/>
        <p:txBody>
          <a:bodyPr>
            <a:normAutofit/>
          </a:bodyPr>
          <a:lstStyle/>
          <a:p>
            <a:r>
              <a:rPr lang="en-US" sz="3200" dirty="0" smtClean="0"/>
              <a:t>Timestamping can be</a:t>
            </a:r>
          </a:p>
          <a:p>
            <a:pPr lvl="1"/>
            <a:r>
              <a:rPr lang="en-US" sz="2800" dirty="0" smtClean="0"/>
              <a:t>Distributed</a:t>
            </a:r>
          </a:p>
          <a:p>
            <a:pPr lvl="2"/>
            <a:r>
              <a:rPr lang="en-US" sz="2400" dirty="0" smtClean="0"/>
              <a:t>At </a:t>
            </a:r>
            <a:r>
              <a:rPr lang="en-US" sz="2400" dirty="0"/>
              <a:t>each </a:t>
            </a:r>
            <a:r>
              <a:rPr lang="en-US" sz="2400" dirty="0" smtClean="0"/>
              <a:t>node</a:t>
            </a:r>
          </a:p>
          <a:p>
            <a:pPr lvl="1"/>
            <a:r>
              <a:rPr lang="en-US" sz="2800" dirty="0" smtClean="0"/>
              <a:t>Centralized</a:t>
            </a:r>
          </a:p>
          <a:p>
            <a:pPr lvl="2"/>
            <a:r>
              <a:rPr lang="en-US" sz="2400" dirty="0" smtClean="0"/>
              <a:t>At </a:t>
            </a:r>
            <a:r>
              <a:rPr lang="en-US" sz="2400" dirty="0"/>
              <a:t>a central </a:t>
            </a:r>
            <a:r>
              <a:rPr lang="en-US" sz="2400" dirty="0" smtClean="0"/>
              <a:t>node, </a:t>
            </a:r>
            <a:r>
              <a:rPr lang="en-US" sz="2400" dirty="0"/>
              <a:t>maintaining a common </a:t>
            </a:r>
            <a:r>
              <a:rPr lang="en-US" sz="2400" dirty="0" smtClean="0"/>
              <a:t>clock</a:t>
            </a:r>
            <a:endParaRPr lang="en-US" sz="2400" dirty="0"/>
          </a:p>
          <a:p>
            <a:pPr lvl="1"/>
            <a:endParaRPr lang="en-US" sz="2800" dirty="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37</a:t>
            </a:fld>
            <a:endParaRPr lang="en-US"/>
          </a:p>
        </p:txBody>
      </p:sp>
    </p:spTree>
    <p:extLst>
      <p:ext uri="{BB962C8B-B14F-4D97-AF65-F5344CB8AC3E}">
        <p14:creationId xmlns:p14="http://schemas.microsoft.com/office/powerpoint/2010/main" val="17042182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p:txBody>
          <a:bodyPr>
            <a:normAutofit/>
          </a:bodyPr>
          <a:lstStyle/>
          <a:p>
            <a:r>
              <a:rPr lang="en-US" sz="3200" dirty="0" smtClean="0"/>
              <a:t>A </a:t>
            </a:r>
            <a:r>
              <a:rPr lang="en-US" sz="3200" dirty="0"/>
              <a:t>mechanism </a:t>
            </a:r>
            <a:r>
              <a:rPr lang="en-US" sz="3200" dirty="0" smtClean="0"/>
              <a:t>to </a:t>
            </a:r>
            <a:r>
              <a:rPr lang="en-US" sz="3200" dirty="0"/>
              <a:t>assure continuous data </a:t>
            </a:r>
            <a:r>
              <a:rPr lang="en-US" sz="3200" dirty="0" smtClean="0"/>
              <a:t>processing</a:t>
            </a:r>
          </a:p>
          <a:p>
            <a:r>
              <a:rPr lang="en-US" sz="3200" dirty="0" smtClean="0"/>
              <a:t>In </a:t>
            </a:r>
            <a:r>
              <a:rPr lang="en-US" sz="3200" dirty="0"/>
              <a:t>order to process newly generated information properly, the system will not have to take into account all existing </a:t>
            </a:r>
            <a:r>
              <a:rPr lang="en-US" sz="3200" dirty="0" smtClean="0"/>
              <a:t>information</a:t>
            </a:r>
          </a:p>
          <a:p>
            <a:r>
              <a:rPr lang="en-US" sz="3200" dirty="0" smtClean="0"/>
              <a:t>Maintain </a:t>
            </a:r>
            <a:r>
              <a:rPr lang="en-US" sz="3200" dirty="0"/>
              <a:t>a working memory window </a:t>
            </a:r>
            <a:endParaRPr lang="en-US" sz="3200" dirty="0" smtClean="0"/>
          </a:p>
          <a:p>
            <a:r>
              <a:rPr lang="en-US" sz="3200" dirty="0" smtClean="0"/>
              <a:t>Streams </a:t>
            </a:r>
            <a:r>
              <a:rPr lang="en-US" sz="3200" dirty="0"/>
              <a:t>are </a:t>
            </a:r>
            <a:r>
              <a:rPr lang="en-US" sz="3200" dirty="0" smtClean="0"/>
              <a:t>unbounded</a:t>
            </a:r>
          </a:p>
          <a:p>
            <a:pPr lvl="1"/>
            <a:r>
              <a:rPr lang="en-US" sz="2800" dirty="0" smtClean="0"/>
              <a:t>Cannot </a:t>
            </a:r>
            <a:r>
              <a:rPr lang="en-US" sz="2800" dirty="0"/>
              <a:t>fit into memory in order to be processed as a whole</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38</a:t>
            </a:fld>
            <a:endParaRPr lang="en-US"/>
          </a:p>
        </p:txBody>
      </p:sp>
    </p:spTree>
    <p:extLst>
      <p:ext uri="{BB962C8B-B14F-4D97-AF65-F5344CB8AC3E}">
        <p14:creationId xmlns:p14="http://schemas.microsoft.com/office/powerpoint/2010/main" val="4060576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Windowing-related Decisions</a:t>
            </a:r>
            <a:endParaRPr lang="en-US" dirty="0"/>
          </a:p>
        </p:txBody>
      </p:sp>
      <p:sp>
        <p:nvSpPr>
          <p:cNvPr id="3" name="Content Placeholder 2"/>
          <p:cNvSpPr>
            <a:spLocks noGrp="1"/>
          </p:cNvSpPr>
          <p:nvPr>
            <p:ph idx="1"/>
          </p:nvPr>
        </p:nvSpPr>
        <p:spPr>
          <a:xfrm>
            <a:off x="1097279" y="1845734"/>
            <a:ext cx="10537371" cy="4023360"/>
          </a:xfrm>
        </p:spPr>
        <p:txBody>
          <a:bodyPr>
            <a:noAutofit/>
          </a:bodyPr>
          <a:lstStyle/>
          <a:p>
            <a:r>
              <a:rPr lang="en-US" sz="2800" dirty="0"/>
              <a:t>The measurement </a:t>
            </a:r>
            <a:r>
              <a:rPr lang="en-US" sz="2800" dirty="0" smtClean="0"/>
              <a:t>unit</a:t>
            </a:r>
            <a:endParaRPr lang="en-US" sz="2800" dirty="0"/>
          </a:p>
          <a:p>
            <a:r>
              <a:rPr lang="en-US" sz="2800" dirty="0"/>
              <a:t>The </a:t>
            </a:r>
            <a:r>
              <a:rPr lang="en-US" sz="2800" dirty="0" smtClean="0"/>
              <a:t>size</a:t>
            </a:r>
          </a:p>
          <a:p>
            <a:r>
              <a:rPr lang="en-US" sz="2800" dirty="0"/>
              <a:t>The window </a:t>
            </a:r>
            <a:r>
              <a:rPr lang="en-US" sz="2800" dirty="0" smtClean="0"/>
              <a:t>behavior</a:t>
            </a:r>
          </a:p>
          <a:p>
            <a:pPr lvl="1"/>
            <a:r>
              <a:rPr lang="en-US" sz="2400" dirty="0"/>
              <a:t>Sliding windows </a:t>
            </a:r>
            <a:endParaRPr lang="en-US" sz="2400" dirty="0" smtClean="0"/>
          </a:p>
          <a:p>
            <a:pPr lvl="1"/>
            <a:r>
              <a:rPr lang="en-US" sz="2400" dirty="0"/>
              <a:t>Tumbling windows </a:t>
            </a:r>
            <a:endParaRPr lang="en-US" sz="2400" dirty="0" smtClean="0"/>
          </a:p>
          <a:p>
            <a:pPr lvl="1"/>
            <a:r>
              <a:rPr lang="en-US" sz="2400" dirty="0"/>
              <a:t>Landmark windows </a:t>
            </a:r>
            <a:endParaRPr lang="en-US" sz="2400" dirty="0" smtClean="0"/>
          </a:p>
          <a:p>
            <a:pPr lvl="1"/>
            <a:r>
              <a:rPr lang="en-US" sz="2400" dirty="0"/>
              <a:t>Partitioned windows </a:t>
            </a:r>
            <a:endParaRPr lang="en-US" sz="2400" dirty="0" smtClean="0"/>
          </a:p>
          <a:p>
            <a:pPr lvl="1"/>
            <a:r>
              <a:rPr lang="en-US" sz="2400" dirty="0"/>
              <a:t>Predicate </a:t>
            </a:r>
            <a:r>
              <a:rPr lang="en-US" sz="2400" dirty="0" smtClean="0"/>
              <a:t>windows</a:t>
            </a:r>
            <a:endParaRPr lang="el-GR" sz="2400" dirty="0" smtClean="0"/>
          </a:p>
          <a:p>
            <a:r>
              <a:rPr lang="en-US" sz="2800" dirty="0" smtClean="0"/>
              <a:t>Rules </a:t>
            </a:r>
            <a:r>
              <a:rPr lang="en-US" sz="2800" dirty="0"/>
              <a:t>applied </a:t>
            </a:r>
            <a:r>
              <a:rPr lang="en-US" sz="2800" dirty="0" smtClean="0"/>
              <a:t>real-time </a:t>
            </a:r>
            <a:r>
              <a:rPr lang="en-US" sz="2800" dirty="0"/>
              <a:t>are restricted to the current information </a:t>
            </a:r>
            <a:r>
              <a:rPr lang="en-US" sz="2800" dirty="0" smtClean="0"/>
              <a:t>window</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39</a:t>
            </a:fld>
            <a:endParaRPr lang="en-US"/>
          </a:p>
        </p:txBody>
      </p:sp>
    </p:spTree>
    <p:extLst>
      <p:ext uri="{BB962C8B-B14F-4D97-AF65-F5344CB8AC3E}">
        <p14:creationId xmlns:p14="http://schemas.microsoft.com/office/powerpoint/2010/main" val="49298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Streamed Data (1)</a:t>
            </a:r>
            <a:endParaRPr lang="en-US" dirty="0"/>
          </a:p>
        </p:txBody>
      </p:sp>
      <p:sp>
        <p:nvSpPr>
          <p:cNvPr id="3" name="Content Placeholder 2"/>
          <p:cNvSpPr>
            <a:spLocks noGrp="1"/>
          </p:cNvSpPr>
          <p:nvPr>
            <p:ph idx="1"/>
          </p:nvPr>
        </p:nvSpPr>
        <p:spPr/>
        <p:txBody>
          <a:bodyPr>
            <a:normAutofit/>
          </a:bodyPr>
          <a:lstStyle/>
          <a:p>
            <a:r>
              <a:rPr lang="en-US" sz="3200" dirty="0" smtClean="0"/>
              <a:t>Need </a:t>
            </a:r>
            <a:r>
              <a:rPr lang="en-US" sz="3200" dirty="0"/>
              <a:t>for real-time, large-scale stream processing application </a:t>
            </a:r>
            <a:r>
              <a:rPr lang="en-US" sz="3200" dirty="0" smtClean="0"/>
              <a:t>deployments</a:t>
            </a:r>
          </a:p>
          <a:p>
            <a:r>
              <a:rPr lang="en-US" sz="3200" dirty="0" smtClean="0"/>
              <a:t>Data Stream Management Systems</a:t>
            </a:r>
          </a:p>
          <a:p>
            <a:pPr lvl="1"/>
            <a:r>
              <a:rPr lang="en-US" sz="2800" dirty="0" smtClean="0"/>
              <a:t>Managing </a:t>
            </a:r>
            <a:r>
              <a:rPr lang="en-US" sz="2800" dirty="0"/>
              <a:t>dynamic knowledge</a:t>
            </a:r>
            <a:endParaRPr lang="en-US" sz="2800" dirty="0" smtClean="0"/>
          </a:p>
          <a:p>
            <a:pPr lvl="1"/>
            <a:r>
              <a:rPr lang="en-US" sz="2800" dirty="0" smtClean="0"/>
              <a:t>Emerged </a:t>
            </a:r>
            <a:r>
              <a:rPr lang="en-US" sz="2800" dirty="0"/>
              <a:t>from the database </a:t>
            </a:r>
            <a:r>
              <a:rPr lang="en-US" sz="2800" dirty="0" smtClean="0"/>
              <a:t>community</a:t>
            </a:r>
          </a:p>
          <a:p>
            <a:pPr lvl="1"/>
            <a:r>
              <a:rPr lang="en-US" sz="2800" dirty="0" smtClean="0"/>
              <a:t>Similar </a:t>
            </a:r>
            <a:r>
              <a:rPr lang="en-US" sz="2800" dirty="0"/>
              <a:t>concern </a:t>
            </a:r>
            <a:r>
              <a:rPr lang="en-US" sz="2800" dirty="0" smtClean="0"/>
              <a:t>among </a:t>
            </a:r>
            <a:r>
              <a:rPr lang="en-US" sz="2800" dirty="0"/>
              <a:t>the Semantic Web </a:t>
            </a:r>
            <a:r>
              <a:rPr lang="en-US" sz="2800" dirty="0" smtClean="0"/>
              <a:t>community</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4</a:t>
            </a:fld>
            <a:endParaRPr lang="en-US"/>
          </a:p>
        </p:txBody>
      </p:sp>
    </p:spTree>
    <p:extLst>
      <p:ext uri="{BB962C8B-B14F-4D97-AF65-F5344CB8AC3E}">
        <p14:creationId xmlns:p14="http://schemas.microsoft.com/office/powerpoint/2010/main" val="10886478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(Distributed) Data Storage </a:t>
            </a:r>
            <a:r>
              <a:rPr lang="en-US" dirty="0" smtClean="0"/>
              <a:t>Layer (1)</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Generated information needs </a:t>
            </a:r>
            <a:r>
              <a:rPr lang="en-US" sz="3200" dirty="0"/>
              <a:t>to be stored and processed before being communicated to the </a:t>
            </a:r>
            <a:r>
              <a:rPr lang="en-US" sz="3200" dirty="0" smtClean="0"/>
              <a:t>system</a:t>
            </a:r>
          </a:p>
          <a:p>
            <a:r>
              <a:rPr lang="en-US" sz="3200" dirty="0" smtClean="0"/>
              <a:t>Each </a:t>
            </a:r>
            <a:r>
              <a:rPr lang="en-US" sz="3200" dirty="0"/>
              <a:t>node </a:t>
            </a:r>
            <a:r>
              <a:rPr lang="en-US" sz="3200" dirty="0" smtClean="0"/>
              <a:t>maintains </a:t>
            </a:r>
            <a:r>
              <a:rPr lang="en-US" sz="3200" dirty="0"/>
              <a:t>its perception of the real </a:t>
            </a:r>
            <a:r>
              <a:rPr lang="en-US" sz="3200" dirty="0" smtClean="0"/>
              <a:t>world</a:t>
            </a:r>
          </a:p>
          <a:p>
            <a:pPr lvl="1"/>
            <a:r>
              <a:rPr lang="en-US" sz="2800" dirty="0" smtClean="0"/>
              <a:t>Physically </a:t>
            </a:r>
            <a:r>
              <a:rPr lang="en-US" sz="2800" dirty="0"/>
              <a:t>stored in a local </a:t>
            </a:r>
            <a:r>
              <a:rPr lang="en-US" sz="2800" dirty="0" smtClean="0"/>
              <a:t>database</a:t>
            </a:r>
          </a:p>
          <a:p>
            <a:r>
              <a:rPr lang="en-US" sz="3200" dirty="0" smtClean="0"/>
              <a:t>Multi-sensor </a:t>
            </a:r>
            <a:r>
              <a:rPr lang="en-US" sz="3200" dirty="0"/>
              <a:t>stream processing </a:t>
            </a:r>
            <a:r>
              <a:rPr lang="en-US" sz="3200" dirty="0" smtClean="0"/>
              <a:t>systems purposed </a:t>
            </a:r>
            <a:r>
              <a:rPr lang="en-US" sz="3200" dirty="0"/>
              <a:t>to function under a heavy load of </a:t>
            </a:r>
            <a:r>
              <a:rPr lang="en-US" sz="3200" dirty="0" smtClean="0"/>
              <a:t>information</a:t>
            </a:r>
          </a:p>
          <a:p>
            <a:pPr lvl="1"/>
            <a:r>
              <a:rPr lang="en-US" sz="2800" dirty="0" smtClean="0"/>
              <a:t>Preferred database </a:t>
            </a:r>
            <a:r>
              <a:rPr lang="en-US" sz="2800" dirty="0"/>
              <a:t>design </a:t>
            </a:r>
            <a:r>
              <a:rPr lang="en-US" sz="2800" dirty="0" smtClean="0"/>
              <a:t>geared </a:t>
            </a:r>
            <a:r>
              <a:rPr lang="en-US" sz="2800" dirty="0"/>
              <a:t>towards </a:t>
            </a:r>
            <a:r>
              <a:rPr lang="en-US" sz="2800" dirty="0" smtClean="0"/>
              <a:t>scalability</a:t>
            </a:r>
          </a:p>
          <a:p>
            <a:pPr lvl="1"/>
            <a:r>
              <a:rPr lang="en-US" sz="2800" dirty="0" smtClean="0"/>
              <a:t>I.e</a:t>
            </a:r>
            <a:r>
              <a:rPr lang="en-US" sz="2800" dirty="0"/>
              <a:t>. decentralized to the maximum extent </a:t>
            </a:r>
            <a:r>
              <a:rPr lang="en-US" sz="2800" dirty="0" smtClean="0"/>
              <a:t>possible</a:t>
            </a:r>
          </a:p>
          <a:p>
            <a:pPr lvl="2"/>
            <a:r>
              <a:rPr lang="en-US" sz="2400" dirty="0" smtClean="0"/>
              <a:t>Not centralizing collected information</a:t>
            </a:r>
            <a:endParaRPr lang="en-US" sz="24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40</a:t>
            </a:fld>
            <a:endParaRPr lang="en-US"/>
          </a:p>
        </p:txBody>
      </p:sp>
    </p:spTree>
    <p:extLst>
      <p:ext uri="{BB962C8B-B14F-4D97-AF65-F5344CB8AC3E}">
        <p14:creationId xmlns:p14="http://schemas.microsoft.com/office/powerpoint/2010/main" val="2293402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(Distributed) Data Storage </a:t>
            </a:r>
            <a:r>
              <a:rPr lang="en-US" dirty="0" smtClean="0"/>
              <a:t>Layer (2)</a:t>
            </a:r>
            <a:endParaRPr lang="en-US" dirty="0"/>
          </a:p>
        </p:txBody>
      </p:sp>
      <p:sp>
        <p:nvSpPr>
          <p:cNvPr id="3" name="Content Placeholder 2"/>
          <p:cNvSpPr>
            <a:spLocks noGrp="1"/>
          </p:cNvSpPr>
          <p:nvPr>
            <p:ph idx="1"/>
          </p:nvPr>
        </p:nvSpPr>
        <p:spPr/>
        <p:txBody>
          <a:bodyPr>
            <a:normAutofit/>
          </a:bodyPr>
          <a:lstStyle/>
          <a:p>
            <a:r>
              <a:rPr lang="en-US" sz="3200" dirty="0" smtClean="0"/>
              <a:t>An </a:t>
            </a:r>
            <a:r>
              <a:rPr lang="en-US" sz="3200" dirty="0"/>
              <a:t>approach in order to maintain </a:t>
            </a:r>
            <a:r>
              <a:rPr lang="en-US" sz="3200" dirty="0" smtClean="0"/>
              <a:t>scalability</a:t>
            </a:r>
          </a:p>
          <a:p>
            <a:pPr lvl="1"/>
            <a:r>
              <a:rPr lang="en-US" sz="2800" dirty="0" smtClean="0"/>
              <a:t>Each node </a:t>
            </a:r>
            <a:r>
              <a:rPr lang="en-US" sz="2800" dirty="0"/>
              <a:t>keeps the amount of information required for its </a:t>
            </a:r>
            <a:r>
              <a:rPr lang="en-US" sz="2800" dirty="0" smtClean="0"/>
              <a:t>local operation</a:t>
            </a:r>
          </a:p>
          <a:p>
            <a:pPr lvl="2"/>
            <a:r>
              <a:rPr lang="en-US" sz="2400" dirty="0"/>
              <a:t>Local database schema has to relate only to the hosted </a:t>
            </a:r>
            <a:r>
              <a:rPr lang="en-US" sz="2400" dirty="0" smtClean="0"/>
              <a:t>components</a:t>
            </a:r>
          </a:p>
          <a:p>
            <a:pPr lvl="1"/>
            <a:r>
              <a:rPr lang="en-US" sz="2800" dirty="0" smtClean="0"/>
              <a:t>Restrict information communicated </a:t>
            </a:r>
            <a:r>
              <a:rPr lang="en-US" sz="2800" dirty="0"/>
              <a:t>throughout the </a:t>
            </a:r>
            <a:r>
              <a:rPr lang="en-US" sz="2800" dirty="0" smtClean="0"/>
              <a:t>system</a:t>
            </a:r>
          </a:p>
          <a:p>
            <a:pPr lvl="1"/>
            <a:r>
              <a:rPr lang="en-US" sz="2800" dirty="0"/>
              <a:t>Communicates to the central node only higher level information</a:t>
            </a:r>
          </a:p>
          <a:p>
            <a:pPr lvl="2"/>
            <a:r>
              <a:rPr lang="en-US" sz="2400" dirty="0"/>
              <a:t>E.g. detected events or entities</a:t>
            </a:r>
            <a:endParaRPr lang="el-GR" sz="2400" dirty="0"/>
          </a:p>
          <a:p>
            <a:pPr lvl="1"/>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41</a:t>
            </a:fld>
            <a:endParaRPr lang="en-US"/>
          </a:p>
        </p:txBody>
      </p:sp>
    </p:spTree>
    <p:extLst>
      <p:ext uri="{BB962C8B-B14F-4D97-AF65-F5344CB8AC3E}">
        <p14:creationId xmlns:p14="http://schemas.microsoft.com/office/powerpoint/2010/main" val="1171289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to RDF in Sensor Data </a:t>
            </a:r>
            <a:r>
              <a:rPr lang="en-US" dirty="0" smtClean="0"/>
              <a:t>Streams</a:t>
            </a:r>
            <a:endParaRPr lang="en-US" dirty="0"/>
          </a:p>
        </p:txBody>
      </p:sp>
      <p:sp>
        <p:nvSpPr>
          <p:cNvPr id="3" name="Content Placeholder 2"/>
          <p:cNvSpPr>
            <a:spLocks noGrp="1"/>
          </p:cNvSpPr>
          <p:nvPr>
            <p:ph idx="1"/>
          </p:nvPr>
        </p:nvSpPr>
        <p:spPr/>
        <p:txBody>
          <a:bodyPr>
            <a:normAutofit/>
          </a:bodyPr>
          <a:lstStyle/>
          <a:p>
            <a:r>
              <a:rPr lang="en-US" sz="3200" dirty="0"/>
              <a:t>P</a:t>
            </a:r>
            <a:r>
              <a:rPr lang="en-US" sz="3200" dirty="0" smtClean="0"/>
              <a:t>roduced </a:t>
            </a:r>
            <a:r>
              <a:rPr lang="en-US" sz="3200" dirty="0"/>
              <a:t>messages </a:t>
            </a:r>
            <a:r>
              <a:rPr lang="en-US" sz="3200" dirty="0" smtClean="0"/>
              <a:t>will have to be eventually converted to RDF </a:t>
            </a:r>
            <a:r>
              <a:rPr lang="en-US" sz="3200" dirty="0"/>
              <a:t>and ultimately inserted in an </a:t>
            </a:r>
            <a:r>
              <a:rPr lang="en-US" sz="3200" dirty="0" smtClean="0"/>
              <a:t>ontology</a:t>
            </a:r>
          </a:p>
          <a:p>
            <a:r>
              <a:rPr lang="en-US" sz="3200" dirty="0" smtClean="0"/>
              <a:t>A mapping layer</a:t>
            </a:r>
          </a:p>
          <a:p>
            <a:pPr lvl="1"/>
            <a:r>
              <a:rPr lang="en-US" sz="2800" dirty="0" smtClean="0"/>
              <a:t>Map </a:t>
            </a:r>
            <a:r>
              <a:rPr lang="en-US" sz="2800" dirty="0"/>
              <a:t>the relational schema to the semantic </a:t>
            </a:r>
            <a:r>
              <a:rPr lang="en-US" sz="2800" dirty="0" smtClean="0"/>
              <a:t>schema</a:t>
            </a:r>
          </a:p>
          <a:p>
            <a:pPr lvl="2"/>
            <a:endParaRPr lang="en-US" sz="2400" dirty="0"/>
          </a:p>
          <a:p>
            <a:pPr lvl="1"/>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42</a:t>
            </a:fld>
            <a:endParaRPr lang="en-US"/>
          </a:p>
        </p:txBody>
      </p:sp>
    </p:spTree>
    <p:extLst>
      <p:ext uri="{BB962C8B-B14F-4D97-AF65-F5344CB8AC3E}">
        <p14:creationId xmlns:p14="http://schemas.microsoft.com/office/powerpoint/2010/main" val="1777059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Layer (1)</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Push strategy</a:t>
            </a:r>
          </a:p>
          <a:p>
            <a:pPr lvl="1"/>
            <a:r>
              <a:rPr lang="en-US" sz="2800" dirty="0" smtClean="0"/>
              <a:t>Forward data </a:t>
            </a:r>
            <a:r>
              <a:rPr lang="en-US" sz="2800" dirty="0"/>
              <a:t>to the ontology using semantic notation as soon as they are </a:t>
            </a:r>
            <a:r>
              <a:rPr lang="en-US" sz="2800" dirty="0" smtClean="0"/>
              <a:t>generated</a:t>
            </a:r>
          </a:p>
          <a:p>
            <a:pPr lvl="1"/>
            <a:r>
              <a:rPr lang="en-US" sz="2800" dirty="0" smtClean="0"/>
              <a:t>Advantages</a:t>
            </a:r>
          </a:p>
          <a:p>
            <a:pPr lvl="2"/>
            <a:r>
              <a:rPr lang="en-US" sz="2400" dirty="0" smtClean="0"/>
              <a:t>Transformations </a:t>
            </a:r>
            <a:r>
              <a:rPr lang="en-US" sz="2400" dirty="0"/>
              <a:t>are executed </a:t>
            </a:r>
            <a:r>
              <a:rPr lang="en-US" sz="2400" dirty="0" smtClean="0"/>
              <a:t>fast</a:t>
            </a:r>
          </a:p>
          <a:p>
            <a:pPr lvl="2"/>
            <a:r>
              <a:rPr lang="en-US" sz="2400" dirty="0" smtClean="0"/>
              <a:t>The </a:t>
            </a:r>
            <a:r>
              <a:rPr lang="en-US" sz="2400" dirty="0"/>
              <a:t>ontology is always </a:t>
            </a:r>
            <a:r>
              <a:rPr lang="en-US" sz="2400" dirty="0" smtClean="0"/>
              <a:t>up-to-date</a:t>
            </a:r>
          </a:p>
          <a:p>
            <a:pPr lvl="1"/>
            <a:r>
              <a:rPr lang="en-US" sz="2800" dirty="0" smtClean="0"/>
              <a:t>Disadvantages</a:t>
            </a:r>
          </a:p>
          <a:p>
            <a:pPr lvl="2"/>
            <a:r>
              <a:rPr lang="en-US" sz="2400" dirty="0" smtClean="0"/>
              <a:t>Each </a:t>
            </a:r>
            <a:r>
              <a:rPr lang="en-US" sz="2400" dirty="0"/>
              <a:t>lower level node will have to implement its own push </a:t>
            </a:r>
            <a:r>
              <a:rPr lang="en-US" sz="2400" dirty="0" smtClean="0"/>
              <a:t>method</a:t>
            </a:r>
          </a:p>
          <a:p>
            <a:pPr lvl="2"/>
            <a:r>
              <a:rPr lang="en-US" sz="2400" dirty="0" smtClean="0"/>
              <a:t>Risk </a:t>
            </a:r>
            <a:r>
              <a:rPr lang="en-US" sz="2400" dirty="0"/>
              <a:t>that the ontology will be populated with data even when no query is sent to the semantic </a:t>
            </a:r>
            <a:r>
              <a:rPr lang="en-US" sz="2400" dirty="0" smtClean="0"/>
              <a:t>layer</a:t>
            </a:r>
          </a:p>
          <a:p>
            <a:pPr lvl="2"/>
            <a:endParaRPr lang="en-US" sz="2400" dirty="0"/>
          </a:p>
          <a:p>
            <a:pPr lvl="1"/>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43</a:t>
            </a:fld>
            <a:endParaRPr lang="en-US"/>
          </a:p>
        </p:txBody>
      </p:sp>
    </p:spTree>
    <p:extLst>
      <p:ext uri="{BB962C8B-B14F-4D97-AF65-F5344CB8AC3E}">
        <p14:creationId xmlns:p14="http://schemas.microsoft.com/office/powerpoint/2010/main" val="1225663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Layer (2)</a:t>
            </a:r>
            <a:endParaRPr lang="en-US" dirty="0"/>
          </a:p>
        </p:txBody>
      </p:sp>
      <p:sp>
        <p:nvSpPr>
          <p:cNvPr id="3" name="Content Placeholder 2"/>
          <p:cNvSpPr>
            <a:spLocks noGrp="1"/>
          </p:cNvSpPr>
          <p:nvPr>
            <p:ph idx="1"/>
          </p:nvPr>
        </p:nvSpPr>
        <p:spPr>
          <a:xfrm>
            <a:off x="1097279" y="1845734"/>
            <a:ext cx="10615749" cy="4023360"/>
          </a:xfrm>
        </p:spPr>
        <p:txBody>
          <a:bodyPr>
            <a:noAutofit/>
          </a:bodyPr>
          <a:lstStyle/>
          <a:p>
            <a:r>
              <a:rPr lang="en-US" sz="3200" dirty="0" smtClean="0"/>
              <a:t>Pull strategy</a:t>
            </a:r>
          </a:p>
          <a:p>
            <a:pPr lvl="1"/>
            <a:r>
              <a:rPr lang="en-US" sz="2800" dirty="0" smtClean="0"/>
              <a:t>Transform relational data to semantic on request</a:t>
            </a:r>
          </a:p>
          <a:p>
            <a:pPr lvl="2"/>
            <a:r>
              <a:rPr lang="en-US" sz="2400" dirty="0" smtClean="0"/>
              <a:t>I.e. during query time</a:t>
            </a:r>
          </a:p>
          <a:p>
            <a:pPr lvl="1"/>
            <a:r>
              <a:rPr lang="en-US" sz="2800" dirty="0" smtClean="0"/>
              <a:t>Similar to RDF Views</a:t>
            </a:r>
          </a:p>
          <a:p>
            <a:pPr lvl="1"/>
            <a:r>
              <a:rPr lang="en-US" sz="2800" dirty="0" smtClean="0"/>
              <a:t>Advantages </a:t>
            </a:r>
          </a:p>
          <a:p>
            <a:pPr lvl="2"/>
            <a:r>
              <a:rPr lang="en-US" sz="2400" dirty="0" smtClean="0"/>
              <a:t>Actual mapping defined at semantic level</a:t>
            </a:r>
          </a:p>
          <a:p>
            <a:pPr lvl="2"/>
            <a:r>
              <a:rPr lang="en-US" sz="2400" dirty="0" smtClean="0"/>
              <a:t>Data transformed on request</a:t>
            </a:r>
          </a:p>
          <a:p>
            <a:pPr lvl="3"/>
            <a:r>
              <a:rPr lang="en-US" sz="2400" dirty="0" smtClean="0"/>
              <a:t>The ontology will accumulate instances needed for the actual query evaluation</a:t>
            </a:r>
          </a:p>
          <a:p>
            <a:pPr lvl="1"/>
            <a:r>
              <a:rPr lang="en-US" sz="2800" dirty="0" smtClean="0"/>
              <a:t>Disadvantages</a:t>
            </a:r>
          </a:p>
          <a:p>
            <a:pPr lvl="2"/>
            <a:r>
              <a:rPr lang="en-US" sz="2400" dirty="0" smtClean="0"/>
              <a:t>Could lead to longer response times during queries</a:t>
            </a:r>
          </a:p>
          <a:p>
            <a:pPr lvl="2"/>
            <a:endParaRPr lang="en-US" sz="2400" dirty="0"/>
          </a:p>
          <a:p>
            <a:pPr lvl="1"/>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44</a:t>
            </a:fld>
            <a:endParaRPr lang="en-US"/>
          </a:p>
        </p:txBody>
      </p:sp>
    </p:spTree>
    <p:extLst>
      <p:ext uri="{BB962C8B-B14F-4D97-AF65-F5344CB8AC3E}">
        <p14:creationId xmlns:p14="http://schemas.microsoft.com/office/powerpoint/2010/main" val="3005401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 </a:t>
            </a:r>
            <a:r>
              <a:rPr lang="en-US" sz="3200" dirty="0">
                <a:solidFill>
                  <a:schemeClr val="tx1">
                    <a:lumMod val="50000"/>
                    <a:lumOff val="50000"/>
                  </a:schemeClr>
                </a:solidFill>
              </a:rPr>
              <a:t>Problem </a:t>
            </a:r>
            <a:r>
              <a:rPr lang="en-US" sz="3200" dirty="0" smtClean="0">
                <a:solidFill>
                  <a:schemeClr val="tx1">
                    <a:lumMod val="50000"/>
                    <a:lumOff val="50000"/>
                  </a:schemeClr>
                </a:solidFill>
              </a:rPr>
              <a:t>Framework</a:t>
            </a:r>
          </a:p>
          <a:p>
            <a:r>
              <a:rPr lang="en-US" sz="3200" dirty="0" smtClean="0">
                <a:solidFill>
                  <a:schemeClr val="tx1">
                    <a:lumMod val="50000"/>
                    <a:lumOff val="50000"/>
                  </a:schemeClr>
                </a:solidFill>
              </a:rPr>
              <a:t>Fusion</a:t>
            </a:r>
          </a:p>
          <a:p>
            <a:r>
              <a:rPr lang="en-US" sz="3200" dirty="0" smtClean="0">
                <a:solidFill>
                  <a:schemeClr val="tx1">
                    <a:lumMod val="50000"/>
                    <a:lumOff val="50000"/>
                  </a:schemeClr>
                </a:solidFill>
              </a:rPr>
              <a:t>The Data layer</a:t>
            </a:r>
          </a:p>
          <a:p>
            <a:r>
              <a:rPr lang="en-US" sz="3200" dirty="0" smtClean="0"/>
              <a:t>Rule-based Reasoning</a:t>
            </a:r>
          </a:p>
          <a:p>
            <a:r>
              <a:rPr lang="en-US" sz="3200" dirty="0" smtClean="0">
                <a:solidFill>
                  <a:schemeClr val="tx1">
                    <a:lumMod val="50000"/>
                    <a:lumOff val="50000"/>
                  </a:schemeClr>
                </a:solidFill>
              </a:rPr>
              <a:t>Complete Example</a:t>
            </a:r>
            <a:endParaRPr lang="en-US" sz="32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45</a:t>
            </a:fld>
            <a:endParaRPr lang="en-US"/>
          </a:p>
        </p:txBody>
      </p:sp>
    </p:spTree>
    <p:extLst>
      <p:ext uri="{BB962C8B-B14F-4D97-AF65-F5344CB8AC3E}">
        <p14:creationId xmlns:p14="http://schemas.microsoft.com/office/powerpoint/2010/main" val="648358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(1)</a:t>
            </a:r>
            <a:endParaRPr lang="en-US" sz="3200" dirty="0"/>
          </a:p>
        </p:txBody>
      </p:sp>
      <p:sp>
        <p:nvSpPr>
          <p:cNvPr id="3" name="Content Placeholder 2"/>
          <p:cNvSpPr>
            <a:spLocks noGrp="1"/>
          </p:cNvSpPr>
          <p:nvPr>
            <p:ph idx="1"/>
          </p:nvPr>
        </p:nvSpPr>
        <p:spPr>
          <a:xfrm>
            <a:off x="1097280" y="1845734"/>
            <a:ext cx="10937966" cy="4023360"/>
          </a:xfrm>
        </p:spPr>
        <p:txBody>
          <a:bodyPr>
            <a:noAutofit/>
          </a:bodyPr>
          <a:lstStyle/>
          <a:p>
            <a:r>
              <a:rPr lang="en-US" sz="3200" dirty="0" smtClean="0"/>
              <a:t>Reasoning</a:t>
            </a:r>
          </a:p>
          <a:p>
            <a:pPr lvl="1"/>
            <a:r>
              <a:rPr lang="en-US" sz="2800" dirty="0" smtClean="0"/>
              <a:t>Infer </a:t>
            </a:r>
            <a:r>
              <a:rPr lang="en-US" sz="2800" dirty="0"/>
              <a:t>implicit </a:t>
            </a:r>
            <a:r>
              <a:rPr lang="en-US" sz="2800" dirty="0" smtClean="0"/>
              <a:t>information</a:t>
            </a:r>
          </a:p>
          <a:p>
            <a:pPr lvl="1"/>
            <a:r>
              <a:rPr lang="en-US" sz="2800" dirty="0"/>
              <a:t>Use the ontology structure and instances in order to draw conclusions about the ongoing situations</a:t>
            </a:r>
          </a:p>
          <a:p>
            <a:pPr lvl="1"/>
            <a:r>
              <a:rPr lang="en-US" sz="2800" dirty="0" smtClean="0"/>
              <a:t>Based </a:t>
            </a:r>
            <a:r>
              <a:rPr lang="en-US" sz="2800" dirty="0"/>
              <a:t>on a set of </a:t>
            </a:r>
            <a:r>
              <a:rPr lang="en-US" sz="2800" dirty="0" smtClean="0"/>
              <a:t>provided rules, applied </a:t>
            </a:r>
            <a:r>
              <a:rPr lang="en-US" sz="2800" dirty="0"/>
              <a:t>on the </a:t>
            </a:r>
            <a:r>
              <a:rPr lang="en-US" sz="2800" dirty="0" smtClean="0"/>
              <a:t>created knowledge base</a:t>
            </a:r>
          </a:p>
          <a:p>
            <a:r>
              <a:rPr lang="en-US" sz="3200" dirty="0" smtClean="0"/>
              <a:t>Extend the knowledge base by </a:t>
            </a:r>
            <a:r>
              <a:rPr lang="en-US" sz="3200" dirty="0"/>
              <a:t>using </a:t>
            </a:r>
            <a:r>
              <a:rPr lang="en-US" sz="3200" dirty="0" smtClean="0"/>
              <a:t>rules</a:t>
            </a:r>
          </a:p>
          <a:p>
            <a:pPr lvl="1"/>
            <a:r>
              <a:rPr lang="en-US" sz="2800" dirty="0" smtClean="0"/>
              <a:t>To </a:t>
            </a:r>
            <a:r>
              <a:rPr lang="en-US" sz="2800" dirty="0"/>
              <a:t>describe </a:t>
            </a:r>
            <a:r>
              <a:rPr lang="en-US" sz="2800" dirty="0" smtClean="0"/>
              <a:t>complex situations/events</a:t>
            </a:r>
          </a:p>
          <a:p>
            <a:pPr lvl="1"/>
            <a:r>
              <a:rPr lang="en-US" sz="2800" dirty="0" smtClean="0"/>
              <a:t>To create </a:t>
            </a:r>
            <a:r>
              <a:rPr lang="en-US" sz="2800" dirty="0"/>
              <a:t>alarm-type of objects if certain conditions are </a:t>
            </a:r>
            <a:r>
              <a:rPr lang="en-US" sz="2800" dirty="0" smtClean="0"/>
              <a:t>met</a:t>
            </a:r>
          </a:p>
          <a:p>
            <a:pPr lvl="1"/>
            <a:r>
              <a:rPr lang="en-US" sz="2800" dirty="0"/>
              <a:t>To depict the desired </a:t>
            </a:r>
            <a:r>
              <a:rPr lang="en-US" sz="2800" dirty="0" smtClean="0"/>
              <a:t>behavior and intelligence</a:t>
            </a:r>
            <a:endParaRPr lang="en-US" sz="2800" dirty="0"/>
          </a:p>
          <a:p>
            <a:pPr lvl="1"/>
            <a:endParaRPr lang="en-US" sz="2800" dirty="0" smtClean="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46</a:t>
            </a:fld>
            <a:endParaRPr lang="en-US"/>
          </a:p>
        </p:txBody>
      </p:sp>
    </p:spTree>
    <p:extLst>
      <p:ext uri="{BB962C8B-B14F-4D97-AF65-F5344CB8AC3E}">
        <p14:creationId xmlns:p14="http://schemas.microsoft.com/office/powerpoint/2010/main" val="107199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(2)</a:t>
            </a:r>
            <a:endParaRPr lang="en-US" sz="3200" dirty="0"/>
          </a:p>
        </p:txBody>
      </p:sp>
      <p:sp>
        <p:nvSpPr>
          <p:cNvPr id="3" name="Content Placeholder 2"/>
          <p:cNvSpPr>
            <a:spLocks noGrp="1"/>
          </p:cNvSpPr>
          <p:nvPr>
            <p:ph idx="1"/>
          </p:nvPr>
        </p:nvSpPr>
        <p:spPr/>
        <p:txBody>
          <a:bodyPr>
            <a:normAutofit/>
          </a:bodyPr>
          <a:lstStyle/>
          <a:p>
            <a:r>
              <a:rPr lang="en-US" sz="3200" dirty="0" smtClean="0"/>
              <a:t>Event-condition-action pattern</a:t>
            </a:r>
          </a:p>
          <a:p>
            <a:endParaRPr lang="en-US" sz="2000" dirty="0" smtClean="0"/>
          </a:p>
          <a:p>
            <a:pPr marL="457200" lvl="1" indent="0">
              <a:buNone/>
            </a:pPr>
            <a:r>
              <a:rPr lang="en-US" sz="2800" dirty="0" smtClean="0"/>
              <a:t> </a:t>
            </a:r>
          </a:p>
          <a:p>
            <a:r>
              <a:rPr lang="en-US" sz="3200" dirty="0" smtClean="0"/>
              <a:t>An event is </a:t>
            </a:r>
            <a:r>
              <a:rPr lang="en-US" sz="3200" dirty="0"/>
              <a:t>a message arrival indicating a new </a:t>
            </a:r>
            <a:r>
              <a:rPr lang="en-US" sz="3200" dirty="0" smtClean="0"/>
              <a:t>available measurement</a:t>
            </a:r>
          </a:p>
          <a:p>
            <a:r>
              <a:rPr lang="en-US" sz="3200" dirty="0"/>
              <a:t>Two distinct sets of rules</a:t>
            </a:r>
          </a:p>
          <a:p>
            <a:pPr lvl="1"/>
            <a:r>
              <a:rPr lang="en-US" sz="2800" dirty="0" smtClean="0"/>
              <a:t>Mapping rules</a:t>
            </a:r>
          </a:p>
          <a:p>
            <a:pPr lvl="1"/>
            <a:r>
              <a:rPr lang="en-US" sz="2800" dirty="0" smtClean="0"/>
              <a:t>Semantic rules</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47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19541959"/>
              </p:ext>
            </p:extLst>
          </p:nvPr>
        </p:nvGraphicFramePr>
        <p:xfrm>
          <a:off x="1283358" y="2474732"/>
          <a:ext cx="5129832" cy="649997"/>
        </p:xfrm>
        <a:graphic>
          <a:graphicData uri="http://schemas.openxmlformats.org/drawingml/2006/table">
            <a:tbl>
              <a:tblPr bandRow="1">
                <a:tableStyleId>{5C22544A-7EE6-4342-B048-85BDC9FD1C3A}</a:tableStyleId>
              </a:tblPr>
              <a:tblGrid>
                <a:gridCol w="5129832"/>
              </a:tblGrid>
              <a:tr h="649997">
                <a:tc>
                  <a:txBody>
                    <a:bodyPr/>
                    <a:lstStyle/>
                    <a:p>
                      <a:pPr algn="ctr"/>
                      <a:r>
                        <a:rPr lang="en-US" sz="2800" dirty="0" smtClean="0">
                          <a:solidFill>
                            <a:schemeClr val="bg1"/>
                          </a:solidFill>
                        </a:rPr>
                        <a:t>on </a:t>
                      </a:r>
                      <a:r>
                        <a:rPr lang="en-US" sz="2800" i="1" dirty="0" smtClean="0">
                          <a:solidFill>
                            <a:schemeClr val="bg1"/>
                          </a:solidFill>
                        </a:rPr>
                        <a:t>event</a:t>
                      </a:r>
                      <a:r>
                        <a:rPr lang="en-US" sz="2800" dirty="0" smtClean="0">
                          <a:solidFill>
                            <a:schemeClr val="bg1"/>
                          </a:solidFill>
                        </a:rPr>
                        <a:t> if </a:t>
                      </a:r>
                      <a:r>
                        <a:rPr lang="en-US" sz="2800" i="1" dirty="0" smtClean="0">
                          <a:solidFill>
                            <a:schemeClr val="bg1"/>
                          </a:solidFill>
                        </a:rPr>
                        <a:t>condition</a:t>
                      </a:r>
                      <a:r>
                        <a:rPr lang="en-US" sz="2800" dirty="0" smtClean="0">
                          <a:solidFill>
                            <a:schemeClr val="bg1"/>
                          </a:solidFill>
                        </a:rPr>
                        <a:t> then </a:t>
                      </a:r>
                      <a:r>
                        <a:rPr lang="en-US" sz="2800" i="1" dirty="0" smtClean="0">
                          <a:solidFill>
                            <a:schemeClr val="bg1"/>
                          </a:solidFill>
                        </a:rPr>
                        <a:t>action</a:t>
                      </a:r>
                      <a:endParaRPr lang="en-US" sz="2800" dirty="0" smtClean="0">
                        <a:solidFill>
                          <a:schemeClr val="bg1"/>
                        </a:solidFill>
                      </a:endParaRPr>
                    </a:p>
                  </a:txBody>
                  <a:tcPr anchor="ctr">
                    <a:solidFill>
                      <a:srgbClr val="009DD9"/>
                    </a:solidFill>
                  </a:tcPr>
                </a:tc>
              </a:tr>
            </a:tbl>
          </a:graphicData>
        </a:graphic>
      </p:graphicFrame>
    </p:spTree>
    <p:extLst>
      <p:ext uri="{BB962C8B-B14F-4D97-AF65-F5344CB8AC3E}">
        <p14:creationId xmlns:p14="http://schemas.microsoft.com/office/powerpoint/2010/main" val="2627061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(3)</a:t>
            </a:r>
            <a:endParaRPr lang="en-US" sz="3200" dirty="0"/>
          </a:p>
        </p:txBody>
      </p:sp>
      <p:sp>
        <p:nvSpPr>
          <p:cNvPr id="3" name="Content Placeholder 2"/>
          <p:cNvSpPr>
            <a:spLocks noGrp="1"/>
          </p:cNvSpPr>
          <p:nvPr>
            <p:ph idx="1"/>
          </p:nvPr>
        </p:nvSpPr>
        <p:spPr/>
        <p:txBody>
          <a:bodyPr>
            <a:normAutofit/>
          </a:bodyPr>
          <a:lstStyle/>
          <a:p>
            <a:r>
              <a:rPr lang="en-US" sz="3200" dirty="0"/>
              <a:t>Mapping </a:t>
            </a:r>
            <a:r>
              <a:rPr lang="en-US" sz="3200" dirty="0" smtClean="0"/>
              <a:t>rules</a:t>
            </a:r>
            <a:endParaRPr lang="el-GR" sz="3200" dirty="0" smtClean="0"/>
          </a:p>
          <a:p>
            <a:pPr lvl="1"/>
            <a:r>
              <a:rPr lang="en-US" sz="2800" dirty="0" smtClean="0"/>
              <a:t>Specify </a:t>
            </a:r>
            <a:r>
              <a:rPr lang="en-US" sz="2800" dirty="0"/>
              <a:t>how sensor measurements represented in an XML-based format will be mapped to a selected ontology</a:t>
            </a:r>
          </a:p>
          <a:p>
            <a:pPr lvl="1"/>
            <a:r>
              <a:rPr lang="en-US" sz="2800" dirty="0" smtClean="0"/>
              <a:t>Can fetch </a:t>
            </a:r>
            <a:r>
              <a:rPr lang="en-US" sz="2800" dirty="0"/>
              <a:t>data from the XML-like message and store it into the ontology model in the form of class </a:t>
            </a:r>
            <a:r>
              <a:rPr lang="en-US" sz="2800" dirty="0" smtClean="0"/>
              <a:t>instances</a:t>
            </a:r>
            <a:endParaRPr lang="en-US" sz="2800" dirty="0"/>
          </a:p>
          <a:p>
            <a:pPr lvl="1"/>
            <a:r>
              <a:rPr lang="en-US" sz="2800" dirty="0" smtClean="0"/>
              <a:t>Can </a:t>
            </a:r>
            <a:r>
              <a:rPr lang="en-US" sz="2800" dirty="0"/>
              <a:t>be perceived as the necessary step bridging the gap between semi-structured data </a:t>
            </a:r>
            <a:r>
              <a:rPr lang="en-US" sz="2800" dirty="0" smtClean="0"/>
              <a:t>and </a:t>
            </a:r>
            <a:r>
              <a:rPr lang="en-US" sz="2800" dirty="0"/>
              <a:t>ontological </a:t>
            </a:r>
            <a:r>
              <a:rPr lang="en-US" sz="2800" dirty="0" smtClean="0"/>
              <a:t>models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48</a:t>
            </a:fld>
            <a:endParaRPr lang="en-US"/>
          </a:p>
        </p:txBody>
      </p:sp>
    </p:spTree>
    <p:extLst>
      <p:ext uri="{BB962C8B-B14F-4D97-AF65-F5344CB8AC3E}">
        <p14:creationId xmlns:p14="http://schemas.microsoft.com/office/powerpoint/2010/main" val="2839822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(4)</a:t>
            </a:r>
            <a:endParaRPr lang="en-US" sz="3200" dirty="0"/>
          </a:p>
        </p:txBody>
      </p:sp>
      <p:sp>
        <p:nvSpPr>
          <p:cNvPr id="3" name="Content Placeholder 2"/>
          <p:cNvSpPr>
            <a:spLocks noGrp="1"/>
          </p:cNvSpPr>
          <p:nvPr>
            <p:ph idx="1"/>
          </p:nvPr>
        </p:nvSpPr>
        <p:spPr/>
        <p:txBody>
          <a:bodyPr>
            <a:normAutofit lnSpcReduction="10000"/>
          </a:bodyPr>
          <a:lstStyle/>
          <a:p>
            <a:r>
              <a:rPr lang="en-US" sz="3200" dirty="0" smtClean="0"/>
              <a:t>Semantic rules</a:t>
            </a:r>
          </a:p>
          <a:p>
            <a:pPr marL="685800" lvl="2">
              <a:spcBef>
                <a:spcPts val="1000"/>
              </a:spcBef>
            </a:pPr>
            <a:r>
              <a:rPr lang="en-US" sz="2800" dirty="0"/>
              <a:t>Derive new facts, actions or alerts</a:t>
            </a:r>
          </a:p>
          <a:p>
            <a:pPr marL="1143000" lvl="3"/>
            <a:r>
              <a:rPr lang="en-US" sz="2400" dirty="0"/>
              <a:t>Based on existing facts and knowledge</a:t>
            </a:r>
          </a:p>
          <a:p>
            <a:pPr lvl="2"/>
            <a:r>
              <a:rPr lang="en-US" sz="2800" dirty="0"/>
              <a:t>Perform modifications on the ontology model</a:t>
            </a:r>
          </a:p>
          <a:p>
            <a:pPr lvl="1"/>
            <a:r>
              <a:rPr lang="en-US" sz="2800" dirty="0" smtClean="0"/>
              <a:t>Depend </a:t>
            </a:r>
            <a:r>
              <a:rPr lang="en-US" sz="2800" dirty="0"/>
              <a:t>on </a:t>
            </a:r>
            <a:r>
              <a:rPr lang="en-US" sz="2800" dirty="0" smtClean="0"/>
              <a:t>the </a:t>
            </a:r>
            <a:r>
              <a:rPr lang="en-US" sz="2800" dirty="0"/>
              <a:t>specific domain or deployment </a:t>
            </a:r>
            <a:r>
              <a:rPr lang="en-US" sz="2800" dirty="0" smtClean="0"/>
              <a:t>scenario</a:t>
            </a:r>
          </a:p>
          <a:p>
            <a:pPr lvl="1"/>
            <a:r>
              <a:rPr lang="en-US" sz="2800" dirty="0" smtClean="0"/>
              <a:t>Involve </a:t>
            </a:r>
            <a:r>
              <a:rPr lang="en-US" sz="2800" dirty="0"/>
              <a:t>high-level concepts </a:t>
            </a:r>
            <a:r>
              <a:rPr lang="en-US" sz="2800" dirty="0" smtClean="0"/>
              <a:t>, meaningful to humans</a:t>
            </a:r>
          </a:p>
          <a:p>
            <a:pPr lvl="2"/>
            <a:r>
              <a:rPr lang="en-US" sz="2400" dirty="0" smtClean="0"/>
              <a:t>E.g</a:t>
            </a:r>
            <a:r>
              <a:rPr lang="en-US" sz="2400" dirty="0"/>
              <a:t>., </a:t>
            </a:r>
            <a:r>
              <a:rPr lang="en-US" sz="2400" dirty="0" smtClean="0"/>
              <a:t>“when </a:t>
            </a:r>
            <a:r>
              <a:rPr lang="en-US" sz="2400" dirty="0"/>
              <a:t>a certain area under observation is </a:t>
            </a:r>
            <a:r>
              <a:rPr lang="en-US" sz="2400" dirty="0" smtClean="0"/>
              <a:t>too </a:t>
            </a:r>
            <a:r>
              <a:rPr lang="en-US" sz="2400" dirty="0"/>
              <a:t>hot, open the ventilating system</a:t>
            </a:r>
            <a:r>
              <a:rPr lang="en-US" sz="2400" dirty="0" smtClean="0"/>
              <a:t>”</a:t>
            </a:r>
          </a:p>
          <a:p>
            <a:pPr lvl="2"/>
            <a:r>
              <a:rPr lang="en-US" sz="2400" dirty="0" smtClean="0"/>
              <a:t>The </a:t>
            </a:r>
            <a:r>
              <a:rPr lang="en-US" sz="2400" dirty="0"/>
              <a:t>“too hot” conclusion will probably be inferred from a set of current observations coupled </a:t>
            </a:r>
            <a:r>
              <a:rPr lang="en-US" sz="2400" dirty="0" smtClean="0"/>
              <a:t>with the </a:t>
            </a:r>
            <a:r>
              <a:rPr lang="en-US" sz="2400" dirty="0"/>
              <a:t>knowledge stored in the </a:t>
            </a:r>
            <a:r>
              <a:rPr lang="en-US" sz="2400" dirty="0" smtClean="0"/>
              <a:t>ontology</a:t>
            </a:r>
            <a:endParaRPr lang="en-US" sz="24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49</a:t>
            </a:fld>
            <a:endParaRPr lang="en-US"/>
          </a:p>
        </p:txBody>
      </p:sp>
    </p:spTree>
    <p:extLst>
      <p:ext uri="{BB962C8B-B14F-4D97-AF65-F5344CB8AC3E}">
        <p14:creationId xmlns:p14="http://schemas.microsoft.com/office/powerpoint/2010/main" val="277917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Streamed Data (2)</a:t>
            </a:r>
            <a:endParaRPr lang="en-US" dirty="0"/>
          </a:p>
        </p:txBody>
      </p:sp>
      <p:sp>
        <p:nvSpPr>
          <p:cNvPr id="3" name="Content Placeholder 2"/>
          <p:cNvSpPr>
            <a:spLocks noGrp="1"/>
          </p:cNvSpPr>
          <p:nvPr>
            <p:ph idx="1"/>
          </p:nvPr>
        </p:nvSpPr>
        <p:spPr/>
        <p:txBody>
          <a:bodyPr>
            <a:normAutofit/>
          </a:bodyPr>
          <a:lstStyle/>
          <a:p>
            <a:r>
              <a:rPr lang="en-US" sz="3200" dirty="0" smtClean="0"/>
              <a:t>Numerous challenges</a:t>
            </a:r>
          </a:p>
          <a:p>
            <a:pPr lvl="1"/>
            <a:r>
              <a:rPr lang="en-US" sz="2800" dirty="0" smtClean="0"/>
              <a:t>Large scale</a:t>
            </a:r>
          </a:p>
          <a:p>
            <a:pPr lvl="1"/>
            <a:r>
              <a:rPr lang="en-US" sz="2800" dirty="0" smtClean="0"/>
              <a:t>Geographic dispersion</a:t>
            </a:r>
          </a:p>
          <a:p>
            <a:pPr lvl="1"/>
            <a:r>
              <a:rPr lang="en-US" sz="2800" dirty="0" smtClean="0"/>
              <a:t>Data volume</a:t>
            </a:r>
          </a:p>
          <a:p>
            <a:pPr lvl="1"/>
            <a:r>
              <a:rPr lang="en-US" sz="2800" dirty="0" smtClean="0"/>
              <a:t>Multiple </a:t>
            </a:r>
            <a:r>
              <a:rPr lang="en-US" sz="2800" dirty="0"/>
              <a:t>distributed heterogeneous </a:t>
            </a:r>
            <a:r>
              <a:rPr lang="en-US" sz="2800" dirty="0" smtClean="0"/>
              <a:t>components</a:t>
            </a:r>
          </a:p>
          <a:p>
            <a:pPr lvl="2"/>
            <a:r>
              <a:rPr lang="en-US" sz="2400" dirty="0" smtClean="0"/>
              <a:t>Sensor</a:t>
            </a:r>
            <a:r>
              <a:rPr lang="en-US" sz="2400" dirty="0"/>
              <a:t>, sensor processing and signal processing (including </a:t>
            </a:r>
            <a:r>
              <a:rPr lang="en-US" sz="2400" dirty="0" smtClean="0"/>
              <a:t>a/v) components</a:t>
            </a:r>
          </a:p>
          <a:p>
            <a:pPr lvl="1"/>
            <a:r>
              <a:rPr lang="en-US" sz="2800" dirty="0" smtClean="0"/>
              <a:t>Vendor diversity</a:t>
            </a:r>
          </a:p>
          <a:p>
            <a:pPr lvl="1"/>
            <a:r>
              <a:rPr lang="en-US" sz="2800" dirty="0" smtClean="0"/>
              <a:t>Need for automation</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5</a:t>
            </a:fld>
            <a:endParaRPr lang="en-US"/>
          </a:p>
        </p:txBody>
      </p:sp>
    </p:spTree>
    <p:extLst>
      <p:ext uri="{BB962C8B-B14F-4D97-AF65-F5344CB8AC3E}">
        <p14:creationId xmlns:p14="http://schemas.microsoft.com/office/powerpoint/2010/main" val="29454724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(5)</a:t>
            </a:r>
            <a:endParaRPr lang="en-US" sz="3200" dirty="0"/>
          </a:p>
        </p:txBody>
      </p:sp>
      <p:sp>
        <p:nvSpPr>
          <p:cNvPr id="3" name="Content Placeholder 2"/>
          <p:cNvSpPr>
            <a:spLocks noGrp="1"/>
          </p:cNvSpPr>
          <p:nvPr>
            <p:ph idx="1"/>
          </p:nvPr>
        </p:nvSpPr>
        <p:spPr>
          <a:xfrm>
            <a:off x="1097280" y="1845734"/>
            <a:ext cx="10755086" cy="4023360"/>
          </a:xfrm>
        </p:spPr>
        <p:txBody>
          <a:bodyPr>
            <a:noAutofit/>
          </a:bodyPr>
          <a:lstStyle/>
          <a:p>
            <a:r>
              <a:rPr lang="en-US" sz="3200" dirty="0" smtClean="0"/>
              <a:t>Rule-based systems</a:t>
            </a:r>
          </a:p>
          <a:p>
            <a:pPr lvl="1"/>
            <a:r>
              <a:rPr lang="en-US" sz="2800" dirty="0" smtClean="0"/>
              <a:t>Combine real-time </a:t>
            </a:r>
            <a:r>
              <a:rPr lang="en-US" sz="2800" dirty="0"/>
              <a:t>data with </a:t>
            </a:r>
            <a:r>
              <a:rPr lang="en-US" sz="2800" dirty="0" smtClean="0"/>
              <a:t>stored sensor data</a:t>
            </a:r>
          </a:p>
          <a:p>
            <a:pPr lvl="1"/>
            <a:r>
              <a:rPr lang="en-US" sz="2800" dirty="0" smtClean="0"/>
              <a:t>Fire rules based </a:t>
            </a:r>
            <a:r>
              <a:rPr lang="en-US" sz="2800" dirty="0"/>
              <a:t>on data obtained from sensors in real-time and classified as </a:t>
            </a:r>
            <a:r>
              <a:rPr lang="en-US" sz="2800" dirty="0" smtClean="0"/>
              <a:t>ontology instances</a:t>
            </a:r>
          </a:p>
          <a:p>
            <a:r>
              <a:rPr lang="en-US" sz="3200" dirty="0"/>
              <a:t>Rule-based problem solving</a:t>
            </a:r>
          </a:p>
          <a:p>
            <a:pPr lvl="1"/>
            <a:r>
              <a:rPr lang="en-US" sz="2800" dirty="0"/>
              <a:t>An active topic in AI and expert </a:t>
            </a:r>
            <a:r>
              <a:rPr lang="en-US" sz="2800" dirty="0" smtClean="0"/>
              <a:t>systems</a:t>
            </a:r>
            <a:endParaRPr lang="en-US" sz="2800" dirty="0"/>
          </a:p>
          <a:p>
            <a:pPr lvl="1"/>
            <a:r>
              <a:rPr lang="en-US" sz="2800" dirty="0"/>
              <a:t>Classic approach </a:t>
            </a:r>
            <a:r>
              <a:rPr lang="en-US" sz="2800" dirty="0" smtClean="0"/>
              <a:t>comes </a:t>
            </a:r>
            <a:r>
              <a:rPr lang="en-US" sz="2800" dirty="0"/>
              <a:t>from work on logical programming and deductive databases</a:t>
            </a:r>
          </a:p>
          <a:p>
            <a:pPr lvl="1"/>
            <a:r>
              <a:rPr lang="en-US" sz="2800" dirty="0"/>
              <a:t>Conventional rule engine implementations </a:t>
            </a:r>
            <a:r>
              <a:rPr lang="en-US" sz="2800" dirty="0" smtClean="0"/>
              <a:t>based </a:t>
            </a:r>
            <a:r>
              <a:rPr lang="en-US" sz="2800" dirty="0"/>
              <a:t>on the </a:t>
            </a:r>
            <a:r>
              <a:rPr lang="en-US" sz="2800" dirty="0" smtClean="0"/>
              <a:t>Rete algorithm</a:t>
            </a:r>
            <a:endParaRPr lang="en-US" sz="2800" dirty="0"/>
          </a:p>
          <a:p>
            <a:endParaRPr lang="en-US" sz="3200" dirty="0" smtClean="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50</a:t>
            </a:fld>
            <a:endParaRPr lang="en-US"/>
          </a:p>
        </p:txBody>
      </p:sp>
    </p:spTree>
    <p:extLst>
      <p:ext uri="{BB962C8B-B14F-4D97-AF65-F5344CB8AC3E}">
        <p14:creationId xmlns:p14="http://schemas.microsoft.com/office/powerpoint/2010/main" val="11919538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(6)</a:t>
            </a:r>
            <a:endParaRPr lang="en-US" sz="3200" dirty="0"/>
          </a:p>
        </p:txBody>
      </p:sp>
      <p:sp>
        <p:nvSpPr>
          <p:cNvPr id="3" name="Content Placeholder 2"/>
          <p:cNvSpPr>
            <a:spLocks noGrp="1"/>
          </p:cNvSpPr>
          <p:nvPr>
            <p:ph idx="1"/>
          </p:nvPr>
        </p:nvSpPr>
        <p:spPr/>
        <p:txBody>
          <a:bodyPr>
            <a:normAutofit/>
          </a:bodyPr>
          <a:lstStyle/>
          <a:p>
            <a:r>
              <a:rPr lang="en-US" sz="3200" dirty="0" smtClean="0"/>
              <a:t>Stream reasoning</a:t>
            </a:r>
          </a:p>
          <a:p>
            <a:pPr lvl="1"/>
            <a:endParaRPr lang="en-US" sz="2800" dirty="0" smtClean="0"/>
          </a:p>
          <a:p>
            <a:endParaRPr lang="en-US" sz="3200" dirty="0"/>
          </a:p>
          <a:p>
            <a:r>
              <a:rPr lang="en-US" sz="3200" dirty="0" smtClean="0"/>
              <a:t>Will lead </a:t>
            </a:r>
            <a:r>
              <a:rPr lang="en-US" sz="3200" dirty="0"/>
              <a:t>the way for smarter and more complex </a:t>
            </a:r>
            <a:r>
              <a:rPr lang="en-US" sz="3200" dirty="0" smtClean="0"/>
              <a:t>applications</a:t>
            </a:r>
          </a:p>
          <a:p>
            <a:pPr lvl="1"/>
            <a:r>
              <a:rPr lang="en-US" sz="2800" dirty="0" smtClean="0"/>
              <a:t>E.g. traffic management, fastest </a:t>
            </a:r>
            <a:r>
              <a:rPr lang="en-US" sz="2800" dirty="0"/>
              <a:t>route planning, environmental monitoring, </a:t>
            </a:r>
            <a:r>
              <a:rPr lang="en-US" sz="2800" dirty="0" smtClean="0"/>
              <a:t>surveillance, object tracking, disease </a:t>
            </a:r>
            <a:r>
              <a:rPr lang="en-US" sz="2800" dirty="0"/>
              <a:t>outburst </a:t>
            </a:r>
            <a:r>
              <a:rPr lang="en-US" sz="2800" dirty="0" smtClean="0"/>
              <a:t>detection, etc.</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51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287632877"/>
              </p:ext>
            </p:extLst>
          </p:nvPr>
        </p:nvGraphicFramePr>
        <p:xfrm>
          <a:off x="1141664" y="2418350"/>
          <a:ext cx="10095832" cy="879284"/>
        </p:xfrm>
        <a:graphic>
          <a:graphicData uri="http://schemas.openxmlformats.org/drawingml/2006/table">
            <a:tbl>
              <a:tblPr bandRow="1">
                <a:tableStyleId>{5C22544A-7EE6-4342-B048-85BDC9FD1C3A}</a:tableStyleId>
              </a:tblPr>
              <a:tblGrid>
                <a:gridCol w="10095832"/>
              </a:tblGrid>
              <a:tr h="879284">
                <a:tc>
                  <a:txBody>
                    <a:bodyPr/>
                    <a:lstStyle/>
                    <a:p>
                      <a:pPr marL="18000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Performing reasoning on a knowledge base comprising stable or occasionally changing terminological axioms and a stream of incoming assertions or facts</a:t>
                      </a:r>
                    </a:p>
                  </a:txBody>
                  <a:tcPr anchor="ctr">
                    <a:solidFill>
                      <a:srgbClr val="009DD9"/>
                    </a:solidFill>
                  </a:tcPr>
                </a:tc>
              </a:tr>
            </a:tbl>
          </a:graphicData>
        </a:graphic>
      </p:graphicFrame>
    </p:spTree>
    <p:extLst>
      <p:ext uri="{BB962C8B-B14F-4D97-AF65-F5344CB8AC3E}">
        <p14:creationId xmlns:p14="http://schemas.microsoft.com/office/powerpoint/2010/main" val="4093403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(7)</a:t>
            </a:r>
            <a:endParaRPr lang="en-US" sz="3200" dirty="0"/>
          </a:p>
        </p:txBody>
      </p:sp>
      <p:sp>
        <p:nvSpPr>
          <p:cNvPr id="3" name="Content Placeholder 2"/>
          <p:cNvSpPr>
            <a:spLocks noGrp="1"/>
          </p:cNvSpPr>
          <p:nvPr>
            <p:ph idx="1"/>
          </p:nvPr>
        </p:nvSpPr>
        <p:spPr/>
        <p:txBody>
          <a:bodyPr>
            <a:normAutofit/>
          </a:bodyPr>
          <a:lstStyle/>
          <a:p>
            <a:r>
              <a:rPr lang="en-US" sz="3200" dirty="0"/>
              <a:t>RIF </a:t>
            </a:r>
            <a:r>
              <a:rPr lang="en-US" sz="3200" dirty="0" smtClean="0"/>
              <a:t>– Rule </a:t>
            </a:r>
            <a:r>
              <a:rPr lang="en-US" sz="3200" dirty="0"/>
              <a:t>Interchange </a:t>
            </a:r>
            <a:r>
              <a:rPr lang="en-US" sz="3200" dirty="0" smtClean="0"/>
              <a:t>Format</a:t>
            </a:r>
            <a:endParaRPr lang="en-US" sz="3200" dirty="0"/>
          </a:p>
          <a:p>
            <a:pPr lvl="1"/>
            <a:r>
              <a:rPr lang="en-US" sz="2800" dirty="0" smtClean="0"/>
              <a:t>W3C recommendation</a:t>
            </a:r>
          </a:p>
          <a:p>
            <a:pPr lvl="1"/>
            <a:r>
              <a:rPr lang="en-US" sz="2800" dirty="0" smtClean="0"/>
              <a:t>A </a:t>
            </a:r>
            <a:r>
              <a:rPr lang="en-US" sz="2800" dirty="0"/>
              <a:t>core rule </a:t>
            </a:r>
            <a:r>
              <a:rPr lang="en-US" sz="2800" dirty="0" smtClean="0"/>
              <a:t>language</a:t>
            </a:r>
          </a:p>
          <a:p>
            <a:pPr lvl="1"/>
            <a:r>
              <a:rPr lang="en-US" sz="2800" dirty="0" smtClean="0"/>
              <a:t>A </a:t>
            </a:r>
            <a:r>
              <a:rPr lang="en-US" sz="2800" dirty="0"/>
              <a:t>set of extensions (dialects) that allow the </a:t>
            </a:r>
            <a:r>
              <a:rPr lang="en-US" sz="2800" dirty="0" smtClean="0"/>
              <a:t>serialization and </a:t>
            </a:r>
            <a:r>
              <a:rPr lang="en-US" sz="2800" dirty="0"/>
              <a:t>interchange of different rule </a:t>
            </a:r>
            <a:r>
              <a:rPr lang="en-US" sz="2800" dirty="0" smtClean="0"/>
              <a:t>formats</a:t>
            </a:r>
          </a:p>
          <a:p>
            <a:r>
              <a:rPr lang="en-US" sz="3200" dirty="0" smtClean="0"/>
              <a:t>Also </a:t>
            </a:r>
            <a:r>
              <a:rPr lang="en-US" sz="3200" dirty="0" err="1" smtClean="0"/>
              <a:t>RuleML</a:t>
            </a:r>
            <a:r>
              <a:rPr lang="en-US" sz="3200" dirty="0" smtClean="0"/>
              <a:t> </a:t>
            </a:r>
            <a:r>
              <a:rPr lang="en-US" sz="3200" dirty="0"/>
              <a:t>and </a:t>
            </a:r>
            <a:r>
              <a:rPr lang="en-US" sz="3200" dirty="0" smtClean="0"/>
              <a:t>SWRL</a:t>
            </a:r>
          </a:p>
          <a:p>
            <a:r>
              <a:rPr lang="en-US" sz="3200" dirty="0" smtClean="0"/>
              <a:t>Also using SPARQL CONSTRUCT</a:t>
            </a:r>
          </a:p>
          <a:p>
            <a:pPr lvl="1"/>
            <a:r>
              <a:rPr lang="en-US" sz="2800" dirty="0" smtClean="0"/>
              <a:t>SPIN being an </a:t>
            </a:r>
            <a:r>
              <a:rPr lang="en-US" sz="2800" dirty="0"/>
              <a:t>extension to this </a:t>
            </a:r>
            <a:r>
              <a:rPr lang="en-US" sz="2800" dirty="0" smtClean="0"/>
              <a:t>approach</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52</a:t>
            </a:fld>
            <a:endParaRPr lang="en-US"/>
          </a:p>
        </p:txBody>
      </p:sp>
    </p:spTree>
    <p:extLst>
      <p:ext uri="{BB962C8B-B14F-4D97-AF65-F5344CB8AC3E}">
        <p14:creationId xmlns:p14="http://schemas.microsoft.com/office/powerpoint/2010/main" val="32487947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Rule-based </a:t>
            </a:r>
            <a:r>
              <a:rPr lang="en-US" dirty="0"/>
              <a:t>Reasoning in </a:t>
            </a:r>
            <a:r>
              <a:rPr lang="en-US" dirty="0" smtClean="0"/>
              <a:t>Jena (1)</a:t>
            </a:r>
            <a:endParaRPr lang="en-US" dirty="0"/>
          </a:p>
        </p:txBody>
      </p:sp>
      <p:sp>
        <p:nvSpPr>
          <p:cNvPr id="3" name="Content Placeholder 2"/>
          <p:cNvSpPr>
            <a:spLocks noGrp="1"/>
          </p:cNvSpPr>
          <p:nvPr>
            <p:ph idx="1"/>
          </p:nvPr>
        </p:nvSpPr>
        <p:spPr/>
        <p:txBody>
          <a:bodyPr>
            <a:noAutofit/>
          </a:bodyPr>
          <a:lstStyle/>
          <a:p>
            <a:r>
              <a:rPr lang="en-US" sz="2800" dirty="0" smtClean="0"/>
              <a:t>Jena </a:t>
            </a:r>
            <a:r>
              <a:rPr lang="en-US" sz="2800" dirty="0"/>
              <a:t>Semantic Web </a:t>
            </a:r>
            <a:r>
              <a:rPr lang="en-US" sz="2800" dirty="0" smtClean="0"/>
              <a:t>Framework</a:t>
            </a:r>
          </a:p>
          <a:p>
            <a:pPr lvl="1"/>
            <a:r>
              <a:rPr lang="en-US" sz="2400" dirty="0" smtClean="0"/>
              <a:t>The </a:t>
            </a:r>
            <a:r>
              <a:rPr lang="en-US" sz="2400" dirty="0"/>
              <a:t>most popular Java framework </a:t>
            </a:r>
            <a:r>
              <a:rPr lang="en-US" sz="2400" dirty="0" smtClean="0"/>
              <a:t>for ontology manipulation</a:t>
            </a:r>
          </a:p>
          <a:p>
            <a:pPr lvl="1"/>
            <a:r>
              <a:rPr lang="en-US" sz="2400" dirty="0" smtClean="0"/>
              <a:t>Includes an inference engine, can be </a:t>
            </a:r>
            <a:r>
              <a:rPr lang="en-US" sz="2400" dirty="0"/>
              <a:t>used as a </a:t>
            </a:r>
            <a:r>
              <a:rPr lang="en-US" sz="2400" dirty="0" smtClean="0"/>
              <a:t>reasoner</a:t>
            </a:r>
          </a:p>
          <a:p>
            <a:pPr lvl="1"/>
            <a:r>
              <a:rPr lang="en-US" sz="2400" dirty="0" smtClean="0"/>
              <a:t>Includes </a:t>
            </a:r>
            <a:r>
              <a:rPr lang="en-US" sz="2400" dirty="0"/>
              <a:t>a number of predefined </a:t>
            </a:r>
            <a:r>
              <a:rPr lang="en-US" sz="2400" dirty="0" smtClean="0"/>
              <a:t>reasoners</a:t>
            </a:r>
          </a:p>
          <a:p>
            <a:pPr lvl="2"/>
            <a:r>
              <a:rPr lang="en-US" sz="2000" dirty="0" smtClean="0"/>
              <a:t>Transitive reasoner</a:t>
            </a:r>
          </a:p>
          <a:p>
            <a:pPr lvl="2"/>
            <a:r>
              <a:rPr lang="en-US" sz="2000" dirty="0" smtClean="0"/>
              <a:t>RDFS </a:t>
            </a:r>
            <a:r>
              <a:rPr lang="en-US" sz="2000" dirty="0"/>
              <a:t>rule </a:t>
            </a:r>
            <a:r>
              <a:rPr lang="en-US" sz="2000" dirty="0" smtClean="0"/>
              <a:t>reasoner</a:t>
            </a:r>
          </a:p>
          <a:p>
            <a:pPr lvl="2"/>
            <a:r>
              <a:rPr lang="en-US" sz="2000" dirty="0" smtClean="0"/>
              <a:t>OWL</a:t>
            </a:r>
            <a:r>
              <a:rPr lang="en-US" sz="2000" dirty="0"/>
              <a:t>, OWL mini, OWL </a:t>
            </a:r>
            <a:r>
              <a:rPr lang="en-US" sz="2000" dirty="0" smtClean="0"/>
              <a:t>micro</a:t>
            </a:r>
          </a:p>
          <a:p>
            <a:pPr lvl="2"/>
            <a:r>
              <a:rPr lang="en-US" sz="2000" dirty="0" smtClean="0"/>
              <a:t>DAML </a:t>
            </a:r>
            <a:r>
              <a:rPr lang="en-US" sz="2000" dirty="0"/>
              <a:t>micro </a:t>
            </a:r>
            <a:r>
              <a:rPr lang="en-US" sz="2000" dirty="0" smtClean="0"/>
              <a:t>reasoner</a:t>
            </a:r>
          </a:p>
          <a:p>
            <a:pPr lvl="2"/>
            <a:r>
              <a:rPr lang="en-US" sz="2000" dirty="0" smtClean="0"/>
              <a:t>A </a:t>
            </a:r>
            <a:r>
              <a:rPr lang="en-US" sz="2000" dirty="0"/>
              <a:t>generic rule reasoner that can be customized </a:t>
            </a:r>
            <a:r>
              <a:rPr lang="en-US" sz="2000" dirty="0" smtClean="0"/>
              <a:t>to meet </a:t>
            </a:r>
            <a:r>
              <a:rPr lang="en-US" sz="2000" dirty="0"/>
              <a:t>specific ad hoc application </a:t>
            </a:r>
            <a:r>
              <a:rPr lang="en-US" sz="2000" dirty="0" smtClean="0"/>
              <a:t>demands</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53</a:t>
            </a:fld>
            <a:endParaRPr lang="en-US"/>
          </a:p>
        </p:txBody>
      </p:sp>
    </p:spTree>
    <p:extLst>
      <p:ext uri="{BB962C8B-B14F-4D97-AF65-F5344CB8AC3E}">
        <p14:creationId xmlns:p14="http://schemas.microsoft.com/office/powerpoint/2010/main" val="1746810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Rule-based </a:t>
            </a:r>
            <a:r>
              <a:rPr lang="en-US" dirty="0"/>
              <a:t>Reasoning in </a:t>
            </a:r>
            <a:r>
              <a:rPr lang="en-US" dirty="0" smtClean="0"/>
              <a:t>Jena (2)</a:t>
            </a:r>
            <a:endParaRPr lang="en-US" dirty="0"/>
          </a:p>
        </p:txBody>
      </p:sp>
      <p:sp>
        <p:nvSpPr>
          <p:cNvPr id="3" name="Content Placeholder 2"/>
          <p:cNvSpPr>
            <a:spLocks noGrp="1"/>
          </p:cNvSpPr>
          <p:nvPr>
            <p:ph idx="1"/>
          </p:nvPr>
        </p:nvSpPr>
        <p:spPr/>
        <p:txBody>
          <a:bodyPr>
            <a:noAutofit/>
          </a:bodyPr>
          <a:lstStyle/>
          <a:p>
            <a:r>
              <a:rPr lang="en-US" sz="2800" dirty="0" smtClean="0"/>
              <a:t>Forward </a:t>
            </a:r>
            <a:r>
              <a:rPr lang="en-US" sz="2800" dirty="0"/>
              <a:t>chain </a:t>
            </a:r>
            <a:r>
              <a:rPr lang="en-US" sz="2800" dirty="0" smtClean="0"/>
              <a:t>rules </a:t>
            </a:r>
            <a:r>
              <a:rPr lang="en-US" sz="2800" dirty="0"/>
              <a:t>(</a:t>
            </a:r>
            <a:r>
              <a:rPr lang="en-US" sz="2800" dirty="0" smtClean="0"/>
              <a:t>body </a:t>
            </a:r>
            <a:r>
              <a:rPr lang="en-US" sz="2800" dirty="0" smtClean="0">
                <a:latin typeface="Times New Roman" panose="02020603050405020304" pitchFamily="18" charset="0"/>
                <a:cs typeface="Times New Roman" panose="02020603050405020304" pitchFamily="18" charset="0"/>
              </a:rPr>
              <a:t>→ </a:t>
            </a:r>
            <a:r>
              <a:rPr lang="en-US" sz="2800" dirty="0" smtClean="0"/>
              <a:t>head)</a:t>
            </a:r>
          </a:p>
          <a:p>
            <a:pPr lvl="1"/>
            <a:r>
              <a:rPr lang="en-US" sz="2400" dirty="0" smtClean="0"/>
              <a:t>When </a:t>
            </a:r>
            <a:r>
              <a:rPr lang="en-US" sz="2400" dirty="0"/>
              <a:t>the body is true, </a:t>
            </a:r>
            <a:r>
              <a:rPr lang="en-US" sz="2400" dirty="0" smtClean="0"/>
              <a:t>then the </a:t>
            </a:r>
            <a:r>
              <a:rPr lang="en-US" sz="2400" dirty="0"/>
              <a:t>head is also </a:t>
            </a:r>
            <a:r>
              <a:rPr lang="en-US" sz="2400" dirty="0" smtClean="0"/>
              <a:t>true</a:t>
            </a:r>
          </a:p>
          <a:p>
            <a:pPr marL="91440" lvl="1" indent="-91440">
              <a:spcBef>
                <a:spcPts val="1200"/>
              </a:spcBef>
              <a:spcAft>
                <a:spcPts val="200"/>
              </a:spcAft>
              <a:buSzPct val="100000"/>
              <a:buFont typeface="Calibri" panose="020F0502020204030204" pitchFamily="34" charset="0"/>
              <a:buChar char=" "/>
            </a:pPr>
            <a:r>
              <a:rPr lang="en-US" sz="2800" dirty="0"/>
              <a:t>Built-in rule files of the form:</a:t>
            </a:r>
          </a:p>
          <a:p>
            <a:endParaRPr lang="en-US" sz="2800" dirty="0" smtClean="0"/>
          </a:p>
          <a:p>
            <a:r>
              <a:rPr lang="en-US" sz="2800" dirty="0" smtClean="0"/>
              <a:t>Symmetric </a:t>
            </a:r>
            <a:r>
              <a:rPr lang="en-US" sz="2800" dirty="0"/>
              <a:t>and transitive </a:t>
            </a:r>
            <a:r>
              <a:rPr lang="en-US" sz="2800" dirty="0" smtClean="0"/>
              <a:t>properties in OWL:</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54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22342948"/>
              </p:ext>
            </p:extLst>
          </p:nvPr>
        </p:nvGraphicFramePr>
        <p:xfrm>
          <a:off x="60738" y="4468786"/>
          <a:ext cx="12076253" cy="937550"/>
        </p:xfrm>
        <a:graphic>
          <a:graphicData uri="http://schemas.openxmlformats.org/drawingml/2006/table">
            <a:tbl>
              <a:tblPr>
                <a:tableStyleId>{21E4AEA4-8DFA-4A89-87EB-49C32662AFE0}</a:tableStyleId>
              </a:tblPr>
              <a:tblGrid>
                <a:gridCol w="12076253"/>
              </a:tblGrid>
              <a:tr h="468775">
                <a:tc>
                  <a:txBody>
                    <a:bodyPr/>
                    <a:lstStyle/>
                    <a:p>
                      <a:pPr marL="91440" lvl="1"/>
                      <a:r>
                        <a:rPr lang="en-US" sz="1600" dirty="0" smtClean="0">
                          <a:latin typeface="Courier New" panose="02070309020205020404" pitchFamily="49" charset="0"/>
                          <a:cs typeface="Courier New" panose="02070309020205020404" pitchFamily="49" charset="0"/>
                        </a:rPr>
                        <a:t>[symmetricProperty1: (?P </a:t>
                      </a:r>
                      <a:r>
                        <a:rPr lang="en-US" sz="1600" dirty="0" err="1" smtClean="0">
                          <a:latin typeface="Courier New" panose="02070309020205020404" pitchFamily="49" charset="0"/>
                          <a:cs typeface="Courier New" panose="02070309020205020404" pitchFamily="49" charset="0"/>
                        </a:rPr>
                        <a:t>rdf:type</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owl:SymmetricProperty</a:t>
                      </a:r>
                      <a:r>
                        <a:rPr lang="en-US" sz="1600" dirty="0" smtClean="0">
                          <a:latin typeface="Courier New" panose="02070309020205020404" pitchFamily="49" charset="0"/>
                          <a:cs typeface="Courier New" panose="02070309020205020404" pitchFamily="49" charset="0"/>
                        </a:rPr>
                        <a:t>), (?X ?P ?Y) -&gt; (?Y ?P ?X)]</a:t>
                      </a:r>
                    </a:p>
                  </a:txBody>
                  <a:tcPr anchor="ctr"/>
                </a:tc>
              </a:tr>
              <a:tr h="468775">
                <a:tc>
                  <a:txBody>
                    <a:bodyPr/>
                    <a:lstStyle/>
                    <a:p>
                      <a:pPr marL="91440" lvl="1"/>
                      <a:r>
                        <a:rPr lang="en-US" sz="1600" dirty="0" smtClean="0">
                          <a:latin typeface="Courier New" panose="02070309020205020404" pitchFamily="49" charset="0"/>
                          <a:cs typeface="Courier New" panose="02070309020205020404" pitchFamily="49" charset="0"/>
                        </a:rPr>
                        <a:t>[transitivePropery1: (?P </a:t>
                      </a:r>
                      <a:r>
                        <a:rPr lang="en-US" sz="1600" dirty="0" err="1" smtClean="0">
                          <a:latin typeface="Courier New" panose="02070309020205020404" pitchFamily="49" charset="0"/>
                          <a:cs typeface="Courier New" panose="02070309020205020404" pitchFamily="49" charset="0"/>
                        </a:rPr>
                        <a:t>rdf:type</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owl:TransitiveProperty</a:t>
                      </a:r>
                      <a:r>
                        <a:rPr lang="en-US" sz="1600" dirty="0" smtClean="0">
                          <a:latin typeface="Courier New" panose="02070309020205020404" pitchFamily="49" charset="0"/>
                          <a:cs typeface="Courier New" panose="02070309020205020404" pitchFamily="49" charset="0"/>
                        </a:rPr>
                        <a:t>), (?A ?P ?B), (?B ?P ?C) -&gt; (?A ?P ?C)]</a:t>
                      </a:r>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63367609"/>
              </p:ext>
            </p:extLst>
          </p:nvPr>
        </p:nvGraphicFramePr>
        <p:xfrm>
          <a:off x="52249" y="3369724"/>
          <a:ext cx="12096206" cy="462048"/>
        </p:xfrm>
        <a:graphic>
          <a:graphicData uri="http://schemas.openxmlformats.org/drawingml/2006/table">
            <a:tbl>
              <a:tblPr>
                <a:tableStyleId>{21E4AEA4-8DFA-4A89-87EB-49C32662AFE0}</a:tableStyleId>
              </a:tblPr>
              <a:tblGrid>
                <a:gridCol w="12096206"/>
              </a:tblGrid>
              <a:tr h="462048">
                <a:tc>
                  <a:txBody>
                    <a:bodyPr/>
                    <a:lstStyle/>
                    <a:p>
                      <a:r>
                        <a:rPr lang="en-US" sz="1600" dirty="0" smtClean="0">
                          <a:latin typeface="Courier New" panose="02070309020205020404" pitchFamily="49" charset="0"/>
                          <a:cs typeface="Courier New" panose="02070309020205020404" pitchFamily="49" charset="0"/>
                        </a:rPr>
                        <a:t>[rdfs5a: (?a </a:t>
                      </a:r>
                      <a:r>
                        <a:rPr lang="en-US" sz="1600" dirty="0" err="1" smtClean="0">
                          <a:latin typeface="Courier New" panose="02070309020205020404" pitchFamily="49" charset="0"/>
                          <a:cs typeface="Courier New" panose="02070309020205020404" pitchFamily="49" charset="0"/>
                        </a:rPr>
                        <a:t>rdfs:subPropertyOf</a:t>
                      </a:r>
                      <a:r>
                        <a:rPr lang="en-US" sz="1600" dirty="0" smtClean="0">
                          <a:latin typeface="Courier New" panose="02070309020205020404" pitchFamily="49" charset="0"/>
                          <a:cs typeface="Courier New" panose="02070309020205020404" pitchFamily="49" charset="0"/>
                        </a:rPr>
                        <a:t> ?b), (?b </a:t>
                      </a:r>
                      <a:r>
                        <a:rPr lang="en-US" sz="1600" dirty="0" err="1" smtClean="0">
                          <a:latin typeface="Courier New" panose="02070309020205020404" pitchFamily="49" charset="0"/>
                          <a:cs typeface="Courier New" panose="02070309020205020404" pitchFamily="49" charset="0"/>
                        </a:rPr>
                        <a:t>rdfs:subPropertyOf</a:t>
                      </a:r>
                      <a:r>
                        <a:rPr lang="en-US" sz="1600" dirty="0" smtClean="0">
                          <a:latin typeface="Courier New" panose="02070309020205020404" pitchFamily="49" charset="0"/>
                          <a:cs typeface="Courier New" panose="02070309020205020404" pitchFamily="49" charset="0"/>
                        </a:rPr>
                        <a:t> ?c) -&gt; (?a </a:t>
                      </a:r>
                      <a:r>
                        <a:rPr lang="en-US" sz="1600" dirty="0" err="1" smtClean="0">
                          <a:latin typeface="Courier New" panose="02070309020205020404" pitchFamily="49" charset="0"/>
                          <a:cs typeface="Courier New" panose="02070309020205020404" pitchFamily="49" charset="0"/>
                        </a:rPr>
                        <a:t>rdfs:subPropertyOf</a:t>
                      </a:r>
                      <a:r>
                        <a:rPr lang="en-US" sz="1600" dirty="0" smtClean="0">
                          <a:latin typeface="Courier New" panose="02070309020205020404" pitchFamily="49" charset="0"/>
                          <a:cs typeface="Courier New" panose="02070309020205020404" pitchFamily="49" charset="0"/>
                        </a:rPr>
                        <a:t> ?c)]</a:t>
                      </a:r>
                    </a:p>
                  </a:txBody>
                  <a:tcPr anchor="ctr"/>
                </a:tc>
              </a:tr>
            </a:tbl>
          </a:graphicData>
        </a:graphic>
      </p:graphicFrame>
    </p:spTree>
    <p:extLst>
      <p:ext uri="{BB962C8B-B14F-4D97-AF65-F5344CB8AC3E}">
        <p14:creationId xmlns:p14="http://schemas.microsoft.com/office/powerpoint/2010/main" val="8267833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Rule-based </a:t>
            </a:r>
            <a:r>
              <a:rPr lang="en-US" dirty="0"/>
              <a:t>Reasoning in </a:t>
            </a:r>
            <a:r>
              <a:rPr lang="en-US" dirty="0" smtClean="0"/>
              <a:t>Jena (3)</a:t>
            </a:r>
            <a:endParaRPr lang="en-US" dirty="0"/>
          </a:p>
        </p:txBody>
      </p:sp>
      <p:sp>
        <p:nvSpPr>
          <p:cNvPr id="3" name="Content Placeholder 2"/>
          <p:cNvSpPr>
            <a:spLocks noGrp="1"/>
          </p:cNvSpPr>
          <p:nvPr>
            <p:ph idx="1"/>
          </p:nvPr>
        </p:nvSpPr>
        <p:spPr/>
        <p:txBody>
          <a:bodyPr>
            <a:noAutofit/>
          </a:bodyPr>
          <a:lstStyle/>
          <a:p>
            <a:r>
              <a:rPr lang="en-US" sz="3200" dirty="0" err="1" smtClean="0"/>
              <a:t>Builtin</a:t>
            </a:r>
            <a:r>
              <a:rPr lang="en-US" sz="3200" dirty="0" smtClean="0"/>
              <a:t> primitives</a:t>
            </a:r>
          </a:p>
          <a:p>
            <a:pPr lvl="1"/>
            <a:r>
              <a:rPr lang="en-US" sz="2800" dirty="0" smtClean="0"/>
              <a:t>Functions </a:t>
            </a:r>
            <a:r>
              <a:rPr lang="en-US" sz="2800" dirty="0"/>
              <a:t>that can be used in the place </a:t>
            </a:r>
            <a:r>
              <a:rPr lang="en-US" sz="2800" dirty="0" smtClean="0"/>
              <a:t>of rule predicates</a:t>
            </a:r>
          </a:p>
          <a:p>
            <a:pPr lvl="2"/>
            <a:r>
              <a:rPr lang="en-US" sz="2400" dirty="0" err="1" smtClean="0"/>
              <a:t>isLiteral</a:t>
            </a:r>
            <a:r>
              <a:rPr lang="en-US" sz="2400" dirty="0"/>
              <a:t>(?x), </a:t>
            </a:r>
            <a:r>
              <a:rPr lang="en-US" sz="2400" dirty="0" err="1"/>
              <a:t>notLiteral</a:t>
            </a:r>
            <a:r>
              <a:rPr lang="en-US" sz="2400" dirty="0"/>
              <a:t>(?x</a:t>
            </a:r>
            <a:r>
              <a:rPr lang="en-US" sz="2400" dirty="0" smtClean="0"/>
              <a:t>),</a:t>
            </a:r>
          </a:p>
          <a:p>
            <a:pPr lvl="2"/>
            <a:r>
              <a:rPr lang="en-US" sz="2400" dirty="0" err="1" smtClean="0"/>
              <a:t>isFunctor</a:t>
            </a:r>
            <a:r>
              <a:rPr lang="en-US" sz="2400" dirty="0"/>
              <a:t>(?x</a:t>
            </a:r>
            <a:r>
              <a:rPr lang="en-US" sz="2400" dirty="0" smtClean="0"/>
              <a:t>), </a:t>
            </a:r>
            <a:r>
              <a:rPr lang="en-US" sz="2400" dirty="0" err="1"/>
              <a:t>notFunctor</a:t>
            </a:r>
            <a:r>
              <a:rPr lang="en-US" sz="2400" dirty="0"/>
              <a:t>(?x</a:t>
            </a:r>
            <a:r>
              <a:rPr lang="en-US" sz="2400" dirty="0" smtClean="0"/>
              <a:t>)</a:t>
            </a:r>
          </a:p>
          <a:p>
            <a:pPr lvl="2"/>
            <a:r>
              <a:rPr lang="en-US" sz="2400" dirty="0" err="1" smtClean="0"/>
              <a:t>isBNode</a:t>
            </a:r>
            <a:r>
              <a:rPr lang="en-US" sz="2400" dirty="0"/>
              <a:t>(?x</a:t>
            </a:r>
            <a:r>
              <a:rPr lang="en-US" sz="2400" dirty="0" smtClean="0"/>
              <a:t>), </a:t>
            </a:r>
            <a:r>
              <a:rPr lang="en-US" sz="2400" dirty="0" err="1" smtClean="0"/>
              <a:t>notBNode</a:t>
            </a:r>
            <a:r>
              <a:rPr lang="en-US" sz="2400" dirty="0"/>
              <a:t>(?x</a:t>
            </a:r>
            <a:r>
              <a:rPr lang="en-US" sz="2400" dirty="0" smtClean="0"/>
              <a:t>), etc.</a:t>
            </a:r>
          </a:p>
          <a:p>
            <a:pPr lvl="2"/>
            <a:r>
              <a:rPr lang="en-US" sz="2400" dirty="0" smtClean="0"/>
              <a:t>Custom </a:t>
            </a:r>
            <a:r>
              <a:rPr lang="en-US" sz="2400" dirty="0" err="1" smtClean="0"/>
              <a:t>builtin</a:t>
            </a:r>
            <a:r>
              <a:rPr lang="en-US" sz="2400" dirty="0" smtClean="0"/>
              <a:t> primitives can be developed</a:t>
            </a:r>
            <a:endParaRPr lang="en-US" sz="2400" dirty="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55</a:t>
            </a:fld>
            <a:endParaRPr lang="en-US"/>
          </a:p>
        </p:txBody>
      </p:sp>
    </p:spTree>
    <p:extLst>
      <p:ext uri="{BB962C8B-B14F-4D97-AF65-F5344CB8AC3E}">
        <p14:creationId xmlns:p14="http://schemas.microsoft.com/office/powerpoint/2010/main" val="32139730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Rule-based </a:t>
            </a:r>
            <a:r>
              <a:rPr lang="en-US" dirty="0"/>
              <a:t>Reasoning in </a:t>
            </a:r>
            <a:r>
              <a:rPr lang="en-US" dirty="0" smtClean="0"/>
              <a:t>Virtuoso (1)</a:t>
            </a:r>
            <a:endParaRPr lang="en-US" dirty="0"/>
          </a:p>
        </p:txBody>
      </p:sp>
      <p:sp>
        <p:nvSpPr>
          <p:cNvPr id="3" name="Content Placeholder 2"/>
          <p:cNvSpPr>
            <a:spLocks noGrp="1"/>
          </p:cNvSpPr>
          <p:nvPr>
            <p:ph idx="1"/>
          </p:nvPr>
        </p:nvSpPr>
        <p:spPr>
          <a:xfrm>
            <a:off x="1097280" y="1845734"/>
            <a:ext cx="10485120" cy="4023360"/>
          </a:xfrm>
        </p:spPr>
        <p:txBody>
          <a:bodyPr>
            <a:noAutofit/>
          </a:bodyPr>
          <a:lstStyle/>
          <a:p>
            <a:r>
              <a:rPr lang="en-US" sz="3200" dirty="0" smtClean="0"/>
              <a:t>Reasoning essentially </a:t>
            </a:r>
            <a:r>
              <a:rPr lang="en-US" sz="3200" dirty="0"/>
              <a:t>a set of rules applied on the </a:t>
            </a:r>
            <a:r>
              <a:rPr lang="en-US" sz="3200" dirty="0" smtClean="0"/>
              <a:t>RDF graph</a:t>
            </a:r>
            <a:endParaRPr lang="en-US" sz="3200" dirty="0"/>
          </a:p>
          <a:p>
            <a:r>
              <a:rPr lang="en-US" sz="3200" dirty="0"/>
              <a:t>Relatively simple </a:t>
            </a:r>
            <a:r>
              <a:rPr lang="en-US" sz="3200" dirty="0" smtClean="0"/>
              <a:t>reasoning</a:t>
            </a:r>
            <a:endParaRPr lang="en-US" sz="3200" dirty="0"/>
          </a:p>
          <a:p>
            <a:pPr lvl="1"/>
            <a:r>
              <a:rPr lang="en-US" sz="2800" dirty="0"/>
              <a:t>Scalability instead of rich inference </a:t>
            </a:r>
            <a:r>
              <a:rPr lang="en-US" sz="2800" dirty="0" smtClean="0"/>
              <a:t>capabilities</a:t>
            </a:r>
          </a:p>
          <a:p>
            <a:r>
              <a:rPr lang="en-US" sz="3200" dirty="0"/>
              <a:t>Rule sets</a:t>
            </a:r>
          </a:p>
          <a:p>
            <a:pPr lvl="1"/>
            <a:r>
              <a:rPr lang="en-US" sz="2800" dirty="0"/>
              <a:t>Loaded using the </a:t>
            </a:r>
            <a:r>
              <a:rPr lang="en-US" sz="2800" dirty="0" err="1"/>
              <a:t>rdfs_rule_set</a:t>
            </a:r>
            <a:r>
              <a:rPr lang="en-US" sz="2800" dirty="0"/>
              <a:t> function</a:t>
            </a:r>
          </a:p>
          <a:p>
            <a:pPr lvl="1"/>
            <a:r>
              <a:rPr lang="en-US" sz="2800" dirty="0"/>
              <a:t>User can specify a logical name for the rule set, plus a graph URI</a:t>
            </a:r>
          </a:p>
          <a:p>
            <a:pPr lvl="1"/>
            <a:r>
              <a:rPr lang="en-US" sz="2800" dirty="0"/>
              <a:t>Are provided as a context to user queries</a:t>
            </a:r>
          </a:p>
          <a:p>
            <a:pPr lvl="1"/>
            <a:r>
              <a:rPr lang="en-US" sz="2800" dirty="0"/>
              <a:t>Can be referenced by SPARQL queries or endpoints</a:t>
            </a:r>
          </a:p>
          <a:p>
            <a:endParaRPr lang="en-US" sz="3200" dirty="0"/>
          </a:p>
          <a:p>
            <a:endParaRPr lang="en-US" sz="32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56</a:t>
            </a:fld>
            <a:endParaRPr lang="en-US"/>
          </a:p>
        </p:txBody>
      </p:sp>
    </p:spTree>
    <p:extLst>
      <p:ext uri="{BB962C8B-B14F-4D97-AF65-F5344CB8AC3E}">
        <p14:creationId xmlns:p14="http://schemas.microsoft.com/office/powerpoint/2010/main" val="24187392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Rule-based </a:t>
            </a:r>
            <a:r>
              <a:rPr lang="en-US" dirty="0"/>
              <a:t>Reasoning in </a:t>
            </a:r>
            <a:r>
              <a:rPr lang="en-US" dirty="0" smtClean="0"/>
              <a:t>Virtuoso (2)</a:t>
            </a:r>
            <a:endParaRPr lang="en-US" dirty="0"/>
          </a:p>
        </p:txBody>
      </p:sp>
      <p:sp>
        <p:nvSpPr>
          <p:cNvPr id="3" name="Content Placeholder 2"/>
          <p:cNvSpPr>
            <a:spLocks noGrp="1"/>
          </p:cNvSpPr>
          <p:nvPr>
            <p:ph idx="1"/>
          </p:nvPr>
        </p:nvSpPr>
        <p:spPr/>
        <p:txBody>
          <a:bodyPr>
            <a:normAutofit/>
          </a:bodyPr>
          <a:lstStyle/>
          <a:p>
            <a:r>
              <a:rPr lang="en-US" sz="3200" dirty="0" smtClean="0"/>
              <a:t>Queries return </a:t>
            </a:r>
            <a:r>
              <a:rPr lang="en-US" sz="3200" dirty="0"/>
              <a:t>results as if the </a:t>
            </a:r>
            <a:r>
              <a:rPr lang="en-US" sz="3200" dirty="0" smtClean="0"/>
              <a:t>inferred triples were </a:t>
            </a:r>
            <a:r>
              <a:rPr lang="en-US" sz="3200" dirty="0"/>
              <a:t>included in the graph</a:t>
            </a:r>
          </a:p>
          <a:p>
            <a:pPr lvl="1"/>
            <a:r>
              <a:rPr lang="en-US" sz="2800" dirty="0"/>
              <a:t>Inferred triples generated by reasoning (the rule set) are generated at runtime, </a:t>
            </a:r>
            <a:r>
              <a:rPr lang="en-US" sz="2800" dirty="0" smtClean="0"/>
              <a:t>are </a:t>
            </a:r>
            <a:r>
              <a:rPr lang="en-US" sz="2800" dirty="0"/>
              <a:t>not physically stored</a:t>
            </a:r>
          </a:p>
          <a:p>
            <a:endParaRPr lang="en-US" sz="32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57</a:t>
            </a:fld>
            <a:endParaRPr lang="en-US"/>
          </a:p>
        </p:txBody>
      </p:sp>
    </p:spTree>
    <p:extLst>
      <p:ext uri="{BB962C8B-B14F-4D97-AF65-F5344CB8AC3E}">
        <p14:creationId xmlns:p14="http://schemas.microsoft.com/office/powerpoint/2010/main" val="1543674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 </a:t>
            </a:r>
            <a:r>
              <a:rPr lang="en-US" sz="3200" dirty="0">
                <a:solidFill>
                  <a:schemeClr val="tx1">
                    <a:lumMod val="50000"/>
                    <a:lumOff val="50000"/>
                  </a:schemeClr>
                </a:solidFill>
              </a:rPr>
              <a:t>Problem </a:t>
            </a:r>
            <a:r>
              <a:rPr lang="en-US" sz="3200" dirty="0" smtClean="0">
                <a:solidFill>
                  <a:schemeClr val="tx1">
                    <a:lumMod val="50000"/>
                    <a:lumOff val="50000"/>
                  </a:schemeClr>
                </a:solidFill>
              </a:rPr>
              <a:t>Framework</a:t>
            </a:r>
          </a:p>
          <a:p>
            <a:r>
              <a:rPr lang="en-US" sz="3200" dirty="0" smtClean="0">
                <a:solidFill>
                  <a:schemeClr val="tx1">
                    <a:lumMod val="50000"/>
                    <a:lumOff val="50000"/>
                  </a:schemeClr>
                </a:solidFill>
              </a:rPr>
              <a:t>Fusion</a:t>
            </a:r>
          </a:p>
          <a:p>
            <a:r>
              <a:rPr lang="en-US" sz="3200" dirty="0" smtClean="0">
                <a:solidFill>
                  <a:schemeClr val="tx1">
                    <a:lumMod val="50000"/>
                    <a:lumOff val="50000"/>
                  </a:schemeClr>
                </a:solidFill>
              </a:rPr>
              <a:t>The Data layer</a:t>
            </a:r>
          </a:p>
          <a:p>
            <a:r>
              <a:rPr lang="en-US" sz="3200" dirty="0" smtClean="0">
                <a:solidFill>
                  <a:schemeClr val="tx1">
                    <a:lumMod val="50000"/>
                    <a:lumOff val="50000"/>
                  </a:schemeClr>
                </a:solidFill>
              </a:rPr>
              <a:t>Rule-based Reasoning</a:t>
            </a:r>
          </a:p>
          <a:p>
            <a:r>
              <a:rPr lang="en-US" sz="3200" dirty="0" smtClean="0"/>
              <a:t>Complete Example</a:t>
            </a:r>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58</a:t>
            </a:fld>
            <a:endParaRPr lang="en-US"/>
          </a:p>
        </p:txBody>
      </p:sp>
    </p:spTree>
    <p:extLst>
      <p:ext uri="{BB962C8B-B14F-4D97-AF65-F5344CB8AC3E}">
        <p14:creationId xmlns:p14="http://schemas.microsoft.com/office/powerpoint/2010/main" val="1903952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Complete Example</a:t>
            </a:r>
            <a:endParaRPr lang="en-US" dirty="0"/>
          </a:p>
        </p:txBody>
      </p:sp>
      <p:sp>
        <p:nvSpPr>
          <p:cNvPr id="3" name="Content Placeholder 2"/>
          <p:cNvSpPr>
            <a:spLocks noGrp="1"/>
          </p:cNvSpPr>
          <p:nvPr>
            <p:ph idx="1"/>
          </p:nvPr>
        </p:nvSpPr>
        <p:spPr>
          <a:xfrm>
            <a:off x="1097279" y="1845734"/>
            <a:ext cx="10737669" cy="4023360"/>
          </a:xfrm>
        </p:spPr>
        <p:txBody>
          <a:bodyPr>
            <a:noAutofit/>
          </a:bodyPr>
          <a:lstStyle/>
          <a:p>
            <a:r>
              <a:rPr lang="en-US" sz="2800" dirty="0"/>
              <a:t>Information originating from a distributed sensor network</a:t>
            </a:r>
          </a:p>
          <a:p>
            <a:pPr>
              <a:lnSpc>
                <a:spcPct val="80000"/>
              </a:lnSpc>
            </a:pPr>
            <a:r>
              <a:rPr lang="en-US" sz="2800" dirty="0" smtClean="0"/>
              <a:t>Architecture of </a:t>
            </a:r>
            <a:r>
              <a:rPr lang="en-US" sz="2800" dirty="0"/>
              <a:t>a Multi-Sensor Fusion </a:t>
            </a:r>
            <a:r>
              <a:rPr lang="en-US" sz="2800" dirty="0" smtClean="0"/>
              <a:t>System</a:t>
            </a:r>
          </a:p>
          <a:p>
            <a:pPr lvl="1"/>
            <a:r>
              <a:rPr lang="en-US" sz="2400" dirty="0" smtClean="0"/>
              <a:t>Based </a:t>
            </a:r>
            <a:r>
              <a:rPr lang="en-US" sz="2400" dirty="0"/>
              <a:t>on GSN</a:t>
            </a:r>
            <a:endParaRPr lang="en-US" sz="2400" dirty="0" smtClean="0"/>
          </a:p>
          <a:p>
            <a:pPr lvl="1"/>
            <a:r>
              <a:rPr lang="en-US" sz="2400" dirty="0"/>
              <a:t>Operating at all JDL </a:t>
            </a:r>
            <a:r>
              <a:rPr lang="en-US" sz="2400" dirty="0" smtClean="0"/>
              <a:t>levels</a:t>
            </a:r>
            <a:endParaRPr lang="en-US" sz="2400" dirty="0"/>
          </a:p>
          <a:p>
            <a:pPr lvl="1"/>
            <a:r>
              <a:rPr lang="en-US" sz="2400" dirty="0" smtClean="0"/>
              <a:t>Create Linked Data</a:t>
            </a:r>
            <a:endParaRPr lang="en-US" sz="2400" dirty="0"/>
          </a:p>
          <a:p>
            <a:r>
              <a:rPr lang="en-US" sz="2800" dirty="0"/>
              <a:t>Fusion and its potential </a:t>
            </a:r>
            <a:r>
              <a:rPr lang="en-US" sz="2800" dirty="0" smtClean="0"/>
              <a:t>capabilities</a:t>
            </a:r>
          </a:p>
          <a:p>
            <a:r>
              <a:rPr lang="en-US" sz="2800" dirty="0"/>
              <a:t>Combine semantic web technologies with a sensor network middleware</a:t>
            </a:r>
          </a:p>
          <a:p>
            <a:r>
              <a:rPr lang="en-US" sz="2800" dirty="0" smtClean="0"/>
              <a:t>Blend </a:t>
            </a:r>
            <a:r>
              <a:rPr lang="en-US" sz="2800" dirty="0"/>
              <a:t>ontologies with low-level </a:t>
            </a:r>
            <a:r>
              <a:rPr lang="en-US" sz="2800" dirty="0" smtClean="0"/>
              <a:t>information databases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59</a:t>
            </a:fld>
            <a:endParaRPr lang="en-US"/>
          </a:p>
        </p:txBody>
      </p:sp>
    </p:spTree>
    <p:extLst>
      <p:ext uri="{BB962C8B-B14F-4D97-AF65-F5344CB8AC3E}">
        <p14:creationId xmlns:p14="http://schemas.microsoft.com/office/powerpoint/2010/main" val="184388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Stream Management </a:t>
            </a:r>
            <a:r>
              <a:rPr lang="en-US" dirty="0" smtClean="0"/>
              <a:t>Systems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Fill </a:t>
            </a:r>
            <a:r>
              <a:rPr lang="en-US" sz="3200" dirty="0"/>
              <a:t>the gap left by traditional </a:t>
            </a:r>
            <a:r>
              <a:rPr lang="en-US" sz="3200" dirty="0" smtClean="0"/>
              <a:t>DBMS’s</a:t>
            </a:r>
          </a:p>
          <a:p>
            <a:pPr lvl="1"/>
            <a:r>
              <a:rPr lang="en-US" sz="2800" dirty="0" smtClean="0"/>
              <a:t>DBMS’s are not </a:t>
            </a:r>
            <a:r>
              <a:rPr lang="en-US" sz="2800" dirty="0"/>
              <a:t>geared towards dealing with continuous, real-time sequences of </a:t>
            </a:r>
            <a:r>
              <a:rPr lang="en-US" sz="2800" dirty="0" smtClean="0"/>
              <a:t>data</a:t>
            </a:r>
          </a:p>
          <a:p>
            <a:r>
              <a:rPr lang="en-US" sz="3200" dirty="0" smtClean="0"/>
              <a:t>Novel rationale</a:t>
            </a:r>
          </a:p>
          <a:p>
            <a:pPr lvl="1"/>
            <a:r>
              <a:rPr lang="en-US" sz="2800" dirty="0" smtClean="0"/>
              <a:t>Not </a:t>
            </a:r>
            <a:r>
              <a:rPr lang="en-US" sz="2800" dirty="0"/>
              <a:t>based on persistent storage of all available data and user-invoked </a:t>
            </a:r>
            <a:r>
              <a:rPr lang="en-US" sz="2800" dirty="0" smtClean="0"/>
              <a:t>queries</a:t>
            </a:r>
          </a:p>
          <a:p>
            <a:r>
              <a:rPr lang="en-US" sz="3200" dirty="0" smtClean="0"/>
              <a:t>Another approach</a:t>
            </a:r>
          </a:p>
          <a:p>
            <a:pPr lvl="1"/>
            <a:r>
              <a:rPr lang="en-US" sz="2800" dirty="0" smtClean="0"/>
              <a:t>On-the-fly </a:t>
            </a:r>
            <a:r>
              <a:rPr lang="en-US" sz="2800" dirty="0"/>
              <a:t>stream </a:t>
            </a:r>
            <a:r>
              <a:rPr lang="en-US" sz="2800" dirty="0" smtClean="0"/>
              <a:t>manipulation</a:t>
            </a:r>
          </a:p>
          <a:p>
            <a:pPr lvl="1"/>
            <a:r>
              <a:rPr lang="en-US" sz="2800" dirty="0" smtClean="0"/>
              <a:t>Permanent </a:t>
            </a:r>
            <a:r>
              <a:rPr lang="en-US" sz="2800" dirty="0"/>
              <a:t>monitoring queries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6</a:t>
            </a:fld>
            <a:endParaRPr lang="en-US"/>
          </a:p>
        </p:txBody>
      </p:sp>
    </p:spTree>
    <p:extLst>
      <p:ext uri="{BB962C8B-B14F-4D97-AF65-F5344CB8AC3E}">
        <p14:creationId xmlns:p14="http://schemas.microsoft.com/office/powerpoint/2010/main" val="29967822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Proof-of-Concept Implementation</a:t>
            </a:r>
            <a:endParaRPr lang="en-US" dirty="0"/>
          </a:p>
        </p:txBody>
      </p:sp>
      <p:sp>
        <p:nvSpPr>
          <p:cNvPr id="3" name="Content Placeholder 2"/>
          <p:cNvSpPr>
            <a:spLocks noGrp="1"/>
          </p:cNvSpPr>
          <p:nvPr>
            <p:ph idx="1"/>
          </p:nvPr>
        </p:nvSpPr>
        <p:spPr/>
        <p:txBody>
          <a:bodyPr>
            <a:noAutofit/>
          </a:bodyPr>
          <a:lstStyle/>
          <a:p>
            <a:r>
              <a:rPr lang="en-US" sz="3200" dirty="0" smtClean="0"/>
              <a:t>An LLF node</a:t>
            </a:r>
          </a:p>
          <a:p>
            <a:r>
              <a:rPr lang="en-US" sz="3200" dirty="0" smtClean="0"/>
              <a:t>Two processing components</a:t>
            </a:r>
          </a:p>
          <a:p>
            <a:pPr lvl="1"/>
            <a:r>
              <a:rPr lang="en-US" sz="2800" dirty="0" smtClean="0"/>
              <a:t>A </a:t>
            </a:r>
            <a:r>
              <a:rPr lang="en-US" sz="2800" dirty="0"/>
              <a:t>Smoke </a:t>
            </a:r>
            <a:r>
              <a:rPr lang="en-US" sz="2800" dirty="0" smtClean="0"/>
              <a:t>Detector</a:t>
            </a:r>
          </a:p>
          <a:p>
            <a:pPr lvl="1"/>
            <a:r>
              <a:rPr lang="en-US" sz="2800" dirty="0" smtClean="0"/>
              <a:t>A Body Tracker</a:t>
            </a:r>
          </a:p>
          <a:p>
            <a:pPr lvl="1"/>
            <a:r>
              <a:rPr lang="en-US" sz="2800" dirty="0" smtClean="0"/>
              <a:t>Each component hosted </a:t>
            </a:r>
            <a:r>
              <a:rPr lang="en-US" sz="2800" dirty="0"/>
              <a:t>on a computer with a </a:t>
            </a:r>
            <a:r>
              <a:rPr lang="en-US" sz="2800" dirty="0" smtClean="0"/>
              <a:t>camera</a:t>
            </a:r>
          </a:p>
          <a:p>
            <a:pPr lvl="2"/>
            <a:r>
              <a:rPr lang="en-US" sz="2400" dirty="0" smtClean="0"/>
              <a:t>RTP streams</a:t>
            </a:r>
          </a:p>
          <a:p>
            <a:pPr>
              <a:lnSpc>
                <a:spcPct val="80000"/>
              </a:lnSpc>
            </a:pPr>
            <a:r>
              <a:rPr lang="en-US" sz="3200" dirty="0" smtClean="0"/>
              <a:t>An HLF node</a:t>
            </a:r>
          </a:p>
          <a:p>
            <a:r>
              <a:rPr lang="en-US" sz="3200" dirty="0" smtClean="0"/>
              <a:t>A </a:t>
            </a:r>
            <a:r>
              <a:rPr lang="en-US" sz="3200" dirty="0"/>
              <a:t>C</a:t>
            </a:r>
            <a:r>
              <a:rPr lang="en-US" sz="3200" dirty="0" smtClean="0"/>
              <a:t>entral node</a:t>
            </a:r>
          </a:p>
          <a:p>
            <a:pPr lvl="1"/>
            <a:r>
              <a:rPr lang="en-US" sz="2800" dirty="0" smtClean="0"/>
              <a:t>Overall system supervision</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60</a:t>
            </a:fld>
            <a:endParaRPr lang="en-US"/>
          </a:p>
        </p:txBody>
      </p:sp>
    </p:spTree>
    <p:extLst>
      <p:ext uri="{BB962C8B-B14F-4D97-AF65-F5344CB8AC3E}">
        <p14:creationId xmlns:p14="http://schemas.microsoft.com/office/powerpoint/2010/main" val="2404502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a:t>
            </a:r>
            <a:r>
              <a:rPr lang="en-US" sz="4000" dirty="0" smtClean="0"/>
              <a:t>GSN Middleware (1)</a:t>
            </a:r>
            <a:endParaRPr lang="en-US" sz="4000" dirty="0"/>
          </a:p>
        </p:txBody>
      </p:sp>
      <p:sp>
        <p:nvSpPr>
          <p:cNvPr id="3" name="Content Placeholder 2"/>
          <p:cNvSpPr>
            <a:spLocks noGrp="1"/>
          </p:cNvSpPr>
          <p:nvPr>
            <p:ph idx="1"/>
          </p:nvPr>
        </p:nvSpPr>
        <p:spPr/>
        <p:txBody>
          <a:bodyPr>
            <a:normAutofit/>
          </a:bodyPr>
          <a:lstStyle/>
          <a:p>
            <a:r>
              <a:rPr lang="en-US" sz="3200" dirty="0" smtClean="0"/>
              <a:t>Needed in order </a:t>
            </a:r>
            <a:r>
              <a:rPr lang="en-US" sz="3200" dirty="0"/>
              <a:t>to perform </a:t>
            </a:r>
            <a:r>
              <a:rPr lang="en-US" sz="3200" dirty="0" smtClean="0"/>
              <a:t>LLF</a:t>
            </a:r>
          </a:p>
          <a:p>
            <a:r>
              <a:rPr lang="en-US" sz="3200" dirty="0" smtClean="0"/>
              <a:t>Open-source</a:t>
            </a:r>
            <a:r>
              <a:rPr lang="en-US" sz="3200" dirty="0"/>
              <a:t>, </a:t>
            </a:r>
            <a:r>
              <a:rPr lang="en-US" sz="3200" dirty="0" smtClean="0"/>
              <a:t>java-based</a:t>
            </a:r>
          </a:p>
          <a:p>
            <a:r>
              <a:rPr lang="en-US" sz="3200" dirty="0" smtClean="0"/>
              <a:t>Allows processing data from </a:t>
            </a:r>
            <a:r>
              <a:rPr lang="en-US" sz="3200" dirty="0"/>
              <a:t>a large number of </a:t>
            </a:r>
            <a:r>
              <a:rPr lang="en-US" sz="3200" dirty="0" smtClean="0"/>
              <a:t>sensors</a:t>
            </a:r>
          </a:p>
          <a:p>
            <a:r>
              <a:rPr lang="en-US" sz="3200" dirty="0" smtClean="0"/>
              <a:t>Covers LLF functionality </a:t>
            </a:r>
            <a:r>
              <a:rPr lang="en-US" sz="3200" dirty="0"/>
              <a:t>requirements </a:t>
            </a:r>
            <a:r>
              <a:rPr lang="en-US" sz="3200" dirty="0" smtClean="0"/>
              <a:t>in </a:t>
            </a:r>
            <a:r>
              <a:rPr lang="en-US" sz="3200" dirty="0"/>
              <a:t>sensor data </a:t>
            </a:r>
            <a:r>
              <a:rPr lang="en-US" sz="3200" dirty="0" smtClean="0"/>
              <a:t>streams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61</a:t>
            </a:fld>
            <a:endParaRPr lang="en-US"/>
          </a:p>
        </p:txBody>
      </p:sp>
    </p:spTree>
    <p:extLst>
      <p:ext uri="{BB962C8B-B14F-4D97-AF65-F5344CB8AC3E}">
        <p14:creationId xmlns:p14="http://schemas.microsoft.com/office/powerpoint/2010/main" val="9712858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a:t>
            </a:r>
            <a:r>
              <a:rPr lang="en-US" sz="4000" dirty="0" smtClean="0"/>
              <a:t>GSN Middleware (2)</a:t>
            </a:r>
            <a:endParaRPr lang="en-US" sz="4000" dirty="0"/>
          </a:p>
        </p:txBody>
      </p:sp>
      <p:sp>
        <p:nvSpPr>
          <p:cNvPr id="3" name="Content Placeholder 2"/>
          <p:cNvSpPr>
            <a:spLocks noGrp="1"/>
          </p:cNvSpPr>
          <p:nvPr>
            <p:ph idx="1"/>
          </p:nvPr>
        </p:nvSpPr>
        <p:spPr/>
        <p:txBody>
          <a:bodyPr>
            <a:normAutofit/>
          </a:bodyPr>
          <a:lstStyle/>
          <a:p>
            <a:r>
              <a:rPr lang="en-US" sz="3200" dirty="0" smtClean="0"/>
              <a:t>Virtual sensor</a:t>
            </a:r>
          </a:p>
          <a:p>
            <a:pPr lvl="1"/>
            <a:r>
              <a:rPr lang="en-US" sz="2800" dirty="0"/>
              <a:t>Any data provider </a:t>
            </a:r>
            <a:r>
              <a:rPr lang="en-US" sz="2800" dirty="0" smtClean="0"/>
              <a:t>(</a:t>
            </a:r>
            <a:r>
              <a:rPr lang="en-US" sz="2800" dirty="0"/>
              <a:t>not only sensors)</a:t>
            </a:r>
            <a:endParaRPr lang="en-US" sz="2800" dirty="0" smtClean="0"/>
          </a:p>
          <a:p>
            <a:pPr lvl="1"/>
            <a:r>
              <a:rPr lang="en-US" sz="2800" dirty="0"/>
              <a:t>Configuration file in </a:t>
            </a:r>
            <a:r>
              <a:rPr lang="en-US" sz="2800" dirty="0" smtClean="0"/>
              <a:t>XML</a:t>
            </a:r>
            <a:endParaRPr lang="en-US" sz="2800" dirty="0"/>
          </a:p>
          <a:p>
            <a:pPr lvl="2"/>
            <a:r>
              <a:rPr lang="en-US" sz="2400" dirty="0" smtClean="0"/>
              <a:t>Processing class</a:t>
            </a:r>
          </a:p>
          <a:p>
            <a:pPr lvl="2"/>
            <a:r>
              <a:rPr lang="en-US" sz="2400" dirty="0" smtClean="0"/>
              <a:t>Windowing</a:t>
            </a:r>
          </a:p>
          <a:p>
            <a:pPr lvl="3"/>
            <a:r>
              <a:rPr lang="en-US" sz="2000" dirty="0" smtClean="0"/>
              <a:t>Time- or tuple-based sliding </a:t>
            </a:r>
            <a:r>
              <a:rPr lang="en-US" sz="2000" dirty="0"/>
              <a:t>window </a:t>
            </a:r>
            <a:r>
              <a:rPr lang="en-US" sz="2000" dirty="0" smtClean="0"/>
              <a:t>size</a:t>
            </a:r>
          </a:p>
          <a:p>
            <a:pPr lvl="2"/>
            <a:r>
              <a:rPr lang="en-US" sz="2400" dirty="0" smtClean="0"/>
              <a:t>Data source</a:t>
            </a:r>
          </a:p>
          <a:p>
            <a:pPr lvl="2"/>
            <a:r>
              <a:rPr lang="en-US" sz="2400" dirty="0" smtClean="0"/>
              <a:t>Output fields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62</a:t>
            </a:fld>
            <a:endParaRPr lang="en-US"/>
          </a:p>
        </p:txBody>
      </p:sp>
    </p:spTree>
    <p:extLst>
      <p:ext uri="{BB962C8B-B14F-4D97-AF65-F5344CB8AC3E}">
        <p14:creationId xmlns:p14="http://schemas.microsoft.com/office/powerpoint/2010/main" val="1483393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a:t>
            </a:r>
            <a:r>
              <a:rPr lang="en-US" sz="4000" dirty="0" smtClean="0"/>
              <a:t>GSN Middleware (3)</a:t>
            </a:r>
            <a:endParaRPr lang="en-US" sz="4000" dirty="0"/>
          </a:p>
        </p:txBody>
      </p:sp>
      <p:sp>
        <p:nvSpPr>
          <p:cNvPr id="3" name="Content Placeholder 2"/>
          <p:cNvSpPr>
            <a:spLocks noGrp="1"/>
          </p:cNvSpPr>
          <p:nvPr>
            <p:ph idx="1"/>
          </p:nvPr>
        </p:nvSpPr>
        <p:spPr/>
        <p:txBody>
          <a:bodyPr>
            <a:noAutofit/>
          </a:bodyPr>
          <a:lstStyle/>
          <a:p>
            <a:r>
              <a:rPr lang="en-US" sz="2800" dirty="0" smtClean="0"/>
              <a:t>GSN Servers</a:t>
            </a:r>
          </a:p>
          <a:p>
            <a:pPr lvl="1"/>
            <a:r>
              <a:rPr lang="en-US" sz="2400" dirty="0" smtClean="0"/>
              <a:t>Can </a:t>
            </a:r>
            <a:r>
              <a:rPr lang="en-US" sz="2400" dirty="0"/>
              <a:t>communicate between </a:t>
            </a:r>
            <a:r>
              <a:rPr lang="en-US" sz="2400" dirty="0" smtClean="0"/>
              <a:t>them</a:t>
            </a:r>
          </a:p>
          <a:p>
            <a:pPr lvl="1"/>
            <a:r>
              <a:rPr lang="en-US" sz="2400" dirty="0"/>
              <a:t>Support input from more than one data stream</a:t>
            </a:r>
          </a:p>
          <a:p>
            <a:pPr lvl="1"/>
            <a:r>
              <a:rPr lang="en-US" sz="2400" dirty="0" smtClean="0"/>
              <a:t>Can form a network</a:t>
            </a:r>
          </a:p>
          <a:p>
            <a:pPr lvl="2"/>
            <a:r>
              <a:rPr lang="en-US" sz="2000" dirty="0" smtClean="0"/>
              <a:t>Allow information collection, communication, fusion, integration</a:t>
            </a:r>
          </a:p>
          <a:p>
            <a:r>
              <a:rPr lang="en-US" sz="2800" dirty="0" smtClean="0"/>
              <a:t>Data acquisition</a:t>
            </a:r>
          </a:p>
          <a:p>
            <a:pPr lvl="1"/>
            <a:r>
              <a:rPr lang="en-US" sz="2400" dirty="0" smtClean="0"/>
              <a:t>An </a:t>
            </a:r>
            <a:r>
              <a:rPr lang="en-US" sz="2400" dirty="0"/>
              <a:t>SQL-like procedural language </a:t>
            </a:r>
            <a:endParaRPr lang="en-US" sz="2400" dirty="0" smtClean="0"/>
          </a:p>
          <a:p>
            <a:pPr lvl="2"/>
            <a:r>
              <a:rPr lang="en-US" sz="2000" dirty="0"/>
              <a:t>Combine and fuse the information</a:t>
            </a:r>
          </a:p>
          <a:p>
            <a:pPr lvl="2"/>
            <a:r>
              <a:rPr lang="en-US" sz="2000" dirty="0" smtClean="0"/>
              <a:t>User-defined LLF </a:t>
            </a:r>
            <a:r>
              <a:rPr lang="en-US" sz="2000" dirty="0"/>
              <a:t>functions</a:t>
            </a:r>
          </a:p>
          <a:p>
            <a:pPr lvl="1"/>
            <a:r>
              <a:rPr lang="en-US" sz="2400" dirty="0" smtClean="0"/>
              <a:t>GSN </a:t>
            </a:r>
            <a:r>
              <a:rPr lang="en-US" sz="2400" dirty="0"/>
              <a:t>takes care behind the scenes about crucial </a:t>
            </a:r>
            <a:r>
              <a:rPr lang="en-US" sz="2400" dirty="0" smtClean="0"/>
              <a:t>issues</a:t>
            </a:r>
          </a:p>
          <a:p>
            <a:pPr lvl="2"/>
            <a:r>
              <a:rPr lang="en-US" sz="2000" dirty="0" smtClean="0"/>
              <a:t>E.g. thread </a:t>
            </a:r>
            <a:r>
              <a:rPr lang="en-US" sz="2000" dirty="0"/>
              <a:t>safety, synchronization, etc.</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63</a:t>
            </a:fld>
            <a:endParaRPr lang="en-US"/>
          </a:p>
        </p:txBody>
      </p:sp>
    </p:spTree>
    <p:extLst>
      <p:ext uri="{BB962C8B-B14F-4D97-AF65-F5344CB8AC3E}">
        <p14:creationId xmlns:p14="http://schemas.microsoft.com/office/powerpoint/2010/main" val="17816330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a:t>
            </a:r>
            <a:r>
              <a:rPr lang="en-US" dirty="0" smtClean="0"/>
              <a:t>Fusion (1)</a:t>
            </a:r>
            <a:endParaRPr lang="en-US" dirty="0"/>
          </a:p>
        </p:txBody>
      </p:sp>
      <p:sp>
        <p:nvSpPr>
          <p:cNvPr id="3" name="Content Placeholder 2"/>
          <p:cNvSpPr>
            <a:spLocks noGrp="1"/>
          </p:cNvSpPr>
          <p:nvPr>
            <p:ph idx="1"/>
          </p:nvPr>
        </p:nvSpPr>
        <p:spPr>
          <a:xfrm>
            <a:off x="1098000" y="1846800"/>
            <a:ext cx="7876592" cy="4351338"/>
          </a:xfrm>
        </p:spPr>
        <p:txBody>
          <a:bodyPr>
            <a:noAutofit/>
          </a:bodyPr>
          <a:lstStyle/>
          <a:p>
            <a:r>
              <a:rPr lang="en-US" sz="2800" dirty="0" smtClean="0"/>
              <a:t>Camera </a:t>
            </a:r>
            <a:r>
              <a:rPr lang="en-US" sz="2800" dirty="0"/>
              <a:t>generates an RTP feed with </a:t>
            </a:r>
            <a:r>
              <a:rPr lang="en-US" sz="2800" dirty="0" smtClean="0"/>
              <a:t>its </a:t>
            </a:r>
            <a:r>
              <a:rPr lang="en-US" sz="2800" dirty="0"/>
              <a:t>perception of the </a:t>
            </a:r>
            <a:r>
              <a:rPr lang="en-US" sz="2800" dirty="0" smtClean="0"/>
              <a:t>world</a:t>
            </a:r>
          </a:p>
          <a:p>
            <a:r>
              <a:rPr lang="en-US" sz="2800" dirty="0" smtClean="0"/>
              <a:t>Feed processed </a:t>
            </a:r>
            <a:r>
              <a:rPr lang="en-US" sz="2800" dirty="0"/>
              <a:t>by </a:t>
            </a:r>
            <a:r>
              <a:rPr lang="en-US" sz="2800" dirty="0" smtClean="0"/>
              <a:t>signal </a:t>
            </a:r>
            <a:r>
              <a:rPr lang="en-US" sz="2800" dirty="0"/>
              <a:t>processing </a:t>
            </a:r>
            <a:r>
              <a:rPr lang="en-US" sz="2800" dirty="0" smtClean="0"/>
              <a:t>components</a:t>
            </a:r>
          </a:p>
          <a:p>
            <a:pPr lvl="1"/>
            <a:r>
              <a:rPr lang="en-US" sz="2400" dirty="0" smtClean="0"/>
              <a:t>The Body tracker</a:t>
            </a:r>
          </a:p>
          <a:p>
            <a:pPr lvl="2"/>
            <a:r>
              <a:rPr lang="en-US" sz="2000" dirty="0" smtClean="0"/>
              <a:t>Reports </a:t>
            </a:r>
            <a:r>
              <a:rPr lang="en-US" sz="2000" dirty="0" err="1" smtClean="0"/>
              <a:t>NumberOfPersons</a:t>
            </a:r>
            <a:endParaRPr lang="en-US" sz="2000" dirty="0" smtClean="0"/>
          </a:p>
          <a:p>
            <a:pPr lvl="1"/>
            <a:r>
              <a:rPr lang="en-US" sz="2400" dirty="0" smtClean="0"/>
              <a:t>The </a:t>
            </a:r>
            <a:r>
              <a:rPr lang="en-US" sz="2400" dirty="0"/>
              <a:t>Smoke </a:t>
            </a:r>
            <a:r>
              <a:rPr lang="en-US" sz="2400" dirty="0" smtClean="0"/>
              <a:t>detector</a:t>
            </a:r>
          </a:p>
          <a:p>
            <a:pPr lvl="2"/>
            <a:r>
              <a:rPr lang="en-US" sz="2000" dirty="0" smtClean="0"/>
              <a:t>Reports </a:t>
            </a:r>
            <a:r>
              <a:rPr lang="en-US" sz="2000" dirty="0" err="1" smtClean="0"/>
              <a:t>NumberOfSmokeParticles</a:t>
            </a:r>
            <a:endParaRPr lang="en-US" sz="2000" dirty="0" smtClean="0"/>
          </a:p>
          <a:p>
            <a:pPr lvl="1"/>
            <a:r>
              <a:rPr lang="en-US" sz="2400" dirty="0"/>
              <a:t>Both components</a:t>
            </a:r>
          </a:p>
          <a:p>
            <a:pPr lvl="2"/>
            <a:r>
              <a:rPr lang="en-US" sz="2000" dirty="0"/>
              <a:t>Receive a POLL command at fixed time intervals</a:t>
            </a:r>
          </a:p>
          <a:p>
            <a:pPr lvl="2"/>
            <a:r>
              <a:rPr lang="en-US" sz="2000" dirty="0"/>
              <a:t>Return an XML file</a:t>
            </a:r>
          </a:p>
          <a:p>
            <a:pPr lvl="1"/>
            <a:endParaRPr lang="en-US" sz="2400" dirty="0" smtClean="0"/>
          </a:p>
        </p:txBody>
      </p:sp>
      <p:sp>
        <p:nvSpPr>
          <p:cNvPr id="6" name="Date Placeholder 5"/>
          <p:cNvSpPr>
            <a:spLocks noGrp="1"/>
          </p:cNvSpPr>
          <p:nvPr>
            <p:ph type="dt" sz="half" idx="10"/>
          </p:nvPr>
        </p:nvSpPr>
        <p:spPr/>
        <p:txBody>
          <a:bodyPr/>
          <a:lstStyle/>
          <a:p>
            <a:r>
              <a:rPr lang="en-US" smtClean="0"/>
              <a:t>Chapter 5</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8" name="Slide Number Placeholder 7"/>
          <p:cNvSpPr>
            <a:spLocks noGrp="1"/>
          </p:cNvSpPr>
          <p:nvPr>
            <p:ph type="sldNum" sz="quarter" idx="12"/>
          </p:nvPr>
        </p:nvSpPr>
        <p:spPr/>
        <p:txBody>
          <a:bodyPr/>
          <a:lstStyle/>
          <a:p>
            <a:fld id="{93ECB2FE-F275-4179-BB2C-35EE9387AA7C}" type="slidenum">
              <a:rPr lang="en-US" smtClean="0"/>
              <a:t>64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839" y="1251914"/>
            <a:ext cx="3047618" cy="22857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838" y="3815004"/>
            <a:ext cx="3047619" cy="2285714"/>
          </a:xfrm>
          <a:prstGeom prst="rect">
            <a:avLst/>
          </a:prstGeom>
        </p:spPr>
      </p:pic>
    </p:spTree>
    <p:extLst>
      <p:ext uri="{BB962C8B-B14F-4D97-AF65-F5344CB8AC3E}">
        <p14:creationId xmlns:p14="http://schemas.microsoft.com/office/powerpoint/2010/main" val="38406911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Fusion </a:t>
            </a:r>
            <a:r>
              <a:rPr lang="en-US" dirty="0" smtClean="0"/>
              <a:t>(2)</a:t>
            </a:r>
            <a:endParaRPr lang="en-US" dirty="0"/>
          </a:p>
        </p:txBody>
      </p:sp>
      <p:sp>
        <p:nvSpPr>
          <p:cNvPr id="3" name="Content Placeholder 2"/>
          <p:cNvSpPr>
            <a:spLocks noGrp="1"/>
          </p:cNvSpPr>
          <p:nvPr>
            <p:ph idx="1"/>
          </p:nvPr>
        </p:nvSpPr>
        <p:spPr/>
        <p:txBody>
          <a:bodyPr>
            <a:normAutofit/>
          </a:bodyPr>
          <a:lstStyle/>
          <a:p>
            <a:r>
              <a:rPr lang="en-US" sz="3200" dirty="0" smtClean="0"/>
              <a:t>Sampling </a:t>
            </a:r>
            <a:r>
              <a:rPr lang="en-US" sz="3200" dirty="0"/>
              <a:t>the video source takes place </a:t>
            </a:r>
            <a:r>
              <a:rPr lang="en-US" sz="3200" dirty="0" smtClean="0"/>
              <a:t>asynchronously</a:t>
            </a:r>
          </a:p>
          <a:p>
            <a:pPr lvl="1"/>
            <a:r>
              <a:rPr lang="en-US" sz="2800" dirty="0" smtClean="0"/>
              <a:t>Camera streams at </a:t>
            </a:r>
            <a:r>
              <a:rPr lang="en-US" sz="2800" dirty="0"/>
              <a:t>25 </a:t>
            </a:r>
            <a:r>
              <a:rPr lang="en-US" sz="2800" dirty="0" smtClean="0"/>
              <a:t>fps</a:t>
            </a:r>
          </a:p>
          <a:p>
            <a:pPr lvl="1"/>
            <a:r>
              <a:rPr lang="en-US" sz="2800" dirty="0" smtClean="0"/>
              <a:t>500 </a:t>
            </a:r>
            <a:r>
              <a:rPr lang="en-US" sz="2800" dirty="0" err="1" smtClean="0"/>
              <a:t>ms</a:t>
            </a:r>
            <a:r>
              <a:rPr lang="en-US" sz="2800" dirty="0" smtClean="0"/>
              <a:t> between </a:t>
            </a:r>
            <a:r>
              <a:rPr lang="en-US" sz="2800" dirty="0"/>
              <a:t>two consecutive </a:t>
            </a:r>
            <a:r>
              <a:rPr lang="en-US" sz="2800" dirty="0" smtClean="0"/>
              <a:t>polls suffices for LLF</a:t>
            </a:r>
          </a:p>
          <a:p>
            <a:r>
              <a:rPr lang="en-US" sz="3200" dirty="0" smtClean="0"/>
              <a:t>Tracking a </a:t>
            </a:r>
            <a:r>
              <a:rPr lang="en-US" sz="3200" dirty="0"/>
              <a:t>person is </a:t>
            </a:r>
            <a:r>
              <a:rPr lang="en-US" sz="3200" dirty="0" smtClean="0"/>
              <a:t>more </a:t>
            </a:r>
            <a:r>
              <a:rPr lang="en-US" sz="3200" dirty="0"/>
              <a:t>demanding </a:t>
            </a:r>
            <a:r>
              <a:rPr lang="en-US" sz="3200" dirty="0" smtClean="0"/>
              <a:t>than </a:t>
            </a:r>
            <a:r>
              <a:rPr lang="en-US" sz="3200" dirty="0"/>
              <a:t>detecting </a:t>
            </a:r>
            <a:r>
              <a:rPr lang="en-US" sz="3200" dirty="0" smtClean="0"/>
              <a:t>it</a:t>
            </a:r>
          </a:p>
          <a:p>
            <a:pPr lvl="1"/>
            <a:r>
              <a:rPr lang="en-US" sz="2800" dirty="0" smtClean="0"/>
              <a:t>Implies </a:t>
            </a:r>
            <a:r>
              <a:rPr lang="en-US" sz="2800" dirty="0"/>
              <a:t>comparing consecutive </a:t>
            </a:r>
            <a:r>
              <a:rPr lang="en-US" sz="2800" dirty="0" smtClean="0"/>
              <a:t>frames</a:t>
            </a:r>
          </a:p>
          <a:p>
            <a:r>
              <a:rPr lang="en-US" sz="3200" dirty="0" smtClean="0"/>
              <a:t>Asynchronous processing</a:t>
            </a:r>
          </a:p>
          <a:p>
            <a:pPr lvl="1"/>
            <a:r>
              <a:rPr lang="en-US" sz="2800" dirty="0" smtClean="0"/>
              <a:t>The </a:t>
            </a:r>
            <a:r>
              <a:rPr lang="en-US" sz="2800" dirty="0"/>
              <a:t>camera </a:t>
            </a:r>
            <a:r>
              <a:rPr lang="en-US" sz="2800" dirty="0" smtClean="0"/>
              <a:t>fps </a:t>
            </a:r>
            <a:r>
              <a:rPr lang="en-US" sz="2800" dirty="0"/>
              <a:t>rate </a:t>
            </a:r>
            <a:r>
              <a:rPr lang="en-US" sz="2800" dirty="0" smtClean="0"/>
              <a:t>not aligned </a:t>
            </a:r>
            <a:r>
              <a:rPr lang="en-US" sz="2800" dirty="0"/>
              <a:t>with the </a:t>
            </a:r>
            <a:r>
              <a:rPr lang="en-US" sz="2800" dirty="0" smtClean="0"/>
              <a:t>produced message rate</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65</a:t>
            </a:fld>
            <a:endParaRPr lang="en-US"/>
          </a:p>
        </p:txBody>
      </p:sp>
    </p:spTree>
    <p:extLst>
      <p:ext uri="{BB962C8B-B14F-4D97-AF65-F5344CB8AC3E}">
        <p14:creationId xmlns:p14="http://schemas.microsoft.com/office/powerpoint/2010/main" val="10061572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Fusion </a:t>
            </a:r>
            <a:r>
              <a:rPr lang="en-US" dirty="0" smtClean="0"/>
              <a:t>(3)</a:t>
            </a:r>
            <a:endParaRPr lang="en-US" dirty="0"/>
          </a:p>
        </p:txBody>
      </p:sp>
      <p:sp>
        <p:nvSpPr>
          <p:cNvPr id="3" name="Content Placeholder 2"/>
          <p:cNvSpPr>
            <a:spLocks noGrp="1"/>
          </p:cNvSpPr>
          <p:nvPr>
            <p:ph idx="1"/>
          </p:nvPr>
        </p:nvSpPr>
        <p:spPr>
          <a:xfrm>
            <a:off x="1098000" y="1846800"/>
            <a:ext cx="6152146" cy="4351338"/>
          </a:xfrm>
        </p:spPr>
        <p:txBody>
          <a:bodyPr>
            <a:normAutofit/>
          </a:bodyPr>
          <a:lstStyle/>
          <a:p>
            <a:r>
              <a:rPr lang="en-US" sz="3200" dirty="0" smtClean="0"/>
              <a:t>Virtual </a:t>
            </a:r>
            <a:r>
              <a:rPr lang="en-US" sz="3200" dirty="0"/>
              <a:t>sensor XML configuration </a:t>
            </a:r>
            <a:r>
              <a:rPr lang="en-US" sz="3200" dirty="0" smtClean="0"/>
              <a:t>files</a:t>
            </a:r>
          </a:p>
          <a:p>
            <a:pPr lvl="1"/>
            <a:r>
              <a:rPr lang="en-US" sz="2800" dirty="0"/>
              <a:t>Body </a:t>
            </a:r>
            <a:r>
              <a:rPr lang="en-US" sz="2800" dirty="0" smtClean="0"/>
              <a:t>tracker</a:t>
            </a:r>
          </a:p>
          <a:p>
            <a:pPr lvl="2"/>
            <a:r>
              <a:rPr lang="en-US" sz="2400" dirty="0"/>
              <a:t>PK: primary key (auto-incremented integer)</a:t>
            </a:r>
          </a:p>
          <a:p>
            <a:pPr lvl="2"/>
            <a:r>
              <a:rPr lang="en-US" sz="2400" dirty="0" smtClean="0"/>
              <a:t>Timed (timestamp)</a:t>
            </a:r>
          </a:p>
          <a:p>
            <a:pPr lvl="2"/>
            <a:r>
              <a:rPr lang="en-US" sz="2400" dirty="0" err="1"/>
              <a:t>NumberOfPersons</a:t>
            </a:r>
            <a:r>
              <a:rPr lang="en-US" sz="2400" dirty="0"/>
              <a:t> (integer)</a:t>
            </a:r>
          </a:p>
          <a:p>
            <a:pPr lvl="1"/>
            <a:r>
              <a:rPr lang="en-US" sz="2800" dirty="0" smtClean="0"/>
              <a:t>Similarly for the smoke detector</a:t>
            </a:r>
          </a:p>
          <a:p>
            <a:pPr lvl="2"/>
            <a:r>
              <a:rPr lang="en-US" sz="2400" dirty="0" err="1" smtClean="0"/>
              <a:t>ExistenceOfSmoke</a:t>
            </a:r>
            <a:r>
              <a:rPr lang="en-US" sz="2400" dirty="0" smtClean="0"/>
              <a:t> (</a:t>
            </a:r>
            <a:r>
              <a:rPr lang="en-US" sz="2400" dirty="0" err="1"/>
              <a:t>b</a:t>
            </a:r>
            <a:r>
              <a:rPr lang="en-US" sz="2400" dirty="0" err="1" smtClean="0"/>
              <a:t>oolean</a:t>
            </a:r>
            <a:r>
              <a:rPr lang="en-US" sz="2400" dirty="0" smtClean="0"/>
              <a:t>)</a:t>
            </a:r>
            <a:endParaRPr lang="en-US" sz="2400" dirty="0"/>
          </a:p>
        </p:txBody>
      </p:sp>
      <p:sp>
        <p:nvSpPr>
          <p:cNvPr id="7" name="Date Placeholder 6"/>
          <p:cNvSpPr>
            <a:spLocks noGrp="1"/>
          </p:cNvSpPr>
          <p:nvPr>
            <p:ph type="dt" sz="half" idx="10"/>
          </p:nvPr>
        </p:nvSpPr>
        <p:spPr/>
        <p:txBody>
          <a:bodyPr/>
          <a:lstStyle/>
          <a:p>
            <a:r>
              <a:rPr lang="en-US" smtClean="0"/>
              <a:t>Chapter 5</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t>66</a:t>
            </a:fld>
            <a:endParaRPr lang="en-US"/>
          </a:p>
        </p:txBody>
      </p:sp>
      <p:sp>
        <p:nvSpPr>
          <p:cNvPr id="5" name="Right Arrow 4"/>
          <p:cNvSpPr/>
          <p:nvPr/>
        </p:nvSpPr>
        <p:spPr>
          <a:xfrm rot="5400000">
            <a:off x="9109813" y="3198735"/>
            <a:ext cx="652744" cy="676649"/>
          </a:xfrm>
          <a:prstGeom prst="rightArrow">
            <a:avLst>
              <a:gd name="adj1" fmla="val 50000"/>
              <a:gd name="adj2" fmla="val 43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8220996" y="3932019"/>
            <a:ext cx="2430379" cy="199833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935666384"/>
              </p:ext>
            </p:extLst>
          </p:nvPr>
        </p:nvGraphicFramePr>
        <p:xfrm>
          <a:off x="6883485" y="559316"/>
          <a:ext cx="5105400" cy="2529840"/>
        </p:xfrm>
        <a:graphic>
          <a:graphicData uri="http://schemas.openxmlformats.org/drawingml/2006/table">
            <a:tbl>
              <a:tblPr>
                <a:tableStyleId>{5C22544A-7EE6-4342-B048-85BDC9FD1C3A}</a:tableStyleId>
              </a:tblPr>
              <a:tblGrid>
                <a:gridCol w="5105400"/>
              </a:tblGrid>
              <a:tr h="1490185">
                <a:tc>
                  <a:txBody>
                    <a:bodyPr/>
                    <a:lstStyle/>
                    <a:p>
                      <a:pPr marL="180000"/>
                      <a:r>
                        <a:rPr lang="en-US" sz="1600" dirty="0" smtClean="0">
                          <a:latin typeface="Courier New" panose="02070309020205020404" pitchFamily="49" charset="0"/>
                          <a:cs typeface="Courier New" panose="02070309020205020404" pitchFamily="49" charset="0"/>
                        </a:rPr>
                        <a:t>&lt;virtual-sensor name="</a:t>
                      </a:r>
                      <a:r>
                        <a:rPr lang="en-US" sz="1600" dirty="0" err="1" smtClean="0">
                          <a:latin typeface="Courier New" panose="02070309020205020404" pitchFamily="49" charset="0"/>
                          <a:cs typeface="Courier New" panose="02070309020205020404" pitchFamily="49" charset="0"/>
                        </a:rPr>
                        <a:t>BodyTracker</a:t>
                      </a:r>
                      <a:r>
                        <a:rPr lang="en-US" sz="1600" dirty="0" smtClean="0">
                          <a:latin typeface="Courier New" panose="02070309020205020404" pitchFamily="49" charset="0"/>
                          <a:cs typeface="Courier New" panose="02070309020205020404" pitchFamily="49" charset="0"/>
                        </a:rPr>
                        <a:t>"&gt;</a:t>
                      </a:r>
                    </a:p>
                    <a:p>
                      <a:pPr marL="180000"/>
                      <a:r>
                        <a:rPr lang="en-US" sz="1600" dirty="0" smtClean="0">
                          <a:latin typeface="Courier New" panose="02070309020205020404" pitchFamily="49" charset="0"/>
                          <a:cs typeface="Courier New" panose="02070309020205020404" pitchFamily="49" charset="0"/>
                        </a:rPr>
                        <a:t>  …</a:t>
                      </a:r>
                    </a:p>
                    <a:p>
                      <a:pPr marL="180000"/>
                      <a:r>
                        <a:rPr lang="en-US" sz="1600" dirty="0" smtClean="0">
                          <a:latin typeface="Courier New" panose="02070309020205020404" pitchFamily="49" charset="0"/>
                          <a:cs typeface="Courier New" panose="02070309020205020404" pitchFamily="49" charset="0"/>
                        </a:rPr>
                        <a:t>  &lt;output-structure&gt;</a:t>
                      </a:r>
                    </a:p>
                    <a:p>
                      <a:pPr marL="180000"/>
                      <a:r>
                        <a:rPr lang="en-US" sz="1600" dirty="0" smtClean="0">
                          <a:latin typeface="Courier New" panose="02070309020205020404" pitchFamily="49" charset="0"/>
                          <a:cs typeface="Courier New" panose="02070309020205020404" pitchFamily="49" charset="0"/>
                        </a:rPr>
                        <a:t>   …</a:t>
                      </a:r>
                    </a:p>
                    <a:p>
                      <a:pPr marL="180000"/>
                      <a:r>
                        <a:rPr lang="en-US" sz="1600" dirty="0" smtClean="0">
                          <a:latin typeface="Courier New" panose="02070309020205020404" pitchFamily="49" charset="0"/>
                          <a:cs typeface="Courier New" panose="02070309020205020404" pitchFamily="49" charset="0"/>
                        </a:rPr>
                        <a:t>   &lt;field name="</a:t>
                      </a:r>
                      <a:r>
                        <a:rPr lang="en-US" sz="1600" dirty="0" err="1" smtClean="0">
                          <a:latin typeface="Courier New" panose="02070309020205020404" pitchFamily="49" charset="0"/>
                          <a:cs typeface="Courier New" panose="02070309020205020404" pitchFamily="49" charset="0"/>
                        </a:rPr>
                        <a:t>NumberOfPersons</a:t>
                      </a:r>
                      <a:r>
                        <a:rPr lang="en-US" sz="1600" dirty="0" smtClean="0">
                          <a:latin typeface="Courier New" panose="02070309020205020404" pitchFamily="49" charset="0"/>
                          <a:cs typeface="Courier New" panose="02070309020205020404" pitchFamily="49" charset="0"/>
                        </a:rPr>
                        <a:t>"</a:t>
                      </a:r>
                    </a:p>
                    <a:p>
                      <a:pPr marL="180000"/>
                      <a:r>
                        <a:rPr lang="en-US" sz="1600" dirty="0" smtClean="0">
                          <a:latin typeface="Courier New" panose="02070309020205020404" pitchFamily="49" charset="0"/>
                          <a:cs typeface="Courier New" panose="02070309020205020404" pitchFamily="49" charset="0"/>
                        </a:rPr>
                        <a:t>          type="</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/&gt;</a:t>
                      </a:r>
                    </a:p>
                    <a:p>
                      <a:pPr marL="180000"/>
                      <a:r>
                        <a:rPr lang="en-US" sz="1600" dirty="0" smtClean="0">
                          <a:latin typeface="Courier New" panose="02070309020205020404" pitchFamily="49" charset="0"/>
                          <a:cs typeface="Courier New" panose="02070309020205020404" pitchFamily="49" charset="0"/>
                        </a:rPr>
                        <a:t>  &lt;/output-structure&gt;</a:t>
                      </a:r>
                    </a:p>
                    <a:p>
                      <a:pPr marL="180000"/>
                      <a:r>
                        <a:rPr lang="en-US" sz="1600" dirty="0" smtClean="0">
                          <a:latin typeface="Courier New" panose="02070309020205020404" pitchFamily="49" charset="0"/>
                          <a:cs typeface="Courier New" panose="02070309020205020404" pitchFamily="49" charset="0"/>
                        </a:rPr>
                        <a:t>  …</a:t>
                      </a:r>
                    </a:p>
                    <a:p>
                      <a:pPr marL="180000"/>
                      <a:r>
                        <a:rPr lang="en-US" sz="1600" dirty="0" smtClean="0">
                          <a:latin typeface="Courier New" panose="02070309020205020404" pitchFamily="49" charset="0"/>
                          <a:cs typeface="Courier New" panose="02070309020205020404" pitchFamily="49" charset="0"/>
                        </a:rPr>
                        <a:t>  &lt;storage history-size="1m" /&gt;</a:t>
                      </a:r>
                    </a:p>
                    <a:p>
                      <a:pPr marL="180000"/>
                      <a:r>
                        <a:rPr lang="en-US" sz="1600" dirty="0" smtClean="0">
                          <a:latin typeface="Courier New" panose="02070309020205020404" pitchFamily="49" charset="0"/>
                          <a:cs typeface="Courier New" panose="02070309020205020404" pitchFamily="49" charset="0"/>
                        </a:rPr>
                        <a:t>&lt;/virtual-sensor&gt;</a:t>
                      </a:r>
                    </a:p>
                  </a:txBody>
                  <a:tcPr anchor="ctr"/>
                </a:tc>
              </a:tr>
            </a:tbl>
          </a:graphicData>
        </a:graphic>
      </p:graphicFrame>
    </p:spTree>
    <p:extLst>
      <p:ext uri="{BB962C8B-B14F-4D97-AF65-F5344CB8AC3E}">
        <p14:creationId xmlns:p14="http://schemas.microsoft.com/office/powerpoint/2010/main" val="8049544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Fusion </a:t>
            </a:r>
            <a:r>
              <a:rPr lang="en-US" dirty="0" smtClean="0"/>
              <a:t>(4)</a:t>
            </a:r>
            <a:endParaRPr lang="en-US" dirty="0"/>
          </a:p>
        </p:txBody>
      </p:sp>
      <p:sp>
        <p:nvSpPr>
          <p:cNvPr id="3" name="Content Placeholder 2"/>
          <p:cNvSpPr>
            <a:spLocks noGrp="1"/>
          </p:cNvSpPr>
          <p:nvPr>
            <p:ph idx="1"/>
          </p:nvPr>
        </p:nvSpPr>
        <p:spPr>
          <a:xfrm>
            <a:off x="1097280" y="1845734"/>
            <a:ext cx="10058400" cy="4509910"/>
          </a:xfrm>
        </p:spPr>
        <p:txBody>
          <a:bodyPr>
            <a:noAutofit/>
          </a:bodyPr>
          <a:lstStyle/>
          <a:p>
            <a:r>
              <a:rPr lang="en-US" sz="3200" dirty="0"/>
              <a:t>LLF </a:t>
            </a:r>
            <a:r>
              <a:rPr lang="en-US" sz="3200" dirty="0" smtClean="0"/>
              <a:t>virtual </a:t>
            </a:r>
            <a:r>
              <a:rPr lang="en-US" sz="3200" dirty="0"/>
              <a:t>sensor definition </a:t>
            </a:r>
            <a:endParaRPr lang="en-US" sz="3200" dirty="0" smtClean="0"/>
          </a:p>
          <a:p>
            <a:pPr lvl="1"/>
            <a:r>
              <a:rPr lang="en-US" sz="2800" dirty="0" smtClean="0"/>
              <a:t>Two </a:t>
            </a:r>
            <a:r>
              <a:rPr lang="en-US" sz="2800" dirty="0"/>
              <a:t>data providers (source streams</a:t>
            </a:r>
            <a:r>
              <a:rPr lang="en-US" sz="2800" dirty="0" smtClean="0"/>
              <a:t>)</a:t>
            </a:r>
          </a:p>
          <a:p>
            <a:pPr lvl="1"/>
            <a:r>
              <a:rPr lang="en-US" sz="2800" dirty="0" smtClean="0"/>
              <a:t>Produce </a:t>
            </a:r>
            <a:r>
              <a:rPr lang="en-US" sz="2800" dirty="0"/>
              <a:t>events only when the </a:t>
            </a:r>
            <a:r>
              <a:rPr lang="en-US" sz="2800" dirty="0" smtClean="0"/>
              <a:t>fusion conditions are satisfied</a:t>
            </a:r>
          </a:p>
          <a:p>
            <a:pPr lvl="2"/>
            <a:r>
              <a:rPr lang="en-US" sz="2400" dirty="0" smtClean="0"/>
              <a:t>A </a:t>
            </a:r>
            <a:r>
              <a:rPr lang="en-US" sz="2400" dirty="0"/>
              <a:t>person and smoke are detected, </a:t>
            </a:r>
            <a:r>
              <a:rPr lang="en-US" sz="2400" dirty="0" smtClean="0"/>
              <a:t>concurrently</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67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14969129"/>
              </p:ext>
            </p:extLst>
          </p:nvPr>
        </p:nvGraphicFramePr>
        <p:xfrm>
          <a:off x="1758336" y="3772232"/>
          <a:ext cx="6375470" cy="1531287"/>
        </p:xfrm>
        <a:graphic>
          <a:graphicData uri="http://schemas.openxmlformats.org/drawingml/2006/table">
            <a:tbl>
              <a:tblPr>
                <a:tableStyleId>{21E4AEA4-8DFA-4A89-87EB-49C32662AFE0}</a:tableStyleId>
              </a:tblPr>
              <a:tblGrid>
                <a:gridCol w="6375470"/>
              </a:tblGrid>
              <a:tr h="1531287">
                <a:tc>
                  <a:txBody>
                    <a:bodyPr/>
                    <a:lstStyle/>
                    <a:p>
                      <a:pPr marL="180000"/>
                      <a:r>
                        <a:rPr lang="en-US" sz="2000" dirty="0" smtClean="0">
                          <a:latin typeface="Courier New" panose="02070309020205020404" pitchFamily="49" charset="0"/>
                          <a:cs typeface="Courier New" panose="02070309020205020404" pitchFamily="49" charset="0"/>
                        </a:rPr>
                        <a:t>SELECT source1. </a:t>
                      </a:r>
                      <a:r>
                        <a:rPr lang="en-US" sz="2000" dirty="0" err="1" smtClean="0">
                          <a:latin typeface="Courier New" panose="02070309020205020404" pitchFamily="49" charset="0"/>
                          <a:cs typeface="Courier New" panose="02070309020205020404" pitchFamily="49" charset="0"/>
                        </a:rPr>
                        <a:t>NumberOfPersons</a:t>
                      </a:r>
                      <a:r>
                        <a:rPr lang="en-US" sz="2000" dirty="0" smtClean="0">
                          <a:latin typeface="Courier New" panose="02070309020205020404" pitchFamily="49" charset="0"/>
                          <a:cs typeface="Courier New" panose="02070309020205020404" pitchFamily="49" charset="0"/>
                        </a:rPr>
                        <a:t> AS v1,</a:t>
                      </a:r>
                    </a:p>
                    <a:p>
                      <a:pPr marL="180000"/>
                      <a:r>
                        <a:rPr lang="en-US" sz="2000" dirty="0" smtClean="0">
                          <a:latin typeface="Courier New" panose="02070309020205020404" pitchFamily="49" charset="0"/>
                          <a:cs typeface="Courier New" panose="02070309020205020404" pitchFamily="49" charset="0"/>
                        </a:rPr>
                        <a:t>       source2. </a:t>
                      </a:r>
                      <a:r>
                        <a:rPr lang="en-US" sz="2000" dirty="0" err="1" smtClean="0">
                          <a:latin typeface="Courier New" panose="02070309020205020404" pitchFamily="49" charset="0"/>
                          <a:cs typeface="Courier New" panose="02070309020205020404" pitchFamily="49" charset="0"/>
                        </a:rPr>
                        <a:t>ExistenceOfSmoke</a:t>
                      </a:r>
                      <a:r>
                        <a:rPr lang="en-US" sz="2000" dirty="0" smtClean="0">
                          <a:latin typeface="Courier New" panose="02070309020205020404" pitchFamily="49" charset="0"/>
                          <a:cs typeface="Courier New" panose="02070309020205020404" pitchFamily="49" charset="0"/>
                        </a:rPr>
                        <a:t> AS v2</a:t>
                      </a:r>
                    </a:p>
                    <a:p>
                      <a:pPr marL="180000"/>
                      <a:r>
                        <a:rPr lang="en-US" sz="2000" dirty="0" smtClean="0">
                          <a:latin typeface="Courier New" panose="02070309020205020404" pitchFamily="49" charset="0"/>
                          <a:cs typeface="Courier New" panose="02070309020205020404" pitchFamily="49" charset="0"/>
                        </a:rPr>
                        <a:t>FROM source1, source2</a:t>
                      </a:r>
                    </a:p>
                    <a:p>
                      <a:pPr marL="180000"/>
                      <a:r>
                        <a:rPr lang="en-US" sz="2000" dirty="0" smtClean="0">
                          <a:latin typeface="Courier New" panose="02070309020205020404" pitchFamily="49" charset="0"/>
                          <a:cs typeface="Courier New" panose="02070309020205020404" pitchFamily="49" charset="0"/>
                        </a:rPr>
                        <a:t>WHERE v1 &gt; 0 AND v2 = "true"</a:t>
                      </a:r>
                    </a:p>
                  </a:txBody>
                  <a:tcPr anchor="ctr"/>
                </a:tc>
              </a:tr>
            </a:tbl>
          </a:graphicData>
        </a:graphic>
      </p:graphicFrame>
    </p:spTree>
    <p:extLst>
      <p:ext uri="{BB962C8B-B14F-4D97-AF65-F5344CB8AC3E}">
        <p14:creationId xmlns:p14="http://schemas.microsoft.com/office/powerpoint/2010/main" val="33580419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Fusion </a:t>
            </a:r>
            <a:r>
              <a:rPr lang="en-US" dirty="0" smtClean="0"/>
              <a:t>(5)</a:t>
            </a:r>
            <a:endParaRPr lang="en-US" dirty="0"/>
          </a:p>
        </p:txBody>
      </p:sp>
      <p:sp>
        <p:nvSpPr>
          <p:cNvPr id="3" name="Content Placeholder 2"/>
          <p:cNvSpPr>
            <a:spLocks noGrp="1"/>
          </p:cNvSpPr>
          <p:nvPr>
            <p:ph idx="1"/>
          </p:nvPr>
        </p:nvSpPr>
        <p:spPr>
          <a:xfrm>
            <a:off x="1097280" y="1845734"/>
            <a:ext cx="10058400" cy="4509910"/>
          </a:xfrm>
        </p:spPr>
        <p:txBody>
          <a:bodyPr>
            <a:noAutofit/>
          </a:bodyPr>
          <a:lstStyle/>
          <a:p>
            <a:r>
              <a:rPr lang="en-US" sz="3200" dirty="0" smtClean="0"/>
              <a:t>Fusion</a:t>
            </a:r>
          </a:p>
          <a:p>
            <a:pPr lvl="1"/>
            <a:r>
              <a:rPr lang="en-US" sz="2800" dirty="0" smtClean="0"/>
              <a:t>Results </a:t>
            </a:r>
            <a:r>
              <a:rPr lang="en-US" sz="2800" dirty="0"/>
              <a:t>provided by taking into account the inputs from both the sensors</a:t>
            </a:r>
          </a:p>
          <a:p>
            <a:pPr lvl="1"/>
            <a:r>
              <a:rPr lang="en-US" sz="2800" dirty="0" smtClean="0"/>
              <a:t>More </a:t>
            </a:r>
            <a:r>
              <a:rPr lang="en-US" sz="2800" dirty="0"/>
              <a:t>processing components, sensors, sensor types and more complex fusion conditions can be </a:t>
            </a:r>
            <a:r>
              <a:rPr lang="en-US" sz="2800" dirty="0" smtClean="0"/>
              <a:t>integrated</a:t>
            </a:r>
            <a:r>
              <a:rPr lang="en-US" sz="2800" dirty="0"/>
              <a:t> into the system</a:t>
            </a:r>
          </a:p>
          <a:p>
            <a:r>
              <a:rPr lang="en-US" sz="3200" dirty="0" smtClean="0"/>
              <a:t>Low </a:t>
            </a:r>
            <a:r>
              <a:rPr lang="en-US" sz="3200" dirty="0"/>
              <a:t>Level Fusion</a:t>
            </a:r>
          </a:p>
          <a:p>
            <a:pPr lvl="1"/>
            <a:r>
              <a:rPr lang="en-US" sz="2800" dirty="0" smtClean="0"/>
              <a:t>Allow </a:t>
            </a:r>
            <a:r>
              <a:rPr lang="en-US" sz="2800" dirty="0"/>
              <a:t>only important information to be forwarded to the upper </a:t>
            </a:r>
            <a:r>
              <a:rPr lang="en-US" sz="2800" dirty="0" smtClean="0"/>
              <a:t>layers</a:t>
            </a:r>
          </a:p>
          <a:p>
            <a:r>
              <a:rPr lang="en-US" sz="3200" dirty="0" smtClean="0"/>
              <a:t>No </a:t>
            </a:r>
            <a:r>
              <a:rPr lang="en-US" sz="3200" dirty="0"/>
              <a:t>semantic enrichment </a:t>
            </a:r>
            <a:r>
              <a:rPr lang="en-US" sz="3200" dirty="0" smtClean="0"/>
              <a:t>so far</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68</a:t>
            </a:fld>
            <a:endParaRPr lang="en-US"/>
          </a:p>
        </p:txBody>
      </p:sp>
    </p:spTree>
    <p:extLst>
      <p:ext uri="{BB962C8B-B14F-4D97-AF65-F5344CB8AC3E}">
        <p14:creationId xmlns:p14="http://schemas.microsoft.com/office/powerpoint/2010/main" val="17537188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t>
            </a:r>
            <a:r>
              <a:rPr lang="en-US" dirty="0" smtClean="0"/>
              <a:t>Architecture (1)</a:t>
            </a:r>
            <a:endParaRPr lang="en-US" dirty="0"/>
          </a:p>
        </p:txBody>
      </p:sp>
      <p:sp>
        <p:nvSpPr>
          <p:cNvPr id="3" name="Content Placeholder 2"/>
          <p:cNvSpPr>
            <a:spLocks noGrp="1"/>
          </p:cNvSpPr>
          <p:nvPr>
            <p:ph idx="1"/>
          </p:nvPr>
        </p:nvSpPr>
        <p:spPr>
          <a:xfrm>
            <a:off x="1098000" y="1846800"/>
            <a:ext cx="10515600" cy="4895850"/>
          </a:xfrm>
        </p:spPr>
        <p:txBody>
          <a:bodyPr>
            <a:noAutofit/>
          </a:bodyPr>
          <a:lstStyle/>
          <a:p>
            <a:r>
              <a:rPr lang="en-US" sz="2400" dirty="0" smtClean="0"/>
              <a:t>From theory to practice</a:t>
            </a:r>
          </a:p>
          <a:p>
            <a:r>
              <a:rPr lang="en-US" sz="2400" dirty="0" smtClean="0"/>
              <a:t>Address </a:t>
            </a:r>
            <a:r>
              <a:rPr lang="en-US" sz="2400" dirty="0"/>
              <a:t>matters that correspond to all JDL </a:t>
            </a:r>
            <a:r>
              <a:rPr lang="en-US" sz="2400" dirty="0" smtClean="0"/>
              <a:t>levels</a:t>
            </a:r>
          </a:p>
        </p:txBody>
      </p:sp>
      <p:sp>
        <p:nvSpPr>
          <p:cNvPr id="34" name="Date Placeholder 33"/>
          <p:cNvSpPr>
            <a:spLocks noGrp="1"/>
          </p:cNvSpPr>
          <p:nvPr>
            <p:ph type="dt" sz="half" idx="10"/>
          </p:nvPr>
        </p:nvSpPr>
        <p:spPr/>
        <p:txBody>
          <a:bodyPr/>
          <a:lstStyle/>
          <a:p>
            <a:r>
              <a:rPr lang="en-US" smtClean="0"/>
              <a:t>Chapter 5</a:t>
            </a:r>
            <a:endParaRPr lang="en-US"/>
          </a:p>
        </p:txBody>
      </p:sp>
      <p:sp>
        <p:nvSpPr>
          <p:cNvPr id="35" name="Footer Placeholder 34"/>
          <p:cNvSpPr>
            <a:spLocks noGrp="1"/>
          </p:cNvSpPr>
          <p:nvPr>
            <p:ph type="ftr" sz="quarter" idx="11"/>
          </p:nvPr>
        </p:nvSpPr>
        <p:spPr/>
        <p:txBody>
          <a:bodyPr/>
          <a:lstStyle/>
          <a:p>
            <a:r>
              <a:rPr lang="en-US" smtClean="0"/>
              <a:t>Materializing the Web of Linked Data</a:t>
            </a:r>
            <a:endParaRPr lang="en-US"/>
          </a:p>
        </p:txBody>
      </p:sp>
      <p:sp>
        <p:nvSpPr>
          <p:cNvPr id="36" name="Slide Number Placeholder 35"/>
          <p:cNvSpPr>
            <a:spLocks noGrp="1"/>
          </p:cNvSpPr>
          <p:nvPr>
            <p:ph type="sldNum" sz="quarter" idx="12"/>
          </p:nvPr>
        </p:nvSpPr>
        <p:spPr/>
        <p:txBody>
          <a:bodyPr/>
          <a:lstStyle/>
          <a:p>
            <a:fld id="{93ECB2FE-F275-4179-BB2C-35EE9387AA7C}" type="slidenum">
              <a:rPr lang="en-US" smtClean="0"/>
              <a:t>69</a:t>
            </a:fld>
            <a:endParaRPr lang="en-US"/>
          </a:p>
        </p:txBody>
      </p:sp>
      <p:grpSp>
        <p:nvGrpSpPr>
          <p:cNvPr id="4" name="Group 3"/>
          <p:cNvGrpSpPr/>
          <p:nvPr/>
        </p:nvGrpSpPr>
        <p:grpSpPr>
          <a:xfrm>
            <a:off x="1868086" y="2739263"/>
            <a:ext cx="8455827" cy="3663761"/>
            <a:chOff x="2633663" y="1206500"/>
            <a:chExt cx="7727950" cy="3111500"/>
          </a:xfrm>
        </p:grpSpPr>
        <p:sp>
          <p:nvSpPr>
            <p:cNvPr id="5" name="Rectangle 4"/>
            <p:cNvSpPr/>
            <p:nvPr/>
          </p:nvSpPr>
          <p:spPr>
            <a:xfrm>
              <a:off x="3616325" y="1225550"/>
              <a:ext cx="5380038" cy="29591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6" name="Rectangle 5"/>
            <p:cNvSpPr/>
            <p:nvPr/>
          </p:nvSpPr>
          <p:spPr>
            <a:xfrm>
              <a:off x="3770313" y="1447800"/>
              <a:ext cx="1158875" cy="628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Level 0</a:t>
              </a:r>
            </a:p>
            <a:p>
              <a:pPr algn="ctr">
                <a:defRPr/>
              </a:pPr>
              <a:r>
                <a:rPr lang="en-US" sz="1200" dirty="0" err="1">
                  <a:solidFill>
                    <a:schemeClr val="tx1"/>
                  </a:solidFill>
                  <a:cs typeface="Times New Roman" panose="02020603050405020304" pitchFamily="18" charset="0"/>
                </a:rPr>
                <a:t>Subobject</a:t>
              </a:r>
              <a:r>
                <a:rPr lang="en-US" sz="1200" dirty="0">
                  <a:solidFill>
                    <a:schemeClr val="tx1"/>
                  </a:solidFill>
                  <a:cs typeface="Times New Roman" panose="02020603050405020304" pitchFamily="18" charset="0"/>
                </a:rPr>
                <a:t> data refinement</a:t>
              </a:r>
              <a:endParaRPr lang="el-GR" sz="1200" dirty="0">
                <a:solidFill>
                  <a:schemeClr val="tx1"/>
                </a:solidFill>
                <a:cs typeface="Times New Roman" panose="02020603050405020304" pitchFamily="18" charset="0"/>
              </a:endParaRPr>
            </a:p>
          </p:txBody>
        </p:sp>
        <p:sp>
          <p:nvSpPr>
            <p:cNvPr id="7" name="Rectangle 6"/>
            <p:cNvSpPr/>
            <p:nvPr/>
          </p:nvSpPr>
          <p:spPr>
            <a:xfrm>
              <a:off x="5057775" y="1452563"/>
              <a:ext cx="1157288" cy="623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Level 1</a:t>
              </a:r>
            </a:p>
            <a:p>
              <a:pPr algn="ctr">
                <a:defRPr/>
              </a:pPr>
              <a:r>
                <a:rPr lang="en-US" sz="1200" dirty="0">
                  <a:solidFill>
                    <a:schemeClr val="tx1"/>
                  </a:solidFill>
                  <a:cs typeface="Times New Roman" panose="02020603050405020304" pitchFamily="18" charset="0"/>
                </a:rPr>
                <a:t>Object refinement</a:t>
              </a:r>
              <a:endParaRPr lang="el-GR" sz="1200" dirty="0">
                <a:solidFill>
                  <a:schemeClr val="tx1"/>
                </a:solidFill>
                <a:cs typeface="Times New Roman" panose="02020603050405020304" pitchFamily="18" charset="0"/>
              </a:endParaRPr>
            </a:p>
          </p:txBody>
        </p:sp>
        <p:sp>
          <p:nvSpPr>
            <p:cNvPr id="8" name="Rectangle 7"/>
            <p:cNvSpPr/>
            <p:nvPr/>
          </p:nvSpPr>
          <p:spPr>
            <a:xfrm>
              <a:off x="6345238" y="1447800"/>
              <a:ext cx="1157287" cy="628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Level 2</a:t>
              </a:r>
            </a:p>
            <a:p>
              <a:pPr algn="ctr">
                <a:defRPr/>
              </a:pPr>
              <a:r>
                <a:rPr lang="en-US" sz="1200" dirty="0">
                  <a:solidFill>
                    <a:schemeClr val="tx1"/>
                  </a:solidFill>
                  <a:cs typeface="Times New Roman" panose="02020603050405020304" pitchFamily="18" charset="0"/>
                </a:rPr>
                <a:t>Situation refinement</a:t>
              </a:r>
              <a:endParaRPr lang="el-GR" sz="1200" dirty="0">
                <a:solidFill>
                  <a:schemeClr val="tx1"/>
                </a:solidFill>
                <a:cs typeface="Times New Roman" panose="02020603050405020304" pitchFamily="18" charset="0"/>
              </a:endParaRPr>
            </a:p>
          </p:txBody>
        </p:sp>
        <p:sp>
          <p:nvSpPr>
            <p:cNvPr id="9" name="Rectangle 8"/>
            <p:cNvSpPr/>
            <p:nvPr/>
          </p:nvSpPr>
          <p:spPr>
            <a:xfrm>
              <a:off x="7632700" y="1447800"/>
              <a:ext cx="1158875" cy="628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Level 3</a:t>
              </a:r>
            </a:p>
            <a:p>
              <a:pPr algn="ctr">
                <a:defRPr/>
              </a:pPr>
              <a:r>
                <a:rPr lang="en-US" sz="1200" dirty="0">
                  <a:solidFill>
                    <a:schemeClr val="tx1"/>
                  </a:solidFill>
                  <a:cs typeface="Times New Roman" panose="02020603050405020304" pitchFamily="18" charset="0"/>
                </a:rPr>
                <a:t>Impact assessment</a:t>
              </a:r>
              <a:endParaRPr lang="el-GR" sz="1200" dirty="0">
                <a:solidFill>
                  <a:schemeClr val="tx1"/>
                </a:solidFill>
                <a:cs typeface="Times New Roman" panose="02020603050405020304" pitchFamily="18" charset="0"/>
              </a:endParaRPr>
            </a:p>
          </p:txBody>
        </p:sp>
        <p:sp>
          <p:nvSpPr>
            <p:cNvPr id="10" name="Rectangle 9"/>
            <p:cNvSpPr/>
            <p:nvPr/>
          </p:nvSpPr>
          <p:spPr>
            <a:xfrm>
              <a:off x="5080000" y="3509963"/>
              <a:ext cx="1181100" cy="8080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Level 4</a:t>
              </a:r>
            </a:p>
            <a:p>
              <a:pPr algn="ctr">
                <a:defRPr/>
              </a:pPr>
              <a:r>
                <a:rPr lang="en-US" sz="1200" dirty="0">
                  <a:solidFill>
                    <a:schemeClr val="tx1"/>
                  </a:solidFill>
                  <a:cs typeface="Times New Roman" panose="02020603050405020304" pitchFamily="18" charset="0"/>
                </a:rPr>
                <a:t>Process refinement</a:t>
              </a:r>
              <a:endParaRPr lang="el-GR" sz="1200" dirty="0">
                <a:solidFill>
                  <a:schemeClr val="tx1"/>
                </a:solidFill>
                <a:cs typeface="Times New Roman" panose="02020603050405020304" pitchFamily="18" charset="0"/>
              </a:endParaRPr>
            </a:p>
          </p:txBody>
        </p:sp>
        <p:sp>
          <p:nvSpPr>
            <p:cNvPr id="11" name="TextBox 7"/>
            <p:cNvSpPr txBox="1">
              <a:spLocks noChangeArrowheads="1"/>
            </p:cNvSpPr>
            <p:nvPr/>
          </p:nvSpPr>
          <p:spPr bwMode="auto">
            <a:xfrm>
              <a:off x="9539288" y="1922463"/>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200">
                  <a:latin typeface="+mn-lt"/>
                  <a:cs typeface="Times New Roman" panose="02020603050405020304" pitchFamily="18" charset="0"/>
                </a:rPr>
                <a:t>Users</a:t>
              </a:r>
              <a:endParaRPr lang="el-GR" altLang="el-GR" sz="1200">
                <a:latin typeface="+mn-lt"/>
                <a:cs typeface="Times New Roman" panose="02020603050405020304" pitchFamily="18" charset="0"/>
              </a:endParaRPr>
            </a:p>
          </p:txBody>
        </p:sp>
        <p:sp>
          <p:nvSpPr>
            <p:cNvPr id="12" name="Left-Right Arrow 11"/>
            <p:cNvSpPr/>
            <p:nvPr/>
          </p:nvSpPr>
          <p:spPr>
            <a:xfrm>
              <a:off x="3309938" y="2649538"/>
              <a:ext cx="290512" cy="147637"/>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13" name="Left-Right Arrow 12"/>
            <p:cNvSpPr/>
            <p:nvPr/>
          </p:nvSpPr>
          <p:spPr>
            <a:xfrm>
              <a:off x="3625850" y="2570163"/>
              <a:ext cx="5384800" cy="2921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grpSp>
          <p:nvGrpSpPr>
            <p:cNvPr id="14" name="Group 34"/>
            <p:cNvGrpSpPr>
              <a:grpSpLocks/>
            </p:cNvGrpSpPr>
            <p:nvPr/>
          </p:nvGrpSpPr>
          <p:grpSpPr bwMode="auto">
            <a:xfrm>
              <a:off x="6772275" y="3041650"/>
              <a:ext cx="2092325" cy="1036638"/>
              <a:chOff x="7030943" y="4488655"/>
              <a:chExt cx="2092516" cy="1036320"/>
            </a:xfrm>
          </p:grpSpPr>
          <p:sp>
            <p:nvSpPr>
              <p:cNvPr id="31" name="Rectangle 30"/>
              <p:cNvSpPr/>
              <p:nvPr/>
            </p:nvSpPr>
            <p:spPr>
              <a:xfrm>
                <a:off x="7030943" y="4488655"/>
                <a:ext cx="2092516" cy="1036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1"/>
                    </a:solidFill>
                    <a:cs typeface="Times New Roman" panose="02020603050405020304" pitchFamily="18" charset="0"/>
                  </a:rPr>
                  <a:t>Database management system</a:t>
                </a:r>
                <a:endParaRPr lang="el-GR" sz="1200" dirty="0">
                  <a:solidFill>
                    <a:schemeClr val="tx1"/>
                  </a:solidFill>
                  <a:cs typeface="Times New Roman" panose="02020603050405020304" pitchFamily="18" charset="0"/>
                </a:endParaRPr>
              </a:p>
            </p:txBody>
          </p:sp>
          <p:sp>
            <p:nvSpPr>
              <p:cNvPr id="32" name="Flowchart: Magnetic Disk 31"/>
              <p:cNvSpPr/>
              <p:nvPr/>
            </p:nvSpPr>
            <p:spPr>
              <a:xfrm>
                <a:off x="7199233" y="4748925"/>
                <a:ext cx="841452" cy="730026"/>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Node</a:t>
                </a:r>
              </a:p>
              <a:p>
                <a:pPr algn="ctr">
                  <a:defRPr/>
                </a:pPr>
                <a:r>
                  <a:rPr lang="en-US" sz="1200" dirty="0">
                    <a:solidFill>
                      <a:schemeClr val="tx1"/>
                    </a:solidFill>
                    <a:cs typeface="Times New Roman" panose="02020603050405020304" pitchFamily="18" charset="0"/>
                  </a:rPr>
                  <a:t>databases</a:t>
                </a:r>
                <a:endParaRPr lang="el-GR" sz="1200" dirty="0">
                  <a:solidFill>
                    <a:schemeClr val="tx1"/>
                  </a:solidFill>
                  <a:cs typeface="Times New Roman" panose="02020603050405020304" pitchFamily="18" charset="0"/>
                </a:endParaRPr>
              </a:p>
            </p:txBody>
          </p:sp>
          <p:sp>
            <p:nvSpPr>
              <p:cNvPr id="33" name="Flowchart: Magnetic Disk 32"/>
              <p:cNvSpPr/>
              <p:nvPr/>
            </p:nvSpPr>
            <p:spPr>
              <a:xfrm>
                <a:off x="8132769" y="4748925"/>
                <a:ext cx="843040" cy="730026"/>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cs typeface="Times New Roman" panose="02020603050405020304" pitchFamily="18" charset="0"/>
                  </a:rPr>
                  <a:t>Central</a:t>
                </a:r>
              </a:p>
              <a:p>
                <a:pPr algn="ctr">
                  <a:defRPr/>
                </a:pPr>
                <a:r>
                  <a:rPr lang="en-US" sz="1200" dirty="0">
                    <a:solidFill>
                      <a:schemeClr val="tx1"/>
                    </a:solidFill>
                    <a:cs typeface="Times New Roman" panose="02020603050405020304" pitchFamily="18" charset="0"/>
                  </a:rPr>
                  <a:t>database</a:t>
                </a:r>
                <a:endParaRPr lang="el-GR" sz="1200" dirty="0">
                  <a:solidFill>
                    <a:schemeClr val="tx1"/>
                  </a:solidFill>
                  <a:cs typeface="Times New Roman" panose="02020603050405020304" pitchFamily="18" charset="0"/>
                </a:endParaRPr>
              </a:p>
            </p:txBody>
          </p:sp>
        </p:grpSp>
        <p:sp>
          <p:nvSpPr>
            <p:cNvPr id="15" name="TextBox 24"/>
            <p:cNvSpPr txBox="1">
              <a:spLocks noChangeArrowheads="1"/>
            </p:cNvSpPr>
            <p:nvPr/>
          </p:nvSpPr>
          <p:spPr bwMode="auto">
            <a:xfrm>
              <a:off x="5573713" y="1206500"/>
              <a:ext cx="1412875" cy="23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200" dirty="0">
                  <a:solidFill>
                    <a:schemeClr val="bg1"/>
                  </a:solidFill>
                  <a:latin typeface="+mn-lt"/>
                  <a:cs typeface="Times New Roman" panose="02020603050405020304" pitchFamily="18" charset="0"/>
                </a:rPr>
                <a:t>Data fusion domain</a:t>
              </a:r>
              <a:endParaRPr lang="el-GR" altLang="el-GR" sz="1200" dirty="0">
                <a:solidFill>
                  <a:schemeClr val="bg1"/>
                </a:solidFill>
                <a:latin typeface="+mn-lt"/>
                <a:cs typeface="Times New Roman" panose="02020603050405020304" pitchFamily="18" charset="0"/>
              </a:endParaRPr>
            </a:p>
          </p:txBody>
        </p:sp>
        <p:sp>
          <p:nvSpPr>
            <p:cNvPr id="16" name="Left-Right Arrow 15"/>
            <p:cNvSpPr/>
            <p:nvPr/>
          </p:nvSpPr>
          <p:spPr>
            <a:xfrm>
              <a:off x="9018588" y="2643188"/>
              <a:ext cx="290512" cy="147637"/>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17" name="Rounded Rectangle 16"/>
            <p:cNvSpPr/>
            <p:nvPr/>
          </p:nvSpPr>
          <p:spPr>
            <a:xfrm>
              <a:off x="4081463" y="2005013"/>
              <a:ext cx="1344612" cy="55086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1"/>
                  </a:solidFill>
                  <a:cs typeface="Times New Roman" panose="02020603050405020304" pitchFamily="18" charset="0"/>
                </a:rPr>
                <a:t>Signal processing components</a:t>
              </a:r>
            </a:p>
            <a:p>
              <a:pPr algn="ctr">
                <a:defRPr/>
              </a:pPr>
              <a:endParaRPr lang="en-US" sz="1200" dirty="0">
                <a:solidFill>
                  <a:schemeClr val="tx1"/>
                </a:solidFill>
                <a:cs typeface="Times New Roman" panose="02020603050405020304" pitchFamily="18" charset="0"/>
              </a:endParaRPr>
            </a:p>
          </p:txBody>
        </p:sp>
        <p:sp>
          <p:nvSpPr>
            <p:cNvPr id="18" name="Up-Down Arrow 17"/>
            <p:cNvSpPr/>
            <p:nvPr/>
          </p:nvSpPr>
          <p:spPr>
            <a:xfrm>
              <a:off x="4933950" y="2441575"/>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19" name="Up-Down Arrow 18"/>
            <p:cNvSpPr/>
            <p:nvPr/>
          </p:nvSpPr>
          <p:spPr>
            <a:xfrm>
              <a:off x="7754938" y="2801938"/>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20" name="Rounded Rectangle 19"/>
            <p:cNvSpPr/>
            <p:nvPr/>
          </p:nvSpPr>
          <p:spPr>
            <a:xfrm>
              <a:off x="2633663" y="1885950"/>
              <a:ext cx="676275" cy="21351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1200" dirty="0">
                <a:solidFill>
                  <a:schemeClr val="tx1"/>
                </a:solidFill>
                <a:cs typeface="Times New Roman" panose="02020603050405020304" pitchFamily="18" charset="0"/>
              </a:endParaRPr>
            </a:p>
            <a:p>
              <a:pPr algn="ctr">
                <a:defRPr/>
              </a:pPr>
              <a:r>
                <a:rPr lang="en-US" sz="1200" dirty="0">
                  <a:solidFill>
                    <a:schemeClr val="tx1"/>
                  </a:solidFill>
                  <a:cs typeface="Times New Roman" panose="02020603050405020304" pitchFamily="18" charset="0"/>
                </a:rPr>
                <a:t>Sensor</a:t>
              </a:r>
            </a:p>
            <a:p>
              <a:pPr algn="ctr">
                <a:defRPr/>
              </a:pPr>
              <a:r>
                <a:rPr lang="en-US" sz="1200" dirty="0">
                  <a:solidFill>
                    <a:schemeClr val="tx1"/>
                  </a:solidFill>
                  <a:cs typeface="Times New Roman" panose="02020603050405020304" pitchFamily="18" charset="0"/>
                </a:rPr>
                <a:t>Layer</a:t>
              </a:r>
            </a:p>
            <a:p>
              <a:pPr algn="ctr">
                <a:defRPr/>
              </a:pPr>
              <a:endParaRPr lang="en-US" sz="1200" dirty="0">
                <a:solidFill>
                  <a:schemeClr val="tx1"/>
                </a:solidFill>
                <a:cs typeface="Times New Roman" panose="02020603050405020304" pitchFamily="18" charset="0"/>
              </a:endParaRPr>
            </a:p>
          </p:txBody>
        </p:sp>
        <p:sp>
          <p:nvSpPr>
            <p:cNvPr id="21" name="Rounded Rectangle 20"/>
            <p:cNvSpPr/>
            <p:nvPr/>
          </p:nvSpPr>
          <p:spPr>
            <a:xfrm>
              <a:off x="6546850" y="2003425"/>
              <a:ext cx="881063" cy="55245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1"/>
                  </a:solidFill>
                  <a:cs typeface="Times New Roman" panose="02020603050405020304" pitchFamily="18" charset="0"/>
                </a:rPr>
                <a:t>Tracking &amp; Tracing</a:t>
              </a:r>
            </a:p>
            <a:p>
              <a:pPr algn="ctr">
                <a:defRPr/>
              </a:pPr>
              <a:endParaRPr lang="en-US" sz="1200" dirty="0">
                <a:solidFill>
                  <a:schemeClr val="tx1"/>
                </a:solidFill>
                <a:cs typeface="Times New Roman" panose="02020603050405020304" pitchFamily="18" charset="0"/>
              </a:endParaRPr>
            </a:p>
          </p:txBody>
        </p:sp>
        <p:sp>
          <p:nvSpPr>
            <p:cNvPr id="22" name="Rounded Rectangle 21"/>
            <p:cNvSpPr/>
            <p:nvPr/>
          </p:nvSpPr>
          <p:spPr>
            <a:xfrm>
              <a:off x="7377113" y="2005013"/>
              <a:ext cx="1089025" cy="55086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1"/>
                  </a:solidFill>
                  <a:cs typeface="Times New Roman" panose="02020603050405020304" pitchFamily="18" charset="0"/>
                </a:rPr>
                <a:t>High Level Fusion Node</a:t>
              </a:r>
            </a:p>
            <a:p>
              <a:pPr algn="ctr">
                <a:defRPr/>
              </a:pPr>
              <a:endParaRPr lang="en-US" sz="1200" dirty="0">
                <a:solidFill>
                  <a:schemeClr val="tx1"/>
                </a:solidFill>
                <a:cs typeface="Times New Roman" panose="02020603050405020304" pitchFamily="18" charset="0"/>
              </a:endParaRPr>
            </a:p>
          </p:txBody>
        </p:sp>
        <p:sp>
          <p:nvSpPr>
            <p:cNvPr id="23" name="Rounded Rectangle 22"/>
            <p:cNvSpPr/>
            <p:nvPr/>
          </p:nvSpPr>
          <p:spPr>
            <a:xfrm>
              <a:off x="9320213" y="2198688"/>
              <a:ext cx="1041400" cy="110966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1"/>
                  </a:solidFill>
                  <a:cs typeface="Times New Roman" panose="02020603050405020304" pitchFamily="18" charset="0"/>
                </a:rPr>
                <a:t>Central Node (Common Operational Picture)</a:t>
              </a:r>
            </a:p>
          </p:txBody>
        </p:sp>
        <p:sp>
          <p:nvSpPr>
            <p:cNvPr id="24" name="Rounded Rectangle 23"/>
            <p:cNvSpPr/>
            <p:nvPr/>
          </p:nvSpPr>
          <p:spPr>
            <a:xfrm>
              <a:off x="4635500" y="3024188"/>
              <a:ext cx="1579563" cy="55086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1"/>
                  </a:solidFill>
                  <a:cs typeface="Times New Roman" panose="02020603050405020304" pitchFamily="18" charset="0"/>
                </a:rPr>
                <a:t>Ontologies/Semantic Fusion</a:t>
              </a:r>
            </a:p>
            <a:p>
              <a:pPr algn="ctr">
                <a:defRPr/>
              </a:pPr>
              <a:endParaRPr lang="en-US" sz="1200" dirty="0">
                <a:solidFill>
                  <a:schemeClr val="tx1"/>
                </a:solidFill>
                <a:cs typeface="Times New Roman" panose="02020603050405020304" pitchFamily="18" charset="0"/>
              </a:endParaRPr>
            </a:p>
          </p:txBody>
        </p:sp>
        <p:sp>
          <p:nvSpPr>
            <p:cNvPr id="25" name="Rounded Rectangle 24"/>
            <p:cNvSpPr/>
            <p:nvPr/>
          </p:nvSpPr>
          <p:spPr>
            <a:xfrm>
              <a:off x="4056063" y="3308350"/>
              <a:ext cx="1052512" cy="55245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1"/>
                  </a:solidFill>
                  <a:cs typeface="Times New Roman" panose="02020603050405020304" pitchFamily="18" charset="0"/>
                </a:rPr>
                <a:t>Control Node</a:t>
              </a:r>
            </a:p>
            <a:p>
              <a:pPr algn="ctr">
                <a:defRPr/>
              </a:pPr>
              <a:endParaRPr lang="en-US" sz="1200" dirty="0">
                <a:solidFill>
                  <a:schemeClr val="tx1"/>
                </a:solidFill>
                <a:cs typeface="Times New Roman" panose="02020603050405020304" pitchFamily="18" charset="0"/>
              </a:endParaRPr>
            </a:p>
          </p:txBody>
        </p:sp>
        <p:sp>
          <p:nvSpPr>
            <p:cNvPr id="26" name="Up-Down Arrow 25"/>
            <p:cNvSpPr/>
            <p:nvPr/>
          </p:nvSpPr>
          <p:spPr>
            <a:xfrm>
              <a:off x="7831138" y="2444750"/>
              <a:ext cx="128587"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27" name="Up-Down Arrow 26"/>
            <p:cNvSpPr/>
            <p:nvPr/>
          </p:nvSpPr>
          <p:spPr>
            <a:xfrm>
              <a:off x="6938963" y="2443163"/>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28" name="Rounded Rectangle 27"/>
            <p:cNvSpPr/>
            <p:nvPr/>
          </p:nvSpPr>
          <p:spPr>
            <a:xfrm>
              <a:off x="5540375" y="2003425"/>
              <a:ext cx="1047750" cy="55245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1"/>
                  </a:solidFill>
                  <a:cs typeface="Times New Roman" panose="02020603050405020304" pitchFamily="18" charset="0"/>
                </a:rPr>
                <a:t>Low-Level Fusion Node</a:t>
              </a:r>
            </a:p>
            <a:p>
              <a:pPr algn="ctr">
                <a:defRPr/>
              </a:pPr>
              <a:endParaRPr lang="en-US" sz="1200" dirty="0">
                <a:solidFill>
                  <a:schemeClr val="tx1"/>
                </a:solidFill>
                <a:cs typeface="Times New Roman" panose="02020603050405020304" pitchFamily="18" charset="0"/>
              </a:endParaRPr>
            </a:p>
          </p:txBody>
        </p:sp>
        <p:sp>
          <p:nvSpPr>
            <p:cNvPr id="29" name="Up-Down Arrow 28"/>
            <p:cNvSpPr/>
            <p:nvPr/>
          </p:nvSpPr>
          <p:spPr>
            <a:xfrm>
              <a:off x="5994400" y="2441575"/>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sp>
          <p:nvSpPr>
            <p:cNvPr id="30" name="Up-Down Arrow 29"/>
            <p:cNvSpPr/>
            <p:nvPr/>
          </p:nvSpPr>
          <p:spPr>
            <a:xfrm>
              <a:off x="5405438" y="2790825"/>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schemeClr val="tx1"/>
                </a:solidFill>
                <a:cs typeface="Times New Roman" panose="02020603050405020304" pitchFamily="18" charset="0"/>
              </a:endParaRPr>
            </a:p>
          </p:txBody>
        </p:sp>
      </p:grpSp>
    </p:spTree>
    <p:extLst>
      <p:ext uri="{BB962C8B-B14F-4D97-AF65-F5344CB8AC3E}">
        <p14:creationId xmlns:p14="http://schemas.microsoft.com/office/powerpoint/2010/main" val="410753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Context-awareness</a:t>
            </a:r>
            <a:r>
              <a:rPr lang="en-US" sz="4400" dirty="0"/>
              <a:t>, </a:t>
            </a:r>
            <a:r>
              <a:rPr lang="en-US" sz="4400" dirty="0" err="1" smtClean="0"/>
              <a:t>IoT</a:t>
            </a:r>
            <a:r>
              <a:rPr lang="en-US" sz="4400" dirty="0" smtClean="0"/>
              <a:t> </a:t>
            </a:r>
            <a:r>
              <a:rPr lang="en-US" sz="4400" dirty="0"/>
              <a:t>and Linked </a:t>
            </a:r>
            <a:r>
              <a:rPr lang="en-US" sz="4400" dirty="0" smtClean="0"/>
              <a:t>Data (1)</a:t>
            </a:r>
            <a:endParaRPr lang="en-US" sz="4400" dirty="0"/>
          </a:p>
        </p:txBody>
      </p:sp>
      <p:sp>
        <p:nvSpPr>
          <p:cNvPr id="3" name="Content Placeholder 2"/>
          <p:cNvSpPr>
            <a:spLocks noGrp="1"/>
          </p:cNvSpPr>
          <p:nvPr>
            <p:ph idx="1"/>
          </p:nvPr>
        </p:nvSpPr>
        <p:spPr/>
        <p:txBody>
          <a:bodyPr>
            <a:noAutofit/>
          </a:bodyPr>
          <a:lstStyle/>
          <a:p>
            <a:r>
              <a:rPr lang="en-US" sz="3200" dirty="0"/>
              <a:t>Context</a:t>
            </a:r>
          </a:p>
          <a:p>
            <a:endParaRPr lang="en-US" dirty="0" smtClean="0"/>
          </a:p>
          <a:p>
            <a:endParaRPr lang="en-US" sz="3200" dirty="0" smtClean="0"/>
          </a:p>
          <a:p>
            <a:r>
              <a:rPr lang="en-US" sz="3200" dirty="0" smtClean="0"/>
              <a:t>Context-aware systems</a:t>
            </a:r>
          </a:p>
          <a:p>
            <a:pPr lvl="1"/>
            <a:r>
              <a:rPr lang="en-US" sz="2800" dirty="0" smtClean="0"/>
              <a:t>Knowledge </a:t>
            </a:r>
            <a:r>
              <a:rPr lang="en-US" sz="2800" dirty="0"/>
              <a:t>of the environment in which they are </a:t>
            </a:r>
            <a:r>
              <a:rPr lang="en-US" sz="2800" dirty="0" smtClean="0"/>
              <a:t>acting</a:t>
            </a:r>
          </a:p>
          <a:p>
            <a:pPr lvl="1"/>
            <a:r>
              <a:rPr lang="en-US" sz="2800" dirty="0" smtClean="0"/>
              <a:t>Extract </a:t>
            </a:r>
            <a:r>
              <a:rPr lang="en-US" sz="2800" dirty="0"/>
              <a:t>and use information from the environment in order to adjust their functionality according to the incoming </a:t>
            </a:r>
            <a:r>
              <a:rPr lang="en-US" sz="2800" dirty="0" smtClean="0"/>
              <a:t>information</a:t>
            </a:r>
          </a:p>
          <a:p>
            <a:pPr lvl="1"/>
            <a:r>
              <a:rPr lang="en-US" sz="2800" dirty="0"/>
              <a:t>Behavior according to the existing conditions</a:t>
            </a:r>
          </a:p>
          <a:p>
            <a:pPr lvl="1"/>
            <a:r>
              <a:rPr lang="en-US" sz="2800" dirty="0" smtClean="0"/>
              <a:t>Tightly </a:t>
            </a:r>
            <a:r>
              <a:rPr lang="en-US" sz="2800" dirty="0"/>
              <a:t>connected to </a:t>
            </a:r>
            <a:r>
              <a:rPr lang="en-US" sz="2800" dirty="0" smtClean="0"/>
              <a:t>the </a:t>
            </a:r>
            <a:r>
              <a:rPr lang="en-US" sz="2800" dirty="0" err="1" smtClean="0"/>
              <a:t>IoT</a:t>
            </a:r>
            <a:r>
              <a:rPr lang="en-US" sz="2800" dirty="0" smtClean="0"/>
              <a:t> vision</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58140681"/>
              </p:ext>
            </p:extLst>
          </p:nvPr>
        </p:nvGraphicFramePr>
        <p:xfrm>
          <a:off x="1213988" y="2420508"/>
          <a:ext cx="9978731" cy="1033321"/>
        </p:xfrm>
        <a:graphic>
          <a:graphicData uri="http://schemas.openxmlformats.org/drawingml/2006/table">
            <a:tbl>
              <a:tblPr bandRow="1">
                <a:tableStyleId>{5C22544A-7EE6-4342-B048-85BDC9FD1C3A}</a:tableStyleId>
              </a:tblPr>
              <a:tblGrid>
                <a:gridCol w="9978731"/>
              </a:tblGrid>
              <a:tr h="1033321">
                <a:tc>
                  <a:txBody>
                    <a:bodyPr/>
                    <a:lstStyle/>
                    <a:p>
                      <a:pPr marL="18288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rPr>
                        <a:t>Any information that can be used to characterize the situation of an entity. An entity is a person, place, or object that is considered relevant to the interaction between a user and an application, including the user and applications themselves</a:t>
                      </a:r>
                      <a:endParaRPr lang="el-GR" sz="2000" dirty="0" smtClean="0">
                        <a:solidFill>
                          <a:schemeClr val="bg1"/>
                        </a:solidFill>
                      </a:endParaRPr>
                    </a:p>
                  </a:txBody>
                  <a:tcPr anchor="ctr">
                    <a:solidFill>
                      <a:srgbClr val="009DD9"/>
                    </a:solidFill>
                  </a:tcPr>
                </a:tc>
              </a:tr>
            </a:tbl>
          </a:graphicData>
        </a:graphic>
      </p:graphicFrame>
    </p:spTree>
    <p:extLst>
      <p:ext uri="{BB962C8B-B14F-4D97-AF65-F5344CB8AC3E}">
        <p14:creationId xmlns:p14="http://schemas.microsoft.com/office/powerpoint/2010/main" val="13191379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(2)</a:t>
            </a:r>
            <a:endParaRPr lang="en-US" dirty="0"/>
          </a:p>
        </p:txBody>
      </p:sp>
      <p:sp>
        <p:nvSpPr>
          <p:cNvPr id="3" name="Content Placeholder 2"/>
          <p:cNvSpPr>
            <a:spLocks noGrp="1"/>
          </p:cNvSpPr>
          <p:nvPr>
            <p:ph idx="1"/>
          </p:nvPr>
        </p:nvSpPr>
        <p:spPr/>
        <p:txBody>
          <a:bodyPr>
            <a:normAutofit/>
          </a:bodyPr>
          <a:lstStyle/>
          <a:p>
            <a:r>
              <a:rPr lang="en-US" sz="3200" dirty="0"/>
              <a:t>Collected data is leveraged into meaningful and semantically enriched information</a:t>
            </a:r>
          </a:p>
          <a:p>
            <a:pPr lvl="1"/>
            <a:r>
              <a:rPr lang="en-US" sz="2800" dirty="0"/>
              <a:t>I.e. transformed from signals to higher level information</a:t>
            </a:r>
          </a:p>
          <a:p>
            <a:r>
              <a:rPr lang="en-US" sz="3200" dirty="0"/>
              <a:t>All levels of multi-sensor data fusion are applied to the </a:t>
            </a:r>
            <a:r>
              <a:rPr lang="en-US" sz="3200" dirty="0" smtClean="0"/>
              <a:t>data</a:t>
            </a:r>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70</a:t>
            </a:fld>
            <a:endParaRPr lang="en-US"/>
          </a:p>
        </p:txBody>
      </p:sp>
    </p:spTree>
    <p:extLst>
      <p:ext uri="{BB962C8B-B14F-4D97-AF65-F5344CB8AC3E}">
        <p14:creationId xmlns:p14="http://schemas.microsoft.com/office/powerpoint/2010/main" val="18760534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(3)</a:t>
            </a:r>
            <a:endParaRPr lang="en-US" dirty="0"/>
          </a:p>
        </p:txBody>
      </p:sp>
      <p:sp>
        <p:nvSpPr>
          <p:cNvPr id="3" name="Content Placeholder 2"/>
          <p:cNvSpPr>
            <a:spLocks noGrp="1"/>
          </p:cNvSpPr>
          <p:nvPr>
            <p:ph idx="1"/>
          </p:nvPr>
        </p:nvSpPr>
        <p:spPr/>
        <p:txBody>
          <a:bodyPr>
            <a:normAutofit/>
          </a:bodyPr>
          <a:lstStyle/>
          <a:p>
            <a:r>
              <a:rPr lang="en-US" sz="3200" dirty="0" smtClean="0"/>
              <a:t>JDL </a:t>
            </a:r>
            <a:r>
              <a:rPr lang="en-US" sz="3200" dirty="0"/>
              <a:t>Level 0 – </a:t>
            </a:r>
            <a:r>
              <a:rPr lang="en-US" sz="3200" dirty="0" err="1" smtClean="0"/>
              <a:t>Subobject</a:t>
            </a:r>
            <a:r>
              <a:rPr lang="en-US" sz="3200" dirty="0" smtClean="0"/>
              <a:t> </a:t>
            </a:r>
            <a:r>
              <a:rPr lang="en-US" sz="3200" dirty="0"/>
              <a:t>data </a:t>
            </a:r>
            <a:r>
              <a:rPr lang="en-US" sz="3200" dirty="0" smtClean="0"/>
              <a:t>refinement</a:t>
            </a:r>
          </a:p>
          <a:p>
            <a:pPr lvl="1"/>
            <a:r>
              <a:rPr lang="en-US" sz="2800" dirty="0"/>
              <a:t>Signal Processing components operate at this level</a:t>
            </a:r>
          </a:p>
          <a:p>
            <a:pPr lvl="1"/>
            <a:r>
              <a:rPr lang="en-US" sz="2800" dirty="0" smtClean="0"/>
              <a:t>System </a:t>
            </a:r>
            <a:r>
              <a:rPr lang="en-US" sz="2800" dirty="0"/>
              <a:t>collects observation </a:t>
            </a:r>
            <a:r>
              <a:rPr lang="en-US" sz="2800" dirty="0" smtClean="0"/>
              <a:t>data</a:t>
            </a:r>
          </a:p>
          <a:p>
            <a:pPr lvl="2"/>
            <a:r>
              <a:rPr lang="en-US" sz="2400" dirty="0" smtClean="0"/>
              <a:t>Sensory </a:t>
            </a:r>
            <a:r>
              <a:rPr lang="en-US" sz="2400" dirty="0"/>
              <a:t>data input mostly from Electro-Optical </a:t>
            </a:r>
            <a:r>
              <a:rPr lang="en-US" sz="2400" dirty="0" smtClean="0"/>
              <a:t>sensors</a:t>
            </a:r>
            <a:r>
              <a:rPr lang="en-US" sz="2400" dirty="0"/>
              <a:t> (e.g. cameras, microphones, etc.)</a:t>
            </a:r>
            <a:endParaRPr lang="en-US" sz="2400" dirty="0" smtClean="0"/>
          </a:p>
          <a:p>
            <a:pPr lvl="1"/>
            <a:r>
              <a:rPr lang="en-US" sz="2800" dirty="0"/>
              <a:t>Virtualizes the inputs of the sensors</a:t>
            </a:r>
          </a:p>
          <a:p>
            <a:pPr lvl="1"/>
            <a:r>
              <a:rPr lang="en-US" sz="2800" dirty="0" smtClean="0"/>
              <a:t>Performs </a:t>
            </a:r>
            <a:r>
              <a:rPr lang="en-US" sz="2800" dirty="0"/>
              <a:t>spatial and </a:t>
            </a:r>
            <a:r>
              <a:rPr lang="en-US" sz="2800" dirty="0" smtClean="0"/>
              <a:t>temporal alignment</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71</a:t>
            </a:fld>
            <a:endParaRPr lang="en-US"/>
          </a:p>
        </p:txBody>
      </p:sp>
    </p:spTree>
    <p:extLst>
      <p:ext uri="{BB962C8B-B14F-4D97-AF65-F5344CB8AC3E}">
        <p14:creationId xmlns:p14="http://schemas.microsoft.com/office/powerpoint/2010/main" val="13369413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(4)</a:t>
            </a:r>
            <a:endParaRPr lang="en-US" dirty="0"/>
          </a:p>
        </p:txBody>
      </p:sp>
      <p:sp>
        <p:nvSpPr>
          <p:cNvPr id="3" name="Content Placeholder 2"/>
          <p:cNvSpPr>
            <a:spLocks noGrp="1"/>
          </p:cNvSpPr>
          <p:nvPr>
            <p:ph idx="1"/>
          </p:nvPr>
        </p:nvSpPr>
        <p:spPr/>
        <p:txBody>
          <a:bodyPr>
            <a:normAutofit/>
          </a:bodyPr>
          <a:lstStyle/>
          <a:p>
            <a:r>
              <a:rPr lang="en-US" sz="3200" dirty="0" smtClean="0"/>
              <a:t>JDL </a:t>
            </a:r>
            <a:r>
              <a:rPr lang="en-US" sz="3200" dirty="0"/>
              <a:t>Level </a:t>
            </a:r>
            <a:r>
              <a:rPr lang="en-US" sz="3200" dirty="0" smtClean="0"/>
              <a:t>1 – Object refinement</a:t>
            </a:r>
          </a:p>
          <a:p>
            <a:pPr lvl="1"/>
            <a:r>
              <a:rPr lang="en-US" sz="2800" dirty="0" smtClean="0"/>
              <a:t>System </a:t>
            </a:r>
            <a:r>
              <a:rPr lang="en-US" sz="2800" dirty="0"/>
              <a:t>analyzes the collected </a:t>
            </a:r>
            <a:r>
              <a:rPr lang="en-US" sz="2800" dirty="0" smtClean="0"/>
              <a:t>data</a:t>
            </a:r>
          </a:p>
          <a:p>
            <a:pPr lvl="1"/>
            <a:r>
              <a:rPr lang="en-US" sz="2800" dirty="0" smtClean="0"/>
              <a:t>Extracts </a:t>
            </a:r>
            <a:r>
              <a:rPr lang="en-US" sz="2800" dirty="0"/>
              <a:t>features, objects, and low level </a:t>
            </a:r>
            <a:r>
              <a:rPr lang="en-US" sz="2800" dirty="0" smtClean="0"/>
              <a:t>events</a:t>
            </a:r>
          </a:p>
          <a:p>
            <a:pPr lvl="1"/>
            <a:r>
              <a:rPr lang="en-US" sz="2800" dirty="0" smtClean="0"/>
              <a:t>Detected </a:t>
            </a:r>
            <a:r>
              <a:rPr lang="en-US" sz="2800" dirty="0"/>
              <a:t>objects may include persons or </a:t>
            </a:r>
            <a:r>
              <a:rPr lang="en-US" sz="2800" dirty="0" smtClean="0"/>
              <a:t>vehicles</a:t>
            </a:r>
          </a:p>
          <a:p>
            <a:pPr lvl="1"/>
            <a:r>
              <a:rPr lang="en-US" sz="2800" dirty="0" smtClean="0"/>
              <a:t>Low </a:t>
            </a:r>
            <a:r>
              <a:rPr lang="en-US" sz="2800" dirty="0"/>
              <a:t>level events may </a:t>
            </a:r>
            <a:r>
              <a:rPr lang="en-US" sz="2800" dirty="0" smtClean="0"/>
              <a:t>include movements</a:t>
            </a:r>
          </a:p>
          <a:p>
            <a:pPr lvl="1"/>
            <a:r>
              <a:rPr lang="en-US" sz="2800" dirty="0" smtClean="0"/>
              <a:t>Implementation </a:t>
            </a:r>
            <a:r>
              <a:rPr lang="en-US" sz="2800" dirty="0"/>
              <a:t>can be based on e.g</a:t>
            </a:r>
            <a:r>
              <a:rPr lang="en-US" sz="2800" dirty="0" smtClean="0"/>
              <a:t>. GSN</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72</a:t>
            </a:fld>
            <a:endParaRPr lang="en-US"/>
          </a:p>
        </p:txBody>
      </p:sp>
    </p:spTree>
    <p:extLst>
      <p:ext uri="{BB962C8B-B14F-4D97-AF65-F5344CB8AC3E}">
        <p14:creationId xmlns:p14="http://schemas.microsoft.com/office/powerpoint/2010/main" val="2059799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(5)</a:t>
            </a:r>
            <a:endParaRPr lang="en-US" dirty="0"/>
          </a:p>
        </p:txBody>
      </p:sp>
      <p:sp>
        <p:nvSpPr>
          <p:cNvPr id="3" name="Content Placeholder 2"/>
          <p:cNvSpPr>
            <a:spLocks noGrp="1"/>
          </p:cNvSpPr>
          <p:nvPr>
            <p:ph idx="1"/>
          </p:nvPr>
        </p:nvSpPr>
        <p:spPr/>
        <p:txBody>
          <a:bodyPr>
            <a:normAutofit/>
          </a:bodyPr>
          <a:lstStyle/>
          <a:p>
            <a:r>
              <a:rPr lang="en-US" sz="3200" dirty="0" smtClean="0"/>
              <a:t>JDL </a:t>
            </a:r>
            <a:r>
              <a:rPr lang="en-US" sz="3200" dirty="0"/>
              <a:t>Level </a:t>
            </a:r>
            <a:r>
              <a:rPr lang="en-US" sz="3200" dirty="0" smtClean="0"/>
              <a:t>2 – Situation refinement</a:t>
            </a:r>
          </a:p>
          <a:p>
            <a:pPr lvl="1"/>
            <a:r>
              <a:rPr lang="en-US" sz="2800" dirty="0" smtClean="0"/>
              <a:t>System aggregates </a:t>
            </a:r>
            <a:r>
              <a:rPr lang="en-US" sz="2800" dirty="0"/>
              <a:t>and fuses the objects, events and the </a:t>
            </a:r>
            <a:r>
              <a:rPr lang="en-US" sz="2800" dirty="0" smtClean="0"/>
              <a:t>general context </a:t>
            </a:r>
            <a:r>
              <a:rPr lang="en-US" sz="2800" dirty="0"/>
              <a:t>in order to refine the common operational </a:t>
            </a:r>
            <a:r>
              <a:rPr lang="en-US" sz="2800" dirty="0" smtClean="0"/>
              <a:t>environment</a:t>
            </a:r>
          </a:p>
          <a:p>
            <a:pPr lvl="1"/>
            <a:r>
              <a:rPr lang="en-US" sz="2800" dirty="0" smtClean="0"/>
              <a:t>System is able to perform </a:t>
            </a:r>
            <a:r>
              <a:rPr lang="en-US" sz="2800" dirty="0"/>
              <a:t>object fusion and </a:t>
            </a:r>
            <a:r>
              <a:rPr lang="en-US" sz="2800" dirty="0" smtClean="0"/>
              <a:t>tracking, and identify </a:t>
            </a:r>
            <a:r>
              <a:rPr lang="en-US" sz="2800" dirty="0"/>
              <a:t>situations in the system, in a manner that is not feasible by a sensor </a:t>
            </a:r>
            <a:r>
              <a:rPr lang="en-US" sz="2800" dirty="0" smtClean="0"/>
              <a:t>alone</a:t>
            </a:r>
          </a:p>
          <a:p>
            <a:pPr lvl="1"/>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73</a:t>
            </a:fld>
            <a:endParaRPr lang="en-US"/>
          </a:p>
        </p:txBody>
      </p:sp>
    </p:spTree>
    <p:extLst>
      <p:ext uri="{BB962C8B-B14F-4D97-AF65-F5344CB8AC3E}">
        <p14:creationId xmlns:p14="http://schemas.microsoft.com/office/powerpoint/2010/main" val="752262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(6)</a:t>
            </a:r>
            <a:endParaRPr lang="en-US" dirty="0"/>
          </a:p>
        </p:txBody>
      </p:sp>
      <p:sp>
        <p:nvSpPr>
          <p:cNvPr id="3" name="Content Placeholder 2"/>
          <p:cNvSpPr>
            <a:spLocks noGrp="1"/>
          </p:cNvSpPr>
          <p:nvPr>
            <p:ph idx="1"/>
          </p:nvPr>
        </p:nvSpPr>
        <p:spPr/>
        <p:txBody>
          <a:bodyPr>
            <a:normAutofit/>
          </a:bodyPr>
          <a:lstStyle/>
          <a:p>
            <a:r>
              <a:rPr lang="en-US" sz="3200" dirty="0" smtClean="0"/>
              <a:t>JDL Level 3 – </a:t>
            </a:r>
            <a:r>
              <a:rPr lang="en-US" sz="3200" dirty="0" smtClean="0">
                <a:cs typeface="Times New Roman" panose="02020603050405020304" pitchFamily="18" charset="0"/>
              </a:rPr>
              <a:t>Impact assessment</a:t>
            </a:r>
            <a:endParaRPr lang="en-US" sz="3200" dirty="0" smtClean="0"/>
          </a:p>
          <a:p>
            <a:pPr lvl="1"/>
            <a:r>
              <a:rPr lang="en-US" sz="2800" dirty="0" smtClean="0"/>
              <a:t>Events and objects refined at JDL Level 2 are subsequently analyzed, using semantically enriched information, resulting at the inferred system state</a:t>
            </a:r>
          </a:p>
          <a:p>
            <a:pPr lvl="1"/>
            <a:r>
              <a:rPr lang="en-US" sz="2800" dirty="0" smtClean="0"/>
              <a:t>High Level Fusion (HLF, e.g., using Virtuoso’s rule engine) operates at this level</a:t>
            </a:r>
          </a:p>
          <a:p>
            <a:pPr lvl="2"/>
            <a:r>
              <a:rPr lang="en-US" sz="2400" dirty="0" smtClean="0"/>
              <a:t>Fuses the information, enabling reasoning that can infer and assess potential impacts</a:t>
            </a:r>
          </a:p>
          <a:p>
            <a:pPr lvl="3"/>
            <a:r>
              <a:rPr lang="en-US" sz="2000" dirty="0" smtClean="0"/>
              <a:t>E.g. situations  and respective alerts</a:t>
            </a:r>
          </a:p>
          <a:p>
            <a:pPr lvl="1"/>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74</a:t>
            </a:fld>
            <a:endParaRPr lang="en-US"/>
          </a:p>
        </p:txBody>
      </p:sp>
    </p:spTree>
    <p:extLst>
      <p:ext uri="{BB962C8B-B14F-4D97-AF65-F5344CB8AC3E}">
        <p14:creationId xmlns:p14="http://schemas.microsoft.com/office/powerpoint/2010/main" val="36099362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(7)</a:t>
            </a:r>
            <a:endParaRPr lang="en-US" dirty="0"/>
          </a:p>
        </p:txBody>
      </p:sp>
      <p:sp>
        <p:nvSpPr>
          <p:cNvPr id="3" name="Content Placeholder 2"/>
          <p:cNvSpPr>
            <a:spLocks noGrp="1"/>
          </p:cNvSpPr>
          <p:nvPr>
            <p:ph idx="1"/>
          </p:nvPr>
        </p:nvSpPr>
        <p:spPr/>
        <p:txBody>
          <a:bodyPr>
            <a:normAutofit/>
          </a:bodyPr>
          <a:lstStyle/>
          <a:p>
            <a:r>
              <a:rPr lang="en-US" sz="3200" dirty="0" smtClean="0"/>
              <a:t>JDL </a:t>
            </a:r>
            <a:r>
              <a:rPr lang="en-US" sz="3200" dirty="0"/>
              <a:t>Level </a:t>
            </a:r>
            <a:r>
              <a:rPr lang="en-US" sz="3200" dirty="0" smtClean="0"/>
              <a:t>4 – </a:t>
            </a:r>
            <a:r>
              <a:rPr lang="en-US" sz="3200" dirty="0" smtClean="0">
                <a:cs typeface="Times New Roman" panose="02020603050405020304" pitchFamily="18" charset="0"/>
              </a:rPr>
              <a:t>Process refinement</a:t>
            </a:r>
            <a:endParaRPr lang="en-US" sz="3200" dirty="0" smtClean="0"/>
          </a:p>
          <a:p>
            <a:pPr lvl="1"/>
            <a:r>
              <a:rPr lang="en-US" sz="2800" dirty="0" smtClean="0"/>
              <a:t>System </a:t>
            </a:r>
            <a:r>
              <a:rPr lang="en-US" sz="2800" dirty="0"/>
              <a:t>can refine its operation by providing feedback to the </a:t>
            </a:r>
            <a:r>
              <a:rPr lang="en-US" sz="2800" dirty="0" smtClean="0"/>
              <a:t>sensor layer</a:t>
            </a:r>
          </a:p>
          <a:p>
            <a:pPr lvl="1"/>
            <a:r>
              <a:rPr lang="en-US" sz="2800" dirty="0" smtClean="0"/>
              <a:t>Ontologies/Semantic fusion component</a:t>
            </a:r>
          </a:p>
          <a:p>
            <a:pPr lvl="2"/>
            <a:r>
              <a:rPr lang="en-US" sz="2400" dirty="0" smtClean="0"/>
              <a:t>Perform </a:t>
            </a:r>
            <a:r>
              <a:rPr lang="en-US" sz="2400" dirty="0"/>
              <a:t>analysis on the system-wide high-level collected information in order </a:t>
            </a:r>
            <a:r>
              <a:rPr lang="en-US" sz="2400" dirty="0" smtClean="0"/>
              <a:t>to infer </a:t>
            </a:r>
            <a:r>
              <a:rPr lang="en-US" sz="2400" dirty="0"/>
              <a:t>events and potential risks and </a:t>
            </a:r>
            <a:r>
              <a:rPr lang="en-US" sz="2400" dirty="0" smtClean="0"/>
              <a:t>threats</a:t>
            </a:r>
          </a:p>
          <a:p>
            <a:pPr lvl="2"/>
            <a:r>
              <a:rPr lang="en-US" sz="2400" dirty="0" smtClean="0"/>
              <a:t>Hosted </a:t>
            </a:r>
            <a:r>
              <a:rPr lang="en-US" sz="2400" dirty="0"/>
              <a:t>at the Central </a:t>
            </a:r>
            <a:r>
              <a:rPr lang="en-US" sz="2400" dirty="0" smtClean="0"/>
              <a:t>Node</a:t>
            </a:r>
          </a:p>
          <a:p>
            <a:pPr lvl="2"/>
            <a:r>
              <a:rPr lang="en-US" sz="2400" dirty="0"/>
              <a:t>Monitor and curate the whole system</a:t>
            </a:r>
          </a:p>
          <a:p>
            <a:pPr lvl="2"/>
            <a:endParaRPr lang="en-US" sz="2400" dirty="0" smtClean="0"/>
          </a:p>
          <a:p>
            <a:pPr lvl="1"/>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75</a:t>
            </a:fld>
            <a:endParaRPr lang="en-US"/>
          </a:p>
        </p:txBody>
      </p:sp>
    </p:spTree>
    <p:extLst>
      <p:ext uri="{BB962C8B-B14F-4D97-AF65-F5344CB8AC3E}">
        <p14:creationId xmlns:p14="http://schemas.microsoft.com/office/powerpoint/2010/main" val="63385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(8)</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Level </a:t>
            </a:r>
            <a:r>
              <a:rPr lang="en-US" sz="3200" dirty="0"/>
              <a:t>5 – Cognitive or User Refinement</a:t>
            </a:r>
          </a:p>
          <a:p>
            <a:pPr lvl="1"/>
            <a:r>
              <a:rPr lang="en-US" sz="2800" dirty="0" smtClean="0"/>
              <a:t>A </a:t>
            </a:r>
            <a:r>
              <a:rPr lang="en-US" sz="2800" dirty="0"/>
              <a:t>higher </a:t>
            </a:r>
            <a:r>
              <a:rPr lang="en-US" sz="2800" dirty="0" smtClean="0"/>
              <a:t>level, introduced </a:t>
            </a:r>
            <a:r>
              <a:rPr lang="en-US" sz="2800" dirty="0"/>
              <a:t>in revised versions of the JDL model</a:t>
            </a:r>
          </a:p>
          <a:p>
            <a:pPr lvl="1"/>
            <a:r>
              <a:rPr lang="en-US" sz="2800" dirty="0" smtClean="0"/>
              <a:t>Control </a:t>
            </a:r>
            <a:r>
              <a:rPr lang="en-US" sz="2800" dirty="0"/>
              <a:t>Node </a:t>
            </a:r>
            <a:r>
              <a:rPr lang="en-US" sz="2800" dirty="0" smtClean="0"/>
              <a:t>component</a:t>
            </a:r>
          </a:p>
          <a:p>
            <a:pPr lvl="2"/>
            <a:r>
              <a:rPr lang="en-US" sz="2400" dirty="0" smtClean="0"/>
              <a:t>Hosted </a:t>
            </a:r>
            <a:r>
              <a:rPr lang="en-US" sz="2400" dirty="0"/>
              <a:t>at the Central Node</a:t>
            </a:r>
          </a:p>
          <a:p>
            <a:pPr lvl="2"/>
            <a:r>
              <a:rPr lang="en-US" sz="2400" dirty="0" smtClean="0"/>
              <a:t>Responsible </a:t>
            </a:r>
            <a:r>
              <a:rPr lang="en-US" sz="2400" dirty="0"/>
              <a:t>for issuing commands back to the </a:t>
            </a:r>
            <a:r>
              <a:rPr lang="en-US" sz="2400" dirty="0" smtClean="0"/>
              <a:t>sensors</a:t>
            </a:r>
            <a:endParaRPr lang="en-US" sz="2400" dirty="0"/>
          </a:p>
          <a:p>
            <a:pPr lvl="1"/>
            <a:r>
              <a:rPr lang="en-US" sz="2800" dirty="0" smtClean="0"/>
              <a:t>Common </a:t>
            </a:r>
            <a:r>
              <a:rPr lang="en-US" sz="2800" dirty="0"/>
              <a:t>Operational Picture </a:t>
            </a:r>
            <a:r>
              <a:rPr lang="en-US" sz="2800" dirty="0" smtClean="0"/>
              <a:t>component</a:t>
            </a:r>
          </a:p>
          <a:p>
            <a:pPr lvl="2"/>
            <a:r>
              <a:rPr lang="en-US" sz="2400" dirty="0" smtClean="0"/>
              <a:t>System front-end</a:t>
            </a:r>
          </a:p>
          <a:p>
            <a:pPr lvl="2"/>
            <a:r>
              <a:rPr lang="en-US" sz="2400" dirty="0" smtClean="0"/>
              <a:t>Provide a </a:t>
            </a:r>
            <a:r>
              <a:rPr lang="en-US" sz="2400" dirty="0"/>
              <a:t>visualization of the system </a:t>
            </a:r>
            <a:r>
              <a:rPr lang="en-US" sz="2400" dirty="0" smtClean="0"/>
              <a:t>state</a:t>
            </a:r>
          </a:p>
          <a:p>
            <a:pPr lvl="3"/>
            <a:r>
              <a:rPr lang="en-US" sz="2000" dirty="0" smtClean="0"/>
              <a:t>Deployed </a:t>
            </a:r>
            <a:r>
              <a:rPr lang="en-US" sz="2000" dirty="0"/>
              <a:t>sensors, detected objects, sensed events and inferred </a:t>
            </a:r>
            <a:r>
              <a:rPr lang="en-US" sz="2000" dirty="0" smtClean="0"/>
              <a:t>threats</a:t>
            </a:r>
          </a:p>
          <a:p>
            <a:pPr lvl="2"/>
            <a:r>
              <a:rPr lang="en-US" sz="2400" dirty="0" smtClean="0"/>
              <a:t>Allows </a:t>
            </a:r>
            <a:r>
              <a:rPr lang="en-US" sz="2400" dirty="0"/>
              <a:t>for human-computer interaction</a:t>
            </a:r>
          </a:p>
          <a:p>
            <a:pPr lvl="1"/>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76</a:t>
            </a:fld>
            <a:endParaRPr lang="en-US"/>
          </a:p>
        </p:txBody>
      </p:sp>
    </p:spTree>
    <p:extLst>
      <p:ext uri="{BB962C8B-B14F-4D97-AF65-F5344CB8AC3E}">
        <p14:creationId xmlns:p14="http://schemas.microsoft.com/office/powerpoint/2010/main" val="8451532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(9)</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Two types of databases to support system operation</a:t>
            </a:r>
          </a:p>
          <a:p>
            <a:pPr lvl="1"/>
            <a:r>
              <a:rPr lang="en-US" sz="2800" dirty="0" smtClean="0"/>
              <a:t>Support databases</a:t>
            </a:r>
          </a:p>
          <a:p>
            <a:pPr lvl="2"/>
            <a:r>
              <a:rPr lang="en-US" sz="2400" dirty="0" smtClean="0"/>
              <a:t>Materialized </a:t>
            </a:r>
            <a:r>
              <a:rPr lang="en-US" sz="2400" dirty="0"/>
              <a:t>as a node database, kept locally at each </a:t>
            </a:r>
            <a:r>
              <a:rPr lang="en-US" sz="2400" dirty="0" smtClean="0"/>
              <a:t>node</a:t>
            </a:r>
          </a:p>
          <a:p>
            <a:pPr lvl="2"/>
            <a:r>
              <a:rPr lang="en-US" sz="2400" dirty="0" smtClean="0"/>
              <a:t>Collected </a:t>
            </a:r>
            <a:r>
              <a:rPr lang="en-US" sz="2400" dirty="0"/>
              <a:t>data are kept close to </a:t>
            </a:r>
            <a:r>
              <a:rPr lang="en-US" sz="2400" dirty="0" smtClean="0"/>
              <a:t>their source </a:t>
            </a:r>
            <a:r>
              <a:rPr lang="en-US" sz="2400" dirty="0"/>
              <a:t>of origin, allowing for each node to be configured and maintained according to its </a:t>
            </a:r>
            <a:r>
              <a:rPr lang="en-US" sz="2400" dirty="0" smtClean="0"/>
              <a:t>environment and </a:t>
            </a:r>
            <a:r>
              <a:rPr lang="en-US" sz="2400" dirty="0"/>
              <a:t>system’s </a:t>
            </a:r>
            <a:r>
              <a:rPr lang="en-US" sz="2400" dirty="0" smtClean="0"/>
              <a:t>needs</a:t>
            </a:r>
          </a:p>
          <a:p>
            <a:pPr lvl="2"/>
            <a:r>
              <a:rPr lang="en-US" sz="2400" dirty="0" smtClean="0"/>
              <a:t>Allow system to scale</a:t>
            </a:r>
          </a:p>
          <a:p>
            <a:pPr lvl="1"/>
            <a:r>
              <a:rPr lang="en-US" sz="2800" dirty="0" smtClean="0"/>
              <a:t>Central Node database</a:t>
            </a:r>
          </a:p>
          <a:p>
            <a:pPr lvl="2"/>
            <a:r>
              <a:rPr lang="en-US" sz="2400" dirty="0" smtClean="0"/>
              <a:t>Plays </a:t>
            </a:r>
            <a:r>
              <a:rPr lang="en-US" sz="2400" dirty="0"/>
              <a:t>the role of the fusion database, where higher level fused information is </a:t>
            </a:r>
            <a:r>
              <a:rPr lang="en-US" sz="2400" dirty="0" smtClean="0"/>
              <a:t>kept</a:t>
            </a:r>
          </a:p>
          <a:p>
            <a:pPr marL="0" indent="0">
              <a:buNone/>
            </a:pPr>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77</a:t>
            </a:fld>
            <a:endParaRPr lang="en-US"/>
          </a:p>
        </p:txBody>
      </p:sp>
    </p:spTree>
    <p:extLst>
      <p:ext uri="{BB962C8B-B14F-4D97-AF65-F5344CB8AC3E}">
        <p14:creationId xmlns:p14="http://schemas.microsoft.com/office/powerpoint/2010/main" val="26729222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Fusion </a:t>
            </a:r>
            <a:r>
              <a:rPr lang="en-US" dirty="0" smtClean="0"/>
              <a:t>Example (1)</a:t>
            </a:r>
            <a:endParaRPr lang="en-US" dirty="0"/>
          </a:p>
        </p:txBody>
      </p:sp>
      <p:sp>
        <p:nvSpPr>
          <p:cNvPr id="3" name="Content Placeholder 2"/>
          <p:cNvSpPr>
            <a:spLocks noGrp="1"/>
          </p:cNvSpPr>
          <p:nvPr>
            <p:ph idx="1"/>
          </p:nvPr>
        </p:nvSpPr>
        <p:spPr/>
        <p:txBody>
          <a:bodyPr>
            <a:normAutofit/>
          </a:bodyPr>
          <a:lstStyle/>
          <a:p>
            <a:r>
              <a:rPr lang="en-US" sz="3200" dirty="0" smtClean="0"/>
              <a:t>Introduction</a:t>
            </a:r>
          </a:p>
          <a:p>
            <a:pPr lvl="1"/>
            <a:r>
              <a:rPr lang="en-US" sz="2800" dirty="0" smtClean="0"/>
              <a:t>Ontologies</a:t>
            </a:r>
          </a:p>
          <a:p>
            <a:pPr lvl="2"/>
            <a:r>
              <a:rPr lang="en-US" sz="2400" dirty="0" smtClean="0"/>
              <a:t>Powerful </a:t>
            </a:r>
            <a:r>
              <a:rPr lang="en-US" sz="2400" dirty="0"/>
              <a:t>means to describing </a:t>
            </a:r>
            <a:r>
              <a:rPr lang="en-US" sz="2400" dirty="0" smtClean="0"/>
              <a:t>concepts </a:t>
            </a:r>
            <a:r>
              <a:rPr lang="en-US" sz="2400" dirty="0"/>
              <a:t>and their </a:t>
            </a:r>
            <a:r>
              <a:rPr lang="en-US" sz="2400" dirty="0" smtClean="0"/>
              <a:t>relations</a:t>
            </a:r>
          </a:p>
          <a:p>
            <a:pPr lvl="3"/>
            <a:r>
              <a:rPr lang="en-US" sz="2000" dirty="0" smtClean="0"/>
              <a:t>Entities, events, situations, etc.</a:t>
            </a:r>
          </a:p>
          <a:p>
            <a:pPr lvl="3"/>
            <a:r>
              <a:rPr lang="en-US" sz="2000" dirty="0" smtClean="0"/>
              <a:t>JDL </a:t>
            </a:r>
            <a:r>
              <a:rPr lang="en-US" sz="2000" dirty="0"/>
              <a:t>levels 2 and </a:t>
            </a:r>
            <a:r>
              <a:rPr lang="en-US" sz="2000" dirty="0" smtClean="0"/>
              <a:t>3</a:t>
            </a:r>
          </a:p>
          <a:p>
            <a:pPr lvl="2"/>
            <a:r>
              <a:rPr lang="en-US" sz="2400" dirty="0" smtClean="0"/>
              <a:t>Main </a:t>
            </a:r>
            <a:r>
              <a:rPr lang="en-US" sz="2400" dirty="0"/>
              <a:t>information gathering point in the proposed </a:t>
            </a:r>
            <a:r>
              <a:rPr lang="en-US" sz="2400" dirty="0" smtClean="0"/>
              <a:t>architecture</a:t>
            </a:r>
          </a:p>
          <a:p>
            <a:pPr lvl="1"/>
            <a:r>
              <a:rPr lang="en-US" sz="2800" dirty="0" smtClean="0"/>
              <a:t>Reasoning</a:t>
            </a:r>
          </a:p>
          <a:p>
            <a:pPr lvl="2"/>
            <a:r>
              <a:rPr lang="en-US" sz="2400" dirty="0" smtClean="0"/>
              <a:t>Infer </a:t>
            </a:r>
            <a:r>
              <a:rPr lang="en-US" sz="2400" dirty="0"/>
              <a:t>new </a:t>
            </a:r>
            <a:r>
              <a:rPr lang="en-US" sz="2400" dirty="0" smtClean="0"/>
              <a:t>knowledge</a:t>
            </a:r>
          </a:p>
          <a:p>
            <a:pPr lvl="2"/>
            <a:r>
              <a:rPr lang="en-US" sz="2400" dirty="0" smtClean="0"/>
              <a:t>Cannot be performed </a:t>
            </a:r>
            <a:r>
              <a:rPr lang="en-US" sz="2400" dirty="0"/>
              <a:t>at the LLF </a:t>
            </a:r>
            <a:r>
              <a:rPr lang="en-US" sz="2400" dirty="0" smtClean="0"/>
              <a:t>level</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78</a:t>
            </a:fld>
            <a:endParaRPr lang="en-US"/>
          </a:p>
        </p:txBody>
      </p:sp>
    </p:spTree>
    <p:extLst>
      <p:ext uri="{BB962C8B-B14F-4D97-AF65-F5344CB8AC3E}">
        <p14:creationId xmlns:p14="http://schemas.microsoft.com/office/powerpoint/2010/main" val="19441299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Fusion </a:t>
            </a:r>
            <a:r>
              <a:rPr lang="en-US" dirty="0" smtClean="0"/>
              <a:t>Example (2)</a:t>
            </a:r>
            <a:endParaRPr lang="en-US" dirty="0"/>
          </a:p>
        </p:txBody>
      </p:sp>
      <p:sp>
        <p:nvSpPr>
          <p:cNvPr id="3" name="Content Placeholder 2"/>
          <p:cNvSpPr>
            <a:spLocks noGrp="1"/>
          </p:cNvSpPr>
          <p:nvPr>
            <p:ph idx="1"/>
          </p:nvPr>
        </p:nvSpPr>
        <p:spPr/>
        <p:txBody>
          <a:bodyPr>
            <a:normAutofit/>
          </a:bodyPr>
          <a:lstStyle/>
          <a:p>
            <a:r>
              <a:rPr lang="en-US" sz="3200" dirty="0" smtClean="0"/>
              <a:t>The scenario</a:t>
            </a:r>
          </a:p>
          <a:p>
            <a:pPr lvl="1"/>
            <a:r>
              <a:rPr lang="en-US" sz="2800" dirty="0"/>
              <a:t>Demonstrate inference capabilities of the proposed architecture</a:t>
            </a:r>
          </a:p>
          <a:p>
            <a:pPr lvl="1"/>
            <a:r>
              <a:rPr lang="en-US" sz="2800" dirty="0" smtClean="0"/>
              <a:t>Full </a:t>
            </a:r>
            <a:r>
              <a:rPr lang="en-US" sz="2800" dirty="0"/>
              <a:t>use of the data </a:t>
            </a:r>
            <a:r>
              <a:rPr lang="en-US" sz="2800" dirty="0" smtClean="0"/>
              <a:t>chain</a:t>
            </a:r>
          </a:p>
          <a:p>
            <a:pPr lvl="2"/>
            <a:r>
              <a:rPr lang="en-US" sz="2400" dirty="0" smtClean="0"/>
              <a:t>From </a:t>
            </a:r>
            <a:r>
              <a:rPr lang="en-US" sz="2400" dirty="0"/>
              <a:t>low level sensor data to high level complex event </a:t>
            </a:r>
            <a:r>
              <a:rPr lang="en-US" sz="2400" dirty="0" smtClean="0"/>
              <a:t>detection and </a:t>
            </a:r>
            <a:r>
              <a:rPr lang="en-US" sz="2400" dirty="0"/>
              <a:t>situation awareness/threat </a:t>
            </a:r>
            <a:r>
              <a:rPr lang="en-US" sz="2400" dirty="0" smtClean="0"/>
              <a:t>assessment</a:t>
            </a:r>
          </a:p>
          <a:p>
            <a:pPr marL="228600" lvl="1">
              <a:spcBef>
                <a:spcPts val="1000"/>
              </a:spcBef>
            </a:pPr>
            <a:r>
              <a:rPr lang="en-US" sz="2800" dirty="0"/>
              <a:t>Detect threats to public safety and associate an action </a:t>
            </a:r>
            <a:r>
              <a:rPr lang="en-US" sz="2800" dirty="0" smtClean="0"/>
              <a:t>plan</a:t>
            </a:r>
          </a:p>
          <a:p>
            <a:pPr lvl="1"/>
            <a:r>
              <a:rPr lang="en-US" sz="2800" dirty="0" smtClean="0"/>
              <a:t>I.e. detect </a:t>
            </a:r>
            <a:r>
              <a:rPr lang="en-US" sz="2800" dirty="0"/>
              <a:t>persons and smoke in an area of </a:t>
            </a:r>
            <a:r>
              <a:rPr lang="en-US" sz="2800" dirty="0" smtClean="0"/>
              <a:t>interest, e.g. a petrol station</a:t>
            </a:r>
            <a:endParaRPr lang="en-US" sz="2800" dirty="0"/>
          </a:p>
          <a:p>
            <a:pPr marL="685800" lvl="2">
              <a:spcBef>
                <a:spcPts val="1000"/>
              </a:spcBef>
            </a:pPr>
            <a:endParaRPr lang="en-US" sz="2400" dirty="0"/>
          </a:p>
          <a:p>
            <a:endParaRPr lang="en-US" sz="3200" dirty="0" smtClean="0"/>
          </a:p>
          <a:p>
            <a:endParaRPr lang="en-US" sz="3200" dirty="0" smtClean="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79</a:t>
            </a:fld>
            <a:endParaRPr lang="en-US"/>
          </a:p>
        </p:txBody>
      </p:sp>
    </p:spTree>
    <p:extLst>
      <p:ext uri="{BB962C8B-B14F-4D97-AF65-F5344CB8AC3E}">
        <p14:creationId xmlns:p14="http://schemas.microsoft.com/office/powerpoint/2010/main" val="209852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Context-awareness, </a:t>
            </a:r>
            <a:r>
              <a:rPr lang="en-US" sz="4400" dirty="0" err="1"/>
              <a:t>IoT</a:t>
            </a:r>
            <a:r>
              <a:rPr lang="en-US" sz="4400" dirty="0"/>
              <a:t> and Linked </a:t>
            </a:r>
            <a:r>
              <a:rPr lang="en-US" sz="4400" dirty="0" smtClean="0"/>
              <a:t>Data (</a:t>
            </a:r>
            <a:r>
              <a:rPr lang="en-US" sz="4400" dirty="0"/>
              <a:t>2</a:t>
            </a:r>
            <a:r>
              <a:rPr lang="en-US" sz="4400" dirty="0" smtClean="0"/>
              <a:t>)</a:t>
            </a:r>
            <a:endParaRPr lang="en-US" sz="4400" dirty="0"/>
          </a:p>
        </p:txBody>
      </p:sp>
      <p:sp>
        <p:nvSpPr>
          <p:cNvPr id="3" name="Content Placeholder 2"/>
          <p:cNvSpPr>
            <a:spLocks noGrp="1"/>
          </p:cNvSpPr>
          <p:nvPr>
            <p:ph idx="1"/>
          </p:nvPr>
        </p:nvSpPr>
        <p:spPr/>
        <p:txBody>
          <a:bodyPr>
            <a:normAutofit/>
          </a:bodyPr>
          <a:lstStyle/>
          <a:p>
            <a:r>
              <a:rPr lang="en-US" sz="3200" dirty="0"/>
              <a:t>The </a:t>
            </a:r>
            <a:r>
              <a:rPr lang="en-US" sz="3200" dirty="0" err="1"/>
              <a:t>IoT</a:t>
            </a:r>
            <a:r>
              <a:rPr lang="en-US" sz="3200" dirty="0"/>
              <a:t> vision</a:t>
            </a:r>
          </a:p>
          <a:p>
            <a:pPr lvl="1"/>
            <a:r>
              <a:rPr lang="en-US" sz="2800" dirty="0"/>
              <a:t>Aims at connecting (large numbers of) sensors deployed around the world</a:t>
            </a:r>
          </a:p>
          <a:p>
            <a:pPr lvl="2"/>
            <a:r>
              <a:rPr lang="en-US" sz="2400" dirty="0"/>
              <a:t>Focus shifts to automated configuration of filtering, fusion and reasoning mechanisms that can be applied to the collected sensor data streams</a:t>
            </a:r>
          </a:p>
          <a:p>
            <a:r>
              <a:rPr lang="en-GB" sz="3200" dirty="0" smtClean="0"/>
              <a:t>Ubiquitous, pervasive, context-aware</a:t>
            </a:r>
          </a:p>
          <a:p>
            <a:pPr lvl="1"/>
            <a:r>
              <a:rPr lang="en-GB" sz="2800" dirty="0" smtClean="0"/>
              <a:t>The </a:t>
            </a:r>
            <a:r>
              <a:rPr lang="en-GB" sz="2800" dirty="0"/>
              <a:t>ability of a system to “read” its environment and take advantage of this information in its </a:t>
            </a:r>
            <a:r>
              <a:rPr lang="en-GB" sz="2800" dirty="0" smtClean="0"/>
              <a:t>behaviour</a:t>
            </a:r>
          </a:p>
          <a:p>
            <a:pPr lvl="1"/>
            <a:endParaRPr lang="en-US" sz="2800" dirty="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8</a:t>
            </a:fld>
            <a:endParaRPr lang="en-US"/>
          </a:p>
        </p:txBody>
      </p:sp>
    </p:spTree>
    <p:extLst>
      <p:ext uri="{BB962C8B-B14F-4D97-AF65-F5344CB8AC3E}">
        <p14:creationId xmlns:p14="http://schemas.microsoft.com/office/powerpoint/2010/main" val="8599246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Fusion Example </a:t>
            </a:r>
            <a:r>
              <a:rPr lang="en-US" dirty="0" smtClean="0"/>
              <a:t>(3)</a:t>
            </a:r>
            <a:endParaRPr lang="en-US" dirty="0"/>
          </a:p>
        </p:txBody>
      </p:sp>
      <p:sp>
        <p:nvSpPr>
          <p:cNvPr id="3" name="Content Placeholder 2"/>
          <p:cNvSpPr>
            <a:spLocks noGrp="1"/>
          </p:cNvSpPr>
          <p:nvPr>
            <p:ph idx="1"/>
          </p:nvPr>
        </p:nvSpPr>
        <p:spPr>
          <a:xfrm>
            <a:off x="1097280" y="1845734"/>
            <a:ext cx="10572206" cy="4023360"/>
          </a:xfrm>
        </p:spPr>
        <p:txBody>
          <a:bodyPr>
            <a:noAutofit/>
          </a:bodyPr>
          <a:lstStyle/>
          <a:p>
            <a:r>
              <a:rPr lang="en-US" sz="3200" dirty="0" smtClean="0"/>
              <a:t>Configure GSN to </a:t>
            </a:r>
            <a:r>
              <a:rPr lang="en-US" sz="3200" dirty="0"/>
              <a:t>use Virtuoso as </a:t>
            </a:r>
            <a:r>
              <a:rPr lang="en-US" sz="3200" dirty="0" smtClean="0"/>
              <a:t>its </a:t>
            </a:r>
            <a:r>
              <a:rPr lang="en-US" sz="3200" dirty="0"/>
              <a:t>backend at the HLF </a:t>
            </a:r>
            <a:r>
              <a:rPr lang="en-US" sz="3200" dirty="0" smtClean="0"/>
              <a:t>node</a:t>
            </a:r>
          </a:p>
          <a:p>
            <a:r>
              <a:rPr lang="en-US" sz="3200" dirty="0"/>
              <a:t>Develop RDF views in Virtuoso </a:t>
            </a:r>
            <a:r>
              <a:rPr lang="en-US" sz="3200" dirty="0" smtClean="0"/>
              <a:t>over the sensor data</a:t>
            </a:r>
            <a:endParaRPr lang="en-US" sz="3200" dirty="0"/>
          </a:p>
          <a:p>
            <a:r>
              <a:rPr lang="en-US" sz="3200" dirty="0" smtClean="0"/>
              <a:t>Use the </a:t>
            </a:r>
            <a:r>
              <a:rPr lang="en-US" sz="3200" dirty="0"/>
              <a:t>Situation Theory Ontology (STO)</a:t>
            </a:r>
          </a:p>
          <a:p>
            <a:pPr lvl="1"/>
            <a:r>
              <a:rPr lang="en-US" sz="2800" dirty="0" smtClean="0"/>
              <a:t>The </a:t>
            </a:r>
            <a:r>
              <a:rPr lang="en-US" sz="2800" dirty="0" err="1"/>
              <a:t>STO:FocalSituation</a:t>
            </a:r>
            <a:r>
              <a:rPr lang="en-US" sz="2800" dirty="0"/>
              <a:t> class </a:t>
            </a:r>
            <a:r>
              <a:rPr lang="en-US" sz="2800" dirty="0" smtClean="0"/>
              <a:t>marks </a:t>
            </a:r>
            <a:r>
              <a:rPr lang="en-US" sz="2800" dirty="0"/>
              <a:t>significant situations that prompt action by security </a:t>
            </a:r>
            <a:r>
              <a:rPr lang="en-US" sz="2800" dirty="0" smtClean="0"/>
              <a:t>personnel</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80</a:t>
            </a:fld>
            <a:endParaRPr lang="en-US"/>
          </a:p>
        </p:txBody>
      </p:sp>
    </p:spTree>
    <p:extLst>
      <p:ext uri="{BB962C8B-B14F-4D97-AF65-F5344CB8AC3E}">
        <p14:creationId xmlns:p14="http://schemas.microsoft.com/office/powerpoint/2010/main" val="6214383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Fusion Example </a:t>
            </a:r>
            <a:r>
              <a:rPr lang="en-US" dirty="0" smtClean="0"/>
              <a:t>(4)</a:t>
            </a:r>
            <a:endParaRPr lang="en-US" dirty="0"/>
          </a:p>
        </p:txBody>
      </p:sp>
      <p:sp>
        <p:nvSpPr>
          <p:cNvPr id="3" name="Content Placeholder 2"/>
          <p:cNvSpPr>
            <a:spLocks noGrp="1"/>
          </p:cNvSpPr>
          <p:nvPr>
            <p:ph idx="1"/>
          </p:nvPr>
        </p:nvSpPr>
        <p:spPr>
          <a:xfrm>
            <a:off x="1097280" y="1845734"/>
            <a:ext cx="10993120" cy="4023360"/>
          </a:xfrm>
        </p:spPr>
        <p:txBody>
          <a:bodyPr>
            <a:noAutofit/>
          </a:bodyPr>
          <a:lstStyle/>
          <a:p>
            <a:r>
              <a:rPr lang="en-US" sz="3200" dirty="0" smtClean="0"/>
              <a:t>Perform reasoning </a:t>
            </a:r>
            <a:r>
              <a:rPr lang="en-US" sz="3200" dirty="0"/>
              <a:t>in </a:t>
            </a:r>
            <a:r>
              <a:rPr lang="en-US" sz="3200" dirty="0" smtClean="0"/>
              <a:t>Virtuoso</a:t>
            </a:r>
          </a:p>
          <a:p>
            <a:pPr lvl="1"/>
            <a:r>
              <a:rPr lang="en-US" sz="2800" dirty="0" smtClean="0"/>
              <a:t>Triple </a:t>
            </a:r>
            <a:r>
              <a:rPr lang="en-US" sz="2800" dirty="0"/>
              <a:t>store </a:t>
            </a:r>
            <a:r>
              <a:rPr lang="en-US" sz="2800" dirty="0" smtClean="0"/>
              <a:t>populated </a:t>
            </a:r>
            <a:r>
              <a:rPr lang="en-US" sz="2800" dirty="0"/>
              <a:t>with </a:t>
            </a:r>
            <a:r>
              <a:rPr lang="en-US" sz="2800" dirty="0" smtClean="0"/>
              <a:t>data </a:t>
            </a:r>
            <a:r>
              <a:rPr lang="en-US" sz="2800" dirty="0"/>
              <a:t>from the Smoke detector and Body tracker </a:t>
            </a:r>
            <a:r>
              <a:rPr lang="en-US" sz="2800" dirty="0" smtClean="0"/>
              <a:t>components</a:t>
            </a:r>
          </a:p>
          <a:p>
            <a:pPr lvl="1"/>
            <a:r>
              <a:rPr lang="en-US" sz="2800" dirty="0" smtClean="0"/>
              <a:t>Reasoning associates the smoke </a:t>
            </a:r>
            <a:r>
              <a:rPr lang="en-US" sz="2800" dirty="0"/>
              <a:t>detection event with a criticality factor</a:t>
            </a:r>
          </a:p>
          <a:p>
            <a:pPr lvl="2"/>
            <a:r>
              <a:rPr lang="en-US" sz="2400" dirty="0"/>
              <a:t>According to the events and geospatial information modeled in </a:t>
            </a:r>
            <a:r>
              <a:rPr lang="en-US" sz="2400" dirty="0" smtClean="0"/>
              <a:t>STO</a:t>
            </a:r>
          </a:p>
          <a:p>
            <a:r>
              <a:rPr lang="en-US" sz="3200" dirty="0" smtClean="0"/>
              <a:t>The </a:t>
            </a:r>
            <a:r>
              <a:rPr lang="en-US" sz="3200" dirty="0"/>
              <a:t>scheduler component in </a:t>
            </a:r>
            <a:r>
              <a:rPr lang="en-US" sz="3200" dirty="0" smtClean="0"/>
              <a:t>Virtuoso</a:t>
            </a:r>
          </a:p>
          <a:p>
            <a:pPr lvl="1"/>
            <a:r>
              <a:rPr lang="en-US" sz="2800" dirty="0" smtClean="0"/>
              <a:t>Update </a:t>
            </a:r>
            <a:r>
              <a:rPr lang="en-US" sz="2800" dirty="0"/>
              <a:t>the triple store via RDF views from the sensor </a:t>
            </a:r>
            <a:r>
              <a:rPr lang="en-US" sz="2800" dirty="0" smtClean="0"/>
              <a:t>inference database</a:t>
            </a:r>
          </a:p>
          <a:p>
            <a:pPr lvl="1"/>
            <a:r>
              <a:rPr lang="en-US" sz="2800" dirty="0" smtClean="0"/>
              <a:t>Subsequently invoke on </a:t>
            </a:r>
            <a:r>
              <a:rPr lang="en-US" sz="2800" dirty="0"/>
              <a:t>the </a:t>
            </a:r>
            <a:r>
              <a:rPr lang="en-US" sz="2800" dirty="0" smtClean="0"/>
              <a:t>reasoning</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81</a:t>
            </a:fld>
            <a:endParaRPr lang="en-US"/>
          </a:p>
        </p:txBody>
      </p:sp>
    </p:spTree>
    <p:extLst>
      <p:ext uri="{BB962C8B-B14F-4D97-AF65-F5344CB8AC3E}">
        <p14:creationId xmlns:p14="http://schemas.microsoft.com/office/powerpoint/2010/main" val="15390471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Fusion Example </a:t>
            </a:r>
            <a:r>
              <a:rPr lang="en-US" dirty="0" smtClean="0"/>
              <a:t>(5)</a:t>
            </a:r>
            <a:endParaRPr lang="en-US" dirty="0"/>
          </a:p>
        </p:txBody>
      </p:sp>
      <p:sp>
        <p:nvSpPr>
          <p:cNvPr id="3" name="Content Placeholder 2"/>
          <p:cNvSpPr>
            <a:spLocks noGrp="1"/>
          </p:cNvSpPr>
          <p:nvPr>
            <p:ph idx="1"/>
          </p:nvPr>
        </p:nvSpPr>
        <p:spPr>
          <a:xfrm>
            <a:off x="1098000" y="1846800"/>
            <a:ext cx="10840000" cy="4642908"/>
          </a:xfrm>
        </p:spPr>
        <p:txBody>
          <a:bodyPr>
            <a:noAutofit/>
          </a:bodyPr>
          <a:lstStyle/>
          <a:p>
            <a:r>
              <a:rPr lang="en-US" sz="3200" dirty="0" smtClean="0"/>
              <a:t>Query to retrieve </a:t>
            </a:r>
            <a:r>
              <a:rPr lang="en-US" sz="3200" dirty="0"/>
              <a:t>focal situations with their event related </a:t>
            </a:r>
            <a:r>
              <a:rPr lang="en-US" sz="3200" dirty="0" smtClean="0"/>
              <a:t>details</a:t>
            </a:r>
          </a:p>
          <a:p>
            <a:pPr lvl="1"/>
            <a:r>
              <a:rPr lang="en-US" sz="2800" dirty="0" smtClean="0"/>
              <a:t>Time, location, textual descriptions</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82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49603738"/>
              </p:ext>
            </p:extLst>
          </p:nvPr>
        </p:nvGraphicFramePr>
        <p:xfrm>
          <a:off x="2952206" y="2909953"/>
          <a:ext cx="6346199" cy="3219632"/>
        </p:xfrm>
        <a:graphic>
          <a:graphicData uri="http://schemas.openxmlformats.org/drawingml/2006/table">
            <a:tbl>
              <a:tblPr bandRow="1">
                <a:tableStyleId>{21E4AEA4-8DFA-4A89-87EB-49C32662AFE0}</a:tableStyleId>
              </a:tblPr>
              <a:tblGrid>
                <a:gridCol w="6346199"/>
              </a:tblGrid>
              <a:tr h="3219632">
                <a:tc>
                  <a:txBody>
                    <a:bodyPr/>
                    <a:lstStyle/>
                    <a:p>
                      <a:pPr marL="108000" marR="0" algn="just">
                        <a:spcBef>
                          <a:spcPts val="0"/>
                        </a:spcBef>
                        <a:spcAft>
                          <a:spcPts val="0"/>
                        </a:spcAft>
                      </a:pPr>
                      <a:r>
                        <a:rPr lang="en-US" sz="1800" dirty="0" smtClean="0">
                          <a:effectLst/>
                          <a:latin typeface="Courier New" panose="02070309020205020404" pitchFamily="49" charset="0"/>
                          <a:cs typeface="Courier New" panose="02070309020205020404" pitchFamily="49" charset="0"/>
                        </a:rPr>
                        <a:t>SELECT </a:t>
                      </a:r>
                      <a:r>
                        <a:rPr lang="en-US" sz="1800" dirty="0">
                          <a:effectLst/>
                          <a:latin typeface="Courier New" panose="02070309020205020404" pitchFamily="49" charset="0"/>
                          <a:cs typeface="Courier New" panose="02070309020205020404" pitchFamily="49" charset="0"/>
                        </a:rPr>
                        <a:t>?</a:t>
                      </a:r>
                      <a:r>
                        <a:rPr lang="en-US" sz="1800" dirty="0" err="1">
                          <a:effectLst/>
                          <a:latin typeface="Courier New" panose="02070309020205020404" pitchFamily="49" charset="0"/>
                          <a:cs typeface="Courier New" panose="02070309020205020404" pitchFamily="49" charset="0"/>
                        </a:rPr>
                        <a:t>focalsituation</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timeTxt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locTxt</a:t>
                      </a:r>
                      <a:endParaRPr lang="en-US" sz="1800" dirty="0">
                        <a:effectLst/>
                        <a:latin typeface="Courier New" panose="02070309020205020404" pitchFamily="49" charset="0"/>
                        <a:cs typeface="Courier New" panose="02070309020205020404" pitchFamily="49" charset="0"/>
                      </a:endParaRP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WHERE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focalsituation</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STO:focalRelation</a:t>
                      </a:r>
                      <a:r>
                        <a:rPr lang="en-US" sz="1800" dirty="0">
                          <a:effectLst/>
                          <a:latin typeface="Courier New" panose="02070309020205020404" pitchFamily="49" charset="0"/>
                          <a:cs typeface="Courier New" panose="02070309020205020404" pitchFamily="49" charset="0"/>
                        </a:rPr>
                        <a:t> ?event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?event </a:t>
                      </a:r>
                      <a:r>
                        <a:rPr lang="en-US" sz="1800" dirty="0" err="1">
                          <a:effectLst/>
                          <a:latin typeface="Courier New" panose="02070309020205020404" pitchFamily="49" charset="0"/>
                          <a:cs typeface="Courier New" panose="02070309020205020404" pitchFamily="49" charset="0"/>
                        </a:rPr>
                        <a:t>STO:hasAttribute</a:t>
                      </a:r>
                      <a:r>
                        <a:rPr lang="en-US" sz="1800" dirty="0">
                          <a:effectLst/>
                          <a:latin typeface="Courier New" panose="02070309020205020404" pitchFamily="49" charset="0"/>
                          <a:cs typeface="Courier New" panose="02070309020205020404" pitchFamily="49" charset="0"/>
                        </a:rPr>
                        <a:t> ?time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?event </a:t>
                      </a:r>
                      <a:r>
                        <a:rPr lang="en-US" sz="1800" dirty="0" err="1">
                          <a:effectLst/>
                          <a:latin typeface="Courier New" panose="02070309020205020404" pitchFamily="49" charset="0"/>
                          <a:cs typeface="Courier New" panose="02070309020205020404" pitchFamily="49" charset="0"/>
                        </a:rPr>
                        <a:t>STO:hasAttribute</a:t>
                      </a:r>
                      <a:r>
                        <a:rPr lang="en-US" sz="1800" dirty="0">
                          <a:effectLst/>
                          <a:latin typeface="Courier New" panose="02070309020205020404" pitchFamily="49" charset="0"/>
                          <a:cs typeface="Courier New" panose="02070309020205020404" pitchFamily="49" charset="0"/>
                        </a:rPr>
                        <a:t> ?location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?time </a:t>
                      </a:r>
                      <a:r>
                        <a:rPr lang="en-US" sz="1800" dirty="0" err="1">
                          <a:effectLst/>
                          <a:latin typeface="Courier New" panose="02070309020205020404" pitchFamily="49" charset="0"/>
                          <a:cs typeface="Courier New" panose="02070309020205020404" pitchFamily="49" charset="0"/>
                        </a:rPr>
                        <a:t>rdf:type</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STO:Time</a:t>
                      </a:r>
                      <a:r>
                        <a:rPr lang="en-US" sz="1800" dirty="0">
                          <a:effectLst/>
                          <a:latin typeface="Courier New" panose="02070309020205020404" pitchFamily="49" charset="0"/>
                          <a:cs typeface="Courier New" panose="02070309020205020404" pitchFamily="49" charset="0"/>
                        </a:rPr>
                        <a:t>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?time </a:t>
                      </a:r>
                      <a:r>
                        <a:rPr lang="en-US" sz="1800" dirty="0" err="1">
                          <a:effectLst/>
                          <a:latin typeface="Courier New" panose="02070309020205020404" pitchFamily="49" charset="0"/>
                          <a:cs typeface="Courier New" panose="02070309020205020404" pitchFamily="49" charset="0"/>
                        </a:rPr>
                        <a:t>time:inXSDDateTime</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timeTxt</a:t>
                      </a:r>
                      <a:r>
                        <a:rPr lang="en-US" sz="1800" dirty="0">
                          <a:effectLst/>
                          <a:latin typeface="Courier New" panose="02070309020205020404" pitchFamily="49" charset="0"/>
                          <a:cs typeface="Courier New" panose="02070309020205020404" pitchFamily="49" charset="0"/>
                        </a:rPr>
                        <a:t>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?location </a:t>
                      </a:r>
                      <a:r>
                        <a:rPr lang="en-US" sz="1800" dirty="0" err="1">
                          <a:effectLst/>
                          <a:latin typeface="Courier New" panose="02070309020205020404" pitchFamily="49" charset="0"/>
                          <a:cs typeface="Courier New" panose="02070309020205020404" pitchFamily="49" charset="0"/>
                        </a:rPr>
                        <a:t>rdf:type</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STO:Location</a:t>
                      </a:r>
                      <a:r>
                        <a:rPr lang="en-US" sz="1800" dirty="0">
                          <a:effectLst/>
                          <a:latin typeface="Courier New" panose="02070309020205020404" pitchFamily="49" charset="0"/>
                          <a:cs typeface="Courier New" panose="02070309020205020404" pitchFamily="49" charset="0"/>
                        </a:rPr>
                        <a:t>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?location </a:t>
                      </a:r>
                      <a:r>
                        <a:rPr lang="en-US" sz="1800" dirty="0" err="1">
                          <a:effectLst/>
                          <a:latin typeface="Courier New" panose="02070309020205020404" pitchFamily="49" charset="0"/>
                          <a:cs typeface="Courier New" panose="02070309020205020404" pitchFamily="49" charset="0"/>
                        </a:rPr>
                        <a:t>rdfs:label</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locTxt</a:t>
                      </a:r>
                      <a:r>
                        <a:rPr lang="en-US" sz="1800" dirty="0">
                          <a:effectLst/>
                          <a:latin typeface="Courier New" panose="02070309020205020404" pitchFamily="49" charset="0"/>
                          <a:cs typeface="Courier New" panose="02070309020205020404" pitchFamily="49" charset="0"/>
                        </a:rPr>
                        <a:t> .</a:t>
                      </a:r>
                    </a:p>
                    <a:p>
                      <a:pPr marL="108000" marR="0" algn="just">
                        <a:spcBef>
                          <a:spcPts val="0"/>
                        </a:spcBef>
                        <a:spcAft>
                          <a:spcPts val="0"/>
                        </a:spcAft>
                      </a:pPr>
                      <a:r>
                        <a:rPr lang="en-US" sz="1800" dirty="0" smtClean="0">
                          <a:effectLst/>
                          <a:latin typeface="Courier New" panose="02070309020205020404" pitchFamily="49" charset="0"/>
                          <a:cs typeface="Courier New" panose="02070309020205020404" pitchFamily="49" charset="0"/>
                        </a:rPr>
                        <a:t>}</a:t>
                      </a:r>
                      <a:endParaRPr lang="en-US" sz="1800" b="0" dirty="0">
                        <a:effectLst/>
                        <a:latin typeface="Courier New" panose="02070309020205020404" pitchFamily="49" charset="0"/>
                        <a:cs typeface="Courier New" panose="02070309020205020404" pitchFamily="49" charset="0"/>
                      </a:endParaRPr>
                    </a:p>
                  </a:txBody>
                  <a:tcPr marL="68580" marR="68580" marT="0" marB="0" anchor="ctr"/>
                </a:tc>
              </a:tr>
            </a:tbl>
          </a:graphicData>
        </a:graphic>
      </p:graphicFrame>
    </p:spTree>
    <p:extLst>
      <p:ext uri="{BB962C8B-B14F-4D97-AF65-F5344CB8AC3E}">
        <p14:creationId xmlns:p14="http://schemas.microsoft.com/office/powerpoint/2010/main" val="310013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Fusion Example </a:t>
            </a:r>
            <a:r>
              <a:rPr lang="en-US" dirty="0" smtClean="0"/>
              <a:t>(6)</a:t>
            </a:r>
            <a:endParaRPr lang="en-US" dirty="0"/>
          </a:p>
        </p:txBody>
      </p:sp>
      <p:sp>
        <p:nvSpPr>
          <p:cNvPr id="3" name="Content Placeholder 2"/>
          <p:cNvSpPr>
            <a:spLocks noGrp="1"/>
          </p:cNvSpPr>
          <p:nvPr>
            <p:ph idx="1"/>
          </p:nvPr>
        </p:nvSpPr>
        <p:spPr>
          <a:xfrm>
            <a:off x="1098000" y="1846800"/>
            <a:ext cx="10057680" cy="4642908"/>
          </a:xfrm>
        </p:spPr>
        <p:txBody>
          <a:bodyPr>
            <a:noAutofit/>
          </a:bodyPr>
          <a:lstStyle/>
          <a:p>
            <a:r>
              <a:rPr lang="en-US" sz="3200" dirty="0" smtClean="0"/>
              <a:t>Integration </a:t>
            </a:r>
            <a:r>
              <a:rPr lang="en-US" sz="3200" dirty="0"/>
              <a:t>with emergency </a:t>
            </a:r>
            <a:r>
              <a:rPr lang="en-US" sz="3200" dirty="0" smtClean="0"/>
              <a:t> departments achieved </a:t>
            </a:r>
            <a:r>
              <a:rPr lang="en-US" sz="3200" dirty="0"/>
              <a:t>by sending details </a:t>
            </a:r>
            <a:r>
              <a:rPr lang="en-US" sz="3200" dirty="0" smtClean="0"/>
              <a:t>on significant threats found in SPARQL result sets to a Web service endpoint</a:t>
            </a:r>
          </a:p>
          <a:p>
            <a:pPr lvl="1"/>
            <a:r>
              <a:rPr lang="en-US" sz="2800" dirty="0"/>
              <a:t>The smoke event together with location data is forwarded to emergency </a:t>
            </a:r>
            <a:r>
              <a:rPr lang="en-US" sz="2800" dirty="0" smtClean="0"/>
              <a:t>personnel</a:t>
            </a:r>
          </a:p>
          <a:p>
            <a:r>
              <a:rPr lang="en-US" sz="3000" dirty="0"/>
              <a:t>More details </a:t>
            </a:r>
            <a:r>
              <a:rPr lang="en-US" sz="3000" dirty="0" smtClean="0"/>
              <a:t>in:</a:t>
            </a:r>
          </a:p>
          <a:p>
            <a:pPr lvl="1"/>
            <a:r>
              <a:rPr lang="en-US" sz="2800" dirty="0"/>
              <a:t>Doulaverakis et al. An approach to intelligent information fusion in sensor saturated </a:t>
            </a:r>
            <a:r>
              <a:rPr lang="en-US" sz="2800" dirty="0" smtClean="0"/>
              <a:t>urban environments</a:t>
            </a:r>
            <a:r>
              <a:rPr lang="en-US" sz="2800" dirty="0"/>
              <a:t>. EISIC 2011, Athens, </a:t>
            </a:r>
            <a:r>
              <a:rPr lang="en-US" sz="2800" dirty="0" smtClean="0"/>
              <a:t>Greece</a:t>
            </a:r>
            <a:endParaRPr lang="en-US" sz="2800" dirty="0"/>
          </a:p>
          <a:p>
            <a:pPr lvl="2"/>
            <a:endParaRPr lang="el-GR" sz="2400" dirty="0"/>
          </a:p>
          <a:p>
            <a:pPr lvl="1"/>
            <a:endParaRPr lang="en-US" sz="2800" dirty="0" smtClean="0"/>
          </a:p>
          <a:p>
            <a:endParaRPr lang="en-US" sz="3000" dirty="0" smtClean="0"/>
          </a:p>
          <a:p>
            <a:pPr lvl="1"/>
            <a:endParaRPr lang="en-US" sz="2800" dirty="0" smtClean="0"/>
          </a:p>
          <a:p>
            <a:pPr lvl="1"/>
            <a:endParaRPr lang="en-US" sz="2800" dirty="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t>83</a:t>
            </a:fld>
            <a:endParaRPr lang="en-US"/>
          </a:p>
        </p:txBody>
      </p:sp>
    </p:spTree>
    <p:extLst>
      <p:ext uri="{BB962C8B-B14F-4D97-AF65-F5344CB8AC3E}">
        <p14:creationId xmlns:p14="http://schemas.microsoft.com/office/powerpoint/2010/main" val="155127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Context-awareness, </a:t>
            </a:r>
            <a:r>
              <a:rPr lang="en-US" sz="4400" dirty="0" err="1"/>
              <a:t>IoT</a:t>
            </a:r>
            <a:r>
              <a:rPr lang="en-US" sz="4400" dirty="0"/>
              <a:t> and Linked </a:t>
            </a:r>
            <a:r>
              <a:rPr lang="en-US" sz="4400" dirty="0" smtClean="0"/>
              <a:t>Data (</a:t>
            </a:r>
            <a:r>
              <a:rPr lang="en-US" sz="4400" dirty="0"/>
              <a:t>3</a:t>
            </a:r>
            <a:r>
              <a:rPr lang="en-US" sz="4400" dirty="0" smtClean="0"/>
              <a:t>)</a:t>
            </a:r>
            <a:endParaRPr lang="en-US" sz="4400" dirty="0"/>
          </a:p>
        </p:txBody>
      </p:sp>
      <p:sp>
        <p:nvSpPr>
          <p:cNvPr id="3" name="Content Placeholder 2"/>
          <p:cNvSpPr>
            <a:spLocks noGrp="1"/>
          </p:cNvSpPr>
          <p:nvPr>
            <p:ph idx="1"/>
          </p:nvPr>
        </p:nvSpPr>
        <p:spPr/>
        <p:txBody>
          <a:bodyPr>
            <a:noAutofit/>
          </a:bodyPr>
          <a:lstStyle/>
          <a:p>
            <a:r>
              <a:rPr lang="en-US" sz="3200" dirty="0" smtClean="0"/>
              <a:t>Challenge</a:t>
            </a:r>
            <a:endParaRPr lang="en-US" sz="3200" dirty="0"/>
          </a:p>
          <a:p>
            <a:pPr lvl="1"/>
            <a:r>
              <a:rPr lang="en-US" sz="2800" dirty="0" smtClean="0"/>
              <a:t>Heterogeneity in systems</a:t>
            </a:r>
          </a:p>
          <a:p>
            <a:pPr lvl="2"/>
            <a:r>
              <a:rPr lang="en-US" sz="2400" dirty="0" smtClean="0"/>
              <a:t>Capture</a:t>
            </a:r>
            <a:r>
              <a:rPr lang="en-US" sz="2400" dirty="0"/>
              <a:t>, store, process, and represent </a:t>
            </a:r>
            <a:r>
              <a:rPr lang="en-US" sz="2400" dirty="0" smtClean="0"/>
              <a:t>information</a:t>
            </a:r>
          </a:p>
          <a:p>
            <a:pPr lvl="1"/>
            <a:r>
              <a:rPr lang="en-US" sz="2800" dirty="0" smtClean="0"/>
              <a:t>Information </a:t>
            </a:r>
            <a:r>
              <a:rPr lang="en-US" sz="2800" dirty="0"/>
              <a:t>is generated in large volumes and at a high </a:t>
            </a:r>
            <a:r>
              <a:rPr lang="en-US" sz="2800" dirty="0" smtClean="0"/>
              <a:t>velocity</a:t>
            </a:r>
          </a:p>
          <a:p>
            <a:r>
              <a:rPr lang="en-US" sz="3200" dirty="0" smtClean="0"/>
              <a:t>Common </a:t>
            </a:r>
            <a:r>
              <a:rPr lang="en-US" sz="3200" dirty="0"/>
              <a:t>representation </a:t>
            </a:r>
            <a:r>
              <a:rPr lang="en-US" sz="3200" dirty="0" smtClean="0"/>
              <a:t>format</a:t>
            </a:r>
          </a:p>
          <a:p>
            <a:pPr lvl="1"/>
            <a:r>
              <a:rPr lang="en-US" sz="2800" dirty="0" smtClean="0"/>
              <a:t>Making systems interoperable</a:t>
            </a:r>
          </a:p>
          <a:p>
            <a:pPr lvl="1"/>
            <a:r>
              <a:rPr lang="en-US" sz="2800" dirty="0" smtClean="0"/>
              <a:t>Allows information to </a:t>
            </a:r>
            <a:r>
              <a:rPr lang="en-US" sz="2800" dirty="0"/>
              <a:t>be shared, communicated and </a:t>
            </a:r>
            <a:r>
              <a:rPr lang="en-US" sz="2800" dirty="0" smtClean="0"/>
              <a:t>processed</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t>9</a:t>
            </a:fld>
            <a:endParaRPr lang="en-US"/>
          </a:p>
        </p:txBody>
      </p:sp>
    </p:spTree>
    <p:extLst>
      <p:ext uri="{BB962C8B-B14F-4D97-AF65-F5344CB8AC3E}">
        <p14:creationId xmlns:p14="http://schemas.microsoft.com/office/powerpoint/2010/main" val="186760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841</TotalTime>
  <Words>5173</Words>
  <Application>Microsoft Office PowerPoint</Application>
  <PresentationFormat>Widescreen</PresentationFormat>
  <Paragraphs>949</Paragraphs>
  <Slides>83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Calibri</vt:lpstr>
      <vt:lpstr>Calibri Light</vt:lpstr>
      <vt:lpstr>Courier New</vt:lpstr>
      <vt:lpstr>Times New Roman</vt:lpstr>
      <vt:lpstr>Retrospect</vt:lpstr>
      <vt:lpstr>Chapter 5 Generating Linked Data in Real-time from Sensor Data Streams</vt:lpstr>
      <vt:lpstr>Outline</vt:lpstr>
      <vt:lpstr>Problem Framework</vt:lpstr>
      <vt:lpstr>Streamed Data (1)</vt:lpstr>
      <vt:lpstr>Streamed Data (2)</vt:lpstr>
      <vt:lpstr>Data Stream Management Systems</vt:lpstr>
      <vt:lpstr>Context-awareness, IoT and Linked Data (1)</vt:lpstr>
      <vt:lpstr>Context-awareness, IoT and Linked Data (2)</vt:lpstr>
      <vt:lpstr>Context-awareness, IoT and Linked Data (3)</vt:lpstr>
      <vt:lpstr>Context-awareness, IoT and Linked Data (4)</vt:lpstr>
      <vt:lpstr>Outline</vt:lpstr>
      <vt:lpstr>Information Fusion (1)</vt:lpstr>
      <vt:lpstr>Information Fusion (2)</vt:lpstr>
      <vt:lpstr>Information Fusion (3)</vt:lpstr>
      <vt:lpstr>Fusion Levels</vt:lpstr>
      <vt:lpstr>JDL Fusion Levels (1)</vt:lpstr>
      <vt:lpstr>JDL Fusion Levels (2)</vt:lpstr>
      <vt:lpstr>JDL Fusion Levels (3)</vt:lpstr>
      <vt:lpstr>JDL Fusion Levels (4)</vt:lpstr>
      <vt:lpstr>JDL Fusion Levels (5)</vt:lpstr>
      <vt:lpstr>Outline</vt:lpstr>
      <vt:lpstr>The Data Layer (1)</vt:lpstr>
      <vt:lpstr>The Data Layer (2)</vt:lpstr>
      <vt:lpstr>Modeling Context (1)</vt:lpstr>
      <vt:lpstr>Modeling Context (2)</vt:lpstr>
      <vt:lpstr>Semantic Web Technologies in Sensor Networks</vt:lpstr>
      <vt:lpstr>Semantics for Situation Awareness (1)</vt:lpstr>
      <vt:lpstr>Semantics for Situation Awareness (2)</vt:lpstr>
      <vt:lpstr>Modeling Context using Ontologies</vt:lpstr>
      <vt:lpstr>Sensor Data</vt:lpstr>
      <vt:lpstr>Challenges in Homogenizing Sensor Data</vt:lpstr>
      <vt:lpstr>A Two-step Approach</vt:lpstr>
      <vt:lpstr>Real-time vs. Near-real-time (1)</vt:lpstr>
      <vt:lpstr>Real-time vs. Near-real-time (2)</vt:lpstr>
      <vt:lpstr>Data Synchronization and Timestamping (1)</vt:lpstr>
      <vt:lpstr>Data Synchronization and Timestamping (2)</vt:lpstr>
      <vt:lpstr>Data Synchronization and Timestamping (3)</vt:lpstr>
      <vt:lpstr>Windowing</vt:lpstr>
      <vt:lpstr>Windowing-related Decisions</vt:lpstr>
      <vt:lpstr>The (Distributed) Data Storage Layer (1)</vt:lpstr>
      <vt:lpstr>The (Distributed) Data Storage Layer (2)</vt:lpstr>
      <vt:lpstr>Relational to RDF in Sensor Data Streams</vt:lpstr>
      <vt:lpstr>Mapping Layer (1)</vt:lpstr>
      <vt:lpstr>Mapping Layer (2)</vt:lpstr>
      <vt:lpstr>Outline</vt:lpstr>
      <vt:lpstr>Rule-based Stream Reasoning in Sensor Environments (1)</vt:lpstr>
      <vt:lpstr>Rule-based Stream Reasoning in Sensor Environments (2)</vt:lpstr>
      <vt:lpstr>Rule-based Stream Reasoning in Sensor Environments (3)</vt:lpstr>
      <vt:lpstr>Rule-based Stream Reasoning in Sensor Environments (4)</vt:lpstr>
      <vt:lpstr>Rule-based Stream Reasoning in Sensor Environments (5)</vt:lpstr>
      <vt:lpstr>Rule-based Stream Reasoning in Sensor Environments (6)</vt:lpstr>
      <vt:lpstr>Rule-based Stream Reasoning in Sensor Environments (7)</vt:lpstr>
      <vt:lpstr>Rule-based Reasoning in Jena (1)</vt:lpstr>
      <vt:lpstr>Rule-based Reasoning in Jena (2)</vt:lpstr>
      <vt:lpstr>Rule-based Reasoning in Jena (3)</vt:lpstr>
      <vt:lpstr>Rule-based Reasoning in Virtuoso (1)</vt:lpstr>
      <vt:lpstr>Rule-based Reasoning in Virtuoso (2)</vt:lpstr>
      <vt:lpstr>Outline</vt:lpstr>
      <vt:lpstr>Complete Example</vt:lpstr>
      <vt:lpstr>Proof-of-Concept Implementation</vt:lpstr>
      <vt:lpstr>The GSN Middleware (1)</vt:lpstr>
      <vt:lpstr>The GSN Middleware (2)</vt:lpstr>
      <vt:lpstr>The GSN Middleware (3)</vt:lpstr>
      <vt:lpstr>Low Level Fusion (1)</vt:lpstr>
      <vt:lpstr>Low Level Fusion (2)</vt:lpstr>
      <vt:lpstr>Low Level Fusion (3)</vt:lpstr>
      <vt:lpstr>Low Level Fusion (4)</vt:lpstr>
      <vt:lpstr>Low Level Fusion (5)</vt:lpstr>
      <vt:lpstr>A Sensor Fusion Architecture (1)</vt:lpstr>
      <vt:lpstr>A Sensor Fusion Architecture (2)</vt:lpstr>
      <vt:lpstr>A Sensor Fusion Architecture (3)</vt:lpstr>
      <vt:lpstr>A Sensor Fusion Architecture (4)</vt:lpstr>
      <vt:lpstr>A Sensor Fusion Architecture (5)</vt:lpstr>
      <vt:lpstr>A Sensor Fusion Architecture (6)</vt:lpstr>
      <vt:lpstr>A Sensor Fusion Architecture (7)</vt:lpstr>
      <vt:lpstr>A Sensor Fusion Architecture (8)</vt:lpstr>
      <vt:lpstr>A Sensor Fusion Architecture (9)</vt:lpstr>
      <vt:lpstr>High Level Fusion Example (1)</vt:lpstr>
      <vt:lpstr>High Level Fusion Example (2)</vt:lpstr>
      <vt:lpstr>High Level Fusion Example (3)</vt:lpstr>
      <vt:lpstr>High Level Fusion Example (4)</vt:lpstr>
      <vt:lpstr>High Level Fusion Example (5)</vt:lpstr>
      <vt:lpstr>High Level Fusion Example (6)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Background</dc:title>
  <dc:creator>Nikolaos Konstantinou</dc:creator>
  <cp:lastModifiedBy>Nikolaos Konstantinou</cp:lastModifiedBy>
  <cp:revision>120</cp:revision>
  <dcterms:created xsi:type="dcterms:W3CDTF">2015-02-23T16:50:45Z</dcterms:created>
  <dcterms:modified xsi:type="dcterms:W3CDTF">2015-07-08T14:30:20Z</dcterms:modified>
</cp:coreProperties>
</file>