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58" r:id="rId4"/>
    <p:sldId id="277" r:id="rId5"/>
    <p:sldId id="261" r:id="rId6"/>
    <p:sldId id="280" r:id="rId7"/>
    <p:sldId id="262" r:id="rId8"/>
    <p:sldId id="276" r:id="rId9"/>
    <p:sldId id="263" r:id="rId10"/>
    <p:sldId id="264" r:id="rId11"/>
    <p:sldId id="285" r:id="rId12"/>
    <p:sldId id="278" r:id="rId13"/>
    <p:sldId id="259" r:id="rId14"/>
    <p:sldId id="265" r:id="rId15"/>
    <p:sldId id="266" r:id="rId16"/>
    <p:sldId id="267" r:id="rId17"/>
    <p:sldId id="268" r:id="rId18"/>
    <p:sldId id="286" r:id="rId19"/>
    <p:sldId id="269" r:id="rId20"/>
    <p:sldId id="270" r:id="rId21"/>
    <p:sldId id="283" r:id="rId22"/>
    <p:sldId id="260" r:id="rId23"/>
    <p:sldId id="271" r:id="rId24"/>
    <p:sldId id="284" r:id="rId25"/>
    <p:sldId id="272" r:id="rId26"/>
    <p:sldId id="279" r:id="rId27"/>
    <p:sldId id="273" r:id="rId28"/>
    <p:sldId id="287" r:id="rId29"/>
    <p:sldId id="275" r:id="rId30"/>
    <p:sldId id="282" r:id="rId31"/>
    <p:sldId id="28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713B3-90A2-435F-B799-69F08AAB8F47}" type="datetimeFigureOut">
              <a:rPr lang="el-GR" smtClean="0"/>
              <a:t>8/7/2015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63817-68EF-4610-AB4A-E6DB2D98F11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314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3817-68EF-4610-AB4A-E6DB2D98F111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71947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3817-68EF-4610-AB4A-E6DB2D98F111}" type="slidenum">
              <a:rPr lang="el-GR" smtClean="0"/>
              <a:t>31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081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smtClean="0"/>
              <a:t>Chapter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cap="none" baseline="0"/>
            </a:lvl1pPr>
          </a:lstStyle>
          <a:p>
            <a:r>
              <a:rPr lang="en-US" smtClean="0"/>
              <a:t>Materializing the Web of Linked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93ECB2FE-F275-4179-BB2C-35EE9387AA7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16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0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9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cap="none" baseline="0"/>
            </a:lvl1pPr>
          </a:lstStyle>
          <a:p>
            <a:r>
              <a:rPr lang="en-US" smtClean="0"/>
              <a:t>Materializing the Web of Linked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93ECB2FE-F275-4179-BB2C-35EE9387AA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04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6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7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2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9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0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53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07/978-3-319-16074-0_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6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Conclusions</a:t>
            </a:r>
            <a:br>
              <a:rPr lang="en-US" dirty="0" smtClean="0">
                <a:hlinkClick r:id="rId3"/>
              </a:rPr>
            </a:br>
            <a:r>
              <a:rPr lang="en-US" sz="4900" dirty="0" smtClean="0">
                <a:hlinkClick r:id="rId3"/>
              </a:rPr>
              <a:t>Summary </a:t>
            </a:r>
            <a:r>
              <a:rPr lang="en-US" sz="4900" dirty="0">
                <a:hlinkClick r:id="rId3"/>
              </a:rPr>
              <a:t>and </a:t>
            </a:r>
            <a:r>
              <a:rPr lang="en-US" sz="4900" dirty="0" smtClean="0">
                <a:hlinkClick r:id="rId3"/>
              </a:rPr>
              <a:t>Outlook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Nikolaos Konstantinou</a:t>
            </a:r>
          </a:p>
          <a:p>
            <a:r>
              <a:rPr lang="en-US" dirty="0" smtClean="0"/>
              <a:t>Dimitrios-Emmanuel Spanos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0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Contribution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2625" y="2344103"/>
            <a:ext cx="5305312" cy="3377213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Metadata</a:t>
            </a:r>
          </a:p>
          <a:p>
            <a:pPr lvl="1"/>
            <a:r>
              <a:rPr lang="en-US" sz="2800" dirty="0" smtClean="0"/>
              <a:t>Real-time</a:t>
            </a:r>
          </a:p>
          <a:p>
            <a:pPr lvl="1"/>
            <a:r>
              <a:rPr lang="en-US" sz="2800" dirty="0" smtClean="0"/>
              <a:t>Context-awareness</a:t>
            </a:r>
          </a:p>
          <a:p>
            <a:pPr lvl="1"/>
            <a:r>
              <a:rPr lang="en-US" sz="2800" dirty="0" smtClean="0"/>
              <a:t>Integration</a:t>
            </a:r>
          </a:p>
          <a:p>
            <a:pPr lvl="1"/>
            <a:r>
              <a:rPr lang="en-US" sz="2800" dirty="0" smtClean="0"/>
              <a:t>Interoperability</a:t>
            </a:r>
          </a:p>
          <a:p>
            <a:pPr lvl="1"/>
            <a:r>
              <a:rPr lang="en-US" sz="2800" dirty="0" smtClean="0"/>
              <a:t>Fusion, etc.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10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98000" y="1846800"/>
            <a:ext cx="9906000" cy="15853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Formal and informal introduction of Data Science concepts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97280" y="2344103"/>
            <a:ext cx="3615831" cy="33141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Semantics</a:t>
            </a:r>
          </a:p>
          <a:p>
            <a:pPr lvl="1"/>
            <a:r>
              <a:rPr lang="en-US" sz="2800" dirty="0"/>
              <a:t>Ontologies</a:t>
            </a:r>
          </a:p>
          <a:p>
            <a:pPr lvl="1"/>
            <a:r>
              <a:rPr lang="en-US" sz="2800" dirty="0" smtClean="0"/>
              <a:t>Data </a:t>
            </a:r>
            <a:r>
              <a:rPr lang="en-US" sz="2800" dirty="0"/>
              <a:t>and </a:t>
            </a:r>
            <a:r>
              <a:rPr lang="en-US" sz="2800" dirty="0" smtClean="0"/>
              <a:t>Information</a:t>
            </a:r>
          </a:p>
          <a:p>
            <a:pPr lvl="1"/>
            <a:r>
              <a:rPr lang="en-US" sz="2800" dirty="0" smtClean="0"/>
              <a:t>Knowledge Bases</a:t>
            </a:r>
            <a:endParaRPr lang="en-US" sz="2800" dirty="0"/>
          </a:p>
          <a:p>
            <a:pPr lvl="1"/>
            <a:r>
              <a:rPr lang="en-US" sz="2800" dirty="0" smtClean="0"/>
              <a:t>Reasoning</a:t>
            </a:r>
          </a:p>
          <a:p>
            <a:pPr lvl="1"/>
            <a:r>
              <a:rPr lang="en-US" sz="2800" dirty="0" smtClean="0"/>
              <a:t>Annotation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913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Contribution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detailed state-of-the-art </a:t>
            </a:r>
            <a:r>
              <a:rPr lang="en-US" sz="3200" dirty="0" smtClean="0"/>
              <a:t>survey</a:t>
            </a:r>
          </a:p>
          <a:p>
            <a:pPr lvl="1"/>
            <a:r>
              <a:rPr lang="en-US" sz="2800" dirty="0" smtClean="0"/>
              <a:t>Technologies, </a:t>
            </a:r>
            <a:r>
              <a:rPr lang="en-US" sz="2800" dirty="0"/>
              <a:t>methodologies</a:t>
            </a:r>
            <a:r>
              <a:rPr lang="en-US" sz="2800" dirty="0" smtClean="0"/>
              <a:t>, tools, </a:t>
            </a:r>
            <a:r>
              <a:rPr lang="en-US" sz="2800" dirty="0"/>
              <a:t>and </a:t>
            </a:r>
            <a:r>
              <a:rPr lang="en-US" sz="2800" dirty="0" smtClean="0"/>
              <a:t>approaches</a:t>
            </a:r>
          </a:p>
          <a:p>
            <a:r>
              <a:rPr lang="en-US" sz="3200" dirty="0" smtClean="0"/>
              <a:t>Discussions </a:t>
            </a:r>
            <a:r>
              <a:rPr lang="en-US" sz="3200" dirty="0"/>
              <a:t>on Linked Data </a:t>
            </a:r>
            <a:r>
              <a:rPr lang="en-US" sz="3200" dirty="0" smtClean="0"/>
              <a:t>creation</a:t>
            </a:r>
          </a:p>
          <a:p>
            <a:pPr lvl="1"/>
            <a:r>
              <a:rPr lang="en-US" sz="2800" dirty="0" smtClean="0"/>
              <a:t>From </a:t>
            </a:r>
            <a:r>
              <a:rPr lang="en-US" sz="2800" dirty="0"/>
              <a:t>relational </a:t>
            </a:r>
            <a:r>
              <a:rPr lang="en-US" sz="2800" dirty="0" smtClean="0"/>
              <a:t>databases</a:t>
            </a:r>
          </a:p>
          <a:p>
            <a:pPr lvl="1"/>
            <a:r>
              <a:rPr lang="en-US" sz="2800" dirty="0" smtClean="0"/>
              <a:t>From sensor </a:t>
            </a:r>
            <a:r>
              <a:rPr lang="en-US" sz="2800" dirty="0"/>
              <a:t>data </a:t>
            </a:r>
            <a:r>
              <a:rPr lang="en-US" sz="2800" dirty="0" smtClean="0"/>
              <a:t>streams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11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5429954" y="3551525"/>
            <a:ext cx="180623" cy="646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TextBox 5"/>
          <p:cNvSpPr txBox="1"/>
          <p:nvPr/>
        </p:nvSpPr>
        <p:spPr>
          <a:xfrm>
            <a:off x="5750539" y="3520747"/>
            <a:ext cx="4923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Two detailed architectural and behavioral descriptions of two domain-specific </a:t>
            </a:r>
            <a:r>
              <a:rPr lang="en-US" sz="2000" dirty="0" smtClean="0"/>
              <a:t>scenarios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256387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Recap</a:t>
            </a:r>
          </a:p>
          <a:p>
            <a:r>
              <a:rPr lang="en-US" sz="3200" dirty="0" smtClean="0"/>
              <a:t>Discussion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 Research Challenges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37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LOD ecosystem</a:t>
            </a:r>
          </a:p>
          <a:p>
            <a:pPr lvl="1"/>
            <a:r>
              <a:rPr lang="en-US" sz="2800" dirty="0" smtClean="0"/>
              <a:t>An open </a:t>
            </a:r>
            <a:r>
              <a:rPr lang="en-US" sz="2800" dirty="0"/>
              <a:t>and distributed </a:t>
            </a:r>
            <a:r>
              <a:rPr lang="en-US" sz="2800" dirty="0" smtClean="0"/>
              <a:t>system</a:t>
            </a:r>
          </a:p>
          <a:p>
            <a:pPr lvl="1"/>
            <a:r>
              <a:rPr lang="en-US" sz="2800" dirty="0" smtClean="0"/>
              <a:t>Heterogeneity </a:t>
            </a:r>
            <a:r>
              <a:rPr lang="en-US" sz="2800" dirty="0"/>
              <a:t>is </a:t>
            </a:r>
            <a:r>
              <a:rPr lang="en-US" sz="2800" dirty="0" smtClean="0"/>
              <a:t>inevitable</a:t>
            </a:r>
          </a:p>
          <a:p>
            <a:pPr lvl="2"/>
            <a:r>
              <a:rPr lang="en-US" sz="2400" dirty="0" smtClean="0"/>
              <a:t>At a syntactic</a:t>
            </a:r>
            <a:r>
              <a:rPr lang="en-US" sz="2400" dirty="0"/>
              <a:t>, terminological, conceptual, </a:t>
            </a:r>
            <a:r>
              <a:rPr lang="en-US" sz="2400" dirty="0" smtClean="0"/>
              <a:t>or semiotic/pragmatic level</a:t>
            </a:r>
          </a:p>
          <a:p>
            <a:pPr lvl="1"/>
            <a:r>
              <a:rPr lang="en-US" sz="2800" dirty="0" smtClean="0"/>
              <a:t>The Linked Data paradigm</a:t>
            </a:r>
          </a:p>
          <a:p>
            <a:pPr lvl="2"/>
            <a:r>
              <a:rPr lang="en-US" sz="2400" dirty="0" smtClean="0"/>
              <a:t>Offers solutions </a:t>
            </a:r>
            <a:r>
              <a:rPr lang="en-US" sz="2400" dirty="0"/>
              <a:t>to reduce heterogeneity at all four levels</a:t>
            </a:r>
          </a:p>
          <a:p>
            <a:pPr lvl="3"/>
            <a:r>
              <a:rPr lang="en-US" sz="2000" dirty="0" smtClean="0"/>
              <a:t>Defines </a:t>
            </a:r>
            <a:r>
              <a:rPr lang="en-US" sz="2000" dirty="0"/>
              <a:t>relations across the heterogeneous </a:t>
            </a:r>
            <a:r>
              <a:rPr lang="en-US" sz="2000" dirty="0" smtClean="0"/>
              <a:t>sources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37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Server-side: many steps, many </a:t>
            </a:r>
            <a:r>
              <a:rPr lang="en-US" sz="3200" dirty="0"/>
              <a:t>components </a:t>
            </a:r>
            <a:r>
              <a:rPr lang="en-US" sz="3200" dirty="0" smtClean="0"/>
              <a:t>involved</a:t>
            </a:r>
          </a:p>
          <a:p>
            <a:pPr lvl="1"/>
            <a:r>
              <a:rPr lang="en-US" sz="2800" dirty="0" smtClean="0"/>
              <a:t>No "standard" approach</a:t>
            </a:r>
          </a:p>
          <a:p>
            <a:pPr lvl="1"/>
            <a:r>
              <a:rPr lang="en-US" sz="2800" dirty="0" smtClean="0"/>
              <a:t>No deterministic </a:t>
            </a:r>
            <a:r>
              <a:rPr lang="en-US" sz="2800" dirty="0"/>
              <a:t>manner in setting </a:t>
            </a:r>
            <a:r>
              <a:rPr lang="en-US" sz="2800" dirty="0" smtClean="0"/>
              <a:t>behavioral priorities</a:t>
            </a:r>
          </a:p>
          <a:p>
            <a:pPr lvl="1"/>
            <a:r>
              <a:rPr lang="en-US" sz="2800" dirty="0" smtClean="0"/>
              <a:t>The importance of scalability</a:t>
            </a:r>
          </a:p>
          <a:p>
            <a:pPr lvl="2"/>
            <a:r>
              <a:rPr lang="en-US" sz="2400" dirty="0" smtClean="0"/>
              <a:t>Volume </a:t>
            </a:r>
            <a:r>
              <a:rPr lang="en-US" sz="2400" dirty="0"/>
              <a:t>of the produced, stored and processed information</a:t>
            </a:r>
          </a:p>
          <a:p>
            <a:pPr lvl="2"/>
            <a:r>
              <a:rPr lang="en-US" sz="2400" dirty="0" smtClean="0"/>
              <a:t>The </a:t>
            </a:r>
            <a:r>
              <a:rPr lang="en-US" sz="2400" dirty="0"/>
              <a:t>number of the data </a:t>
            </a:r>
            <a:r>
              <a:rPr lang="en-US" sz="2400" dirty="0" smtClean="0"/>
              <a:t>sources</a:t>
            </a:r>
          </a:p>
          <a:p>
            <a:pPr lvl="2"/>
            <a:r>
              <a:rPr lang="en-US" sz="2400" dirty="0" smtClean="0"/>
              <a:t>The nature of the data</a:t>
            </a:r>
          </a:p>
          <a:p>
            <a:pPr lvl="3"/>
            <a:r>
              <a:rPr lang="en-US" sz="2000" dirty="0" smtClean="0"/>
              <a:t>E.g</a:t>
            </a:r>
            <a:r>
              <a:rPr lang="en-US" sz="2000" dirty="0"/>
              <a:t>. sensor/multimedia/social network data </a:t>
            </a:r>
            <a:r>
              <a:rPr lang="en-US" sz="2000" dirty="0" smtClean="0"/>
              <a:t>streams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2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Integration with third parties</a:t>
            </a:r>
          </a:p>
          <a:p>
            <a:pPr lvl="1"/>
            <a:r>
              <a:rPr lang="en-US" sz="2800" dirty="0"/>
              <a:t>Semantic Web technology adoption is crucial in order to assure unambiguous definition of the information and the semantics it </a:t>
            </a:r>
            <a:r>
              <a:rPr lang="en-US" sz="2800" dirty="0" smtClean="0"/>
              <a:t>conveys</a:t>
            </a:r>
          </a:p>
          <a:p>
            <a:pPr lvl="1"/>
            <a:r>
              <a:rPr lang="en-US" sz="2800" dirty="0" smtClean="0"/>
              <a:t>E.g. as in the example in </a:t>
            </a:r>
            <a:r>
              <a:rPr lang="en-US" sz="2800" dirty="0"/>
              <a:t>the scholarly/cultural heritage domain</a:t>
            </a:r>
            <a:endParaRPr lang="en-US" sz="2800" dirty="0" smtClean="0"/>
          </a:p>
          <a:p>
            <a:r>
              <a:rPr lang="en-US" sz="3200" dirty="0" smtClean="0"/>
              <a:t>Data repository turned into a Knowledge Base</a:t>
            </a:r>
          </a:p>
          <a:p>
            <a:pPr lvl="1"/>
            <a:r>
              <a:rPr lang="en-US" sz="2800" dirty="0" smtClean="0"/>
              <a:t>Virtually endless possibilities</a:t>
            </a:r>
          </a:p>
          <a:p>
            <a:pPr lvl="2"/>
            <a:r>
              <a:rPr lang="en-US" sz="2400" dirty="0" smtClean="0"/>
              <a:t>E.g</a:t>
            </a:r>
            <a:r>
              <a:rPr lang="en-US" sz="2400" dirty="0"/>
              <a:t>. analytical </a:t>
            </a:r>
            <a:r>
              <a:rPr lang="en-US" sz="2400" dirty="0" smtClean="0"/>
              <a:t>reasoning, intelligent analysis</a:t>
            </a:r>
          </a:p>
          <a:p>
            <a:pPr lvl="3"/>
            <a:r>
              <a:rPr lang="en-US" sz="2000" dirty="0" smtClean="0"/>
              <a:t>Data mining, pattern extraction, etc.</a:t>
            </a:r>
          </a:p>
          <a:p>
            <a:pPr lvl="2"/>
            <a:r>
              <a:rPr lang="en-US" sz="2400" dirty="0"/>
              <a:t>Even in unprecedented ways</a:t>
            </a:r>
          </a:p>
          <a:p>
            <a:pPr lvl="3"/>
            <a:endParaRPr lang="en-US" sz="2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84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Increased discoverability</a:t>
            </a:r>
          </a:p>
          <a:p>
            <a:pPr lvl="1"/>
            <a:r>
              <a:rPr lang="en-US" sz="2800" dirty="0" smtClean="0"/>
              <a:t>Description of the dataset contents</a:t>
            </a:r>
          </a:p>
          <a:p>
            <a:pPr lvl="1"/>
            <a:r>
              <a:rPr lang="en-US" sz="2800" dirty="0" smtClean="0"/>
              <a:t>Links towards </a:t>
            </a:r>
            <a:r>
              <a:rPr lang="en-US" sz="2800" dirty="0"/>
              <a:t>instances in other parts of the LOD </a:t>
            </a:r>
            <a:r>
              <a:rPr lang="en-US" sz="2800" dirty="0" smtClean="0"/>
              <a:t>cloud</a:t>
            </a:r>
          </a:p>
          <a:p>
            <a:pPr lvl="1"/>
            <a:r>
              <a:rPr lang="en-US" sz="2800" dirty="0" smtClean="0"/>
              <a:t>Inbound </a:t>
            </a:r>
            <a:r>
              <a:rPr lang="en-US" sz="2800" dirty="0"/>
              <a:t>links are </a:t>
            </a:r>
            <a:r>
              <a:rPr lang="en-US" sz="2800" dirty="0" smtClean="0"/>
              <a:t>welcome</a:t>
            </a:r>
            <a:endParaRPr lang="en-US" sz="2800" dirty="0"/>
          </a:p>
          <a:p>
            <a:r>
              <a:rPr lang="en-US" sz="3200" dirty="0" smtClean="0"/>
              <a:t>Reduced effort for schema modifications</a:t>
            </a:r>
          </a:p>
          <a:p>
            <a:pPr lvl="1"/>
            <a:r>
              <a:rPr lang="en-US" sz="2800" dirty="0" smtClean="0"/>
              <a:t>New </a:t>
            </a:r>
            <a:r>
              <a:rPr lang="en-US" sz="2800" dirty="0"/>
              <a:t>relations </a:t>
            </a:r>
            <a:r>
              <a:rPr lang="en-US" sz="2800" dirty="0" smtClean="0"/>
              <a:t>allowed </a:t>
            </a:r>
            <a:r>
              <a:rPr lang="en-US" sz="2800" dirty="0"/>
              <a:t>without </a:t>
            </a:r>
            <a:r>
              <a:rPr lang="en-US" sz="2800" dirty="0" smtClean="0"/>
              <a:t>modifying the </a:t>
            </a:r>
            <a:r>
              <a:rPr lang="en-US" sz="2800" dirty="0"/>
              <a:t>database </a:t>
            </a:r>
            <a:r>
              <a:rPr lang="en-US" sz="2800" dirty="0" smtClean="0"/>
              <a:t>schema or contents</a:t>
            </a:r>
          </a:p>
          <a:p>
            <a:pPr lvl="2"/>
            <a:r>
              <a:rPr lang="en-US" sz="2400" dirty="0" smtClean="0"/>
              <a:t>E.g. define new </a:t>
            </a:r>
            <a:r>
              <a:rPr lang="en-US" sz="2400" dirty="0"/>
              <a:t>classes and </a:t>
            </a:r>
            <a:r>
              <a:rPr lang="en-US" sz="2400" dirty="0" smtClean="0"/>
              <a:t>properties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74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3466"/>
          </a:xfrm>
        </p:spPr>
        <p:txBody>
          <a:bodyPr>
            <a:normAutofit/>
          </a:bodyPr>
          <a:lstStyle/>
          <a:p>
            <a:r>
              <a:rPr lang="en-US" sz="3200" dirty="0"/>
              <a:t>Synthesis</a:t>
            </a:r>
          </a:p>
          <a:p>
            <a:pPr lvl="1"/>
            <a:r>
              <a:rPr lang="en-US" sz="2800" dirty="0"/>
              <a:t>Integration, fusion, mashups</a:t>
            </a:r>
          </a:p>
          <a:p>
            <a:pPr lvl="1"/>
            <a:r>
              <a:rPr lang="en-US" sz="2800" dirty="0"/>
              <a:t>Allow searches spanning various repositories, from a single SPARQL endpoint</a:t>
            </a:r>
          </a:p>
          <a:p>
            <a:pPr lvl="1"/>
            <a:r>
              <a:rPr lang="en-US" sz="2800" dirty="0"/>
              <a:t>Allow download of parts or the whole data</a:t>
            </a:r>
          </a:p>
          <a:p>
            <a:r>
              <a:rPr lang="en-US" sz="3200" dirty="0" smtClean="0"/>
              <a:t>Inference</a:t>
            </a:r>
          </a:p>
          <a:p>
            <a:pPr lvl="1"/>
            <a:r>
              <a:rPr lang="en-US" sz="2800" dirty="0" smtClean="0"/>
              <a:t>Reasoning support</a:t>
            </a:r>
          </a:p>
          <a:p>
            <a:pPr lvl="1"/>
            <a:r>
              <a:rPr lang="en-US" sz="2800" dirty="0" smtClean="0"/>
              <a:t>Implicit </a:t>
            </a:r>
            <a:r>
              <a:rPr lang="en-US" sz="2800" dirty="0"/>
              <a:t>facts can be inferred, based on the existing </a:t>
            </a:r>
            <a:r>
              <a:rPr lang="en-US" sz="2800" dirty="0" smtClean="0"/>
              <a:t>ones, then added </a:t>
            </a:r>
            <a:r>
              <a:rPr lang="en-US" sz="2800" dirty="0"/>
              <a:t>to the </a:t>
            </a:r>
            <a:r>
              <a:rPr lang="en-US" sz="2800" dirty="0" smtClean="0"/>
              <a:t>graph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47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Reusability</a:t>
            </a:r>
          </a:p>
          <a:p>
            <a:pPr lvl="1"/>
            <a:r>
              <a:rPr lang="en-US" sz="2800" dirty="0" smtClean="0"/>
              <a:t>Third </a:t>
            </a:r>
            <a:r>
              <a:rPr lang="en-US" sz="2800" dirty="0"/>
              <a:t>parties can reuse the data in their </a:t>
            </a:r>
            <a:r>
              <a:rPr lang="en-US" sz="2800" dirty="0" smtClean="0"/>
              <a:t>systems</a:t>
            </a:r>
          </a:p>
          <a:p>
            <a:pPr lvl="1"/>
            <a:r>
              <a:rPr lang="en-US" sz="2800" dirty="0" smtClean="0"/>
              <a:t>Including </a:t>
            </a:r>
            <a:r>
              <a:rPr lang="en-US" sz="2800" dirty="0"/>
              <a:t>the information </a:t>
            </a:r>
            <a:r>
              <a:rPr lang="en-US" sz="2800" dirty="0" smtClean="0"/>
              <a:t>in their </a:t>
            </a:r>
            <a:r>
              <a:rPr lang="en-US" sz="2800" dirty="0"/>
              <a:t>datasets, </a:t>
            </a:r>
            <a:r>
              <a:rPr lang="en-US" sz="2800" dirty="0" smtClean="0"/>
              <a:t>or</a:t>
            </a:r>
          </a:p>
          <a:p>
            <a:pPr lvl="1"/>
            <a:r>
              <a:rPr lang="en-US" sz="2800" dirty="0" smtClean="0"/>
              <a:t>By reference </a:t>
            </a:r>
            <a:r>
              <a:rPr lang="en-US" sz="2800" dirty="0"/>
              <a:t>to the published </a:t>
            </a:r>
            <a:r>
              <a:rPr lang="en-US" sz="2800" dirty="0" smtClean="0"/>
              <a:t>resources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89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Difficulties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err="1" smtClean="0"/>
              <a:t>Multidisciplinarity</a:t>
            </a:r>
            <a:endParaRPr lang="en-US" sz="3200" dirty="0"/>
          </a:p>
          <a:p>
            <a:pPr lvl="1"/>
            <a:r>
              <a:rPr lang="en-US" sz="2800" dirty="0" smtClean="0"/>
              <a:t>Annotation task not to be underestimated</a:t>
            </a:r>
          </a:p>
          <a:p>
            <a:pPr lvl="1"/>
            <a:r>
              <a:rPr lang="en-US" sz="2800" dirty="0" smtClean="0"/>
              <a:t>Contributions required from </a:t>
            </a:r>
            <a:r>
              <a:rPr lang="en-US" sz="2800" dirty="0"/>
              <a:t>several scientific </a:t>
            </a:r>
            <a:r>
              <a:rPr lang="en-US" sz="2800" dirty="0" smtClean="0"/>
              <a:t>domains</a:t>
            </a:r>
          </a:p>
          <a:p>
            <a:pPr lvl="2"/>
            <a:r>
              <a:rPr lang="en-US" sz="2400" dirty="0" smtClean="0"/>
              <a:t>Domain-specific expertise</a:t>
            </a:r>
          </a:p>
          <a:p>
            <a:pPr lvl="2"/>
            <a:r>
              <a:rPr lang="en-US" sz="2400" dirty="0" smtClean="0"/>
              <a:t>Close </a:t>
            </a:r>
            <a:r>
              <a:rPr lang="en-US" sz="2400" dirty="0"/>
              <a:t>collaboration of the implementation team</a:t>
            </a:r>
            <a:endParaRPr lang="en-US" sz="2400" dirty="0" smtClean="0"/>
          </a:p>
          <a:p>
            <a:r>
              <a:rPr lang="en-US" sz="3200" dirty="0" smtClean="0"/>
              <a:t>Technology barrier</a:t>
            </a:r>
          </a:p>
          <a:p>
            <a:pPr lvl="1"/>
            <a:r>
              <a:rPr lang="en-US" sz="2800" dirty="0" smtClean="0"/>
              <a:t>Tools </a:t>
            </a:r>
            <a:r>
              <a:rPr lang="en-US" sz="2800" dirty="0"/>
              <a:t>are not as mature yet as to </a:t>
            </a:r>
            <a:r>
              <a:rPr lang="en-US" sz="2800" dirty="0" smtClean="0"/>
              <a:t>provide guidance or warnings</a:t>
            </a:r>
          </a:p>
          <a:p>
            <a:pPr lvl="1"/>
            <a:r>
              <a:rPr lang="en-US" sz="2800" dirty="0" smtClean="0"/>
              <a:t>E.g. in the linking or mapping procedure </a:t>
            </a:r>
          </a:p>
          <a:p>
            <a:pPr lvl="2"/>
            <a:r>
              <a:rPr lang="en-US" sz="2400" dirty="0" smtClean="0"/>
              <a:t>No design-time validity of the result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0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Recap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 Research Challenges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93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Difficulties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Error-prone result</a:t>
            </a:r>
          </a:p>
          <a:p>
            <a:pPr lvl="1"/>
            <a:r>
              <a:rPr lang="en-US" sz="2800" dirty="0" smtClean="0"/>
              <a:t>Even syntactically correct</a:t>
            </a:r>
          </a:p>
          <a:p>
            <a:pPr lvl="1"/>
            <a:r>
              <a:rPr lang="en-US" sz="2800" dirty="0" smtClean="0"/>
              <a:t>No automatic check </a:t>
            </a:r>
            <a:r>
              <a:rPr lang="en-US" sz="2800" dirty="0"/>
              <a:t>of whether </a:t>
            </a:r>
            <a:r>
              <a:rPr lang="en-US" sz="2800" dirty="0" smtClean="0"/>
              <a:t>the concepts </a:t>
            </a:r>
            <a:r>
              <a:rPr lang="en-US" sz="2800" dirty="0"/>
              <a:t>and properties involved are used as </a:t>
            </a:r>
            <a:r>
              <a:rPr lang="en-US" sz="2800" dirty="0" smtClean="0"/>
              <a:t>intended</a:t>
            </a:r>
          </a:p>
          <a:p>
            <a:pPr lvl="1"/>
            <a:r>
              <a:rPr lang="en-US" sz="2800" dirty="0" smtClean="0"/>
              <a:t>Errors </a:t>
            </a:r>
            <a:r>
              <a:rPr lang="en-US" sz="2800" dirty="0"/>
              <a:t>or bad </a:t>
            </a:r>
            <a:r>
              <a:rPr lang="en-US" sz="2800" dirty="0" smtClean="0"/>
              <a:t>practices can </a:t>
            </a:r>
            <a:r>
              <a:rPr lang="en-US" sz="2800" dirty="0"/>
              <a:t>go </a:t>
            </a:r>
            <a:r>
              <a:rPr lang="en-US" sz="2800" dirty="0" smtClean="0"/>
              <a:t>unnoticed</a:t>
            </a:r>
            <a:endParaRPr lang="en-US" sz="2800" dirty="0"/>
          </a:p>
          <a:p>
            <a:r>
              <a:rPr lang="en-US" sz="3200" dirty="0" smtClean="0"/>
              <a:t>Concept mismatch</a:t>
            </a:r>
          </a:p>
          <a:p>
            <a:pPr lvl="1"/>
            <a:r>
              <a:rPr lang="en-US" sz="2800" dirty="0" smtClean="0"/>
              <a:t>Extraction of stored values into RDF not always possible</a:t>
            </a:r>
          </a:p>
          <a:p>
            <a:pPr lvl="2"/>
            <a:r>
              <a:rPr lang="en-US" sz="2400" dirty="0" smtClean="0"/>
              <a:t>Identical </a:t>
            </a:r>
            <a:r>
              <a:rPr lang="en-US" sz="2400" dirty="0"/>
              <a:t>mappings may not always be </a:t>
            </a:r>
            <a:r>
              <a:rPr lang="en-US" sz="2400" dirty="0" smtClean="0"/>
              <a:t>found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36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Difficulties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Exceptions </a:t>
            </a:r>
            <a:r>
              <a:rPr lang="en-US" sz="3200" dirty="0"/>
              <a:t>to the general </a:t>
            </a:r>
            <a:r>
              <a:rPr lang="en-US" sz="3200" dirty="0" smtClean="0"/>
              <a:t>rule</a:t>
            </a:r>
          </a:p>
          <a:p>
            <a:pPr lvl="1"/>
            <a:r>
              <a:rPr lang="en-US" sz="2800" dirty="0" smtClean="0"/>
              <a:t>Automated changes </a:t>
            </a:r>
            <a:r>
              <a:rPr lang="en-US" sz="2800" dirty="0"/>
              <a:t>will apply to the majority of the </a:t>
            </a:r>
            <a:r>
              <a:rPr lang="en-US" sz="2800" dirty="0" smtClean="0"/>
              <a:t>data</a:t>
            </a:r>
          </a:p>
          <a:p>
            <a:pPr lvl="2"/>
            <a:r>
              <a:rPr lang="en-US" sz="2400" dirty="0" smtClean="0"/>
              <a:t>The </a:t>
            </a:r>
            <a:r>
              <a:rPr lang="en-US" sz="2400" dirty="0"/>
              <a:t>remaining portion will require manual intervention</a:t>
            </a:r>
            <a:endParaRPr lang="en-US" sz="2400" dirty="0" smtClean="0"/>
          </a:p>
          <a:p>
            <a:pPr lvl="1"/>
            <a:r>
              <a:rPr lang="en-US" sz="2800" dirty="0" smtClean="0"/>
              <a:t>Post-publishing </a:t>
            </a:r>
            <a:r>
              <a:rPr lang="en-US" sz="2800" dirty="0"/>
              <a:t>manual interventions will be </a:t>
            </a:r>
            <a:r>
              <a:rPr lang="en-US" sz="2800" dirty="0" smtClean="0"/>
              <a:t>required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6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Government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24457" cy="4023360"/>
          </a:xfrm>
        </p:spPr>
        <p:txBody>
          <a:bodyPr>
            <a:noAutofit/>
          </a:bodyPr>
          <a:lstStyle/>
          <a:p>
            <a:r>
              <a:rPr lang="en-US" sz="2800" dirty="0" smtClean="0"/>
              <a:t>Emerging, </a:t>
            </a:r>
            <a:r>
              <a:rPr lang="en-US" sz="2800" dirty="0"/>
              <a:t>across governments </a:t>
            </a:r>
            <a:r>
              <a:rPr lang="en-US" sz="2800" dirty="0" smtClean="0"/>
              <a:t>and organizations </a:t>
            </a:r>
            <a:r>
              <a:rPr lang="en-US" sz="2800" dirty="0"/>
              <a:t>from all over the </a:t>
            </a:r>
            <a:r>
              <a:rPr lang="en-US" sz="2800" dirty="0" smtClean="0"/>
              <a:t>world</a:t>
            </a:r>
          </a:p>
          <a:p>
            <a:pPr lvl="1"/>
            <a:r>
              <a:rPr lang="en-US" sz="2400" dirty="0" smtClean="0"/>
              <a:t>E.g. US, UK</a:t>
            </a:r>
          </a:p>
          <a:p>
            <a:r>
              <a:rPr lang="en-US" sz="2800" dirty="0" smtClean="0"/>
              <a:t>Foster </a:t>
            </a:r>
            <a:r>
              <a:rPr lang="en-US" sz="2800" dirty="0"/>
              <a:t>transparency, collaborative </a:t>
            </a:r>
            <a:r>
              <a:rPr lang="en-US" sz="2800" dirty="0" smtClean="0"/>
              <a:t>governance, innovation</a:t>
            </a:r>
          </a:p>
          <a:p>
            <a:r>
              <a:rPr lang="en-US" sz="2800" dirty="0" smtClean="0"/>
              <a:t>Enhance citizens</a:t>
            </a:r>
            <a:r>
              <a:rPr lang="en-US" sz="2800" dirty="0"/>
              <a:t>’ quality of life through the development of novel </a:t>
            </a:r>
            <a:r>
              <a:rPr lang="en-US" sz="2800" dirty="0" smtClean="0"/>
              <a:t>applications</a:t>
            </a:r>
            <a:endParaRPr lang="en-US" sz="2800" dirty="0"/>
          </a:p>
          <a:p>
            <a:r>
              <a:rPr lang="en-US" sz="2800" dirty="0" smtClean="0"/>
              <a:t>Data value decreases </a:t>
            </a:r>
            <a:r>
              <a:rPr lang="en-US" sz="2800" dirty="0"/>
              <a:t>if </a:t>
            </a:r>
            <a:r>
              <a:rPr lang="en-US" sz="2800" dirty="0" smtClean="0"/>
              <a:t>not released </a:t>
            </a:r>
            <a:r>
              <a:rPr lang="en-US" sz="2800" dirty="0"/>
              <a:t>in </a:t>
            </a:r>
            <a:r>
              <a:rPr lang="en-US" sz="2800" dirty="0" smtClean="0"/>
              <a:t>open formats, allowing combination and linking with other open data</a:t>
            </a:r>
          </a:p>
          <a:p>
            <a:r>
              <a:rPr lang="en-US" sz="2800" dirty="0" smtClean="0"/>
              <a:t>Ongoing efforts </a:t>
            </a:r>
            <a:r>
              <a:rPr lang="en-US" sz="2800" dirty="0"/>
              <a:t>to integrate open governmental data to the LOD </a:t>
            </a:r>
            <a:r>
              <a:rPr lang="en-US" sz="2800" dirty="0" smtClean="0"/>
              <a:t>cloud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91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Bibliographic </a:t>
            </a:r>
            <a:r>
              <a:rPr lang="en-US" dirty="0" smtClean="0"/>
              <a:t>Archives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huge wealth of human knowledge exists in digital libraries and </a:t>
            </a:r>
            <a:r>
              <a:rPr lang="en-US" sz="3200" dirty="0" smtClean="0"/>
              <a:t>open access repositories</a:t>
            </a:r>
          </a:p>
          <a:p>
            <a:r>
              <a:rPr lang="en-US" sz="3200" dirty="0" smtClean="0"/>
              <a:t>Structured metadata</a:t>
            </a:r>
          </a:p>
          <a:p>
            <a:pPr lvl="1"/>
            <a:r>
              <a:rPr lang="en-US" sz="2800" dirty="0" smtClean="0"/>
              <a:t>Cataloguing, indexing, searching</a:t>
            </a:r>
          </a:p>
          <a:p>
            <a:pPr lvl="1"/>
            <a:r>
              <a:rPr lang="en-US" sz="2800" dirty="0" smtClean="0"/>
              <a:t>Typically </a:t>
            </a:r>
            <a:r>
              <a:rPr lang="en-US" sz="2800" dirty="0"/>
              <a:t>trapped </a:t>
            </a:r>
            <a:r>
              <a:rPr lang="en-US" sz="2800" dirty="0" smtClean="0"/>
              <a:t>inside monolithic </a:t>
            </a:r>
            <a:r>
              <a:rPr lang="en-US" sz="2800" dirty="0"/>
              <a:t>systems that support Web-unfriendly protocols for data </a:t>
            </a:r>
            <a:r>
              <a:rPr lang="en-US" sz="2800" dirty="0" smtClean="0"/>
              <a:t>access</a:t>
            </a:r>
          </a:p>
          <a:p>
            <a:r>
              <a:rPr lang="en-US" sz="3200" dirty="0" smtClean="0"/>
              <a:t>Linked Data</a:t>
            </a:r>
          </a:p>
          <a:p>
            <a:pPr lvl="1"/>
            <a:r>
              <a:rPr lang="en-US" sz="2800" dirty="0" smtClean="0"/>
              <a:t>Allows direct </a:t>
            </a:r>
            <a:r>
              <a:rPr lang="en-US" sz="2800" dirty="0"/>
              <a:t>reuse of the work of other </a:t>
            </a:r>
            <a:r>
              <a:rPr lang="en-US" sz="2800" dirty="0" smtClean="0"/>
              <a:t>librarians</a:t>
            </a:r>
          </a:p>
          <a:p>
            <a:pPr lvl="2"/>
            <a:r>
              <a:rPr lang="en-US" sz="2400" dirty="0" smtClean="0"/>
              <a:t>Transforms the </a:t>
            </a:r>
            <a:r>
              <a:rPr lang="en-US" sz="2400" dirty="0"/>
              <a:t>item-centric cataloguing </a:t>
            </a:r>
            <a:r>
              <a:rPr lang="en-US" sz="2400" dirty="0" smtClean="0"/>
              <a:t>to entity-based descriptions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48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Bibliographic </a:t>
            </a:r>
            <a:r>
              <a:rPr lang="en-US" dirty="0" smtClean="0"/>
              <a:t>Archives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Several </a:t>
            </a:r>
            <a:r>
              <a:rPr lang="en-US" sz="3200" dirty="0"/>
              <a:t>efforts at </a:t>
            </a:r>
            <a:r>
              <a:rPr lang="en-US" sz="3200" dirty="0" smtClean="0"/>
              <a:t>national </a:t>
            </a:r>
            <a:r>
              <a:rPr lang="en-US" sz="3200" dirty="0"/>
              <a:t>and regional </a:t>
            </a:r>
            <a:r>
              <a:rPr lang="en-US" sz="3200" dirty="0" smtClean="0"/>
              <a:t>level</a:t>
            </a:r>
          </a:p>
          <a:p>
            <a:pPr lvl="1"/>
            <a:r>
              <a:rPr lang="en-US" sz="2800" dirty="0" smtClean="0"/>
              <a:t>E.g. Library of Congress, British </a:t>
            </a:r>
            <a:r>
              <a:rPr lang="en-US" sz="2800" dirty="0"/>
              <a:t>National </a:t>
            </a:r>
            <a:r>
              <a:rPr lang="en-US" sz="2800" dirty="0" smtClean="0"/>
              <a:t>Bibliography</a:t>
            </a:r>
          </a:p>
          <a:p>
            <a:r>
              <a:rPr lang="en-US" sz="3200" dirty="0"/>
              <a:t>Linking of bibliographic data with LOD datasets from other domains</a:t>
            </a:r>
            <a:endParaRPr lang="en-US" sz="3200" dirty="0" smtClean="0"/>
          </a:p>
          <a:p>
            <a:pPr lvl="1"/>
            <a:r>
              <a:rPr lang="en-US" sz="2800" dirty="0" smtClean="0"/>
              <a:t>Expected </a:t>
            </a:r>
            <a:r>
              <a:rPr lang="en-US" sz="2800" dirty="0"/>
              <a:t>to give rise to </a:t>
            </a:r>
            <a:r>
              <a:rPr lang="en-US" sz="2800" dirty="0" smtClean="0"/>
              <a:t>novel applications </a:t>
            </a:r>
            <a:r>
              <a:rPr lang="en-US" sz="2800" dirty="0"/>
              <a:t>that exploit library data in combination with other (e.g. geographical) </a:t>
            </a:r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55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</a:t>
            </a:r>
            <a:r>
              <a:rPr lang="en-US" dirty="0"/>
              <a:t>of </a:t>
            </a:r>
            <a:r>
              <a:rPr lang="en-US" dirty="0" smtClean="0"/>
              <a:t>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15749" cy="4023360"/>
          </a:xfrm>
        </p:spPr>
        <p:txBody>
          <a:bodyPr>
            <a:noAutofit/>
          </a:bodyPr>
          <a:lstStyle/>
          <a:p>
            <a:r>
              <a:rPr lang="en-US" sz="2800" dirty="0" smtClean="0"/>
              <a:t>Billions </a:t>
            </a:r>
            <a:r>
              <a:rPr lang="en-US" sz="2800" dirty="0"/>
              <a:t>of sensing devices </a:t>
            </a:r>
            <a:r>
              <a:rPr lang="en-US" sz="2800" dirty="0" smtClean="0"/>
              <a:t>currently </a:t>
            </a:r>
            <a:r>
              <a:rPr lang="en-US" sz="2800" dirty="0"/>
              <a:t>deployed </a:t>
            </a:r>
            <a:r>
              <a:rPr lang="en-US" sz="2800" dirty="0" smtClean="0"/>
              <a:t>worldwide</a:t>
            </a:r>
          </a:p>
          <a:p>
            <a:pPr lvl="1"/>
            <a:r>
              <a:rPr lang="en-US" sz="2400" dirty="0" smtClean="0"/>
              <a:t>Already </a:t>
            </a:r>
            <a:r>
              <a:rPr lang="en-US" sz="2400" dirty="0"/>
              <a:t>form a giant network of connected "</a:t>
            </a:r>
            <a:r>
              <a:rPr lang="en-US" sz="2400" dirty="0" smtClean="0"/>
              <a:t>things“</a:t>
            </a:r>
          </a:p>
          <a:p>
            <a:pPr lvl="1"/>
            <a:r>
              <a:rPr lang="en-US" sz="2400" dirty="0" smtClean="0"/>
              <a:t>Their </a:t>
            </a:r>
            <a:r>
              <a:rPr lang="en-US" sz="2400" dirty="0"/>
              <a:t>number </a:t>
            </a:r>
            <a:r>
              <a:rPr lang="en-US" sz="2400" dirty="0" smtClean="0"/>
              <a:t>expected </a:t>
            </a:r>
            <a:r>
              <a:rPr lang="en-US" sz="2400" dirty="0"/>
              <a:t>to continuously </a:t>
            </a:r>
            <a:r>
              <a:rPr lang="en-US" sz="2400" dirty="0" smtClean="0"/>
              <a:t>grow</a:t>
            </a:r>
          </a:p>
          <a:p>
            <a:pPr lvl="1"/>
            <a:r>
              <a:rPr lang="en-US" sz="2400" dirty="0" smtClean="0"/>
              <a:t>Uniquely identified and </a:t>
            </a:r>
            <a:r>
              <a:rPr lang="en-US" sz="2400" dirty="0"/>
              <a:t>accessed through standard Internet </a:t>
            </a:r>
            <a:r>
              <a:rPr lang="en-US" sz="2400" dirty="0" smtClean="0"/>
              <a:t>protocols</a:t>
            </a:r>
          </a:p>
          <a:p>
            <a:r>
              <a:rPr lang="en-US" sz="2800" dirty="0" smtClean="0"/>
              <a:t>Applications in diverse domains</a:t>
            </a:r>
          </a:p>
          <a:p>
            <a:pPr lvl="1"/>
            <a:r>
              <a:rPr lang="en-US" sz="2400" dirty="0" smtClean="0"/>
              <a:t>E.g</a:t>
            </a:r>
            <a:r>
              <a:rPr lang="en-US" sz="2400" dirty="0"/>
              <a:t>. environmental monitoring, energy management, healthcare and home and city automation</a:t>
            </a:r>
            <a:endParaRPr lang="en-US" sz="2400" dirty="0" smtClean="0"/>
          </a:p>
          <a:p>
            <a:r>
              <a:rPr lang="en-US" sz="2800" dirty="0" smtClean="0"/>
              <a:t>Intelligence in </a:t>
            </a:r>
            <a:r>
              <a:rPr lang="en-US" sz="2800" dirty="0" err="1" smtClean="0"/>
              <a:t>IoT</a:t>
            </a:r>
            <a:endParaRPr lang="en-US" sz="2800" dirty="0" smtClean="0"/>
          </a:p>
          <a:p>
            <a:pPr lvl="1"/>
            <a:r>
              <a:rPr lang="en-US" sz="2400" dirty="0" smtClean="0"/>
              <a:t>Use of </a:t>
            </a:r>
            <a:r>
              <a:rPr lang="en-US" sz="2400" dirty="0"/>
              <a:t>ontologies and other Semantic Web technologies that support </a:t>
            </a:r>
            <a:r>
              <a:rPr lang="en-US" sz="2400" dirty="0" smtClean="0"/>
              <a:t>inference</a:t>
            </a:r>
          </a:p>
          <a:p>
            <a:pPr lvl="1"/>
            <a:r>
              <a:rPr lang="en-US" sz="2400" dirty="0" smtClean="0"/>
              <a:t>Integration </a:t>
            </a:r>
            <a:r>
              <a:rPr lang="en-US" sz="2400" dirty="0"/>
              <a:t>of developed independently </a:t>
            </a:r>
            <a:r>
              <a:rPr lang="en-US" sz="2400" dirty="0" smtClean="0"/>
              <a:t>deployed </a:t>
            </a:r>
            <a:r>
              <a:rPr lang="en-US" sz="2400" dirty="0" err="1"/>
              <a:t>IoT</a:t>
            </a:r>
            <a:r>
              <a:rPr lang="en-US" sz="2400" dirty="0"/>
              <a:t> </a:t>
            </a:r>
            <a:r>
              <a:rPr lang="en-US" sz="2400" dirty="0" smtClean="0"/>
              <a:t>platforms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23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Recap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  <a:p>
            <a:r>
              <a:rPr lang="en-US" sz="3200" dirty="0"/>
              <a:t>Open Research Challenges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81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Research </a:t>
            </a:r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Data Science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800" dirty="0" smtClean="0"/>
              <a:t>LOD provision is </a:t>
            </a:r>
            <a:r>
              <a:rPr lang="en-US" sz="2800" dirty="0"/>
              <a:t>the first </a:t>
            </a:r>
            <a:r>
              <a:rPr lang="en-US" sz="2800" dirty="0" smtClean="0"/>
              <a:t>step</a:t>
            </a:r>
          </a:p>
          <a:p>
            <a:pPr lvl="1"/>
            <a:r>
              <a:rPr lang="en-US" sz="2400" dirty="0" smtClean="0"/>
              <a:t>Not </a:t>
            </a:r>
            <a:r>
              <a:rPr lang="en-US" sz="2400" dirty="0"/>
              <a:t>a goal in </a:t>
            </a:r>
            <a:r>
              <a:rPr lang="en-US" sz="2400" dirty="0" smtClean="0"/>
              <a:t>itself; a </a:t>
            </a:r>
            <a:r>
              <a:rPr lang="en-US" sz="2400" dirty="0"/>
              <a:t>means to an </a:t>
            </a:r>
            <a:r>
              <a:rPr lang="en-US" sz="2400" dirty="0" smtClean="0"/>
              <a:t>end</a:t>
            </a:r>
          </a:p>
          <a:p>
            <a:r>
              <a:rPr lang="en-US" sz="2800" dirty="0" smtClean="0"/>
              <a:t>Consuming (as opposed to producing)</a:t>
            </a:r>
          </a:p>
          <a:p>
            <a:pPr lvl="1"/>
            <a:r>
              <a:rPr lang="en-US" sz="2400" dirty="0" smtClean="0"/>
              <a:t>Extract intelligence, generate </a:t>
            </a:r>
            <a:r>
              <a:rPr lang="en-US" sz="2400" dirty="0"/>
              <a:t>additional </a:t>
            </a:r>
            <a:r>
              <a:rPr lang="en-US" sz="2400" dirty="0" smtClean="0"/>
              <a:t>value</a:t>
            </a:r>
          </a:p>
          <a:p>
            <a:pPr lvl="1"/>
            <a:r>
              <a:rPr lang="en-US" sz="2400" dirty="0" smtClean="0"/>
              <a:t>E.g. visualization</a:t>
            </a:r>
            <a:r>
              <a:rPr lang="en-US" sz="2400" dirty="0"/>
              <a:t>, analytics, text mining</a:t>
            </a:r>
            <a:r>
              <a:rPr lang="en-US" sz="2400" dirty="0" smtClean="0"/>
              <a:t>, named </a:t>
            </a:r>
            <a:r>
              <a:rPr lang="en-US" sz="2400" dirty="0"/>
              <a:t>entity recognition, </a:t>
            </a:r>
            <a:r>
              <a:rPr lang="en-US" sz="2400" dirty="0" smtClean="0"/>
              <a:t>etc.</a:t>
            </a:r>
          </a:p>
          <a:p>
            <a:pPr lvl="1"/>
            <a:r>
              <a:rPr lang="en-US" sz="2400" dirty="0"/>
              <a:t>Quality assessment</a:t>
            </a:r>
          </a:p>
          <a:p>
            <a:pPr lvl="2"/>
            <a:r>
              <a:rPr lang="en-US" sz="2000" dirty="0"/>
              <a:t>LOD quality ranges from extensively curated datasets to crowd-sourced and extracted data of relatively low quality</a:t>
            </a:r>
          </a:p>
          <a:p>
            <a:pPr lvl="1"/>
            <a:endParaRPr lang="en-US" sz="24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255941"/>
              </p:ext>
            </p:extLst>
          </p:nvPr>
        </p:nvGraphicFramePr>
        <p:xfrm>
          <a:off x="1319168" y="2305608"/>
          <a:ext cx="8712200" cy="4572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712200"/>
              </a:tblGrid>
              <a:tr h="370840">
                <a:tc>
                  <a:txBody>
                    <a:bodyPr/>
                    <a:lstStyle/>
                    <a:p>
                      <a:pPr marL="180000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The study of the generalizable extraction of knowledge from data</a:t>
                      </a:r>
                      <a:endParaRPr lang="el-G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9D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600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(Linked) Data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000" y="1846800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 </a:t>
            </a:r>
            <a:r>
              <a:rPr lang="en-US" sz="3200" dirty="0"/>
              <a:t>in several media channels </a:t>
            </a:r>
          </a:p>
          <a:p>
            <a:pPr lvl="1"/>
            <a:r>
              <a:rPr lang="en-US" sz="2800" dirty="0" smtClean="0"/>
              <a:t>E.g. social </a:t>
            </a:r>
            <a:r>
              <a:rPr lang="en-US" sz="2800" dirty="0"/>
              <a:t>networks, </a:t>
            </a:r>
            <a:r>
              <a:rPr lang="en-US" sz="2800" dirty="0" smtClean="0"/>
              <a:t>blogs, multimedia </a:t>
            </a:r>
            <a:r>
              <a:rPr lang="en-US" sz="2800" dirty="0"/>
              <a:t>sharing services</a:t>
            </a:r>
          </a:p>
          <a:p>
            <a:pPr lvl="1"/>
            <a:r>
              <a:rPr lang="en-US" sz="2800" dirty="0" smtClean="0"/>
              <a:t>Generated </a:t>
            </a:r>
            <a:r>
              <a:rPr lang="en-US" sz="2800" dirty="0"/>
              <a:t>in growing </a:t>
            </a:r>
            <a:r>
              <a:rPr lang="en-US" sz="2800" dirty="0" smtClean="0"/>
              <a:t>rates</a:t>
            </a:r>
            <a:endParaRPr lang="en-US" sz="2800" dirty="0"/>
          </a:p>
          <a:p>
            <a:pPr lvl="1"/>
            <a:r>
              <a:rPr lang="en-US" sz="2800" dirty="0" smtClean="0"/>
              <a:t>Influences </a:t>
            </a:r>
            <a:r>
              <a:rPr lang="en-US" sz="2800" dirty="0"/>
              <a:t>professional and personal </a:t>
            </a:r>
            <a:r>
              <a:rPr lang="en-US" sz="2800" dirty="0" smtClean="0"/>
              <a:t>decisions </a:t>
            </a:r>
            <a:r>
              <a:rPr lang="en-US" sz="2800" dirty="0"/>
              <a:t>and actions of </a:t>
            </a:r>
            <a:r>
              <a:rPr lang="en-US" sz="2800" dirty="0" smtClean="0"/>
              <a:t>individuals</a:t>
            </a:r>
            <a:endParaRPr lang="en-US" sz="2800" dirty="0"/>
          </a:p>
          <a:p>
            <a:r>
              <a:rPr lang="en-US" sz="3200" dirty="0" smtClean="0"/>
              <a:t>Size </a:t>
            </a:r>
            <a:r>
              <a:rPr lang="en-US" sz="3200" dirty="0"/>
              <a:t>of the dataset </a:t>
            </a:r>
            <a:r>
              <a:rPr lang="en-US" sz="3200" dirty="0" smtClean="0"/>
              <a:t>is a part </a:t>
            </a:r>
            <a:r>
              <a:rPr lang="en-US" sz="3200" dirty="0"/>
              <a:t>of the problem </a:t>
            </a:r>
            <a:r>
              <a:rPr lang="en-US" sz="3200" dirty="0" smtClean="0"/>
              <a:t>itself</a:t>
            </a:r>
          </a:p>
          <a:p>
            <a:pPr lvl="1"/>
            <a:r>
              <a:rPr lang="en-US" sz="2800" dirty="0"/>
              <a:t>Millions or billions of facts</a:t>
            </a:r>
          </a:p>
          <a:p>
            <a:pPr lvl="1"/>
            <a:r>
              <a:rPr lang="en-US" sz="2800" dirty="0" smtClean="0"/>
              <a:t>Difficult </a:t>
            </a:r>
            <a:r>
              <a:rPr lang="en-US" sz="2800" dirty="0"/>
              <a:t>to process </a:t>
            </a:r>
            <a:r>
              <a:rPr lang="en-US" sz="2800" dirty="0" smtClean="0"/>
              <a:t>using </a:t>
            </a:r>
            <a:r>
              <a:rPr lang="en-US" sz="2800" dirty="0"/>
              <a:t>conventional data processing applications</a:t>
            </a:r>
            <a:endParaRPr lang="en-US" sz="2800" dirty="0" smtClean="0"/>
          </a:p>
          <a:p>
            <a:pPr lvl="1"/>
            <a:r>
              <a:rPr lang="en-US" sz="2800" dirty="0" smtClean="0"/>
              <a:t>Storage </a:t>
            </a:r>
            <a:r>
              <a:rPr lang="en-US" sz="2800" dirty="0"/>
              <a:t>and </a:t>
            </a:r>
            <a:r>
              <a:rPr lang="en-US" sz="2800" dirty="0" smtClean="0"/>
              <a:t>querying</a:t>
            </a:r>
            <a:r>
              <a:rPr lang="en-US" sz="2800" dirty="0"/>
              <a:t> </a:t>
            </a:r>
            <a:r>
              <a:rPr lang="en-US" sz="2800" dirty="0" smtClean="0"/>
              <a:t>problems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93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(Linked) Data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000" y="1846800"/>
            <a:ext cx="10913378" cy="4351338"/>
          </a:xfrm>
        </p:spPr>
        <p:txBody>
          <a:bodyPr>
            <a:noAutofit/>
          </a:bodyPr>
          <a:lstStyle/>
          <a:p>
            <a:r>
              <a:rPr lang="en-US" sz="3200" dirty="0" smtClean="0"/>
              <a:t>No </a:t>
            </a:r>
            <a:r>
              <a:rPr lang="en-US" sz="3200" dirty="0"/>
              <a:t>formal definition of what exactly </a:t>
            </a:r>
            <a:r>
              <a:rPr lang="en-US" sz="3200" dirty="0" smtClean="0"/>
              <a:t>Big Data </a:t>
            </a:r>
            <a:r>
              <a:rPr lang="en-US" sz="3200" dirty="0"/>
              <a:t>is (and what is not)</a:t>
            </a:r>
          </a:p>
          <a:p>
            <a:pPr lvl="1"/>
            <a:r>
              <a:rPr lang="en-US" sz="2800" dirty="0"/>
              <a:t>Commonly characterized by different properties</a:t>
            </a:r>
          </a:p>
          <a:p>
            <a:pPr lvl="1"/>
            <a:r>
              <a:rPr lang="en-US" sz="2800" dirty="0"/>
              <a:t>All V’s for some mysterious </a:t>
            </a:r>
            <a:r>
              <a:rPr lang="en-US" sz="2800" dirty="0" smtClean="0"/>
              <a:t>reason</a:t>
            </a:r>
          </a:p>
          <a:p>
            <a:pPr lvl="2"/>
            <a:r>
              <a:rPr lang="en-US" sz="2400" dirty="0" smtClean="0"/>
              <a:t>Volume</a:t>
            </a:r>
          </a:p>
          <a:p>
            <a:pPr lvl="2"/>
            <a:r>
              <a:rPr lang="en-US" sz="2400" dirty="0" smtClean="0"/>
              <a:t>Velocity</a:t>
            </a:r>
          </a:p>
          <a:p>
            <a:pPr lvl="2"/>
            <a:r>
              <a:rPr lang="en-US" sz="2400" dirty="0" smtClean="0"/>
              <a:t>Variety</a:t>
            </a:r>
          </a:p>
          <a:p>
            <a:pPr lvl="2"/>
            <a:r>
              <a:rPr lang="en-US" sz="2400" dirty="0" smtClean="0"/>
              <a:t>Value</a:t>
            </a:r>
          </a:p>
          <a:p>
            <a:pPr lvl="2"/>
            <a:r>
              <a:rPr lang="en-US" sz="2400" dirty="0" smtClean="0"/>
              <a:t>Veracity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3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 envisioned Linked </a:t>
            </a:r>
            <a:r>
              <a:rPr lang="en-US" sz="3200" dirty="0"/>
              <a:t>Data </a:t>
            </a:r>
            <a:r>
              <a:rPr lang="en-US" sz="3200" dirty="0" smtClean="0"/>
              <a:t>Interoperability Layer for </a:t>
            </a:r>
            <a:r>
              <a:rPr lang="en-US" sz="3200" dirty="0"/>
              <a:t>tomorrow’s Web</a:t>
            </a:r>
            <a:endParaRPr lang="en-US" sz="3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37982" y="5754628"/>
            <a:ext cx="2771775" cy="406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bg1"/>
                </a:solidFill>
                <a:cs typeface="Times New Roman" panose="02020603050405020304" pitchFamily="18" charset="0"/>
              </a:rPr>
              <a:t>Physical Layer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437982" y="5318066"/>
            <a:ext cx="2771775" cy="393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bg1"/>
                </a:solidFill>
                <a:cs typeface="Times New Roman" panose="02020603050405020304" pitchFamily="18" charset="0"/>
              </a:rPr>
              <a:t>Data Link Layer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37982" y="4883091"/>
            <a:ext cx="2771775" cy="3937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Network Layer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37982" y="4446528"/>
            <a:ext cx="2771775" cy="393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Transport Layer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47507" y="4006791"/>
            <a:ext cx="2771775" cy="393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Session Layer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47507" y="3570228"/>
            <a:ext cx="2771775" cy="393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Presentation Layer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47507" y="3133666"/>
            <a:ext cx="2771775" cy="3937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Application Layer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036344" y="3147953"/>
            <a:ext cx="4492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l-GR" altLang="el-GR" sz="2000">
                <a:latin typeface="+mn-lt"/>
                <a:cs typeface="Times New Roman" panose="02020603050405020304" pitchFamily="18" charset="0"/>
              </a:rPr>
              <a:t>7</a:t>
            </a:r>
            <a:endParaRPr lang="en-US" altLang="el-GR" sz="200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036344" y="3581341"/>
            <a:ext cx="4492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l-GR" altLang="el-GR" sz="2000">
                <a:latin typeface="+mn-lt"/>
                <a:cs typeface="Times New Roman" panose="02020603050405020304" pitchFamily="18" charset="0"/>
              </a:rPr>
              <a:t>6</a:t>
            </a:r>
            <a:endParaRPr lang="en-US" altLang="el-GR" sz="200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036344" y="4021078"/>
            <a:ext cx="4492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l-GR" altLang="el-GR" sz="2000">
                <a:latin typeface="+mn-lt"/>
                <a:cs typeface="Times New Roman" panose="02020603050405020304" pitchFamily="18" charset="0"/>
              </a:rPr>
              <a:t>5</a:t>
            </a:r>
            <a:endParaRPr lang="en-US" altLang="el-GR" sz="200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036344" y="4454466"/>
            <a:ext cx="4492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l-GR" altLang="el-GR" sz="2000">
                <a:latin typeface="+mn-lt"/>
                <a:cs typeface="Times New Roman" panose="02020603050405020304" pitchFamily="18" charset="0"/>
              </a:rPr>
              <a:t>4</a:t>
            </a:r>
            <a:endParaRPr lang="en-US" altLang="el-GR" sz="200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036344" y="4897378"/>
            <a:ext cx="4492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l-GR" altLang="el-GR" sz="2000">
                <a:latin typeface="+mn-lt"/>
                <a:cs typeface="Times New Roman" panose="02020603050405020304" pitchFamily="18" charset="0"/>
              </a:rPr>
              <a:t>3</a:t>
            </a:r>
            <a:endParaRPr lang="en-US" altLang="el-GR" sz="200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036344" y="5332353"/>
            <a:ext cx="4492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l-GR" altLang="el-GR" sz="2000">
                <a:latin typeface="+mn-lt"/>
                <a:cs typeface="Times New Roman" panose="02020603050405020304" pitchFamily="18" charset="0"/>
              </a:rPr>
              <a:t>2</a:t>
            </a:r>
            <a:endParaRPr lang="en-US" altLang="el-GR" sz="200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2036344" y="5776853"/>
            <a:ext cx="4492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l-GR" altLang="el-GR" sz="2000">
                <a:latin typeface="+mn-lt"/>
                <a:cs typeface="Times New Roman" panose="02020603050405020304" pitchFamily="18" charset="0"/>
              </a:rPr>
              <a:t>1</a:t>
            </a:r>
            <a:endParaRPr lang="en-US" altLang="el-GR" sz="200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68619" y="5754628"/>
            <a:ext cx="2771775" cy="406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bg1"/>
                </a:solidFill>
                <a:cs typeface="Times New Roman" panose="02020603050405020304" pitchFamily="18" charset="0"/>
              </a:rPr>
              <a:t>Physical Layer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68619" y="5318066"/>
            <a:ext cx="2771775" cy="393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bg1"/>
                </a:solidFill>
                <a:cs typeface="Times New Roman" panose="02020603050405020304" pitchFamily="18" charset="0"/>
              </a:rPr>
              <a:t>Data Link Layer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268619" y="4883091"/>
            <a:ext cx="2771775" cy="3937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Network Layer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68619" y="4446528"/>
            <a:ext cx="2771775" cy="393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Transport Layer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268619" y="4006791"/>
            <a:ext cx="2771775" cy="393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Session Layer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8619" y="3570228"/>
            <a:ext cx="2771775" cy="393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Presentation Layer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68619" y="3133666"/>
            <a:ext cx="2771775" cy="3937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Linked Data Layer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68619" y="2695516"/>
            <a:ext cx="2771775" cy="393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Application Layer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778082" y="3147953"/>
            <a:ext cx="4492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l-GR" altLang="el-GR" sz="2000">
                <a:latin typeface="+mn-lt"/>
                <a:cs typeface="Times New Roman" panose="02020603050405020304" pitchFamily="18" charset="0"/>
              </a:rPr>
              <a:t>7</a:t>
            </a:r>
            <a:r>
              <a:rPr lang="en-US" altLang="el-GR" sz="2000">
                <a:latin typeface="+mn-lt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778082" y="2708216"/>
            <a:ext cx="4492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l-GR" altLang="el-GR" sz="2000">
                <a:latin typeface="+mn-lt"/>
                <a:cs typeface="Times New Roman" panose="02020603050405020304" pitchFamily="18" charset="0"/>
              </a:rPr>
              <a:t>7</a:t>
            </a:r>
            <a:r>
              <a:rPr lang="en-US" altLang="el-GR" sz="2000">
                <a:latin typeface="+mn-lt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778082" y="3570228"/>
            <a:ext cx="4492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l-GR" altLang="el-GR" sz="2000">
                <a:latin typeface="+mn-lt"/>
                <a:cs typeface="Times New Roman" panose="02020603050405020304" pitchFamily="18" charset="0"/>
              </a:rPr>
              <a:t>6</a:t>
            </a:r>
            <a:endParaRPr lang="en-US" altLang="el-GR" sz="200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778082" y="4009966"/>
            <a:ext cx="4492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l-GR" altLang="el-GR" sz="2000">
                <a:latin typeface="+mn-lt"/>
                <a:cs typeface="Times New Roman" panose="02020603050405020304" pitchFamily="18" charset="0"/>
              </a:rPr>
              <a:t>5</a:t>
            </a:r>
            <a:endParaRPr lang="en-US" altLang="el-GR" sz="200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778082" y="4443353"/>
            <a:ext cx="4492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l-GR" altLang="el-GR" sz="2000">
                <a:latin typeface="+mn-lt"/>
                <a:cs typeface="Times New Roman" panose="02020603050405020304" pitchFamily="18" charset="0"/>
              </a:rPr>
              <a:t>4</a:t>
            </a:r>
            <a:endParaRPr lang="en-US" altLang="el-GR" sz="200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778082" y="4886266"/>
            <a:ext cx="4492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l-GR" altLang="el-GR" sz="2000">
                <a:latin typeface="+mn-lt"/>
                <a:cs typeface="Times New Roman" panose="02020603050405020304" pitchFamily="18" charset="0"/>
              </a:rPr>
              <a:t>3</a:t>
            </a:r>
            <a:endParaRPr lang="en-US" altLang="el-GR" sz="200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778082" y="5321241"/>
            <a:ext cx="4492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l-GR" altLang="el-GR" sz="2000">
                <a:latin typeface="+mn-lt"/>
                <a:cs typeface="Times New Roman" panose="02020603050405020304" pitchFamily="18" charset="0"/>
              </a:rPr>
              <a:t>2</a:t>
            </a:r>
            <a:endParaRPr lang="en-US" altLang="el-GR" sz="200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7" name="TextBox 21"/>
          <p:cNvSpPr txBox="1">
            <a:spLocks noChangeArrowheads="1"/>
          </p:cNvSpPr>
          <p:nvPr/>
        </p:nvSpPr>
        <p:spPr bwMode="auto">
          <a:xfrm>
            <a:off x="5778082" y="5765741"/>
            <a:ext cx="4492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l-GR" altLang="el-GR" sz="2000">
                <a:latin typeface="+mn-lt"/>
                <a:cs typeface="Times New Roman" panose="02020603050405020304" pitchFamily="18" charset="0"/>
              </a:rPr>
              <a:t>1</a:t>
            </a:r>
            <a:endParaRPr lang="en-US" altLang="el-GR" sz="200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8" name="Isosceles Triangle 37"/>
          <p:cNvSpPr/>
          <p:nvPr/>
        </p:nvSpPr>
        <p:spPr>
          <a:xfrm rot="5400000">
            <a:off x="4612856" y="4392554"/>
            <a:ext cx="1897063" cy="309562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2340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(Linked) Data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Need </a:t>
            </a:r>
            <a:r>
              <a:rPr lang="en-US" sz="3200" dirty="0"/>
              <a:t>for</a:t>
            </a:r>
          </a:p>
          <a:p>
            <a:pPr lvl="1"/>
            <a:r>
              <a:rPr lang="en-US" sz="2800" dirty="0" smtClean="0"/>
              <a:t>Timely</a:t>
            </a:r>
            <a:r>
              <a:rPr lang="en-US" sz="2800" dirty="0"/>
              <a:t>, </a:t>
            </a:r>
            <a:r>
              <a:rPr lang="en-US" sz="2800" dirty="0" smtClean="0"/>
              <a:t>accurate, efficient </a:t>
            </a:r>
            <a:r>
              <a:rPr lang="en-US" sz="2800" dirty="0"/>
              <a:t>analysis of </a:t>
            </a:r>
            <a:r>
              <a:rPr lang="en-US" sz="2800" dirty="0" smtClean="0"/>
              <a:t>Big Data </a:t>
            </a:r>
            <a:r>
              <a:rPr lang="en-US" sz="2800" dirty="0"/>
              <a:t>volumes</a:t>
            </a:r>
          </a:p>
          <a:p>
            <a:pPr lvl="1"/>
            <a:r>
              <a:rPr lang="en-US" sz="2800" dirty="0"/>
              <a:t>Managing, querying and </a:t>
            </a:r>
            <a:r>
              <a:rPr lang="en-US" sz="2800" dirty="0" smtClean="0"/>
              <a:t>consuming</a:t>
            </a:r>
            <a:endParaRPr lang="en-US" sz="2800" dirty="0"/>
          </a:p>
          <a:p>
            <a:pPr lvl="1"/>
            <a:r>
              <a:rPr lang="en-US" sz="2800" dirty="0" smtClean="0"/>
              <a:t>Handling </a:t>
            </a:r>
            <a:r>
              <a:rPr lang="en-US" sz="2800" dirty="0"/>
              <a:t>the vast amounts of data </a:t>
            </a:r>
            <a:r>
              <a:rPr lang="en-US" sz="2800" dirty="0" smtClean="0"/>
              <a:t>to be generated </a:t>
            </a:r>
            <a:r>
              <a:rPr lang="en-US" sz="2800" dirty="0"/>
              <a:t>in the near future</a:t>
            </a:r>
          </a:p>
          <a:p>
            <a:r>
              <a:rPr lang="en-US" sz="3200" dirty="0"/>
              <a:t>Linked Data</a:t>
            </a:r>
          </a:p>
          <a:p>
            <a:pPr lvl="1"/>
            <a:r>
              <a:rPr lang="en-US" sz="2800" dirty="0" smtClean="0"/>
              <a:t>Part </a:t>
            </a:r>
            <a:r>
              <a:rPr lang="en-US" sz="2800" dirty="0"/>
              <a:t>of the Big Data landscape</a:t>
            </a:r>
          </a:p>
          <a:p>
            <a:pPr lvl="1"/>
            <a:r>
              <a:rPr lang="en-US" sz="2800" dirty="0" smtClean="0"/>
              <a:t>Ideal </a:t>
            </a:r>
            <a:r>
              <a:rPr lang="en-US" sz="2800" dirty="0" err="1"/>
              <a:t>testbed</a:t>
            </a:r>
            <a:r>
              <a:rPr lang="en-US" sz="2800" dirty="0"/>
              <a:t> for researching </a:t>
            </a:r>
            <a:r>
              <a:rPr lang="en-US" sz="2800" dirty="0" smtClean="0"/>
              <a:t>key </a:t>
            </a:r>
            <a:r>
              <a:rPr lang="en-US" sz="2800" dirty="0"/>
              <a:t>Big Data challenges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35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(Even) More </a:t>
            </a:r>
            <a:r>
              <a:rPr lang="en-US" dirty="0"/>
              <a:t>Research </a:t>
            </a:r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Privacy</a:t>
            </a:r>
          </a:p>
          <a:p>
            <a:r>
              <a:rPr lang="en-US" sz="3200" dirty="0" smtClean="0"/>
              <a:t>Legal aspects</a:t>
            </a:r>
          </a:p>
          <a:p>
            <a:r>
              <a:rPr lang="en-US" sz="3200" dirty="0" smtClean="0"/>
              <a:t>Integration </a:t>
            </a:r>
            <a:r>
              <a:rPr lang="en-US" sz="3200" dirty="0"/>
              <a:t>and reconciliation from diverse data </a:t>
            </a:r>
            <a:r>
              <a:rPr lang="en-US" sz="3200" dirty="0" smtClean="0"/>
              <a:t>sources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1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sz="3200" dirty="0" smtClean="0"/>
              <a:t>Recap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 Research Challenges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0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 –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Definitions – prospects – solutions</a:t>
            </a:r>
          </a:p>
          <a:p>
            <a:pPr lvl="1"/>
            <a:r>
              <a:rPr lang="en-US" sz="2800" dirty="0"/>
              <a:t>Semantic </a:t>
            </a:r>
            <a:r>
              <a:rPr lang="en-US" sz="2800" dirty="0" smtClean="0"/>
              <a:t>Web</a:t>
            </a:r>
          </a:p>
          <a:p>
            <a:pPr lvl="2"/>
            <a:r>
              <a:rPr lang="en-US" sz="2400" dirty="0" smtClean="0"/>
              <a:t>Main building blocks</a:t>
            </a:r>
          </a:p>
          <a:p>
            <a:pPr lvl="2"/>
            <a:r>
              <a:rPr lang="en-US" sz="2400" dirty="0" smtClean="0"/>
              <a:t>Key terms</a:t>
            </a:r>
          </a:p>
          <a:p>
            <a:pPr lvl="2"/>
            <a:r>
              <a:rPr lang="en-US" sz="2400" dirty="0"/>
              <a:t>I</a:t>
            </a:r>
            <a:r>
              <a:rPr lang="en-US" sz="2400" dirty="0" smtClean="0"/>
              <a:t>ssues </a:t>
            </a:r>
          </a:p>
          <a:p>
            <a:pPr lvl="1"/>
            <a:r>
              <a:rPr lang="en-US" sz="2800" dirty="0" smtClean="0"/>
              <a:t>Linked Data</a:t>
            </a:r>
          </a:p>
          <a:p>
            <a:pPr lvl="2"/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 </a:t>
            </a:r>
            <a:r>
              <a:rPr lang="en-US" dirty="0"/>
              <a:t>– Technical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From </a:t>
            </a:r>
            <a:r>
              <a:rPr lang="en-US" sz="3200" dirty="0"/>
              <a:t>theory to </a:t>
            </a:r>
            <a:r>
              <a:rPr lang="en-US" sz="3200" dirty="0" smtClean="0"/>
              <a:t>practice</a:t>
            </a:r>
          </a:p>
          <a:p>
            <a:pPr lvl="1"/>
            <a:r>
              <a:rPr lang="en-US" sz="2800" dirty="0" smtClean="0"/>
              <a:t>Introduction of the </a:t>
            </a:r>
            <a:r>
              <a:rPr lang="en-US" sz="2800" dirty="0"/>
              <a:t>technical background that </a:t>
            </a:r>
            <a:r>
              <a:rPr lang="en-US" sz="2800" dirty="0" smtClean="0"/>
              <a:t>materializes Chapter 1 concepts</a:t>
            </a:r>
          </a:p>
          <a:p>
            <a:pPr lvl="1"/>
            <a:r>
              <a:rPr lang="en-US" sz="2800" dirty="0" smtClean="0"/>
              <a:t>Fundamental technologies</a:t>
            </a:r>
          </a:p>
          <a:p>
            <a:pPr lvl="2"/>
            <a:r>
              <a:rPr lang="en-US" sz="2400" dirty="0" smtClean="0"/>
              <a:t>From </a:t>
            </a:r>
            <a:r>
              <a:rPr lang="en-US" sz="2400" dirty="0"/>
              <a:t>knowledge representation models </a:t>
            </a:r>
            <a:r>
              <a:rPr lang="en-US" sz="2400" dirty="0" smtClean="0"/>
              <a:t>to </a:t>
            </a:r>
            <a:r>
              <a:rPr lang="en-US" sz="2400" dirty="0"/>
              <a:t>query languages and </a:t>
            </a:r>
            <a:r>
              <a:rPr lang="en-US" sz="2400" dirty="0" smtClean="0"/>
              <a:t>mappings</a:t>
            </a:r>
          </a:p>
          <a:p>
            <a:pPr lvl="1"/>
            <a:r>
              <a:rPr lang="en-US" sz="2800" dirty="0"/>
              <a:t>Popular Linked Data </a:t>
            </a:r>
            <a:r>
              <a:rPr lang="en-US" sz="2800" dirty="0" smtClean="0"/>
              <a:t>vocabularies</a:t>
            </a:r>
          </a:p>
          <a:p>
            <a:pPr lvl="2"/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3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3 </a:t>
            </a:r>
            <a:r>
              <a:rPr lang="en-US" dirty="0"/>
              <a:t>– Deploying Linked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technical overview</a:t>
            </a:r>
          </a:p>
          <a:p>
            <a:r>
              <a:rPr lang="en-US" sz="3200" dirty="0" smtClean="0"/>
              <a:t>Modeling data</a:t>
            </a:r>
          </a:p>
          <a:p>
            <a:r>
              <a:rPr lang="en-US" sz="3200" dirty="0" smtClean="0"/>
              <a:t>Opening Data</a:t>
            </a:r>
          </a:p>
          <a:p>
            <a:r>
              <a:rPr lang="en-US" sz="3200" dirty="0" smtClean="0"/>
              <a:t>Linking Data</a:t>
            </a:r>
          </a:p>
          <a:p>
            <a:r>
              <a:rPr lang="en-US" sz="3200" dirty="0" smtClean="0"/>
              <a:t>Processing Data</a:t>
            </a:r>
          </a:p>
          <a:p>
            <a:pPr lvl="1"/>
            <a:r>
              <a:rPr lang="en-US" sz="2800" dirty="0" smtClean="0"/>
              <a:t>Available technical </a:t>
            </a:r>
            <a:r>
              <a:rPr lang="en-US" sz="2800" dirty="0"/>
              <a:t>solutions </a:t>
            </a:r>
            <a:r>
              <a:rPr lang="en-US" sz="2800" dirty="0" smtClean="0"/>
              <a:t>and tools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8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Chapter </a:t>
            </a:r>
            <a:r>
              <a:rPr lang="en-US" sz="3200" dirty="0" smtClean="0"/>
              <a:t>4 </a:t>
            </a:r>
            <a:r>
              <a:rPr lang="en-US" sz="3200" dirty="0"/>
              <a:t>– Creating Linked Data from </a:t>
            </a:r>
            <a:r>
              <a:rPr lang="en-US" sz="3200" dirty="0" smtClean="0"/>
              <a:t>Relational Databases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RDBMS with </a:t>
            </a:r>
            <a:r>
              <a:rPr lang="en-US" sz="3200" dirty="0"/>
              <a:t>Semantic Web </a:t>
            </a:r>
            <a:r>
              <a:rPr lang="en-US" sz="3200" dirty="0" smtClean="0"/>
              <a:t>applications interfaces</a:t>
            </a:r>
          </a:p>
          <a:p>
            <a:r>
              <a:rPr lang="en-US" sz="3200" dirty="0" smtClean="0"/>
              <a:t>Motivations</a:t>
            </a:r>
          </a:p>
          <a:p>
            <a:r>
              <a:rPr lang="en-US" sz="3200" dirty="0" smtClean="0"/>
              <a:t>Benefits</a:t>
            </a:r>
          </a:p>
          <a:p>
            <a:r>
              <a:rPr lang="en-US" sz="3200" dirty="0" smtClean="0"/>
              <a:t>Related </a:t>
            </a:r>
            <a:r>
              <a:rPr lang="en-US" sz="3200" dirty="0"/>
              <a:t>literature </a:t>
            </a:r>
            <a:r>
              <a:rPr lang="en-US" sz="3200" dirty="0" smtClean="0"/>
              <a:t>survey</a:t>
            </a:r>
          </a:p>
          <a:p>
            <a:pPr lvl="1"/>
            <a:r>
              <a:rPr lang="en-US" sz="2800" dirty="0" smtClean="0"/>
              <a:t>Approach categorization</a:t>
            </a:r>
          </a:p>
          <a:p>
            <a:r>
              <a:rPr lang="en-US" sz="3200" dirty="0" smtClean="0"/>
              <a:t>Proof-of-concept </a:t>
            </a:r>
            <a:r>
              <a:rPr lang="en-US" sz="3200" dirty="0"/>
              <a:t>use </a:t>
            </a:r>
            <a:r>
              <a:rPr lang="en-US" sz="3200" dirty="0" smtClean="0"/>
              <a:t>case</a:t>
            </a:r>
          </a:p>
          <a:p>
            <a:pPr lvl="1"/>
            <a:r>
              <a:rPr lang="en-US" sz="2800" dirty="0" smtClean="0"/>
              <a:t>Convert data </a:t>
            </a:r>
            <a:r>
              <a:rPr lang="en-US" sz="2800" dirty="0"/>
              <a:t>from an open access repository </a:t>
            </a:r>
            <a:r>
              <a:rPr lang="en-US" sz="2800" dirty="0" smtClean="0"/>
              <a:t>to </a:t>
            </a:r>
            <a:r>
              <a:rPr lang="en-US" sz="2800" dirty="0"/>
              <a:t>Linked </a:t>
            </a:r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0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Chapter </a:t>
            </a:r>
            <a:r>
              <a:rPr lang="en-US" sz="2400" dirty="0" smtClean="0"/>
              <a:t>5 </a:t>
            </a:r>
            <a:r>
              <a:rPr lang="en-US" sz="2400" dirty="0"/>
              <a:t>– Generating Linked Data in Real-time from Sensor Data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Basic concepts</a:t>
            </a:r>
          </a:p>
          <a:p>
            <a:pPr lvl="1"/>
            <a:r>
              <a:rPr lang="en-US" sz="2800" dirty="0" smtClean="0"/>
              <a:t>Introduction: </a:t>
            </a:r>
            <a:r>
              <a:rPr lang="en-US" sz="2800" dirty="0"/>
              <a:t>real-time processing, context-awareness, windowing and information </a:t>
            </a:r>
            <a:r>
              <a:rPr lang="en-US" sz="2800" dirty="0" smtClean="0"/>
              <a:t>fusion</a:t>
            </a:r>
          </a:p>
          <a:p>
            <a:r>
              <a:rPr lang="en-US" sz="3200" dirty="0" smtClean="0"/>
              <a:t>Related Issues</a:t>
            </a:r>
          </a:p>
          <a:p>
            <a:r>
              <a:rPr lang="en-US" sz="3200" dirty="0" smtClean="0"/>
              <a:t>System description</a:t>
            </a:r>
          </a:p>
          <a:p>
            <a:pPr lvl="1"/>
            <a:r>
              <a:rPr lang="en-US" sz="2800" dirty="0" smtClean="0"/>
              <a:t>An </a:t>
            </a:r>
            <a:r>
              <a:rPr lang="en-US" sz="2800" dirty="0"/>
              <a:t>intelligent, semantically-enabled data layer </a:t>
            </a:r>
            <a:r>
              <a:rPr lang="en-US" sz="2800" dirty="0" smtClean="0"/>
              <a:t>to integrate sensor information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171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269</TotalTime>
  <Words>1516</Words>
  <Application>Microsoft Office PowerPoint</Application>
  <PresentationFormat>Widescreen</PresentationFormat>
  <Paragraphs>345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Calibri Light</vt:lpstr>
      <vt:lpstr>Times New Roman</vt:lpstr>
      <vt:lpstr>Retrospect</vt:lpstr>
      <vt:lpstr>Chapter 6 Conclusions Summary and Outlook</vt:lpstr>
      <vt:lpstr>Outline</vt:lpstr>
      <vt:lpstr>Introduction</vt:lpstr>
      <vt:lpstr>Outline</vt:lpstr>
      <vt:lpstr>Chapter 1 – Introduction</vt:lpstr>
      <vt:lpstr>Chapter 2 – Technical Background</vt:lpstr>
      <vt:lpstr>Chapter 3 – Deploying Linked Data</vt:lpstr>
      <vt:lpstr>Chapter 4 – Creating Linked Data from Relational Databases</vt:lpstr>
      <vt:lpstr>Chapter 5 – Generating Linked Data in Real-time from Sensor Data Streams</vt:lpstr>
      <vt:lpstr>Overall Contribution (1)</vt:lpstr>
      <vt:lpstr>Overall Contribution (2)</vt:lpstr>
      <vt:lpstr>Outline</vt:lpstr>
      <vt:lpstr>Discussion (1)</vt:lpstr>
      <vt:lpstr>Discussion (2)</vt:lpstr>
      <vt:lpstr>Discussion (3)</vt:lpstr>
      <vt:lpstr>Benefits (1)</vt:lpstr>
      <vt:lpstr>Benefits (2)</vt:lpstr>
      <vt:lpstr>Benefits (3)</vt:lpstr>
      <vt:lpstr>Technical Difficulties (1)</vt:lpstr>
      <vt:lpstr>Technical Difficulties (2)</vt:lpstr>
      <vt:lpstr>Technical Difficulties (3)</vt:lpstr>
      <vt:lpstr>Open Government Data</vt:lpstr>
      <vt:lpstr>Bibliographic Archives (1)</vt:lpstr>
      <vt:lpstr>Bibliographic Archives (2)</vt:lpstr>
      <vt:lpstr>Internet of Things</vt:lpstr>
      <vt:lpstr>Outline</vt:lpstr>
      <vt:lpstr>Open Research Challenges</vt:lpstr>
      <vt:lpstr>Big (Linked) Data (1)</vt:lpstr>
      <vt:lpstr>Big (Linked) Data (2)</vt:lpstr>
      <vt:lpstr>Big (Linked) Data (3)</vt:lpstr>
      <vt:lpstr>(Even) More Research Challenges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Background</dc:title>
  <dc:creator>Nikolaos Konstantinou</dc:creator>
  <cp:lastModifiedBy>Nikolaos Konstantinou</cp:lastModifiedBy>
  <cp:revision>47</cp:revision>
  <dcterms:created xsi:type="dcterms:W3CDTF">2015-02-23T16:50:45Z</dcterms:created>
  <dcterms:modified xsi:type="dcterms:W3CDTF">2015-07-08T14:31:19Z</dcterms:modified>
</cp:coreProperties>
</file>