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 id="2147483732" r:id="rId4"/>
    <p:sldMasterId id="2147483744" r:id="rId5"/>
    <p:sldMasterId id="2147483756" r:id="rId6"/>
  </p:sldMasterIdLst>
  <p:notesMasterIdLst>
    <p:notesMasterId r:id="rId485"/>
  </p:notesMasterIdLst>
  <p:sldIdLst>
    <p:sldId id="256" r:id="rId7"/>
    <p:sldId id="257" r:id="rId8"/>
    <p:sldId id="738" r:id="rId9"/>
    <p:sldId id="736" r:id="rId10"/>
    <p:sldId id="737" r:id="rId11"/>
    <p:sldId id="266" r:id="rId12"/>
    <p:sldId id="258" r:id="rId13"/>
    <p:sldId id="268" r:id="rId14"/>
    <p:sldId id="302" r:id="rId15"/>
    <p:sldId id="267" r:id="rId16"/>
    <p:sldId id="269" r:id="rId17"/>
    <p:sldId id="312" r:id="rId18"/>
    <p:sldId id="270" r:id="rId19"/>
    <p:sldId id="271" r:id="rId20"/>
    <p:sldId id="310" r:id="rId21"/>
    <p:sldId id="259" r:id="rId22"/>
    <p:sldId id="272" r:id="rId23"/>
    <p:sldId id="303" r:id="rId24"/>
    <p:sldId id="260" r:id="rId25"/>
    <p:sldId id="274" r:id="rId26"/>
    <p:sldId id="311" r:id="rId27"/>
    <p:sldId id="275" r:id="rId28"/>
    <p:sldId id="273" r:id="rId29"/>
    <p:sldId id="305" r:id="rId30"/>
    <p:sldId id="307" r:id="rId31"/>
    <p:sldId id="314" r:id="rId32"/>
    <p:sldId id="279" r:id="rId33"/>
    <p:sldId id="315" r:id="rId34"/>
    <p:sldId id="280" r:id="rId35"/>
    <p:sldId id="282" r:id="rId36"/>
    <p:sldId id="308" r:id="rId37"/>
    <p:sldId id="316" r:id="rId38"/>
    <p:sldId id="283" r:id="rId39"/>
    <p:sldId id="281" r:id="rId40"/>
    <p:sldId id="276" r:id="rId41"/>
    <p:sldId id="284" r:id="rId42"/>
    <p:sldId id="261" r:id="rId43"/>
    <p:sldId id="262" r:id="rId44"/>
    <p:sldId id="263" r:id="rId45"/>
    <p:sldId id="285" r:id="rId46"/>
    <p:sldId id="286" r:id="rId47"/>
    <p:sldId id="287" r:id="rId48"/>
    <p:sldId id="264" r:id="rId49"/>
    <p:sldId id="288" r:id="rId50"/>
    <p:sldId id="265" r:id="rId51"/>
    <p:sldId id="289" r:id="rId52"/>
    <p:sldId id="290" r:id="rId53"/>
    <p:sldId id="291" r:id="rId54"/>
    <p:sldId id="292" r:id="rId55"/>
    <p:sldId id="293" r:id="rId56"/>
    <p:sldId id="313" r:id="rId57"/>
    <p:sldId id="298" r:id="rId58"/>
    <p:sldId id="306" r:id="rId59"/>
    <p:sldId id="299" r:id="rId60"/>
    <p:sldId id="304" r:id="rId61"/>
    <p:sldId id="300" r:id="rId62"/>
    <p:sldId id="309" r:id="rId63"/>
    <p:sldId id="296" r:id="rId64"/>
    <p:sldId id="301" r:id="rId65"/>
    <p:sldId id="297"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 id="578" r:id="rId328"/>
    <p:sldId id="579" r:id="rId329"/>
    <p:sldId id="580" r:id="rId330"/>
    <p:sldId id="581" r:id="rId331"/>
    <p:sldId id="582" r:id="rId332"/>
    <p:sldId id="583" r:id="rId333"/>
    <p:sldId id="584" r:id="rId334"/>
    <p:sldId id="585" r:id="rId335"/>
    <p:sldId id="586" r:id="rId336"/>
    <p:sldId id="587" r:id="rId337"/>
    <p:sldId id="588" r:id="rId338"/>
    <p:sldId id="589" r:id="rId339"/>
    <p:sldId id="590" r:id="rId340"/>
    <p:sldId id="591" r:id="rId341"/>
    <p:sldId id="592" r:id="rId342"/>
    <p:sldId id="593" r:id="rId343"/>
    <p:sldId id="594" r:id="rId344"/>
    <p:sldId id="595" r:id="rId345"/>
    <p:sldId id="596" r:id="rId346"/>
    <p:sldId id="597" r:id="rId347"/>
    <p:sldId id="598" r:id="rId348"/>
    <p:sldId id="599" r:id="rId349"/>
    <p:sldId id="600" r:id="rId350"/>
    <p:sldId id="601" r:id="rId351"/>
    <p:sldId id="602" r:id="rId352"/>
    <p:sldId id="603" r:id="rId353"/>
    <p:sldId id="604" r:id="rId354"/>
    <p:sldId id="605" r:id="rId355"/>
    <p:sldId id="606" r:id="rId356"/>
    <p:sldId id="607" r:id="rId357"/>
    <p:sldId id="608" r:id="rId358"/>
    <p:sldId id="609" r:id="rId359"/>
    <p:sldId id="610" r:id="rId360"/>
    <p:sldId id="611" r:id="rId361"/>
    <p:sldId id="612" r:id="rId362"/>
    <p:sldId id="613" r:id="rId363"/>
    <p:sldId id="614" r:id="rId364"/>
    <p:sldId id="615" r:id="rId365"/>
    <p:sldId id="616" r:id="rId366"/>
    <p:sldId id="617" r:id="rId367"/>
    <p:sldId id="618" r:id="rId368"/>
    <p:sldId id="619" r:id="rId369"/>
    <p:sldId id="620" r:id="rId370"/>
    <p:sldId id="621" r:id="rId371"/>
    <p:sldId id="622" r:id="rId372"/>
    <p:sldId id="623" r:id="rId373"/>
    <p:sldId id="624" r:id="rId374"/>
    <p:sldId id="625" r:id="rId375"/>
    <p:sldId id="626" r:id="rId376"/>
    <p:sldId id="627" r:id="rId377"/>
    <p:sldId id="628" r:id="rId378"/>
    <p:sldId id="629" r:id="rId379"/>
    <p:sldId id="630" r:id="rId380"/>
    <p:sldId id="631" r:id="rId381"/>
    <p:sldId id="632" r:id="rId382"/>
    <p:sldId id="633" r:id="rId383"/>
    <p:sldId id="634" r:id="rId384"/>
    <p:sldId id="635" r:id="rId385"/>
    <p:sldId id="636" r:id="rId386"/>
    <p:sldId id="637" r:id="rId387"/>
    <p:sldId id="638" r:id="rId388"/>
    <p:sldId id="639" r:id="rId389"/>
    <p:sldId id="640" r:id="rId390"/>
    <p:sldId id="641" r:id="rId391"/>
    <p:sldId id="642" r:id="rId392"/>
    <p:sldId id="643" r:id="rId393"/>
    <p:sldId id="644" r:id="rId394"/>
    <p:sldId id="645" r:id="rId395"/>
    <p:sldId id="646" r:id="rId396"/>
    <p:sldId id="647" r:id="rId397"/>
    <p:sldId id="648" r:id="rId398"/>
    <p:sldId id="649" r:id="rId399"/>
    <p:sldId id="650" r:id="rId400"/>
    <p:sldId id="651" r:id="rId401"/>
    <p:sldId id="652" r:id="rId402"/>
    <p:sldId id="653" r:id="rId403"/>
    <p:sldId id="654" r:id="rId404"/>
    <p:sldId id="655" r:id="rId405"/>
    <p:sldId id="656" r:id="rId406"/>
    <p:sldId id="657" r:id="rId407"/>
    <p:sldId id="658" r:id="rId408"/>
    <p:sldId id="659" r:id="rId409"/>
    <p:sldId id="660" r:id="rId410"/>
    <p:sldId id="661" r:id="rId411"/>
    <p:sldId id="662" r:id="rId412"/>
    <p:sldId id="663" r:id="rId413"/>
    <p:sldId id="664" r:id="rId414"/>
    <p:sldId id="665" r:id="rId415"/>
    <p:sldId id="666" r:id="rId416"/>
    <p:sldId id="667" r:id="rId417"/>
    <p:sldId id="668" r:id="rId418"/>
    <p:sldId id="669" r:id="rId419"/>
    <p:sldId id="670" r:id="rId420"/>
    <p:sldId id="671" r:id="rId421"/>
    <p:sldId id="672" r:id="rId422"/>
    <p:sldId id="673" r:id="rId423"/>
    <p:sldId id="674" r:id="rId424"/>
    <p:sldId id="675" r:id="rId425"/>
    <p:sldId id="676" r:id="rId426"/>
    <p:sldId id="677" r:id="rId427"/>
    <p:sldId id="678" r:id="rId428"/>
    <p:sldId id="679" r:id="rId429"/>
    <p:sldId id="680" r:id="rId430"/>
    <p:sldId id="681" r:id="rId431"/>
    <p:sldId id="682" r:id="rId432"/>
    <p:sldId id="683" r:id="rId433"/>
    <p:sldId id="684" r:id="rId434"/>
    <p:sldId id="685" r:id="rId435"/>
    <p:sldId id="686" r:id="rId436"/>
    <p:sldId id="687" r:id="rId437"/>
    <p:sldId id="688" r:id="rId438"/>
    <p:sldId id="689" r:id="rId439"/>
    <p:sldId id="690" r:id="rId440"/>
    <p:sldId id="691" r:id="rId441"/>
    <p:sldId id="692" r:id="rId442"/>
    <p:sldId id="693" r:id="rId443"/>
    <p:sldId id="694" r:id="rId444"/>
    <p:sldId id="695" r:id="rId445"/>
    <p:sldId id="696" r:id="rId446"/>
    <p:sldId id="697" r:id="rId447"/>
    <p:sldId id="698" r:id="rId448"/>
    <p:sldId id="699" r:id="rId449"/>
    <p:sldId id="700" r:id="rId450"/>
    <p:sldId id="701" r:id="rId451"/>
    <p:sldId id="702" r:id="rId452"/>
    <p:sldId id="703" r:id="rId453"/>
    <p:sldId id="704" r:id="rId454"/>
    <p:sldId id="705" r:id="rId455"/>
    <p:sldId id="706" r:id="rId456"/>
    <p:sldId id="707" r:id="rId457"/>
    <p:sldId id="708" r:id="rId458"/>
    <p:sldId id="709" r:id="rId459"/>
    <p:sldId id="710" r:id="rId460"/>
    <p:sldId id="711" r:id="rId461"/>
    <p:sldId id="712" r:id="rId462"/>
    <p:sldId id="713" r:id="rId463"/>
    <p:sldId id="714" r:id="rId464"/>
    <p:sldId id="715" r:id="rId465"/>
    <p:sldId id="716" r:id="rId466"/>
    <p:sldId id="717" r:id="rId467"/>
    <p:sldId id="718" r:id="rId468"/>
    <p:sldId id="719" r:id="rId469"/>
    <p:sldId id="720" r:id="rId470"/>
    <p:sldId id="721" r:id="rId471"/>
    <p:sldId id="722" r:id="rId472"/>
    <p:sldId id="723" r:id="rId473"/>
    <p:sldId id="724" r:id="rId474"/>
    <p:sldId id="725" r:id="rId475"/>
    <p:sldId id="726" r:id="rId476"/>
    <p:sldId id="727" r:id="rId477"/>
    <p:sldId id="728" r:id="rId478"/>
    <p:sldId id="729" r:id="rId479"/>
    <p:sldId id="730" r:id="rId480"/>
    <p:sldId id="731" r:id="rId481"/>
    <p:sldId id="732" r:id="rId482"/>
    <p:sldId id="733" r:id="rId483"/>
    <p:sldId id="734" r:id="rId4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6" autoAdjust="0"/>
    <p:restoredTop sz="94660"/>
  </p:normalViewPr>
  <p:slideViewPr>
    <p:cSldViewPr snapToGrid="0">
      <p:cViewPr varScale="1">
        <p:scale>
          <a:sx n="110" d="100"/>
          <a:sy n="110"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99" Type="http://schemas.openxmlformats.org/officeDocument/2006/relationships/slide" Target="slides/slide293.xml"/><Relationship Id="rId21" Type="http://schemas.openxmlformats.org/officeDocument/2006/relationships/slide" Target="slides/slide15.xml"/><Relationship Id="rId63" Type="http://schemas.openxmlformats.org/officeDocument/2006/relationships/slide" Target="slides/slide57.xml"/><Relationship Id="rId159" Type="http://schemas.openxmlformats.org/officeDocument/2006/relationships/slide" Target="slides/slide153.xml"/><Relationship Id="rId324" Type="http://schemas.openxmlformats.org/officeDocument/2006/relationships/slide" Target="slides/slide318.xml"/><Relationship Id="rId366" Type="http://schemas.openxmlformats.org/officeDocument/2006/relationships/slide" Target="slides/slide360.xml"/><Relationship Id="rId170" Type="http://schemas.openxmlformats.org/officeDocument/2006/relationships/slide" Target="slides/slide164.xml"/><Relationship Id="rId226" Type="http://schemas.openxmlformats.org/officeDocument/2006/relationships/slide" Target="slides/slide220.xml"/><Relationship Id="rId433" Type="http://schemas.openxmlformats.org/officeDocument/2006/relationships/slide" Target="slides/slide427.xml"/><Relationship Id="rId268" Type="http://schemas.openxmlformats.org/officeDocument/2006/relationships/slide" Target="slides/slide262.xml"/><Relationship Id="rId475" Type="http://schemas.openxmlformats.org/officeDocument/2006/relationships/slide" Target="slides/slide469.xml"/><Relationship Id="rId32" Type="http://schemas.openxmlformats.org/officeDocument/2006/relationships/slide" Target="slides/slide26.xml"/><Relationship Id="rId74" Type="http://schemas.openxmlformats.org/officeDocument/2006/relationships/slide" Target="slides/slide68.xml"/><Relationship Id="rId128" Type="http://schemas.openxmlformats.org/officeDocument/2006/relationships/slide" Target="slides/slide122.xml"/><Relationship Id="rId335" Type="http://schemas.openxmlformats.org/officeDocument/2006/relationships/slide" Target="slides/slide329.xml"/><Relationship Id="rId377" Type="http://schemas.openxmlformats.org/officeDocument/2006/relationships/slide" Target="slides/slide371.xml"/><Relationship Id="rId5" Type="http://schemas.openxmlformats.org/officeDocument/2006/relationships/slideMaster" Target="slideMasters/slideMaster5.xml"/><Relationship Id="rId181" Type="http://schemas.openxmlformats.org/officeDocument/2006/relationships/slide" Target="slides/slide175.xml"/><Relationship Id="rId237" Type="http://schemas.openxmlformats.org/officeDocument/2006/relationships/slide" Target="slides/slide231.xml"/><Relationship Id="rId402" Type="http://schemas.openxmlformats.org/officeDocument/2006/relationships/slide" Target="slides/slide396.xml"/><Relationship Id="rId279" Type="http://schemas.openxmlformats.org/officeDocument/2006/relationships/slide" Target="slides/slide273.xml"/><Relationship Id="rId444" Type="http://schemas.openxmlformats.org/officeDocument/2006/relationships/slide" Target="slides/slide438.xml"/><Relationship Id="rId486" Type="http://schemas.openxmlformats.org/officeDocument/2006/relationships/presProps" Target="presProps.xml"/><Relationship Id="rId43" Type="http://schemas.openxmlformats.org/officeDocument/2006/relationships/slide" Target="slides/slide37.xml"/><Relationship Id="rId139" Type="http://schemas.openxmlformats.org/officeDocument/2006/relationships/slide" Target="slides/slide133.xml"/><Relationship Id="rId290" Type="http://schemas.openxmlformats.org/officeDocument/2006/relationships/slide" Target="slides/slide284.xml"/><Relationship Id="rId304" Type="http://schemas.openxmlformats.org/officeDocument/2006/relationships/slide" Target="slides/slide298.xml"/><Relationship Id="rId346" Type="http://schemas.openxmlformats.org/officeDocument/2006/relationships/slide" Target="slides/slide340.xml"/><Relationship Id="rId388" Type="http://schemas.openxmlformats.org/officeDocument/2006/relationships/slide" Target="slides/slide382.xml"/><Relationship Id="rId85" Type="http://schemas.openxmlformats.org/officeDocument/2006/relationships/slide" Target="slides/slide79.xml"/><Relationship Id="rId150" Type="http://schemas.openxmlformats.org/officeDocument/2006/relationships/slide" Target="slides/slide144.xml"/><Relationship Id="rId192" Type="http://schemas.openxmlformats.org/officeDocument/2006/relationships/slide" Target="slides/slide186.xml"/><Relationship Id="rId206" Type="http://schemas.openxmlformats.org/officeDocument/2006/relationships/slide" Target="slides/slide200.xml"/><Relationship Id="rId413" Type="http://schemas.openxmlformats.org/officeDocument/2006/relationships/slide" Target="slides/slide407.xml"/><Relationship Id="rId248" Type="http://schemas.openxmlformats.org/officeDocument/2006/relationships/slide" Target="slides/slide242.xml"/><Relationship Id="rId455" Type="http://schemas.openxmlformats.org/officeDocument/2006/relationships/slide" Target="slides/slide449.xml"/><Relationship Id="rId12" Type="http://schemas.openxmlformats.org/officeDocument/2006/relationships/slide" Target="slides/slide6.xml"/><Relationship Id="rId108" Type="http://schemas.openxmlformats.org/officeDocument/2006/relationships/slide" Target="slides/slide102.xml"/><Relationship Id="rId315" Type="http://schemas.openxmlformats.org/officeDocument/2006/relationships/slide" Target="slides/slide309.xml"/><Relationship Id="rId357" Type="http://schemas.openxmlformats.org/officeDocument/2006/relationships/slide" Target="slides/slide351.xml"/><Relationship Id="rId54" Type="http://schemas.openxmlformats.org/officeDocument/2006/relationships/slide" Target="slides/slide48.xml"/><Relationship Id="rId96" Type="http://schemas.openxmlformats.org/officeDocument/2006/relationships/slide" Target="slides/slide90.xml"/><Relationship Id="rId161" Type="http://schemas.openxmlformats.org/officeDocument/2006/relationships/slide" Target="slides/slide155.xml"/><Relationship Id="rId217" Type="http://schemas.openxmlformats.org/officeDocument/2006/relationships/slide" Target="slides/slide211.xml"/><Relationship Id="rId399" Type="http://schemas.openxmlformats.org/officeDocument/2006/relationships/slide" Target="slides/slide393.xml"/><Relationship Id="rId259" Type="http://schemas.openxmlformats.org/officeDocument/2006/relationships/slide" Target="slides/slide253.xml"/><Relationship Id="rId424" Type="http://schemas.openxmlformats.org/officeDocument/2006/relationships/slide" Target="slides/slide418.xml"/><Relationship Id="rId466" Type="http://schemas.openxmlformats.org/officeDocument/2006/relationships/slide" Target="slides/slide460.xml"/><Relationship Id="rId23" Type="http://schemas.openxmlformats.org/officeDocument/2006/relationships/slide" Target="slides/slide17.xml"/><Relationship Id="rId119" Type="http://schemas.openxmlformats.org/officeDocument/2006/relationships/slide" Target="slides/slide113.xml"/><Relationship Id="rId270" Type="http://schemas.openxmlformats.org/officeDocument/2006/relationships/slide" Target="slides/slide264.xml"/><Relationship Id="rId326" Type="http://schemas.openxmlformats.org/officeDocument/2006/relationships/slide" Target="slides/slide320.xml"/><Relationship Id="rId65" Type="http://schemas.openxmlformats.org/officeDocument/2006/relationships/slide" Target="slides/slide59.xml"/><Relationship Id="rId130" Type="http://schemas.openxmlformats.org/officeDocument/2006/relationships/slide" Target="slides/slide124.xml"/><Relationship Id="rId368" Type="http://schemas.openxmlformats.org/officeDocument/2006/relationships/slide" Target="slides/slide362.xml"/><Relationship Id="rId172" Type="http://schemas.openxmlformats.org/officeDocument/2006/relationships/slide" Target="slides/slide166.xml"/><Relationship Id="rId228" Type="http://schemas.openxmlformats.org/officeDocument/2006/relationships/slide" Target="slides/slide222.xml"/><Relationship Id="rId435" Type="http://schemas.openxmlformats.org/officeDocument/2006/relationships/slide" Target="slides/slide429.xml"/><Relationship Id="rId477" Type="http://schemas.openxmlformats.org/officeDocument/2006/relationships/slide" Target="slides/slide471.xml"/><Relationship Id="rId281" Type="http://schemas.openxmlformats.org/officeDocument/2006/relationships/slide" Target="slides/slide275.xml"/><Relationship Id="rId337" Type="http://schemas.openxmlformats.org/officeDocument/2006/relationships/slide" Target="slides/slide331.xml"/><Relationship Id="rId34" Type="http://schemas.openxmlformats.org/officeDocument/2006/relationships/slide" Target="slides/slide28.xml"/><Relationship Id="rId76" Type="http://schemas.openxmlformats.org/officeDocument/2006/relationships/slide" Target="slides/slide70.xml"/><Relationship Id="rId141" Type="http://schemas.openxmlformats.org/officeDocument/2006/relationships/slide" Target="slides/slide135.xml"/><Relationship Id="rId379" Type="http://schemas.openxmlformats.org/officeDocument/2006/relationships/slide" Target="slides/slide373.xml"/><Relationship Id="rId7" Type="http://schemas.openxmlformats.org/officeDocument/2006/relationships/slide" Target="slides/slide1.xml"/><Relationship Id="rId183" Type="http://schemas.openxmlformats.org/officeDocument/2006/relationships/slide" Target="slides/slide177.xml"/><Relationship Id="rId239" Type="http://schemas.openxmlformats.org/officeDocument/2006/relationships/slide" Target="slides/slide233.xml"/><Relationship Id="rId390" Type="http://schemas.openxmlformats.org/officeDocument/2006/relationships/slide" Target="slides/slide384.xml"/><Relationship Id="rId404" Type="http://schemas.openxmlformats.org/officeDocument/2006/relationships/slide" Target="slides/slide398.xml"/><Relationship Id="rId446" Type="http://schemas.openxmlformats.org/officeDocument/2006/relationships/slide" Target="slides/slide440.xml"/><Relationship Id="rId250" Type="http://schemas.openxmlformats.org/officeDocument/2006/relationships/slide" Target="slides/slide244.xml"/><Relationship Id="rId292" Type="http://schemas.openxmlformats.org/officeDocument/2006/relationships/slide" Target="slides/slide286.xml"/><Relationship Id="rId306" Type="http://schemas.openxmlformats.org/officeDocument/2006/relationships/slide" Target="slides/slide300.xml"/><Relationship Id="rId488" Type="http://schemas.openxmlformats.org/officeDocument/2006/relationships/theme" Target="theme/theme1.xml"/><Relationship Id="rId45" Type="http://schemas.openxmlformats.org/officeDocument/2006/relationships/slide" Target="slides/slide39.xml"/><Relationship Id="rId87" Type="http://schemas.openxmlformats.org/officeDocument/2006/relationships/slide" Target="slides/slide81.xml"/><Relationship Id="rId110" Type="http://schemas.openxmlformats.org/officeDocument/2006/relationships/slide" Target="slides/slide104.xml"/><Relationship Id="rId348" Type="http://schemas.openxmlformats.org/officeDocument/2006/relationships/slide" Target="slides/slide342.xml"/><Relationship Id="rId152" Type="http://schemas.openxmlformats.org/officeDocument/2006/relationships/slide" Target="slides/slide146.xml"/><Relationship Id="rId194" Type="http://schemas.openxmlformats.org/officeDocument/2006/relationships/slide" Target="slides/slide188.xml"/><Relationship Id="rId208" Type="http://schemas.openxmlformats.org/officeDocument/2006/relationships/slide" Target="slides/slide202.xml"/><Relationship Id="rId415" Type="http://schemas.openxmlformats.org/officeDocument/2006/relationships/slide" Target="slides/slide409.xml"/><Relationship Id="rId457" Type="http://schemas.openxmlformats.org/officeDocument/2006/relationships/slide" Target="slides/slide451.xml"/><Relationship Id="rId261" Type="http://schemas.openxmlformats.org/officeDocument/2006/relationships/slide" Target="slides/slide255.xml"/><Relationship Id="rId14" Type="http://schemas.openxmlformats.org/officeDocument/2006/relationships/slide" Target="slides/slide8.xml"/><Relationship Id="rId56" Type="http://schemas.openxmlformats.org/officeDocument/2006/relationships/slide" Target="slides/slide50.xml"/><Relationship Id="rId317" Type="http://schemas.openxmlformats.org/officeDocument/2006/relationships/slide" Target="slides/slide311.xml"/><Relationship Id="rId359" Type="http://schemas.openxmlformats.org/officeDocument/2006/relationships/slide" Target="slides/slide353.xml"/><Relationship Id="rId98" Type="http://schemas.openxmlformats.org/officeDocument/2006/relationships/slide" Target="slides/slide92.xml"/><Relationship Id="rId121" Type="http://schemas.openxmlformats.org/officeDocument/2006/relationships/slide" Target="slides/slide115.xml"/><Relationship Id="rId163" Type="http://schemas.openxmlformats.org/officeDocument/2006/relationships/slide" Target="slides/slide157.xml"/><Relationship Id="rId219" Type="http://schemas.openxmlformats.org/officeDocument/2006/relationships/slide" Target="slides/slide213.xml"/><Relationship Id="rId370" Type="http://schemas.openxmlformats.org/officeDocument/2006/relationships/slide" Target="slides/slide364.xml"/><Relationship Id="rId426" Type="http://schemas.openxmlformats.org/officeDocument/2006/relationships/slide" Target="slides/slide420.xml"/><Relationship Id="rId230" Type="http://schemas.openxmlformats.org/officeDocument/2006/relationships/slide" Target="slides/slide224.xml"/><Relationship Id="rId468" Type="http://schemas.openxmlformats.org/officeDocument/2006/relationships/slide" Target="slides/slide462.xml"/><Relationship Id="rId25" Type="http://schemas.openxmlformats.org/officeDocument/2006/relationships/slide" Target="slides/slide19.xml"/><Relationship Id="rId67" Type="http://schemas.openxmlformats.org/officeDocument/2006/relationships/slide" Target="slides/slide61.xml"/><Relationship Id="rId272" Type="http://schemas.openxmlformats.org/officeDocument/2006/relationships/slide" Target="slides/slide266.xml"/><Relationship Id="rId328" Type="http://schemas.openxmlformats.org/officeDocument/2006/relationships/slide" Target="slides/slide322.xml"/><Relationship Id="rId132" Type="http://schemas.openxmlformats.org/officeDocument/2006/relationships/slide" Target="slides/slide126.xml"/><Relationship Id="rId174" Type="http://schemas.openxmlformats.org/officeDocument/2006/relationships/slide" Target="slides/slide168.xml"/><Relationship Id="rId381" Type="http://schemas.openxmlformats.org/officeDocument/2006/relationships/slide" Target="slides/slide375.xml"/><Relationship Id="rId241" Type="http://schemas.openxmlformats.org/officeDocument/2006/relationships/slide" Target="slides/slide235.xml"/><Relationship Id="rId437" Type="http://schemas.openxmlformats.org/officeDocument/2006/relationships/slide" Target="slides/slide431.xml"/><Relationship Id="rId479" Type="http://schemas.openxmlformats.org/officeDocument/2006/relationships/slide" Target="slides/slide473.xml"/><Relationship Id="rId36" Type="http://schemas.openxmlformats.org/officeDocument/2006/relationships/slide" Target="slides/slide30.xml"/><Relationship Id="rId283" Type="http://schemas.openxmlformats.org/officeDocument/2006/relationships/slide" Target="slides/slide277.xml"/><Relationship Id="rId339" Type="http://schemas.openxmlformats.org/officeDocument/2006/relationships/slide" Target="slides/slide333.xml"/><Relationship Id="rId78" Type="http://schemas.openxmlformats.org/officeDocument/2006/relationships/slide" Target="slides/slide72.xml"/><Relationship Id="rId101" Type="http://schemas.openxmlformats.org/officeDocument/2006/relationships/slide" Target="slides/slide95.xml"/><Relationship Id="rId143" Type="http://schemas.openxmlformats.org/officeDocument/2006/relationships/slide" Target="slides/slide137.xml"/><Relationship Id="rId185" Type="http://schemas.openxmlformats.org/officeDocument/2006/relationships/slide" Target="slides/slide179.xml"/><Relationship Id="rId350" Type="http://schemas.openxmlformats.org/officeDocument/2006/relationships/slide" Target="slides/slide344.xml"/><Relationship Id="rId406" Type="http://schemas.openxmlformats.org/officeDocument/2006/relationships/slide" Target="slides/slide400.xml"/><Relationship Id="rId9" Type="http://schemas.openxmlformats.org/officeDocument/2006/relationships/slide" Target="slides/slide3.xml"/><Relationship Id="rId210" Type="http://schemas.openxmlformats.org/officeDocument/2006/relationships/slide" Target="slides/slide204.xml"/><Relationship Id="rId392" Type="http://schemas.openxmlformats.org/officeDocument/2006/relationships/slide" Target="slides/slide386.xml"/><Relationship Id="rId448" Type="http://schemas.openxmlformats.org/officeDocument/2006/relationships/slide" Target="slides/slide442.xml"/><Relationship Id="rId252" Type="http://schemas.openxmlformats.org/officeDocument/2006/relationships/slide" Target="slides/slide246.xml"/><Relationship Id="rId294" Type="http://schemas.openxmlformats.org/officeDocument/2006/relationships/slide" Target="slides/slide288.xml"/><Relationship Id="rId308" Type="http://schemas.openxmlformats.org/officeDocument/2006/relationships/slide" Target="slides/slide302.xml"/><Relationship Id="rId47" Type="http://schemas.openxmlformats.org/officeDocument/2006/relationships/slide" Target="slides/slide41.xml"/><Relationship Id="rId89" Type="http://schemas.openxmlformats.org/officeDocument/2006/relationships/slide" Target="slides/slide83.xml"/><Relationship Id="rId112" Type="http://schemas.openxmlformats.org/officeDocument/2006/relationships/slide" Target="slides/slide106.xml"/><Relationship Id="rId154" Type="http://schemas.openxmlformats.org/officeDocument/2006/relationships/slide" Target="slides/slide148.xml"/><Relationship Id="rId361" Type="http://schemas.openxmlformats.org/officeDocument/2006/relationships/slide" Target="slides/slide355.xml"/><Relationship Id="rId196" Type="http://schemas.openxmlformats.org/officeDocument/2006/relationships/slide" Target="slides/slide190.xml"/><Relationship Id="rId417" Type="http://schemas.openxmlformats.org/officeDocument/2006/relationships/slide" Target="slides/slide411.xml"/><Relationship Id="rId459" Type="http://schemas.openxmlformats.org/officeDocument/2006/relationships/slide" Target="slides/slide453.xml"/><Relationship Id="rId16" Type="http://schemas.openxmlformats.org/officeDocument/2006/relationships/slide" Target="slides/slide10.xml"/><Relationship Id="rId221" Type="http://schemas.openxmlformats.org/officeDocument/2006/relationships/slide" Target="slides/slide215.xml"/><Relationship Id="rId263" Type="http://schemas.openxmlformats.org/officeDocument/2006/relationships/slide" Target="slides/slide257.xml"/><Relationship Id="rId319" Type="http://schemas.openxmlformats.org/officeDocument/2006/relationships/slide" Target="slides/slide313.xml"/><Relationship Id="rId470" Type="http://schemas.openxmlformats.org/officeDocument/2006/relationships/slide" Target="slides/slide464.xml"/><Relationship Id="rId58" Type="http://schemas.openxmlformats.org/officeDocument/2006/relationships/slide" Target="slides/slide52.xml"/><Relationship Id="rId123" Type="http://schemas.openxmlformats.org/officeDocument/2006/relationships/slide" Target="slides/slide117.xml"/><Relationship Id="rId330" Type="http://schemas.openxmlformats.org/officeDocument/2006/relationships/slide" Target="slides/slide324.xml"/><Relationship Id="rId165" Type="http://schemas.openxmlformats.org/officeDocument/2006/relationships/slide" Target="slides/slide159.xml"/><Relationship Id="rId372" Type="http://schemas.openxmlformats.org/officeDocument/2006/relationships/slide" Target="slides/slide366.xml"/><Relationship Id="rId428" Type="http://schemas.openxmlformats.org/officeDocument/2006/relationships/slide" Target="slides/slide422.xml"/><Relationship Id="rId232" Type="http://schemas.openxmlformats.org/officeDocument/2006/relationships/slide" Target="slides/slide226.xml"/><Relationship Id="rId274" Type="http://schemas.openxmlformats.org/officeDocument/2006/relationships/slide" Target="slides/slide268.xml"/><Relationship Id="rId481" Type="http://schemas.openxmlformats.org/officeDocument/2006/relationships/slide" Target="slides/slide475.xml"/><Relationship Id="rId27" Type="http://schemas.openxmlformats.org/officeDocument/2006/relationships/slide" Target="slides/slide21.xml"/><Relationship Id="rId69" Type="http://schemas.openxmlformats.org/officeDocument/2006/relationships/slide" Target="slides/slide63.xml"/><Relationship Id="rId134" Type="http://schemas.openxmlformats.org/officeDocument/2006/relationships/slide" Target="slides/slide128.xml"/><Relationship Id="rId80" Type="http://schemas.openxmlformats.org/officeDocument/2006/relationships/slide" Target="slides/slide74.xml"/><Relationship Id="rId176" Type="http://schemas.openxmlformats.org/officeDocument/2006/relationships/slide" Target="slides/slide170.xml"/><Relationship Id="rId341" Type="http://schemas.openxmlformats.org/officeDocument/2006/relationships/slide" Target="slides/slide335.xml"/><Relationship Id="rId383" Type="http://schemas.openxmlformats.org/officeDocument/2006/relationships/slide" Target="slides/slide377.xml"/><Relationship Id="rId439" Type="http://schemas.openxmlformats.org/officeDocument/2006/relationships/slide" Target="slides/slide433.xml"/><Relationship Id="rId201" Type="http://schemas.openxmlformats.org/officeDocument/2006/relationships/slide" Target="slides/slide195.xml"/><Relationship Id="rId243" Type="http://schemas.openxmlformats.org/officeDocument/2006/relationships/slide" Target="slides/slide237.xml"/><Relationship Id="rId285" Type="http://schemas.openxmlformats.org/officeDocument/2006/relationships/slide" Target="slides/slide279.xml"/><Relationship Id="rId450" Type="http://schemas.openxmlformats.org/officeDocument/2006/relationships/slide" Target="slides/slide444.xml"/><Relationship Id="rId38" Type="http://schemas.openxmlformats.org/officeDocument/2006/relationships/slide" Target="slides/slide32.xml"/><Relationship Id="rId103" Type="http://schemas.openxmlformats.org/officeDocument/2006/relationships/slide" Target="slides/slide97.xml"/><Relationship Id="rId310" Type="http://schemas.openxmlformats.org/officeDocument/2006/relationships/slide" Target="slides/slide304.xml"/><Relationship Id="rId91" Type="http://schemas.openxmlformats.org/officeDocument/2006/relationships/slide" Target="slides/slide85.xml"/><Relationship Id="rId145" Type="http://schemas.openxmlformats.org/officeDocument/2006/relationships/slide" Target="slides/slide139.xml"/><Relationship Id="rId187" Type="http://schemas.openxmlformats.org/officeDocument/2006/relationships/slide" Target="slides/slide181.xml"/><Relationship Id="rId352" Type="http://schemas.openxmlformats.org/officeDocument/2006/relationships/slide" Target="slides/slide346.xml"/><Relationship Id="rId394" Type="http://schemas.openxmlformats.org/officeDocument/2006/relationships/slide" Target="slides/slide388.xml"/><Relationship Id="rId408" Type="http://schemas.openxmlformats.org/officeDocument/2006/relationships/slide" Target="slides/slide402.xml"/><Relationship Id="rId212" Type="http://schemas.openxmlformats.org/officeDocument/2006/relationships/slide" Target="slides/slide206.xml"/><Relationship Id="rId254" Type="http://schemas.openxmlformats.org/officeDocument/2006/relationships/slide" Target="slides/slide248.xml"/><Relationship Id="rId49" Type="http://schemas.openxmlformats.org/officeDocument/2006/relationships/slide" Target="slides/slide43.xml"/><Relationship Id="rId114" Type="http://schemas.openxmlformats.org/officeDocument/2006/relationships/slide" Target="slides/slide108.xml"/><Relationship Id="rId296" Type="http://schemas.openxmlformats.org/officeDocument/2006/relationships/slide" Target="slides/slide290.xml"/><Relationship Id="rId461" Type="http://schemas.openxmlformats.org/officeDocument/2006/relationships/slide" Target="slides/slide455.xml"/><Relationship Id="rId60" Type="http://schemas.openxmlformats.org/officeDocument/2006/relationships/slide" Target="slides/slide54.xml"/><Relationship Id="rId156" Type="http://schemas.openxmlformats.org/officeDocument/2006/relationships/slide" Target="slides/slide150.xml"/><Relationship Id="rId198" Type="http://schemas.openxmlformats.org/officeDocument/2006/relationships/slide" Target="slides/slide192.xml"/><Relationship Id="rId321" Type="http://schemas.openxmlformats.org/officeDocument/2006/relationships/slide" Target="slides/slide315.xml"/><Relationship Id="rId363" Type="http://schemas.openxmlformats.org/officeDocument/2006/relationships/slide" Target="slides/slide357.xml"/><Relationship Id="rId419" Type="http://schemas.openxmlformats.org/officeDocument/2006/relationships/slide" Target="slides/slide413.xml"/><Relationship Id="rId223" Type="http://schemas.openxmlformats.org/officeDocument/2006/relationships/slide" Target="slides/slide217.xml"/><Relationship Id="rId430" Type="http://schemas.openxmlformats.org/officeDocument/2006/relationships/slide" Target="slides/slide424.xml"/><Relationship Id="rId18" Type="http://schemas.openxmlformats.org/officeDocument/2006/relationships/slide" Target="slides/slide12.xml"/><Relationship Id="rId265" Type="http://schemas.openxmlformats.org/officeDocument/2006/relationships/slide" Target="slides/slide259.xml"/><Relationship Id="rId472" Type="http://schemas.openxmlformats.org/officeDocument/2006/relationships/slide" Target="slides/slide466.xml"/><Relationship Id="rId125" Type="http://schemas.openxmlformats.org/officeDocument/2006/relationships/slide" Target="slides/slide119.xml"/><Relationship Id="rId167" Type="http://schemas.openxmlformats.org/officeDocument/2006/relationships/slide" Target="slides/slide161.xml"/><Relationship Id="rId332" Type="http://schemas.openxmlformats.org/officeDocument/2006/relationships/slide" Target="slides/slide326.xml"/><Relationship Id="rId374" Type="http://schemas.openxmlformats.org/officeDocument/2006/relationships/slide" Target="slides/slide368.xml"/><Relationship Id="rId71" Type="http://schemas.openxmlformats.org/officeDocument/2006/relationships/slide" Target="slides/slide65.xml"/><Relationship Id="rId234" Type="http://schemas.openxmlformats.org/officeDocument/2006/relationships/slide" Target="slides/slide228.xml"/><Relationship Id="rId2" Type="http://schemas.openxmlformats.org/officeDocument/2006/relationships/slideMaster" Target="slideMasters/slideMaster2.xml"/><Relationship Id="rId29" Type="http://schemas.openxmlformats.org/officeDocument/2006/relationships/slide" Target="slides/slide23.xml"/><Relationship Id="rId276" Type="http://schemas.openxmlformats.org/officeDocument/2006/relationships/slide" Target="slides/slide270.xml"/><Relationship Id="rId441" Type="http://schemas.openxmlformats.org/officeDocument/2006/relationships/slide" Target="slides/slide435.xml"/><Relationship Id="rId483" Type="http://schemas.openxmlformats.org/officeDocument/2006/relationships/slide" Target="slides/slide477.xml"/><Relationship Id="rId40" Type="http://schemas.openxmlformats.org/officeDocument/2006/relationships/slide" Target="slides/slide34.xml"/><Relationship Id="rId136" Type="http://schemas.openxmlformats.org/officeDocument/2006/relationships/slide" Target="slides/slide130.xml"/><Relationship Id="rId178" Type="http://schemas.openxmlformats.org/officeDocument/2006/relationships/slide" Target="slides/slide172.xml"/><Relationship Id="rId301" Type="http://schemas.openxmlformats.org/officeDocument/2006/relationships/slide" Target="slides/slide295.xml"/><Relationship Id="rId343" Type="http://schemas.openxmlformats.org/officeDocument/2006/relationships/slide" Target="slides/slide337.xml"/><Relationship Id="rId82" Type="http://schemas.openxmlformats.org/officeDocument/2006/relationships/slide" Target="slides/slide76.xml"/><Relationship Id="rId203" Type="http://schemas.openxmlformats.org/officeDocument/2006/relationships/slide" Target="slides/slide197.xml"/><Relationship Id="rId385" Type="http://schemas.openxmlformats.org/officeDocument/2006/relationships/slide" Target="slides/slide379.xml"/><Relationship Id="rId245" Type="http://schemas.openxmlformats.org/officeDocument/2006/relationships/slide" Target="slides/slide239.xml"/><Relationship Id="rId287" Type="http://schemas.openxmlformats.org/officeDocument/2006/relationships/slide" Target="slides/slide281.xml"/><Relationship Id="rId410" Type="http://schemas.openxmlformats.org/officeDocument/2006/relationships/slide" Target="slides/slide404.xml"/><Relationship Id="rId452" Type="http://schemas.openxmlformats.org/officeDocument/2006/relationships/slide" Target="slides/slide446.xml"/><Relationship Id="rId105" Type="http://schemas.openxmlformats.org/officeDocument/2006/relationships/slide" Target="slides/slide99.xml"/><Relationship Id="rId147" Type="http://schemas.openxmlformats.org/officeDocument/2006/relationships/slide" Target="slides/slide141.xml"/><Relationship Id="rId312" Type="http://schemas.openxmlformats.org/officeDocument/2006/relationships/slide" Target="slides/slide306.xml"/><Relationship Id="rId354" Type="http://schemas.openxmlformats.org/officeDocument/2006/relationships/slide" Target="slides/slide348.xml"/><Relationship Id="rId51" Type="http://schemas.openxmlformats.org/officeDocument/2006/relationships/slide" Target="slides/slide45.xml"/><Relationship Id="rId93" Type="http://schemas.openxmlformats.org/officeDocument/2006/relationships/slide" Target="slides/slide87.xml"/><Relationship Id="rId189" Type="http://schemas.openxmlformats.org/officeDocument/2006/relationships/slide" Target="slides/slide183.xml"/><Relationship Id="rId396" Type="http://schemas.openxmlformats.org/officeDocument/2006/relationships/slide" Target="slides/slide390.xml"/><Relationship Id="rId214" Type="http://schemas.openxmlformats.org/officeDocument/2006/relationships/slide" Target="slides/slide208.xml"/><Relationship Id="rId256" Type="http://schemas.openxmlformats.org/officeDocument/2006/relationships/slide" Target="slides/slide250.xml"/><Relationship Id="rId298" Type="http://schemas.openxmlformats.org/officeDocument/2006/relationships/slide" Target="slides/slide292.xml"/><Relationship Id="rId421" Type="http://schemas.openxmlformats.org/officeDocument/2006/relationships/slide" Target="slides/slide415.xml"/><Relationship Id="rId463" Type="http://schemas.openxmlformats.org/officeDocument/2006/relationships/slide" Target="slides/slide457.xml"/><Relationship Id="rId116" Type="http://schemas.openxmlformats.org/officeDocument/2006/relationships/slide" Target="slides/slide110.xml"/><Relationship Id="rId158" Type="http://schemas.openxmlformats.org/officeDocument/2006/relationships/slide" Target="slides/slide152.xml"/><Relationship Id="rId323" Type="http://schemas.openxmlformats.org/officeDocument/2006/relationships/slide" Target="slides/slide317.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179" Type="http://schemas.openxmlformats.org/officeDocument/2006/relationships/slide" Target="slides/slide173.xml"/><Relationship Id="rId365" Type="http://schemas.openxmlformats.org/officeDocument/2006/relationships/slide" Target="slides/slide359.xml"/><Relationship Id="rId386" Type="http://schemas.openxmlformats.org/officeDocument/2006/relationships/slide" Target="slides/slide380.xml"/><Relationship Id="rId190" Type="http://schemas.openxmlformats.org/officeDocument/2006/relationships/slide" Target="slides/slide184.xml"/><Relationship Id="rId204" Type="http://schemas.openxmlformats.org/officeDocument/2006/relationships/slide" Target="slides/slide198.xml"/><Relationship Id="rId225" Type="http://schemas.openxmlformats.org/officeDocument/2006/relationships/slide" Target="slides/slide219.xml"/><Relationship Id="rId246" Type="http://schemas.openxmlformats.org/officeDocument/2006/relationships/slide" Target="slides/slide240.xml"/><Relationship Id="rId267" Type="http://schemas.openxmlformats.org/officeDocument/2006/relationships/slide" Target="slides/slide261.xml"/><Relationship Id="rId288" Type="http://schemas.openxmlformats.org/officeDocument/2006/relationships/slide" Target="slides/slide282.xml"/><Relationship Id="rId411" Type="http://schemas.openxmlformats.org/officeDocument/2006/relationships/slide" Target="slides/slide405.xml"/><Relationship Id="rId432" Type="http://schemas.openxmlformats.org/officeDocument/2006/relationships/slide" Target="slides/slide426.xml"/><Relationship Id="rId453" Type="http://schemas.openxmlformats.org/officeDocument/2006/relationships/slide" Target="slides/slide447.xml"/><Relationship Id="rId474" Type="http://schemas.openxmlformats.org/officeDocument/2006/relationships/slide" Target="slides/slide468.xml"/><Relationship Id="rId106" Type="http://schemas.openxmlformats.org/officeDocument/2006/relationships/slide" Target="slides/slide100.xml"/><Relationship Id="rId127" Type="http://schemas.openxmlformats.org/officeDocument/2006/relationships/slide" Target="slides/slide121.xml"/><Relationship Id="rId313" Type="http://schemas.openxmlformats.org/officeDocument/2006/relationships/slide" Target="slides/slide307.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94" Type="http://schemas.openxmlformats.org/officeDocument/2006/relationships/slide" Target="slides/slide88.xml"/><Relationship Id="rId148" Type="http://schemas.openxmlformats.org/officeDocument/2006/relationships/slide" Target="slides/slide142.xml"/><Relationship Id="rId169" Type="http://schemas.openxmlformats.org/officeDocument/2006/relationships/slide" Target="slides/slide163.xml"/><Relationship Id="rId334" Type="http://schemas.openxmlformats.org/officeDocument/2006/relationships/slide" Target="slides/slide328.xml"/><Relationship Id="rId355" Type="http://schemas.openxmlformats.org/officeDocument/2006/relationships/slide" Target="slides/slide349.xml"/><Relationship Id="rId376" Type="http://schemas.openxmlformats.org/officeDocument/2006/relationships/slide" Target="slides/slide370.xml"/><Relationship Id="rId397" Type="http://schemas.openxmlformats.org/officeDocument/2006/relationships/slide" Target="slides/slide391.xml"/><Relationship Id="rId4" Type="http://schemas.openxmlformats.org/officeDocument/2006/relationships/slideMaster" Target="slideMasters/slideMaster4.xml"/><Relationship Id="rId180" Type="http://schemas.openxmlformats.org/officeDocument/2006/relationships/slide" Target="slides/slide174.xml"/><Relationship Id="rId215" Type="http://schemas.openxmlformats.org/officeDocument/2006/relationships/slide" Target="slides/slide209.xml"/><Relationship Id="rId236" Type="http://schemas.openxmlformats.org/officeDocument/2006/relationships/slide" Target="slides/slide230.xml"/><Relationship Id="rId257" Type="http://schemas.openxmlformats.org/officeDocument/2006/relationships/slide" Target="slides/slide251.xml"/><Relationship Id="rId278" Type="http://schemas.openxmlformats.org/officeDocument/2006/relationships/slide" Target="slides/slide272.xml"/><Relationship Id="rId401" Type="http://schemas.openxmlformats.org/officeDocument/2006/relationships/slide" Target="slides/slide395.xml"/><Relationship Id="rId422" Type="http://schemas.openxmlformats.org/officeDocument/2006/relationships/slide" Target="slides/slide416.xml"/><Relationship Id="rId443" Type="http://schemas.openxmlformats.org/officeDocument/2006/relationships/slide" Target="slides/slide437.xml"/><Relationship Id="rId464" Type="http://schemas.openxmlformats.org/officeDocument/2006/relationships/slide" Target="slides/slide458.xml"/><Relationship Id="rId303" Type="http://schemas.openxmlformats.org/officeDocument/2006/relationships/slide" Target="slides/slide297.xml"/><Relationship Id="rId485" Type="http://schemas.openxmlformats.org/officeDocument/2006/relationships/notesMaster" Target="notesMasters/notesMaster1.xml"/><Relationship Id="rId42" Type="http://schemas.openxmlformats.org/officeDocument/2006/relationships/slide" Target="slides/slide36.xml"/><Relationship Id="rId84" Type="http://schemas.openxmlformats.org/officeDocument/2006/relationships/slide" Target="slides/slide78.xml"/><Relationship Id="rId138" Type="http://schemas.openxmlformats.org/officeDocument/2006/relationships/slide" Target="slides/slide132.xml"/><Relationship Id="rId345" Type="http://schemas.openxmlformats.org/officeDocument/2006/relationships/slide" Target="slides/slide339.xml"/><Relationship Id="rId387" Type="http://schemas.openxmlformats.org/officeDocument/2006/relationships/slide" Target="slides/slide381.xml"/><Relationship Id="rId191" Type="http://schemas.openxmlformats.org/officeDocument/2006/relationships/slide" Target="slides/slide185.xml"/><Relationship Id="rId205" Type="http://schemas.openxmlformats.org/officeDocument/2006/relationships/slide" Target="slides/slide199.xml"/><Relationship Id="rId247" Type="http://schemas.openxmlformats.org/officeDocument/2006/relationships/slide" Target="slides/slide241.xml"/><Relationship Id="rId412" Type="http://schemas.openxmlformats.org/officeDocument/2006/relationships/slide" Target="slides/slide406.xml"/><Relationship Id="rId107" Type="http://schemas.openxmlformats.org/officeDocument/2006/relationships/slide" Target="slides/slide101.xml"/><Relationship Id="rId289" Type="http://schemas.openxmlformats.org/officeDocument/2006/relationships/slide" Target="slides/slide283.xml"/><Relationship Id="rId454" Type="http://schemas.openxmlformats.org/officeDocument/2006/relationships/slide" Target="slides/slide448.xml"/><Relationship Id="rId11" Type="http://schemas.openxmlformats.org/officeDocument/2006/relationships/slide" Target="slides/slide5.xml"/><Relationship Id="rId53" Type="http://schemas.openxmlformats.org/officeDocument/2006/relationships/slide" Target="slides/slide47.xml"/><Relationship Id="rId149" Type="http://schemas.openxmlformats.org/officeDocument/2006/relationships/slide" Target="slides/slide143.xml"/><Relationship Id="rId314" Type="http://schemas.openxmlformats.org/officeDocument/2006/relationships/slide" Target="slides/slide308.xml"/><Relationship Id="rId356" Type="http://schemas.openxmlformats.org/officeDocument/2006/relationships/slide" Target="slides/slide350.xml"/><Relationship Id="rId398" Type="http://schemas.openxmlformats.org/officeDocument/2006/relationships/slide" Target="slides/slide392.xml"/><Relationship Id="rId95" Type="http://schemas.openxmlformats.org/officeDocument/2006/relationships/slide" Target="slides/slide89.xml"/><Relationship Id="rId160" Type="http://schemas.openxmlformats.org/officeDocument/2006/relationships/slide" Target="slides/slide154.xml"/><Relationship Id="rId216" Type="http://schemas.openxmlformats.org/officeDocument/2006/relationships/slide" Target="slides/slide210.xml"/><Relationship Id="rId423" Type="http://schemas.openxmlformats.org/officeDocument/2006/relationships/slide" Target="slides/slide417.xml"/><Relationship Id="rId258" Type="http://schemas.openxmlformats.org/officeDocument/2006/relationships/slide" Target="slides/slide252.xml"/><Relationship Id="rId465" Type="http://schemas.openxmlformats.org/officeDocument/2006/relationships/slide" Target="slides/slide459.xml"/><Relationship Id="rId22" Type="http://schemas.openxmlformats.org/officeDocument/2006/relationships/slide" Target="slides/slide16.xml"/><Relationship Id="rId64" Type="http://schemas.openxmlformats.org/officeDocument/2006/relationships/slide" Target="slides/slide58.xml"/><Relationship Id="rId118" Type="http://schemas.openxmlformats.org/officeDocument/2006/relationships/slide" Target="slides/slide112.xml"/><Relationship Id="rId325" Type="http://schemas.openxmlformats.org/officeDocument/2006/relationships/slide" Target="slides/slide319.xml"/><Relationship Id="rId367" Type="http://schemas.openxmlformats.org/officeDocument/2006/relationships/slide" Target="slides/slide361.xml"/><Relationship Id="rId171" Type="http://schemas.openxmlformats.org/officeDocument/2006/relationships/slide" Target="slides/slide165.xml"/><Relationship Id="rId227" Type="http://schemas.openxmlformats.org/officeDocument/2006/relationships/slide" Target="slides/slide221.xml"/><Relationship Id="rId269" Type="http://schemas.openxmlformats.org/officeDocument/2006/relationships/slide" Target="slides/slide263.xml"/><Relationship Id="rId434" Type="http://schemas.openxmlformats.org/officeDocument/2006/relationships/slide" Target="slides/slide428.xml"/><Relationship Id="rId476" Type="http://schemas.openxmlformats.org/officeDocument/2006/relationships/slide" Target="slides/slide470.xml"/><Relationship Id="rId33" Type="http://schemas.openxmlformats.org/officeDocument/2006/relationships/slide" Target="slides/slide27.xml"/><Relationship Id="rId129" Type="http://schemas.openxmlformats.org/officeDocument/2006/relationships/slide" Target="slides/slide123.xml"/><Relationship Id="rId280" Type="http://schemas.openxmlformats.org/officeDocument/2006/relationships/slide" Target="slides/slide274.xml"/><Relationship Id="rId336" Type="http://schemas.openxmlformats.org/officeDocument/2006/relationships/slide" Target="slides/slide330.xml"/><Relationship Id="rId75" Type="http://schemas.openxmlformats.org/officeDocument/2006/relationships/slide" Target="slides/slide69.xml"/><Relationship Id="rId140" Type="http://schemas.openxmlformats.org/officeDocument/2006/relationships/slide" Target="slides/slide134.xml"/><Relationship Id="rId182" Type="http://schemas.openxmlformats.org/officeDocument/2006/relationships/slide" Target="slides/slide176.xml"/><Relationship Id="rId378" Type="http://schemas.openxmlformats.org/officeDocument/2006/relationships/slide" Target="slides/slide372.xml"/><Relationship Id="rId403" Type="http://schemas.openxmlformats.org/officeDocument/2006/relationships/slide" Target="slides/slide397.xml"/><Relationship Id="rId6" Type="http://schemas.openxmlformats.org/officeDocument/2006/relationships/slideMaster" Target="slideMasters/slideMaster6.xml"/><Relationship Id="rId238" Type="http://schemas.openxmlformats.org/officeDocument/2006/relationships/slide" Target="slides/slide232.xml"/><Relationship Id="rId445" Type="http://schemas.openxmlformats.org/officeDocument/2006/relationships/slide" Target="slides/slide439.xml"/><Relationship Id="rId487" Type="http://schemas.openxmlformats.org/officeDocument/2006/relationships/viewProps" Target="viewProps.xml"/><Relationship Id="rId291" Type="http://schemas.openxmlformats.org/officeDocument/2006/relationships/slide" Target="slides/slide285.xml"/><Relationship Id="rId305" Type="http://schemas.openxmlformats.org/officeDocument/2006/relationships/slide" Target="slides/slide299.xml"/><Relationship Id="rId347" Type="http://schemas.openxmlformats.org/officeDocument/2006/relationships/slide" Target="slides/slide341.xml"/><Relationship Id="rId44" Type="http://schemas.openxmlformats.org/officeDocument/2006/relationships/slide" Target="slides/slide38.xml"/><Relationship Id="rId86" Type="http://schemas.openxmlformats.org/officeDocument/2006/relationships/slide" Target="slides/slide80.xml"/><Relationship Id="rId151" Type="http://schemas.openxmlformats.org/officeDocument/2006/relationships/slide" Target="slides/slide145.xml"/><Relationship Id="rId389" Type="http://schemas.openxmlformats.org/officeDocument/2006/relationships/slide" Target="slides/slide383.xml"/><Relationship Id="rId193" Type="http://schemas.openxmlformats.org/officeDocument/2006/relationships/slide" Target="slides/slide187.xml"/><Relationship Id="rId207" Type="http://schemas.openxmlformats.org/officeDocument/2006/relationships/slide" Target="slides/slide201.xml"/><Relationship Id="rId249" Type="http://schemas.openxmlformats.org/officeDocument/2006/relationships/slide" Target="slides/slide243.xml"/><Relationship Id="rId414" Type="http://schemas.openxmlformats.org/officeDocument/2006/relationships/slide" Target="slides/slide408.xml"/><Relationship Id="rId456" Type="http://schemas.openxmlformats.org/officeDocument/2006/relationships/slide" Target="slides/slide450.xml"/><Relationship Id="rId13" Type="http://schemas.openxmlformats.org/officeDocument/2006/relationships/slide" Target="slides/slide7.xml"/><Relationship Id="rId109" Type="http://schemas.openxmlformats.org/officeDocument/2006/relationships/slide" Target="slides/slide103.xml"/><Relationship Id="rId260" Type="http://schemas.openxmlformats.org/officeDocument/2006/relationships/slide" Target="slides/slide254.xml"/><Relationship Id="rId316" Type="http://schemas.openxmlformats.org/officeDocument/2006/relationships/slide" Target="slides/slide310.xml"/><Relationship Id="rId55" Type="http://schemas.openxmlformats.org/officeDocument/2006/relationships/slide" Target="slides/slide49.xml"/><Relationship Id="rId97" Type="http://schemas.openxmlformats.org/officeDocument/2006/relationships/slide" Target="slides/slide91.xml"/><Relationship Id="rId120" Type="http://schemas.openxmlformats.org/officeDocument/2006/relationships/slide" Target="slides/slide114.xml"/><Relationship Id="rId358" Type="http://schemas.openxmlformats.org/officeDocument/2006/relationships/slide" Target="slides/slide352.xml"/><Relationship Id="rId162" Type="http://schemas.openxmlformats.org/officeDocument/2006/relationships/slide" Target="slides/slide156.xml"/><Relationship Id="rId218" Type="http://schemas.openxmlformats.org/officeDocument/2006/relationships/slide" Target="slides/slide212.xml"/><Relationship Id="rId425" Type="http://schemas.openxmlformats.org/officeDocument/2006/relationships/slide" Target="slides/slide419.xml"/><Relationship Id="rId467" Type="http://schemas.openxmlformats.org/officeDocument/2006/relationships/slide" Target="slides/slide461.xml"/><Relationship Id="rId271" Type="http://schemas.openxmlformats.org/officeDocument/2006/relationships/slide" Target="slides/slide265.xml"/><Relationship Id="rId24" Type="http://schemas.openxmlformats.org/officeDocument/2006/relationships/slide" Target="slides/slide18.xml"/><Relationship Id="rId66" Type="http://schemas.openxmlformats.org/officeDocument/2006/relationships/slide" Target="slides/slide60.xml"/><Relationship Id="rId131" Type="http://schemas.openxmlformats.org/officeDocument/2006/relationships/slide" Target="slides/slide125.xml"/><Relationship Id="rId327" Type="http://schemas.openxmlformats.org/officeDocument/2006/relationships/slide" Target="slides/slide321.xml"/><Relationship Id="rId369" Type="http://schemas.openxmlformats.org/officeDocument/2006/relationships/slide" Target="slides/slide363.xml"/><Relationship Id="rId173" Type="http://schemas.openxmlformats.org/officeDocument/2006/relationships/slide" Target="slides/slide167.xml"/><Relationship Id="rId229" Type="http://schemas.openxmlformats.org/officeDocument/2006/relationships/slide" Target="slides/slide223.xml"/><Relationship Id="rId380" Type="http://schemas.openxmlformats.org/officeDocument/2006/relationships/slide" Target="slides/slide374.xml"/><Relationship Id="rId436" Type="http://schemas.openxmlformats.org/officeDocument/2006/relationships/slide" Target="slides/slide430.xml"/><Relationship Id="rId240" Type="http://schemas.openxmlformats.org/officeDocument/2006/relationships/slide" Target="slides/slide234.xml"/><Relationship Id="rId478" Type="http://schemas.openxmlformats.org/officeDocument/2006/relationships/slide" Target="slides/slide472.xml"/><Relationship Id="rId35" Type="http://schemas.openxmlformats.org/officeDocument/2006/relationships/slide" Target="slides/slide29.xml"/><Relationship Id="rId77" Type="http://schemas.openxmlformats.org/officeDocument/2006/relationships/slide" Target="slides/slide71.xml"/><Relationship Id="rId100" Type="http://schemas.openxmlformats.org/officeDocument/2006/relationships/slide" Target="slides/slide94.xml"/><Relationship Id="rId282" Type="http://schemas.openxmlformats.org/officeDocument/2006/relationships/slide" Target="slides/slide276.xml"/><Relationship Id="rId338" Type="http://schemas.openxmlformats.org/officeDocument/2006/relationships/slide" Target="slides/slide332.xml"/><Relationship Id="rId8" Type="http://schemas.openxmlformats.org/officeDocument/2006/relationships/slide" Target="slides/slide2.xml"/><Relationship Id="rId142" Type="http://schemas.openxmlformats.org/officeDocument/2006/relationships/slide" Target="slides/slide136.xml"/><Relationship Id="rId184" Type="http://schemas.openxmlformats.org/officeDocument/2006/relationships/slide" Target="slides/slide178.xml"/><Relationship Id="rId391" Type="http://schemas.openxmlformats.org/officeDocument/2006/relationships/slide" Target="slides/slide385.xml"/><Relationship Id="rId405" Type="http://schemas.openxmlformats.org/officeDocument/2006/relationships/slide" Target="slides/slide399.xml"/><Relationship Id="rId447" Type="http://schemas.openxmlformats.org/officeDocument/2006/relationships/slide" Target="slides/slide441.xml"/><Relationship Id="rId251" Type="http://schemas.openxmlformats.org/officeDocument/2006/relationships/slide" Target="slides/slide245.xml"/><Relationship Id="rId489" Type="http://schemas.openxmlformats.org/officeDocument/2006/relationships/tableStyles" Target="tableStyles.xml"/><Relationship Id="rId46" Type="http://schemas.openxmlformats.org/officeDocument/2006/relationships/slide" Target="slides/slide40.xml"/><Relationship Id="rId293" Type="http://schemas.openxmlformats.org/officeDocument/2006/relationships/slide" Target="slides/slide287.xml"/><Relationship Id="rId307" Type="http://schemas.openxmlformats.org/officeDocument/2006/relationships/slide" Target="slides/slide301.xml"/><Relationship Id="rId349" Type="http://schemas.openxmlformats.org/officeDocument/2006/relationships/slide" Target="slides/slide343.xml"/><Relationship Id="rId88" Type="http://schemas.openxmlformats.org/officeDocument/2006/relationships/slide" Target="slides/slide82.xml"/><Relationship Id="rId111" Type="http://schemas.openxmlformats.org/officeDocument/2006/relationships/slide" Target="slides/slide105.xml"/><Relationship Id="rId153" Type="http://schemas.openxmlformats.org/officeDocument/2006/relationships/slide" Target="slides/slide147.xml"/><Relationship Id="rId195" Type="http://schemas.openxmlformats.org/officeDocument/2006/relationships/slide" Target="slides/slide189.xml"/><Relationship Id="rId209" Type="http://schemas.openxmlformats.org/officeDocument/2006/relationships/slide" Target="slides/slide203.xml"/><Relationship Id="rId360" Type="http://schemas.openxmlformats.org/officeDocument/2006/relationships/slide" Target="slides/slide354.xml"/><Relationship Id="rId416" Type="http://schemas.openxmlformats.org/officeDocument/2006/relationships/slide" Target="slides/slide410.xml"/><Relationship Id="rId220" Type="http://schemas.openxmlformats.org/officeDocument/2006/relationships/slide" Target="slides/slide214.xml"/><Relationship Id="rId458" Type="http://schemas.openxmlformats.org/officeDocument/2006/relationships/slide" Target="slides/slide452.xml"/><Relationship Id="rId15" Type="http://schemas.openxmlformats.org/officeDocument/2006/relationships/slide" Target="slides/slide9.xml"/><Relationship Id="rId57" Type="http://schemas.openxmlformats.org/officeDocument/2006/relationships/slide" Target="slides/slide51.xml"/><Relationship Id="rId262" Type="http://schemas.openxmlformats.org/officeDocument/2006/relationships/slide" Target="slides/slide256.xml"/><Relationship Id="rId318" Type="http://schemas.openxmlformats.org/officeDocument/2006/relationships/slide" Target="slides/slide312.xml"/><Relationship Id="rId99" Type="http://schemas.openxmlformats.org/officeDocument/2006/relationships/slide" Target="slides/slide93.xml"/><Relationship Id="rId122" Type="http://schemas.openxmlformats.org/officeDocument/2006/relationships/slide" Target="slides/slide116.xml"/><Relationship Id="rId164" Type="http://schemas.openxmlformats.org/officeDocument/2006/relationships/slide" Target="slides/slide158.xml"/><Relationship Id="rId371" Type="http://schemas.openxmlformats.org/officeDocument/2006/relationships/slide" Target="slides/slide365.xml"/><Relationship Id="rId427" Type="http://schemas.openxmlformats.org/officeDocument/2006/relationships/slide" Target="slides/slide421.xml"/><Relationship Id="rId469" Type="http://schemas.openxmlformats.org/officeDocument/2006/relationships/slide" Target="slides/slide463.xml"/><Relationship Id="rId26" Type="http://schemas.openxmlformats.org/officeDocument/2006/relationships/slide" Target="slides/slide20.xml"/><Relationship Id="rId231" Type="http://schemas.openxmlformats.org/officeDocument/2006/relationships/slide" Target="slides/slide225.xml"/><Relationship Id="rId273" Type="http://schemas.openxmlformats.org/officeDocument/2006/relationships/slide" Target="slides/slide267.xml"/><Relationship Id="rId329" Type="http://schemas.openxmlformats.org/officeDocument/2006/relationships/slide" Target="slides/slide323.xml"/><Relationship Id="rId480" Type="http://schemas.openxmlformats.org/officeDocument/2006/relationships/slide" Target="slides/slide474.xml"/><Relationship Id="rId68" Type="http://schemas.openxmlformats.org/officeDocument/2006/relationships/slide" Target="slides/slide62.xml"/><Relationship Id="rId133" Type="http://schemas.openxmlformats.org/officeDocument/2006/relationships/slide" Target="slides/slide127.xml"/><Relationship Id="rId175" Type="http://schemas.openxmlformats.org/officeDocument/2006/relationships/slide" Target="slides/slide169.xml"/><Relationship Id="rId340" Type="http://schemas.openxmlformats.org/officeDocument/2006/relationships/slide" Target="slides/slide334.xml"/><Relationship Id="rId200" Type="http://schemas.openxmlformats.org/officeDocument/2006/relationships/slide" Target="slides/slide194.xml"/><Relationship Id="rId382" Type="http://schemas.openxmlformats.org/officeDocument/2006/relationships/slide" Target="slides/slide376.xml"/><Relationship Id="rId438" Type="http://schemas.openxmlformats.org/officeDocument/2006/relationships/slide" Target="slides/slide432.xml"/><Relationship Id="rId242" Type="http://schemas.openxmlformats.org/officeDocument/2006/relationships/slide" Target="slides/slide236.xml"/><Relationship Id="rId284" Type="http://schemas.openxmlformats.org/officeDocument/2006/relationships/slide" Target="slides/slide278.xml"/><Relationship Id="rId37" Type="http://schemas.openxmlformats.org/officeDocument/2006/relationships/slide" Target="slides/slide31.xml"/><Relationship Id="rId79" Type="http://schemas.openxmlformats.org/officeDocument/2006/relationships/slide" Target="slides/slide73.xml"/><Relationship Id="rId102" Type="http://schemas.openxmlformats.org/officeDocument/2006/relationships/slide" Target="slides/slide96.xml"/><Relationship Id="rId144" Type="http://schemas.openxmlformats.org/officeDocument/2006/relationships/slide" Target="slides/slide138.xml"/><Relationship Id="rId90" Type="http://schemas.openxmlformats.org/officeDocument/2006/relationships/slide" Target="slides/slide84.xml"/><Relationship Id="rId186" Type="http://schemas.openxmlformats.org/officeDocument/2006/relationships/slide" Target="slides/slide180.xml"/><Relationship Id="rId351" Type="http://schemas.openxmlformats.org/officeDocument/2006/relationships/slide" Target="slides/slide345.xml"/><Relationship Id="rId393" Type="http://schemas.openxmlformats.org/officeDocument/2006/relationships/slide" Target="slides/slide387.xml"/><Relationship Id="rId407" Type="http://schemas.openxmlformats.org/officeDocument/2006/relationships/slide" Target="slides/slide401.xml"/><Relationship Id="rId449" Type="http://schemas.openxmlformats.org/officeDocument/2006/relationships/slide" Target="slides/slide443.xml"/><Relationship Id="rId211" Type="http://schemas.openxmlformats.org/officeDocument/2006/relationships/slide" Target="slides/slide205.xml"/><Relationship Id="rId253" Type="http://schemas.openxmlformats.org/officeDocument/2006/relationships/slide" Target="slides/slide247.xml"/><Relationship Id="rId295" Type="http://schemas.openxmlformats.org/officeDocument/2006/relationships/slide" Target="slides/slide289.xml"/><Relationship Id="rId309" Type="http://schemas.openxmlformats.org/officeDocument/2006/relationships/slide" Target="slides/slide303.xml"/><Relationship Id="rId460" Type="http://schemas.openxmlformats.org/officeDocument/2006/relationships/slide" Target="slides/slide454.xml"/><Relationship Id="rId48" Type="http://schemas.openxmlformats.org/officeDocument/2006/relationships/slide" Target="slides/slide42.xml"/><Relationship Id="rId113" Type="http://schemas.openxmlformats.org/officeDocument/2006/relationships/slide" Target="slides/slide107.xml"/><Relationship Id="rId320" Type="http://schemas.openxmlformats.org/officeDocument/2006/relationships/slide" Target="slides/slide314.xml"/><Relationship Id="rId155" Type="http://schemas.openxmlformats.org/officeDocument/2006/relationships/slide" Target="slides/slide149.xml"/><Relationship Id="rId197" Type="http://schemas.openxmlformats.org/officeDocument/2006/relationships/slide" Target="slides/slide191.xml"/><Relationship Id="rId362" Type="http://schemas.openxmlformats.org/officeDocument/2006/relationships/slide" Target="slides/slide356.xml"/><Relationship Id="rId418" Type="http://schemas.openxmlformats.org/officeDocument/2006/relationships/slide" Target="slides/slide412.xml"/><Relationship Id="rId222" Type="http://schemas.openxmlformats.org/officeDocument/2006/relationships/slide" Target="slides/slide216.xml"/><Relationship Id="rId264" Type="http://schemas.openxmlformats.org/officeDocument/2006/relationships/slide" Target="slides/slide258.xml"/><Relationship Id="rId471" Type="http://schemas.openxmlformats.org/officeDocument/2006/relationships/slide" Target="slides/slide465.xml"/><Relationship Id="rId17" Type="http://schemas.openxmlformats.org/officeDocument/2006/relationships/slide" Target="slides/slide11.xml"/><Relationship Id="rId59" Type="http://schemas.openxmlformats.org/officeDocument/2006/relationships/slide" Target="slides/slide53.xml"/><Relationship Id="rId124" Type="http://schemas.openxmlformats.org/officeDocument/2006/relationships/slide" Target="slides/slide118.xml"/><Relationship Id="rId70" Type="http://schemas.openxmlformats.org/officeDocument/2006/relationships/slide" Target="slides/slide64.xml"/><Relationship Id="rId166" Type="http://schemas.openxmlformats.org/officeDocument/2006/relationships/slide" Target="slides/slide160.xml"/><Relationship Id="rId331" Type="http://schemas.openxmlformats.org/officeDocument/2006/relationships/slide" Target="slides/slide325.xml"/><Relationship Id="rId373" Type="http://schemas.openxmlformats.org/officeDocument/2006/relationships/slide" Target="slides/slide367.xml"/><Relationship Id="rId429" Type="http://schemas.openxmlformats.org/officeDocument/2006/relationships/slide" Target="slides/slide423.xml"/><Relationship Id="rId1" Type="http://schemas.openxmlformats.org/officeDocument/2006/relationships/slideMaster" Target="slideMasters/slideMaster1.xml"/><Relationship Id="rId233" Type="http://schemas.openxmlformats.org/officeDocument/2006/relationships/slide" Target="slides/slide227.xml"/><Relationship Id="rId440" Type="http://schemas.openxmlformats.org/officeDocument/2006/relationships/slide" Target="slides/slide434.xml"/><Relationship Id="rId28" Type="http://schemas.openxmlformats.org/officeDocument/2006/relationships/slide" Target="slides/slide22.xml"/><Relationship Id="rId275" Type="http://schemas.openxmlformats.org/officeDocument/2006/relationships/slide" Target="slides/slide269.xml"/><Relationship Id="rId300" Type="http://schemas.openxmlformats.org/officeDocument/2006/relationships/slide" Target="slides/slide294.xml"/><Relationship Id="rId482" Type="http://schemas.openxmlformats.org/officeDocument/2006/relationships/slide" Target="slides/slide476.xml"/><Relationship Id="rId81" Type="http://schemas.openxmlformats.org/officeDocument/2006/relationships/slide" Target="slides/slide75.xml"/><Relationship Id="rId135" Type="http://schemas.openxmlformats.org/officeDocument/2006/relationships/slide" Target="slides/slide129.xml"/><Relationship Id="rId177" Type="http://schemas.openxmlformats.org/officeDocument/2006/relationships/slide" Target="slides/slide171.xml"/><Relationship Id="rId342" Type="http://schemas.openxmlformats.org/officeDocument/2006/relationships/slide" Target="slides/slide336.xml"/><Relationship Id="rId384" Type="http://schemas.openxmlformats.org/officeDocument/2006/relationships/slide" Target="slides/slide378.xml"/><Relationship Id="rId202" Type="http://schemas.openxmlformats.org/officeDocument/2006/relationships/slide" Target="slides/slide196.xml"/><Relationship Id="rId244" Type="http://schemas.openxmlformats.org/officeDocument/2006/relationships/slide" Target="slides/slide238.xml"/><Relationship Id="rId39" Type="http://schemas.openxmlformats.org/officeDocument/2006/relationships/slide" Target="slides/slide33.xml"/><Relationship Id="rId286" Type="http://schemas.openxmlformats.org/officeDocument/2006/relationships/slide" Target="slides/slide280.xml"/><Relationship Id="rId451" Type="http://schemas.openxmlformats.org/officeDocument/2006/relationships/slide" Target="slides/slide445.xml"/><Relationship Id="rId50" Type="http://schemas.openxmlformats.org/officeDocument/2006/relationships/slide" Target="slides/slide44.xml"/><Relationship Id="rId104" Type="http://schemas.openxmlformats.org/officeDocument/2006/relationships/slide" Target="slides/slide98.xml"/><Relationship Id="rId146" Type="http://schemas.openxmlformats.org/officeDocument/2006/relationships/slide" Target="slides/slide140.xml"/><Relationship Id="rId188" Type="http://schemas.openxmlformats.org/officeDocument/2006/relationships/slide" Target="slides/slide182.xml"/><Relationship Id="rId311" Type="http://schemas.openxmlformats.org/officeDocument/2006/relationships/slide" Target="slides/slide305.xml"/><Relationship Id="rId353" Type="http://schemas.openxmlformats.org/officeDocument/2006/relationships/slide" Target="slides/slide347.xml"/><Relationship Id="rId395" Type="http://schemas.openxmlformats.org/officeDocument/2006/relationships/slide" Target="slides/slide389.xml"/><Relationship Id="rId409" Type="http://schemas.openxmlformats.org/officeDocument/2006/relationships/slide" Target="slides/slide403.xml"/><Relationship Id="rId92" Type="http://schemas.openxmlformats.org/officeDocument/2006/relationships/slide" Target="slides/slide86.xml"/><Relationship Id="rId213" Type="http://schemas.openxmlformats.org/officeDocument/2006/relationships/slide" Target="slides/slide207.xml"/><Relationship Id="rId420" Type="http://schemas.openxmlformats.org/officeDocument/2006/relationships/slide" Target="slides/slide414.xml"/><Relationship Id="rId255" Type="http://schemas.openxmlformats.org/officeDocument/2006/relationships/slide" Target="slides/slide249.xml"/><Relationship Id="rId297" Type="http://schemas.openxmlformats.org/officeDocument/2006/relationships/slide" Target="slides/slide291.xml"/><Relationship Id="rId462" Type="http://schemas.openxmlformats.org/officeDocument/2006/relationships/slide" Target="slides/slide456.xml"/><Relationship Id="rId115" Type="http://schemas.openxmlformats.org/officeDocument/2006/relationships/slide" Target="slides/slide109.xml"/><Relationship Id="rId157" Type="http://schemas.openxmlformats.org/officeDocument/2006/relationships/slide" Target="slides/slide151.xml"/><Relationship Id="rId322" Type="http://schemas.openxmlformats.org/officeDocument/2006/relationships/slide" Target="slides/slide316.xml"/><Relationship Id="rId364" Type="http://schemas.openxmlformats.org/officeDocument/2006/relationships/slide" Target="slides/slide358.xml"/><Relationship Id="rId61" Type="http://schemas.openxmlformats.org/officeDocument/2006/relationships/slide" Target="slides/slide55.xml"/><Relationship Id="rId199" Type="http://schemas.openxmlformats.org/officeDocument/2006/relationships/slide" Target="slides/slide193.xml"/><Relationship Id="rId19" Type="http://schemas.openxmlformats.org/officeDocument/2006/relationships/slide" Target="slides/slide13.xml"/><Relationship Id="rId224" Type="http://schemas.openxmlformats.org/officeDocument/2006/relationships/slide" Target="slides/slide218.xml"/><Relationship Id="rId266" Type="http://schemas.openxmlformats.org/officeDocument/2006/relationships/slide" Target="slides/slide260.xml"/><Relationship Id="rId431" Type="http://schemas.openxmlformats.org/officeDocument/2006/relationships/slide" Target="slides/slide425.xml"/><Relationship Id="rId473" Type="http://schemas.openxmlformats.org/officeDocument/2006/relationships/slide" Target="slides/slide467.xml"/><Relationship Id="rId30" Type="http://schemas.openxmlformats.org/officeDocument/2006/relationships/slide" Target="slides/slide24.xml"/><Relationship Id="rId126" Type="http://schemas.openxmlformats.org/officeDocument/2006/relationships/slide" Target="slides/slide120.xml"/><Relationship Id="rId168" Type="http://schemas.openxmlformats.org/officeDocument/2006/relationships/slide" Target="slides/slide162.xml"/><Relationship Id="rId333" Type="http://schemas.openxmlformats.org/officeDocument/2006/relationships/slide" Target="slides/slide327.xml"/><Relationship Id="rId72" Type="http://schemas.openxmlformats.org/officeDocument/2006/relationships/slide" Target="slides/slide66.xml"/><Relationship Id="rId375" Type="http://schemas.openxmlformats.org/officeDocument/2006/relationships/slide" Target="slides/slide369.xml"/><Relationship Id="rId3" Type="http://schemas.openxmlformats.org/officeDocument/2006/relationships/slideMaster" Target="slideMasters/slideMaster3.xml"/><Relationship Id="rId235" Type="http://schemas.openxmlformats.org/officeDocument/2006/relationships/slide" Target="slides/slide229.xml"/><Relationship Id="rId277" Type="http://schemas.openxmlformats.org/officeDocument/2006/relationships/slide" Target="slides/slide271.xml"/><Relationship Id="rId400" Type="http://schemas.openxmlformats.org/officeDocument/2006/relationships/slide" Target="slides/slide394.xml"/><Relationship Id="rId442" Type="http://schemas.openxmlformats.org/officeDocument/2006/relationships/slide" Target="slides/slide436.xml"/><Relationship Id="rId484" Type="http://schemas.openxmlformats.org/officeDocument/2006/relationships/slide" Target="slides/slide478.xml"/><Relationship Id="rId137" Type="http://schemas.openxmlformats.org/officeDocument/2006/relationships/slide" Target="slides/slide131.xml"/><Relationship Id="rId302" Type="http://schemas.openxmlformats.org/officeDocument/2006/relationships/slide" Target="slides/slide296.xml"/><Relationship Id="rId344" Type="http://schemas.openxmlformats.org/officeDocument/2006/relationships/slide" Target="slides/slide3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5CBFA-9C48-4E9B-8946-F4FAF715E7F0}" type="datetimeFigureOut">
              <a:rPr lang="el-GR" smtClean="0"/>
              <a:t>8/7/2015</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6E6FF-A8A7-4550-ACC1-1C500E595809}" type="slidenum">
              <a:rPr lang="el-GR" smtClean="0"/>
              <a:t>‹#›</a:t>
            </a:fld>
            <a:endParaRPr lang="el-GR"/>
          </a:p>
        </p:txBody>
      </p:sp>
    </p:spTree>
    <p:extLst>
      <p:ext uri="{BB962C8B-B14F-4D97-AF65-F5344CB8AC3E}">
        <p14:creationId xmlns:p14="http://schemas.microsoft.com/office/powerpoint/2010/main" val="768415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5846E6FF-A8A7-4550-ACC1-1C500E595809}" type="slidenum">
              <a:rPr lang="el-GR" smtClean="0"/>
              <a:t>1</a:t>
            </a:fld>
            <a:endParaRPr lang="el-GR"/>
          </a:p>
        </p:txBody>
      </p:sp>
    </p:spTree>
    <p:extLst>
      <p:ext uri="{BB962C8B-B14F-4D97-AF65-F5344CB8AC3E}">
        <p14:creationId xmlns:p14="http://schemas.microsoft.com/office/powerpoint/2010/main" val="2634656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27063817-68EF-4610-AB4A-E6DB2D98F111}" type="slidenum">
              <a:rPr lang="el-GR" smtClean="0">
                <a:solidFill>
                  <a:prstClr val="black"/>
                </a:solidFill>
              </a:rPr>
              <a:pPr/>
              <a:t>478</a:t>
            </a:fld>
            <a:endParaRPr lang="el-GR">
              <a:solidFill>
                <a:prstClr val="black"/>
              </a:solidFill>
            </a:endParaRPr>
          </a:p>
        </p:txBody>
      </p:sp>
    </p:spTree>
    <p:extLst>
      <p:ext uri="{BB962C8B-B14F-4D97-AF65-F5344CB8AC3E}">
        <p14:creationId xmlns:p14="http://schemas.microsoft.com/office/powerpoint/2010/main" val="229604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5846E6FF-A8A7-4550-ACC1-1C500E595809}" type="slidenum">
              <a:rPr lang="el-GR" smtClean="0"/>
              <a:t>4</a:t>
            </a:fld>
            <a:endParaRPr lang="el-GR"/>
          </a:p>
        </p:txBody>
      </p:sp>
    </p:spTree>
    <p:extLst>
      <p:ext uri="{BB962C8B-B14F-4D97-AF65-F5344CB8AC3E}">
        <p14:creationId xmlns:p14="http://schemas.microsoft.com/office/powerpoint/2010/main" val="46051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7464CFDC-DDBF-4BB5-8EDC-C04341AE7575}" type="slidenum">
              <a:rPr lang="el-GR" smtClean="0">
                <a:solidFill>
                  <a:prstClr val="black"/>
                </a:solidFill>
              </a:rPr>
              <a:pPr/>
              <a:t>61</a:t>
            </a:fld>
            <a:endParaRPr lang="el-GR">
              <a:solidFill>
                <a:prstClr val="black"/>
              </a:solidFill>
            </a:endParaRPr>
          </a:p>
        </p:txBody>
      </p:sp>
    </p:spTree>
    <p:extLst>
      <p:ext uri="{BB962C8B-B14F-4D97-AF65-F5344CB8AC3E}">
        <p14:creationId xmlns:p14="http://schemas.microsoft.com/office/powerpoint/2010/main" val="79037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7464CFDC-DDBF-4BB5-8EDC-C04341AE7575}" type="slidenum">
              <a:rPr lang="el-GR" smtClean="0">
                <a:solidFill>
                  <a:prstClr val="black"/>
                </a:solidFill>
              </a:rPr>
              <a:pPr/>
              <a:t>79</a:t>
            </a:fld>
            <a:endParaRPr lang="el-GR">
              <a:solidFill>
                <a:prstClr val="black"/>
              </a:solidFill>
            </a:endParaRPr>
          </a:p>
        </p:txBody>
      </p:sp>
    </p:spTree>
    <p:extLst>
      <p:ext uri="{BB962C8B-B14F-4D97-AF65-F5344CB8AC3E}">
        <p14:creationId xmlns:p14="http://schemas.microsoft.com/office/powerpoint/2010/main" val="3934262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altLang="el-GR" smtClean="0">
              <a:latin typeface="Arial" panose="020B0604020202020204" pitchFamily="34" charset="0"/>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defRPr>
            </a:lvl1pPr>
            <a:lvl2pPr marL="742950" indent="-285750" defTabSz="990600">
              <a:defRPr>
                <a:solidFill>
                  <a:schemeClr val="tx1"/>
                </a:solidFill>
                <a:latin typeface="Arial" panose="020B0604020202020204" pitchFamily="34" charset="0"/>
              </a:defRPr>
            </a:lvl2pPr>
            <a:lvl3pPr marL="1143000" indent="-228600" defTabSz="990600">
              <a:defRPr>
                <a:solidFill>
                  <a:schemeClr val="tx1"/>
                </a:solidFill>
                <a:latin typeface="Arial" panose="020B0604020202020204" pitchFamily="34" charset="0"/>
              </a:defRPr>
            </a:lvl3pPr>
            <a:lvl4pPr marL="1600200" indent="-228600" defTabSz="990600">
              <a:defRPr>
                <a:solidFill>
                  <a:schemeClr val="tx1"/>
                </a:solidFill>
                <a:latin typeface="Arial" panose="020B0604020202020204" pitchFamily="34" charset="0"/>
              </a:defRPr>
            </a:lvl4pPr>
            <a:lvl5pPr marL="2057400" indent="-228600" defTabSz="990600">
              <a:defRPr>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defRPr>
            </a:lvl9pPr>
          </a:lstStyle>
          <a:p>
            <a:fld id="{EC731DE1-9469-42FF-896D-63D2EBAA8550}" type="slidenum">
              <a:rPr lang="el-GR" altLang="en-US" smtClean="0">
                <a:solidFill>
                  <a:prstClr val="black"/>
                </a:solidFill>
              </a:rPr>
              <a:pPr/>
              <a:t>136</a:t>
            </a:fld>
            <a:endParaRPr lang="el-GR" altLang="en-US" smtClean="0">
              <a:solidFill>
                <a:prstClr val="black"/>
              </a:solidFill>
            </a:endParaRPr>
          </a:p>
        </p:txBody>
      </p:sp>
    </p:spTree>
    <p:extLst>
      <p:ext uri="{BB962C8B-B14F-4D97-AF65-F5344CB8AC3E}">
        <p14:creationId xmlns:p14="http://schemas.microsoft.com/office/powerpoint/2010/main" val="21635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A0B15727-8D8B-46E9-80B5-F179CCA00FBE}" type="slidenum">
              <a:rPr lang="en-US" smtClean="0">
                <a:solidFill>
                  <a:prstClr val="black"/>
                </a:solidFill>
              </a:rPr>
              <a:pPr/>
              <a:t>181</a:t>
            </a:fld>
            <a:endParaRPr lang="en-US">
              <a:solidFill>
                <a:prstClr val="black"/>
              </a:solidFill>
            </a:endParaRPr>
          </a:p>
        </p:txBody>
      </p:sp>
    </p:spTree>
    <p:extLst>
      <p:ext uri="{BB962C8B-B14F-4D97-AF65-F5344CB8AC3E}">
        <p14:creationId xmlns:p14="http://schemas.microsoft.com/office/powerpoint/2010/main" val="1947923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79AB9CCB-82CE-4E2F-B4A3-A637FFC5BA32}" type="slidenum">
              <a:rPr lang="el-GR" smtClean="0">
                <a:solidFill>
                  <a:prstClr val="black"/>
                </a:solidFill>
              </a:rPr>
              <a:pPr/>
              <a:t>279</a:t>
            </a:fld>
            <a:endParaRPr lang="el-GR">
              <a:solidFill>
                <a:prstClr val="black"/>
              </a:solidFill>
            </a:endParaRPr>
          </a:p>
        </p:txBody>
      </p:sp>
    </p:spTree>
    <p:extLst>
      <p:ext uri="{BB962C8B-B14F-4D97-AF65-F5344CB8AC3E}">
        <p14:creationId xmlns:p14="http://schemas.microsoft.com/office/powerpoint/2010/main" val="3587410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00B32966-8D5D-4D36-93F6-DEB539220524}" type="slidenum">
              <a:rPr lang="en-US" smtClean="0">
                <a:solidFill>
                  <a:prstClr val="black"/>
                </a:solidFill>
              </a:rPr>
              <a:pPr/>
              <a:t>365</a:t>
            </a:fld>
            <a:endParaRPr lang="en-US">
              <a:solidFill>
                <a:prstClr val="black"/>
              </a:solidFill>
            </a:endParaRPr>
          </a:p>
        </p:txBody>
      </p:sp>
    </p:spTree>
    <p:extLst>
      <p:ext uri="{BB962C8B-B14F-4D97-AF65-F5344CB8AC3E}">
        <p14:creationId xmlns:p14="http://schemas.microsoft.com/office/powerpoint/2010/main" val="109470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27063817-68EF-4610-AB4A-E6DB2D98F111}" type="slidenum">
              <a:rPr lang="el-GR" smtClean="0">
                <a:solidFill>
                  <a:prstClr val="black"/>
                </a:solidFill>
              </a:rPr>
              <a:pPr/>
              <a:t>448</a:t>
            </a:fld>
            <a:endParaRPr lang="el-GR">
              <a:solidFill>
                <a:prstClr val="black"/>
              </a:solidFill>
            </a:endParaRPr>
          </a:p>
        </p:txBody>
      </p:sp>
    </p:spTree>
    <p:extLst>
      <p:ext uri="{BB962C8B-B14F-4D97-AF65-F5344CB8AC3E}">
        <p14:creationId xmlns:p14="http://schemas.microsoft.com/office/powerpoint/2010/main" val="94525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1</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DE3829F2-FB2F-4D39-9255-3F895459FD5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99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1</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DE3829F2-FB2F-4D39-9255-3F895459FD56}" type="slidenum">
              <a:rPr lang="en-US" smtClean="0"/>
              <a:t>‹#›</a:t>
            </a:fld>
            <a:endParaRPr lang="en-US"/>
          </a:p>
        </p:txBody>
      </p:sp>
    </p:spTree>
    <p:extLst>
      <p:ext uri="{BB962C8B-B14F-4D97-AF65-F5344CB8AC3E}">
        <p14:creationId xmlns:p14="http://schemas.microsoft.com/office/powerpoint/2010/main" val="427939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1</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DE3829F2-FB2F-4D39-9255-3F895459FD56}" type="slidenum">
              <a:rPr lang="en-US" smtClean="0"/>
              <a:t>‹#›</a:t>
            </a:fld>
            <a:endParaRPr lang="en-US"/>
          </a:p>
        </p:txBody>
      </p:sp>
    </p:spTree>
    <p:extLst>
      <p:ext uri="{BB962C8B-B14F-4D97-AF65-F5344CB8AC3E}">
        <p14:creationId xmlns:p14="http://schemas.microsoft.com/office/powerpoint/2010/main" val="81652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lvl1pPr>
              <a:defRPr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531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2</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spTree>
    <p:extLst>
      <p:ext uri="{BB962C8B-B14F-4D97-AF65-F5344CB8AC3E}">
        <p14:creationId xmlns:p14="http://schemas.microsoft.com/office/powerpoint/2010/main" val="248316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200"/>
            </a:lvl1pPr>
          </a:lstStyle>
          <a:p>
            <a:r>
              <a:rPr lang="en-US" smtClean="0"/>
              <a:t>Chapter 2</a:t>
            </a:r>
            <a:endParaRPr lang="en-US"/>
          </a:p>
        </p:txBody>
      </p:sp>
      <p:sp>
        <p:nvSpPr>
          <p:cNvPr id="5" name="Footer Placeholder 4"/>
          <p:cNvSpPr>
            <a:spLocks noGrp="1"/>
          </p:cNvSpPr>
          <p:nvPr>
            <p:ph type="ftr" sz="quarter" idx="11"/>
          </p:nvPr>
        </p:nvSpPr>
        <p:spPr/>
        <p:txBody>
          <a:bodyPr/>
          <a:lstStyle>
            <a:lvl1pPr>
              <a:defRPr sz="1200"/>
            </a:lvl1p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11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228955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4236008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160462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493788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Chapter 2</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solidFill>
                  <a:srgbClr val="17406D"/>
                </a:solidFill>
              </a:rPr>
              <a:t>Materializing the Web of Linked Data</a:t>
            </a:r>
            <a:endParaRPr lang="en-US">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ECB2FE-F275-4179-BB2C-35EE9387AA7C}" type="slidenum">
              <a:rPr lang="en-US" smtClean="0">
                <a:solidFill>
                  <a:srgbClr val="17406D"/>
                </a:solidFill>
              </a:rPr>
              <a:pPr/>
              <a:t>‹#›</a:t>
            </a:fld>
            <a:endParaRPr lang="en-US">
              <a:solidFill>
                <a:srgbClr val="17406D"/>
              </a:solidFill>
            </a:endParaRPr>
          </a:p>
        </p:txBody>
      </p:sp>
    </p:spTree>
    <p:extLst>
      <p:ext uri="{BB962C8B-B14F-4D97-AF65-F5344CB8AC3E}">
        <p14:creationId xmlns:p14="http://schemas.microsoft.com/office/powerpoint/2010/main" val="30471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1</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lvl1pPr>
              <a:defRPr sz="1200"/>
            </a:lvl1pPr>
          </a:lstStyle>
          <a:p>
            <a:fld id="{DE3829F2-FB2F-4D39-9255-3F895459FD56}" type="slidenum">
              <a:rPr lang="en-US" smtClean="0"/>
              <a:pPr/>
              <a:t>‹#›</a:t>
            </a:fld>
            <a:endParaRPr lang="en-US"/>
          </a:p>
        </p:txBody>
      </p:sp>
    </p:spTree>
    <p:extLst>
      <p:ext uri="{BB962C8B-B14F-4D97-AF65-F5344CB8AC3E}">
        <p14:creationId xmlns:p14="http://schemas.microsoft.com/office/powerpoint/2010/main" val="1598660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880137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1392021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211502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r>
              <a:rPr lang="el-GR" smtClean="0"/>
              <a:t>Chapter 3</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5515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r>
              <a:rPr lang="el-GR" smtClean="0"/>
              <a:t>Chapter 3</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spTree>
    <p:extLst>
      <p:ext uri="{BB962C8B-B14F-4D97-AF65-F5344CB8AC3E}">
        <p14:creationId xmlns:p14="http://schemas.microsoft.com/office/powerpoint/2010/main" val="4184122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019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552994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l-GR" smtClean="0"/>
              <a:t>Chapter 3</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1034332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l-GR" smtClean="0"/>
              <a:t>Chapter 3</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14363338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l-GR" smtClean="0"/>
              <a:t>Chapter 3</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57996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1</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DE3829F2-FB2F-4D39-9255-3F895459FD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0827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l-GR" smtClean="0"/>
              <a:t>Chapter 3</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solidFill>
                  <a:srgbClr val="17406D"/>
                </a:solidFill>
              </a:rPr>
              <a:t>Materializing the Web of Linked Data</a:t>
            </a:r>
            <a:endParaRPr lang="en-US">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ECB2FE-F275-4179-BB2C-35EE9387AA7C}" type="slidenum">
              <a:rPr lang="en-US" smtClean="0">
                <a:solidFill>
                  <a:srgbClr val="17406D"/>
                </a:solidFill>
              </a:rPr>
              <a:pPr/>
              <a:t>‹#›</a:t>
            </a:fld>
            <a:endParaRPr lang="en-US">
              <a:solidFill>
                <a:srgbClr val="17406D"/>
              </a:solidFill>
            </a:endParaRPr>
          </a:p>
        </p:txBody>
      </p:sp>
    </p:spTree>
    <p:extLst>
      <p:ext uri="{BB962C8B-B14F-4D97-AF65-F5344CB8AC3E}">
        <p14:creationId xmlns:p14="http://schemas.microsoft.com/office/powerpoint/2010/main" val="15723087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12911021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7350527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97701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4</a:t>
            </a:r>
            <a:endParaRPr lang="en-US" dirty="0"/>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5881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4</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spTree>
    <p:extLst>
      <p:ext uri="{BB962C8B-B14F-4D97-AF65-F5344CB8AC3E}">
        <p14:creationId xmlns:p14="http://schemas.microsoft.com/office/powerpoint/2010/main" val="998166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4</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915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Chapter 4</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8864836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6509435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Chapter 4</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80135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DE3829F2-FB2F-4D39-9255-3F895459FD56}" type="slidenum">
              <a:rPr lang="en-US" smtClean="0"/>
              <a:t>‹#›</a:t>
            </a:fld>
            <a:endParaRPr lang="en-US"/>
          </a:p>
        </p:txBody>
      </p:sp>
    </p:spTree>
    <p:extLst>
      <p:ext uri="{BB962C8B-B14F-4D97-AF65-F5344CB8AC3E}">
        <p14:creationId xmlns:p14="http://schemas.microsoft.com/office/powerpoint/2010/main" val="168288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9439565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Chapter 4</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solidFill>
                  <a:srgbClr val="17406D"/>
                </a:solidFill>
              </a:rPr>
              <a:t>Materializing the Web of Linked Data</a:t>
            </a:r>
            <a:endParaRPr lang="en-US">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ECB2FE-F275-4179-BB2C-35EE9387AA7C}" type="slidenum">
              <a:rPr lang="en-US" smtClean="0">
                <a:solidFill>
                  <a:srgbClr val="17406D"/>
                </a:solidFill>
              </a:rPr>
              <a:pPr/>
              <a:t>‹#›</a:t>
            </a:fld>
            <a:endParaRPr lang="en-US">
              <a:solidFill>
                <a:srgbClr val="17406D"/>
              </a:solidFill>
            </a:endParaRPr>
          </a:p>
        </p:txBody>
      </p:sp>
    </p:spTree>
    <p:extLst>
      <p:ext uri="{BB962C8B-B14F-4D97-AF65-F5344CB8AC3E}">
        <p14:creationId xmlns:p14="http://schemas.microsoft.com/office/powerpoint/2010/main" val="696608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4</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8689431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4</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12557829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4</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465743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5</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56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5</a:t>
            </a:r>
            <a:endParaRPr lang="en-US" dirty="0"/>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spTree>
    <p:extLst>
      <p:ext uri="{BB962C8B-B14F-4D97-AF65-F5344CB8AC3E}">
        <p14:creationId xmlns:p14="http://schemas.microsoft.com/office/powerpoint/2010/main" val="719611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87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6974065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Chapter 5</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02050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Chapter 1</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DE3829F2-FB2F-4D39-9255-3F895459FD56}" type="slidenum">
              <a:rPr lang="en-US" smtClean="0"/>
              <a:t>‹#›</a:t>
            </a:fld>
            <a:endParaRPr lang="en-US"/>
          </a:p>
        </p:txBody>
      </p:sp>
    </p:spTree>
    <p:extLst>
      <p:ext uri="{BB962C8B-B14F-4D97-AF65-F5344CB8AC3E}">
        <p14:creationId xmlns:p14="http://schemas.microsoft.com/office/powerpoint/2010/main" val="2888301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Chapter 5</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3960949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Chapter 5</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6596452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Chapter 5</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solidFill>
                  <a:srgbClr val="17406D"/>
                </a:solidFill>
              </a:rPr>
              <a:t>Materializing the Web of Linked Data</a:t>
            </a:r>
            <a:endParaRPr lang="en-US">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ECB2FE-F275-4179-BB2C-35EE9387AA7C}" type="slidenum">
              <a:rPr lang="en-US" smtClean="0">
                <a:solidFill>
                  <a:srgbClr val="17406D"/>
                </a:solidFill>
              </a:rPr>
              <a:pPr/>
              <a:t>‹#›</a:t>
            </a:fld>
            <a:endParaRPr lang="en-US">
              <a:solidFill>
                <a:srgbClr val="17406D"/>
              </a:solidFill>
            </a:endParaRPr>
          </a:p>
        </p:txBody>
      </p:sp>
    </p:spTree>
    <p:extLst>
      <p:ext uri="{BB962C8B-B14F-4D97-AF65-F5344CB8AC3E}">
        <p14:creationId xmlns:p14="http://schemas.microsoft.com/office/powerpoint/2010/main" val="8642153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3385074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4113048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7536380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6</a:t>
            </a:r>
            <a:endParaRPr lang="en-US" dirty="0"/>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dirty="0"/>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501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r>
              <a:rPr lang="en-US" smtClean="0"/>
              <a:t>Chapter 6</a:t>
            </a:r>
            <a:endParaRPr lang="en-US"/>
          </a:p>
        </p:txBody>
      </p:sp>
      <p:sp>
        <p:nvSpPr>
          <p:cNvPr id="5" name="Footer Placeholder 4"/>
          <p:cNvSpPr>
            <a:spLocks noGrp="1"/>
          </p:cNvSpPr>
          <p:nvPr>
            <p:ph type="ftr" sz="quarter" idx="11"/>
          </p:nvPr>
        </p:nvSpPr>
        <p:spPr/>
        <p:txBody>
          <a:bodyPr/>
          <a:lstStyle>
            <a:lvl1pPr>
              <a:defRPr sz="1200" cap="none" baseline="0"/>
            </a:lvl1p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lvl1pPr>
              <a:defRPr sz="1200"/>
            </a:lvl1pPr>
          </a:lstStyle>
          <a:p>
            <a:fld id="{93ECB2FE-F275-4179-BB2C-35EE9387AA7C}" type="slidenum">
              <a:rPr lang="en-US" smtClean="0"/>
              <a:pPr/>
              <a:t>‹#›</a:t>
            </a:fld>
            <a:endParaRPr lang="en-US"/>
          </a:p>
        </p:txBody>
      </p:sp>
    </p:spTree>
    <p:extLst>
      <p:ext uri="{BB962C8B-B14F-4D97-AF65-F5344CB8AC3E}">
        <p14:creationId xmlns:p14="http://schemas.microsoft.com/office/powerpoint/2010/main" val="7678945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6</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550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28905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Chapter 1</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DE3829F2-FB2F-4D39-9255-3F895459FD56}" type="slidenum">
              <a:rPr lang="en-US" smtClean="0"/>
              <a:t>‹#›</a:t>
            </a:fld>
            <a:endParaRPr lang="en-US"/>
          </a:p>
        </p:txBody>
      </p:sp>
    </p:spTree>
    <p:extLst>
      <p:ext uri="{BB962C8B-B14F-4D97-AF65-F5344CB8AC3E}">
        <p14:creationId xmlns:p14="http://schemas.microsoft.com/office/powerpoint/2010/main" val="27350551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Chapter 6</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11263435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Chapter 6</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41414709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Chapter 6</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769561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Chapter 6</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solidFill>
                  <a:srgbClr val="17406D"/>
                </a:solidFill>
              </a:rPr>
              <a:t>Materializing the Web of Linked Data</a:t>
            </a:r>
            <a:endParaRPr lang="en-US">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ECB2FE-F275-4179-BB2C-35EE9387AA7C}" type="slidenum">
              <a:rPr lang="en-US" smtClean="0">
                <a:solidFill>
                  <a:srgbClr val="17406D"/>
                </a:solidFill>
              </a:rPr>
              <a:pPr/>
              <a:t>‹#›</a:t>
            </a:fld>
            <a:endParaRPr lang="en-US">
              <a:solidFill>
                <a:srgbClr val="17406D"/>
              </a:solidFill>
            </a:endParaRPr>
          </a:p>
        </p:txBody>
      </p:sp>
    </p:spTree>
    <p:extLst>
      <p:ext uri="{BB962C8B-B14F-4D97-AF65-F5344CB8AC3E}">
        <p14:creationId xmlns:p14="http://schemas.microsoft.com/office/powerpoint/2010/main" val="499549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42661335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6</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33121427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Chapter 6</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a:t>
            </a:fld>
            <a:endParaRPr lang="en-US"/>
          </a:p>
        </p:txBody>
      </p:sp>
    </p:spTree>
    <p:extLst>
      <p:ext uri="{BB962C8B-B14F-4D97-AF65-F5344CB8AC3E}">
        <p14:creationId xmlns:p14="http://schemas.microsoft.com/office/powerpoint/2010/main" val="15151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Chapter 1</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DE3829F2-FB2F-4D39-9255-3F895459FD56}" type="slidenum">
              <a:rPr lang="en-US" smtClean="0"/>
              <a:t>‹#›</a:t>
            </a:fld>
            <a:endParaRPr lang="en-US"/>
          </a:p>
        </p:txBody>
      </p:sp>
    </p:spTree>
    <p:extLst>
      <p:ext uri="{BB962C8B-B14F-4D97-AF65-F5344CB8AC3E}">
        <p14:creationId xmlns:p14="http://schemas.microsoft.com/office/powerpoint/2010/main" val="213017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Chapter 1</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3829F2-FB2F-4D39-9255-3F895459FD56}" type="slidenum">
              <a:rPr lang="en-US" smtClean="0"/>
              <a:t>‹#›</a:t>
            </a:fld>
            <a:endParaRPr lang="en-US"/>
          </a:p>
        </p:txBody>
      </p:sp>
    </p:spTree>
    <p:extLst>
      <p:ext uri="{BB962C8B-B14F-4D97-AF65-F5344CB8AC3E}">
        <p14:creationId xmlns:p14="http://schemas.microsoft.com/office/powerpoint/2010/main" val="95406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DE3829F2-FB2F-4D39-9255-3F895459FD56}" type="slidenum">
              <a:rPr lang="en-US" smtClean="0"/>
              <a:t>‹#›</a:t>
            </a:fld>
            <a:endParaRPr lang="en-US"/>
          </a:p>
        </p:txBody>
      </p:sp>
    </p:spTree>
    <p:extLst>
      <p:ext uri="{BB962C8B-B14F-4D97-AF65-F5344CB8AC3E}">
        <p14:creationId xmlns:p14="http://schemas.microsoft.com/office/powerpoint/2010/main" val="414070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Chapter 1</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Materializing the Web of Linked Data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3829F2-FB2F-4D39-9255-3F895459FD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8216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Chapter 2</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Materializing the Web of Linked Data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ECB2FE-F275-4179-BB2C-35EE9387AA7C}"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2545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l-GR" smtClean="0"/>
              <a:t>Chapter 3</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Materializing the Web of Linked Data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ECB2FE-F275-4179-BB2C-35EE9387AA7C}"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71858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Chapter 4</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Materializing the Web of Linked Data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ECB2FE-F275-4179-BB2C-35EE9387AA7C}"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38130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Chapter 5</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Materializing the Web of Linked Data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ECB2FE-F275-4179-BB2C-35EE9387AA7C}"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0688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Chapter 6</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Materializing the Web of Linked Data</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ECB2FE-F275-4179-BB2C-35EE9387AA7C}"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0263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x.doi.org/10.1007/978-3-319-1607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3" Type="http://schemas.openxmlformats.org/officeDocument/2006/relationships/hyperlink" Target="http://dx.doi.org/10.1007/978-3-319-16074-0_3"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7.xml.rels><?xml version="1.0" encoding="UTF-8" standalone="yes"?>
<Relationships xmlns="http://schemas.openxmlformats.org/package/2006/relationships"><Relationship Id="rId2" Type="http://schemas.openxmlformats.org/officeDocument/2006/relationships/hyperlink" Target="http://opendatacommons.org/licenses/by/#sthash.9HadQzSW.dpuf" TargetMode="External"/><Relationship Id="rId1" Type="http://schemas.openxmlformats.org/officeDocument/2006/relationships/slideLayout" Target="../slideLayouts/slideLayout2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9.xml.rels><?xml version="1.0" encoding="UTF-8" standalone="yes"?>
<Relationships xmlns="http://schemas.openxmlformats.org/package/2006/relationships"><Relationship Id="rId3" Type="http://schemas.openxmlformats.org/officeDocument/2006/relationships/hyperlink" Target="http://dx.doi.org/10.1007/978-3-319-16074-0_4" TargetMode="External"/><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35.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35.xml"/><Relationship Id="rId4" Type="http://schemas.openxmlformats.org/officeDocument/2006/relationships/image" Target="../media/image13.emf"/></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5.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5.xml.rels><?xml version="1.0" encoding="UTF-8" standalone="yes"?>
<Relationships xmlns="http://schemas.openxmlformats.org/package/2006/relationships"><Relationship Id="rId3" Type="http://schemas.openxmlformats.org/officeDocument/2006/relationships/hyperlink" Target="http://dx.doi.org/10.1007/978-3-319-16074-0_5" TargetMode="External"/><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hyperlink" Target="http://dx.doi.org/10.1007/978-3-319-16074-0_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6.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6.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8.xml.rels><?xml version="1.0" encoding="UTF-8" standalone="yes"?>
<Relationships xmlns="http://schemas.openxmlformats.org/package/2006/relationships"><Relationship Id="rId3" Type="http://schemas.openxmlformats.org/officeDocument/2006/relationships/hyperlink" Target="http://dx.doi.org/10.1007/978-3-319-16074-0_6" TargetMode="External"/><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1.xml.rels><?xml version="1.0" encoding="UTF-8" standalone="yes"?>
<Relationships xmlns="http://schemas.openxmlformats.org/package/2006/relationships"><Relationship Id="rId3" Type="http://schemas.openxmlformats.org/officeDocument/2006/relationships/hyperlink" Target="http://dx.doi.org/10.1007/978-3-319-16074-0_2"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www.w3.org/1999/02/22-rdf-syntax-ns" TargetMode="External"/><Relationship Id="rId2" Type="http://schemas.openxmlformats.org/officeDocument/2006/relationships/hyperlink" Target="http://www.w3.org/2000/01/rdf-schema" TargetMode="Externa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hyperlink" Target="http://www.example.org/"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r>
              <a:rPr lang="en-US" dirty="0" smtClean="0">
                <a:hlinkClick r:id="rId3"/>
              </a:rPr>
              <a:t>Materializing </a:t>
            </a:r>
            <a:r>
              <a:rPr lang="en-US" dirty="0">
                <a:hlinkClick r:id="rId3"/>
              </a:rPr>
              <a:t>the Web of Linked </a:t>
            </a:r>
            <a:r>
              <a:rPr lang="en-US" dirty="0" smtClean="0">
                <a:hlinkClick r:id="rId3"/>
              </a:rPr>
              <a:t>Data</a:t>
            </a:r>
            <a:endParaRPr lang="en-US" sz="49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err="1" smtClean="0"/>
              <a:t>Nikolaos</a:t>
            </a:r>
            <a:r>
              <a:rPr lang="en-US" dirty="0" smtClean="0"/>
              <a:t> Konstantinou</a:t>
            </a:r>
          </a:p>
          <a:p>
            <a:r>
              <a:rPr lang="en-US" dirty="0" smtClean="0"/>
              <a:t>Dimitrios-Emmanuel Spanos</a:t>
            </a:r>
            <a:endParaRPr lang="en-US" dirty="0"/>
          </a:p>
        </p:txBody>
      </p:sp>
    </p:spTree>
    <p:extLst>
      <p:ext uri="{BB962C8B-B14F-4D97-AF65-F5344CB8AC3E}">
        <p14:creationId xmlns:p14="http://schemas.microsoft.com/office/powerpoint/2010/main" val="3333805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Need for Adding </a:t>
            </a:r>
            <a:r>
              <a:rPr lang="en-US" dirty="0" smtClean="0"/>
              <a:t>Semantics (1)</a:t>
            </a:r>
            <a:endParaRPr lang="en-US" dirty="0"/>
          </a:p>
        </p:txBody>
      </p:sp>
      <p:sp>
        <p:nvSpPr>
          <p:cNvPr id="3" name="Content Placeholder 2"/>
          <p:cNvSpPr>
            <a:spLocks noGrp="1"/>
          </p:cNvSpPr>
          <p:nvPr>
            <p:ph idx="1"/>
          </p:nvPr>
        </p:nvSpPr>
        <p:spPr/>
        <p:txBody>
          <a:bodyPr>
            <a:noAutofit/>
          </a:bodyPr>
          <a:lstStyle/>
          <a:p>
            <a:r>
              <a:rPr lang="en-US" sz="3200" dirty="0" smtClean="0"/>
              <a:t>Semantics</a:t>
            </a:r>
          </a:p>
          <a:p>
            <a:pPr lvl="1"/>
            <a:r>
              <a:rPr lang="en-US" sz="2800" dirty="0" smtClean="0"/>
              <a:t>From </a:t>
            </a:r>
            <a:r>
              <a:rPr lang="en-US" sz="2800" dirty="0"/>
              <a:t>the Greek </a:t>
            </a:r>
            <a:r>
              <a:rPr lang="en-US" sz="2800" dirty="0" smtClean="0"/>
              <a:t>word </a:t>
            </a:r>
            <a:r>
              <a:rPr lang="en-US" sz="2800" i="1" dirty="0" err="1" smtClean="0"/>
              <a:t>σημ</a:t>
            </a:r>
            <a:r>
              <a:rPr lang="en-US" sz="2800" i="1" dirty="0" smtClean="0"/>
              <a:t>αντικός</a:t>
            </a:r>
          </a:p>
          <a:p>
            <a:pPr lvl="2"/>
            <a:r>
              <a:rPr lang="en-US" sz="2400" dirty="0" smtClean="0"/>
              <a:t>Pronounced </a:t>
            </a:r>
            <a:r>
              <a:rPr lang="en-US" sz="2400" i="1" dirty="0" err="1" smtClean="0"/>
              <a:t>si</a:t>
            </a:r>
            <a:r>
              <a:rPr lang="en-US" sz="2400" i="1" dirty="0" err="1"/>
              <a:t>̱</a:t>
            </a:r>
            <a:r>
              <a:rPr lang="en-US" sz="2400" i="1" dirty="0" err="1" smtClean="0"/>
              <a:t>mantikós</a:t>
            </a:r>
            <a:r>
              <a:rPr lang="en-US" sz="2400" dirty="0" smtClean="0"/>
              <a:t>, means </a:t>
            </a:r>
            <a:r>
              <a:rPr lang="en-US" sz="2400" i="1" dirty="0" smtClean="0"/>
              <a:t>significant</a:t>
            </a:r>
          </a:p>
          <a:p>
            <a:pPr lvl="1"/>
            <a:r>
              <a:rPr lang="en-US" sz="2800" dirty="0" smtClean="0"/>
              <a:t>Term typically </a:t>
            </a:r>
            <a:r>
              <a:rPr lang="en-US" sz="2800" dirty="0"/>
              <a:t>used to denote the study of </a:t>
            </a:r>
            <a:r>
              <a:rPr lang="en-US" sz="2800" dirty="0" smtClean="0"/>
              <a:t>meaning</a:t>
            </a:r>
          </a:p>
          <a:p>
            <a:pPr lvl="1"/>
            <a:r>
              <a:rPr lang="en-US" sz="2800" dirty="0" smtClean="0"/>
              <a:t>Using semantics</a:t>
            </a:r>
          </a:p>
          <a:p>
            <a:pPr lvl="2"/>
            <a:r>
              <a:rPr lang="en-US" sz="2400" dirty="0" smtClean="0"/>
              <a:t>Capture </a:t>
            </a:r>
            <a:r>
              <a:rPr lang="en-US" sz="2400" dirty="0"/>
              <a:t>the interpretation of a formal or natural </a:t>
            </a:r>
            <a:r>
              <a:rPr lang="en-US" sz="2400" dirty="0" smtClean="0"/>
              <a:t>language</a:t>
            </a:r>
          </a:p>
          <a:p>
            <a:pPr lvl="2"/>
            <a:r>
              <a:rPr lang="en-US" sz="2400" dirty="0" smtClean="0"/>
              <a:t>Enables </a:t>
            </a:r>
            <a:r>
              <a:rPr lang="en-US" sz="2400" dirty="0"/>
              <a:t>entailment, application of logical </a:t>
            </a:r>
            <a:r>
              <a:rPr lang="en-US" sz="2400" dirty="0" smtClean="0"/>
              <a:t>consequence</a:t>
            </a:r>
          </a:p>
          <a:p>
            <a:pPr lvl="3"/>
            <a:r>
              <a:rPr lang="en-US" sz="2000" dirty="0" smtClean="0"/>
              <a:t>About relationships </a:t>
            </a:r>
            <a:r>
              <a:rPr lang="en-US" sz="2000" dirty="0"/>
              <a:t>between the statements that are expressed in this language</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10</a:t>
            </a:fld>
            <a:endParaRPr lang="en-US"/>
          </a:p>
        </p:txBody>
      </p:sp>
    </p:spTree>
    <p:extLst>
      <p:ext uri="{BB962C8B-B14F-4D97-AF65-F5344CB8AC3E}">
        <p14:creationId xmlns:p14="http://schemas.microsoft.com/office/powerpoint/2010/main" val="21879552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(2)</a:t>
            </a:r>
            <a:endParaRPr lang="en-US" dirty="0"/>
          </a:p>
        </p:txBody>
      </p:sp>
      <p:sp>
        <p:nvSpPr>
          <p:cNvPr id="3" name="Content Placeholder 2"/>
          <p:cNvSpPr>
            <a:spLocks noGrp="1"/>
          </p:cNvSpPr>
          <p:nvPr>
            <p:ph idx="1"/>
          </p:nvPr>
        </p:nvSpPr>
        <p:spPr/>
        <p:txBody>
          <a:bodyPr>
            <a:noAutofit/>
          </a:bodyPr>
          <a:lstStyle/>
          <a:p>
            <a:r>
              <a:rPr lang="en-US" sz="3200" dirty="0" err="1" smtClean="0"/>
              <a:t>rdf:first</a:t>
            </a:r>
            <a:endParaRPr lang="en-US" sz="3200" dirty="0"/>
          </a:p>
          <a:p>
            <a:pPr lvl="1"/>
            <a:r>
              <a:rPr lang="en-US" sz="2800" dirty="0" smtClean="0"/>
              <a:t>The </a:t>
            </a:r>
            <a:r>
              <a:rPr lang="en-US" sz="2800" dirty="0"/>
              <a:t>first item in the subject RDF </a:t>
            </a:r>
            <a:r>
              <a:rPr lang="en-US" sz="2800" dirty="0" smtClean="0"/>
              <a:t>list</a:t>
            </a:r>
          </a:p>
          <a:p>
            <a:pPr lvl="1"/>
            <a:r>
              <a:rPr lang="en-US" sz="2800" dirty="0" smtClean="0"/>
              <a:t>An </a:t>
            </a:r>
            <a:r>
              <a:rPr lang="en-US" sz="2800" dirty="0"/>
              <a:t>instance of </a:t>
            </a:r>
            <a:r>
              <a:rPr lang="en-US" sz="2800" dirty="0" err="1"/>
              <a:t>rdf:Property</a:t>
            </a:r>
            <a:endParaRPr lang="en-US" sz="2800" dirty="0"/>
          </a:p>
          <a:p>
            <a:r>
              <a:rPr lang="en-US" sz="3200" dirty="0" err="1" smtClean="0"/>
              <a:t>rdf:rest</a:t>
            </a:r>
            <a:endParaRPr lang="en-US" sz="3200" dirty="0"/>
          </a:p>
          <a:p>
            <a:pPr lvl="1"/>
            <a:r>
              <a:rPr lang="en-US" sz="2800" dirty="0" smtClean="0"/>
              <a:t>The </a:t>
            </a:r>
            <a:r>
              <a:rPr lang="en-US" sz="2800" dirty="0"/>
              <a:t>rest of the subject RDF list after the first </a:t>
            </a:r>
            <a:r>
              <a:rPr lang="en-US" sz="2800" dirty="0" smtClean="0"/>
              <a:t>item</a:t>
            </a:r>
          </a:p>
          <a:p>
            <a:pPr lvl="1"/>
            <a:r>
              <a:rPr lang="en-US" sz="2800" dirty="0" smtClean="0"/>
              <a:t>An </a:t>
            </a:r>
            <a:r>
              <a:rPr lang="en-US" sz="2800" dirty="0"/>
              <a:t>instance </a:t>
            </a:r>
            <a:r>
              <a:rPr lang="en-US" sz="2800" dirty="0" smtClean="0"/>
              <a:t>of </a:t>
            </a:r>
            <a:r>
              <a:rPr lang="en-US" sz="2800" dirty="0" err="1" smtClean="0"/>
              <a:t>rdf:Property</a:t>
            </a:r>
            <a:endParaRPr lang="en-US" sz="2800" dirty="0" smtClean="0"/>
          </a:p>
          <a:p>
            <a:r>
              <a:rPr lang="en-US" sz="3200" dirty="0"/>
              <a:t>rdf:_1, rdf:_2, rdf:_3, </a:t>
            </a:r>
            <a:r>
              <a:rPr lang="en-US" sz="3200" dirty="0" smtClean="0"/>
              <a:t>etc.</a:t>
            </a:r>
          </a:p>
          <a:p>
            <a:pPr lvl="1"/>
            <a:r>
              <a:rPr lang="en-US" sz="2800" dirty="0" smtClean="0"/>
              <a:t>A </a:t>
            </a:r>
            <a:r>
              <a:rPr lang="en-US" sz="2800" dirty="0"/>
              <a:t>sub-property of </a:t>
            </a:r>
            <a:r>
              <a:rPr lang="en-US" sz="2800" dirty="0" err="1" smtClean="0"/>
              <a:t>rdfs:member</a:t>
            </a:r>
            <a:endParaRPr lang="en-US" sz="2800" dirty="0" smtClean="0"/>
          </a:p>
          <a:p>
            <a:pPr lvl="1"/>
            <a:r>
              <a:rPr lang="en-US" sz="2800" dirty="0"/>
              <a:t>A</a:t>
            </a:r>
            <a:r>
              <a:rPr lang="en-US" sz="2800" dirty="0" smtClean="0"/>
              <a:t>n </a:t>
            </a:r>
            <a:r>
              <a:rPr lang="en-US" sz="2800" dirty="0"/>
              <a:t>instance of the </a:t>
            </a:r>
            <a:r>
              <a:rPr lang="en-US" sz="2800" dirty="0" smtClean="0"/>
              <a:t>class </a:t>
            </a:r>
            <a:r>
              <a:rPr lang="en-US" sz="2800" dirty="0" err="1" smtClean="0"/>
              <a:t>rdfs:ContainerMembershipProperty</a:t>
            </a:r>
            <a:endParaRPr lang="en-US" sz="2800" i="1"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100</a:t>
            </a:fld>
            <a:endParaRPr lang="en-US"/>
          </a:p>
        </p:txBody>
      </p:sp>
    </p:spTree>
    <p:extLst>
      <p:ext uri="{BB962C8B-B14F-4D97-AF65-F5344CB8AC3E}">
        <p14:creationId xmlns:p14="http://schemas.microsoft.com/office/powerpoint/2010/main" val="16651114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Reification (1)</a:t>
            </a:r>
            <a:endParaRPr lang="en-US" dirty="0"/>
          </a:p>
        </p:txBody>
      </p:sp>
      <p:sp>
        <p:nvSpPr>
          <p:cNvPr id="3" name="Content Placeholder 2"/>
          <p:cNvSpPr>
            <a:spLocks noGrp="1"/>
          </p:cNvSpPr>
          <p:nvPr>
            <p:ph idx="1"/>
          </p:nvPr>
        </p:nvSpPr>
        <p:spPr/>
        <p:txBody>
          <a:bodyPr>
            <a:noAutofit/>
          </a:bodyPr>
          <a:lstStyle/>
          <a:p>
            <a:r>
              <a:rPr lang="en-US" sz="3200" dirty="0" err="1" smtClean="0"/>
              <a:t>rdf:Statement</a:t>
            </a:r>
            <a:r>
              <a:rPr lang="en-US" sz="3200" dirty="0" smtClean="0"/>
              <a:t> </a:t>
            </a:r>
          </a:p>
          <a:p>
            <a:pPr lvl="1"/>
            <a:r>
              <a:rPr lang="en-US" sz="2800" dirty="0" smtClean="0"/>
              <a:t>The </a:t>
            </a:r>
            <a:r>
              <a:rPr lang="en-US" sz="2800" dirty="0"/>
              <a:t>class of RDF </a:t>
            </a:r>
            <a:r>
              <a:rPr lang="en-US" sz="2800" dirty="0" smtClean="0"/>
              <a:t>statements</a:t>
            </a:r>
          </a:p>
          <a:p>
            <a:pPr lvl="1"/>
            <a:r>
              <a:rPr lang="en-US" sz="2800" dirty="0" smtClean="0"/>
              <a:t>An </a:t>
            </a:r>
            <a:r>
              <a:rPr lang="en-US" sz="2800" dirty="0"/>
              <a:t>instance of </a:t>
            </a:r>
            <a:r>
              <a:rPr lang="en-US" sz="2800" dirty="0" err="1" smtClean="0"/>
              <a:t>rdfs:Class</a:t>
            </a:r>
            <a:endParaRPr lang="en-US" sz="2800" dirty="0" smtClean="0"/>
          </a:p>
          <a:p>
            <a:r>
              <a:rPr lang="en-US" sz="3200" dirty="0" err="1" smtClean="0"/>
              <a:t>rdf:subject</a:t>
            </a:r>
            <a:endParaRPr lang="en-US" sz="3200" dirty="0"/>
          </a:p>
          <a:p>
            <a:pPr lvl="1"/>
            <a:r>
              <a:rPr lang="en-US" sz="2800" dirty="0" smtClean="0"/>
              <a:t>The </a:t>
            </a:r>
            <a:r>
              <a:rPr lang="en-US" sz="2800" dirty="0"/>
              <a:t>subject of the subject RDF </a:t>
            </a:r>
            <a:r>
              <a:rPr lang="en-US" sz="2800" dirty="0" smtClean="0"/>
              <a:t>statement</a:t>
            </a:r>
          </a:p>
          <a:p>
            <a:pPr lvl="1"/>
            <a:r>
              <a:rPr lang="en-US" sz="2800" dirty="0" smtClean="0"/>
              <a:t>An </a:t>
            </a:r>
            <a:r>
              <a:rPr lang="en-US" sz="2800" dirty="0"/>
              <a:t>instance of </a:t>
            </a:r>
            <a:r>
              <a:rPr lang="en-US" sz="2800" dirty="0" err="1" smtClean="0"/>
              <a:t>rdf:Property</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101</a:t>
            </a:fld>
            <a:endParaRPr lang="en-US"/>
          </a:p>
        </p:txBody>
      </p:sp>
    </p:spTree>
    <p:extLst>
      <p:ext uri="{BB962C8B-B14F-4D97-AF65-F5344CB8AC3E}">
        <p14:creationId xmlns:p14="http://schemas.microsoft.com/office/powerpoint/2010/main" val="30548362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Reification (2)</a:t>
            </a:r>
            <a:endParaRPr lang="en-US" dirty="0"/>
          </a:p>
        </p:txBody>
      </p:sp>
      <p:sp>
        <p:nvSpPr>
          <p:cNvPr id="3" name="Content Placeholder 2"/>
          <p:cNvSpPr>
            <a:spLocks noGrp="1"/>
          </p:cNvSpPr>
          <p:nvPr>
            <p:ph idx="1"/>
          </p:nvPr>
        </p:nvSpPr>
        <p:spPr/>
        <p:txBody>
          <a:bodyPr>
            <a:noAutofit/>
          </a:bodyPr>
          <a:lstStyle/>
          <a:p>
            <a:r>
              <a:rPr lang="en-US" sz="3200" dirty="0" err="1" smtClean="0"/>
              <a:t>rdf:predicate</a:t>
            </a:r>
            <a:endParaRPr lang="en-US" sz="3200" dirty="0"/>
          </a:p>
          <a:p>
            <a:pPr lvl="1"/>
            <a:r>
              <a:rPr lang="en-US" sz="2800" dirty="0" smtClean="0"/>
              <a:t>The </a:t>
            </a:r>
            <a:r>
              <a:rPr lang="en-US" sz="2800" dirty="0"/>
              <a:t>predicate of the subject RDF </a:t>
            </a:r>
            <a:r>
              <a:rPr lang="en-US" sz="2800" dirty="0" smtClean="0"/>
              <a:t>statement</a:t>
            </a:r>
          </a:p>
          <a:p>
            <a:pPr lvl="1"/>
            <a:r>
              <a:rPr lang="en-US" sz="2800" dirty="0" smtClean="0"/>
              <a:t>An </a:t>
            </a:r>
            <a:r>
              <a:rPr lang="en-US" sz="2800" dirty="0"/>
              <a:t>instance of </a:t>
            </a:r>
            <a:r>
              <a:rPr lang="en-US" sz="2800" dirty="0" err="1" smtClean="0"/>
              <a:t>rdf:Property</a:t>
            </a:r>
            <a:endParaRPr lang="en-US" sz="2800" dirty="0"/>
          </a:p>
          <a:p>
            <a:r>
              <a:rPr lang="en-US" sz="3200" dirty="0" err="1" smtClean="0"/>
              <a:t>rdf:object</a:t>
            </a:r>
            <a:endParaRPr lang="en-US" sz="3200" dirty="0"/>
          </a:p>
          <a:p>
            <a:pPr lvl="1"/>
            <a:r>
              <a:rPr lang="en-US" sz="2800" dirty="0" smtClean="0"/>
              <a:t>The </a:t>
            </a:r>
            <a:r>
              <a:rPr lang="en-US" sz="2800" dirty="0"/>
              <a:t>object of the subject RDF </a:t>
            </a:r>
            <a:r>
              <a:rPr lang="en-US" sz="2800" dirty="0" smtClean="0"/>
              <a:t>statement</a:t>
            </a:r>
          </a:p>
          <a:p>
            <a:pPr lvl="1"/>
            <a:r>
              <a:rPr lang="en-US" sz="2800" dirty="0" smtClean="0"/>
              <a:t>An </a:t>
            </a:r>
            <a:r>
              <a:rPr lang="en-US" sz="2800" dirty="0"/>
              <a:t>instance of </a:t>
            </a:r>
            <a:r>
              <a:rPr lang="en-US" sz="2800" dirty="0" err="1" smtClean="0"/>
              <a:t>rdf:Property</a:t>
            </a:r>
            <a:endParaRPr lang="en-US" sz="2800" i="1"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102</a:t>
            </a:fld>
            <a:endParaRPr lang="en-US"/>
          </a:p>
        </p:txBody>
      </p:sp>
    </p:spTree>
    <p:extLst>
      <p:ext uri="{BB962C8B-B14F-4D97-AF65-F5344CB8AC3E}">
        <p14:creationId xmlns:p14="http://schemas.microsoft.com/office/powerpoint/2010/main" val="21740555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Properties</a:t>
            </a:r>
            <a:endParaRPr lang="en-US" dirty="0"/>
          </a:p>
        </p:txBody>
      </p:sp>
      <p:sp>
        <p:nvSpPr>
          <p:cNvPr id="3" name="Content Placeholder 2"/>
          <p:cNvSpPr>
            <a:spLocks noGrp="1"/>
          </p:cNvSpPr>
          <p:nvPr>
            <p:ph idx="1"/>
          </p:nvPr>
        </p:nvSpPr>
        <p:spPr/>
        <p:txBody>
          <a:bodyPr>
            <a:noAutofit/>
          </a:bodyPr>
          <a:lstStyle/>
          <a:p>
            <a:r>
              <a:rPr lang="en-US" sz="2800" dirty="0" err="1" smtClean="0"/>
              <a:t>rdf:value</a:t>
            </a:r>
            <a:endParaRPr lang="en-US" sz="2800" dirty="0"/>
          </a:p>
          <a:p>
            <a:pPr lvl="1"/>
            <a:r>
              <a:rPr lang="en-US" sz="2400" dirty="0" smtClean="0"/>
              <a:t>Idiomatic </a:t>
            </a:r>
            <a:r>
              <a:rPr lang="en-US" sz="2400" dirty="0"/>
              <a:t>property used for describing structured </a:t>
            </a:r>
            <a:r>
              <a:rPr lang="en-US" sz="2400" dirty="0" smtClean="0"/>
              <a:t>values</a:t>
            </a:r>
          </a:p>
          <a:p>
            <a:pPr lvl="1"/>
            <a:r>
              <a:rPr lang="en-US" sz="2400" dirty="0" smtClean="0"/>
              <a:t>An instance of </a:t>
            </a:r>
            <a:r>
              <a:rPr lang="en-US" sz="2400" dirty="0" err="1"/>
              <a:t>rdf:Property</a:t>
            </a:r>
            <a:endParaRPr lang="en-US" sz="2400" dirty="0"/>
          </a:p>
          <a:p>
            <a:r>
              <a:rPr lang="en-US" sz="2800" dirty="0" err="1" smtClean="0"/>
              <a:t>rdfs:seeAlso</a:t>
            </a:r>
            <a:endParaRPr lang="en-US" sz="2800" dirty="0"/>
          </a:p>
          <a:p>
            <a:pPr lvl="1"/>
            <a:r>
              <a:rPr lang="en-US" sz="2400" dirty="0" smtClean="0"/>
              <a:t>A </a:t>
            </a:r>
            <a:r>
              <a:rPr lang="en-US" sz="2400" dirty="0"/>
              <a:t>property that indicates a resource that might provide </a:t>
            </a:r>
            <a:r>
              <a:rPr lang="en-US" sz="2400" dirty="0" smtClean="0"/>
              <a:t>additional information </a:t>
            </a:r>
            <a:r>
              <a:rPr lang="en-US" sz="2400" dirty="0"/>
              <a:t>about the subject resource</a:t>
            </a:r>
          </a:p>
          <a:p>
            <a:r>
              <a:rPr lang="en-US" sz="2800" dirty="0" err="1"/>
              <a:t>rdfs:isDefinedBy</a:t>
            </a:r>
            <a:endParaRPr lang="en-US" sz="2800" dirty="0"/>
          </a:p>
          <a:p>
            <a:pPr lvl="1"/>
            <a:r>
              <a:rPr lang="en-US" sz="2400" dirty="0"/>
              <a:t>A property that indicates a resource defining the subject </a:t>
            </a:r>
            <a:r>
              <a:rPr lang="en-US" sz="2400" dirty="0" smtClean="0"/>
              <a:t>resource</a:t>
            </a:r>
          </a:p>
          <a:p>
            <a:pPr lvl="1"/>
            <a:r>
              <a:rPr lang="en-US" sz="2400" dirty="0" smtClean="0"/>
              <a:t>The </a:t>
            </a:r>
            <a:r>
              <a:rPr lang="en-US" sz="2400" dirty="0"/>
              <a:t>defining resource may be an RDF vocabulary in which </a:t>
            </a:r>
            <a:r>
              <a:rPr lang="en-US" sz="2400" dirty="0" smtClean="0"/>
              <a:t>the subject </a:t>
            </a:r>
            <a:r>
              <a:rPr lang="en-US" sz="2400" dirty="0"/>
              <a:t>resource is described</a:t>
            </a:r>
            <a:endParaRPr lang="en-US" sz="2400" i="1"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103</a:t>
            </a:fld>
            <a:endParaRPr lang="en-US"/>
          </a:p>
        </p:txBody>
      </p:sp>
    </p:spTree>
    <p:extLst>
      <p:ext uri="{BB962C8B-B14F-4D97-AF65-F5344CB8AC3E}">
        <p14:creationId xmlns:p14="http://schemas.microsoft.com/office/powerpoint/2010/main" val="26182964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solidFill>
                  <a:schemeClr val="tx1">
                    <a:lumMod val="50000"/>
                    <a:lumOff val="50000"/>
                  </a:schemeClr>
                </a:solidFill>
              </a:rPr>
              <a:t>Introduction</a:t>
            </a:r>
          </a:p>
          <a:p>
            <a:r>
              <a:rPr lang="en-US" sz="2800" dirty="0" smtClean="0">
                <a:solidFill>
                  <a:schemeClr val="tx1">
                    <a:lumMod val="50000"/>
                    <a:lumOff val="50000"/>
                  </a:schemeClr>
                </a:solidFill>
              </a:rPr>
              <a:t>RDF and RDF Schema</a:t>
            </a:r>
          </a:p>
          <a:p>
            <a:r>
              <a:rPr lang="en-US" sz="2800" dirty="0" smtClean="0"/>
              <a:t>Description Logics</a:t>
            </a:r>
          </a:p>
          <a:p>
            <a:r>
              <a:rPr lang="en-US" sz="2800" dirty="0" smtClean="0">
                <a:solidFill>
                  <a:schemeClr val="tx1">
                    <a:lumMod val="50000"/>
                    <a:lumOff val="50000"/>
                  </a:schemeClr>
                </a:solidFill>
              </a:rPr>
              <a:t>Querying RDF data with SPARQL</a:t>
            </a:r>
          </a:p>
          <a:p>
            <a:r>
              <a:rPr lang="en-US" sz="2800" dirty="0" smtClean="0">
                <a:solidFill>
                  <a:schemeClr val="tx1">
                    <a:lumMod val="50000"/>
                    <a:lumOff val="50000"/>
                  </a:schemeClr>
                </a:solidFill>
              </a:rPr>
              <a:t>Mapping relational data with R2RML</a:t>
            </a:r>
          </a:p>
          <a:p>
            <a:r>
              <a:rPr lang="en-US" sz="2800" dirty="0" smtClean="0">
                <a:solidFill>
                  <a:schemeClr val="tx1">
                    <a:lumMod val="50000"/>
                    <a:lumOff val="50000"/>
                  </a:schemeClr>
                </a:solidFill>
              </a:rPr>
              <a:t>Other technologies</a:t>
            </a:r>
          </a:p>
          <a:p>
            <a:r>
              <a:rPr lang="en-US" sz="2800" dirty="0" smtClean="0">
                <a:solidFill>
                  <a:schemeClr val="tx1">
                    <a:lumMod val="50000"/>
                    <a:lumOff val="50000"/>
                  </a:schemeClr>
                </a:solidFill>
              </a:rPr>
              <a:t>Ontologies</a:t>
            </a:r>
          </a:p>
          <a:p>
            <a:r>
              <a:rPr lang="en-US" sz="2800" dirty="0" smtClean="0">
                <a:solidFill>
                  <a:schemeClr val="tx1">
                    <a:lumMod val="50000"/>
                    <a:lumOff val="50000"/>
                  </a:schemeClr>
                </a:solidFill>
              </a:rPr>
              <a:t>Datasets</a:t>
            </a:r>
            <a:endParaRPr lang="en-US" sz="28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104</a:t>
            </a:fld>
            <a:endParaRPr lang="en-US"/>
          </a:p>
        </p:txBody>
      </p:sp>
    </p:spTree>
    <p:extLst>
      <p:ext uri="{BB962C8B-B14F-4D97-AF65-F5344CB8AC3E}">
        <p14:creationId xmlns:p14="http://schemas.microsoft.com/office/powerpoint/2010/main" val="40503065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Ontologies </a:t>
            </a:r>
            <a:r>
              <a:rPr lang="fr-FR" dirty="0" err="1"/>
              <a:t>Based</a:t>
            </a:r>
            <a:r>
              <a:rPr lang="fr-FR" dirty="0"/>
              <a:t> on Description </a:t>
            </a:r>
            <a:r>
              <a:rPr lang="fr-FR" dirty="0" err="1"/>
              <a:t>Logics</a:t>
            </a:r>
            <a:endParaRPr lang="en-US" dirty="0"/>
          </a:p>
        </p:txBody>
      </p:sp>
      <p:sp>
        <p:nvSpPr>
          <p:cNvPr id="3" name="Content Placeholder 2"/>
          <p:cNvSpPr>
            <a:spLocks noGrp="1"/>
          </p:cNvSpPr>
          <p:nvPr>
            <p:ph idx="1"/>
          </p:nvPr>
        </p:nvSpPr>
        <p:spPr/>
        <p:txBody>
          <a:bodyPr>
            <a:normAutofit/>
          </a:bodyPr>
          <a:lstStyle/>
          <a:p>
            <a:r>
              <a:rPr lang="en-US" sz="3200" dirty="0" smtClean="0"/>
              <a:t>Language roots are </a:t>
            </a:r>
            <a:r>
              <a:rPr lang="en-US" sz="3200" dirty="0"/>
              <a:t>in Description Logics (DL</a:t>
            </a:r>
            <a:r>
              <a:rPr lang="en-US" sz="3200" dirty="0" smtClean="0"/>
              <a:t>)</a:t>
            </a:r>
          </a:p>
          <a:p>
            <a:r>
              <a:rPr lang="en-US" sz="3200" dirty="0" smtClean="0"/>
              <a:t>DAML</a:t>
            </a:r>
            <a:r>
              <a:rPr lang="en-US" sz="3200" dirty="0"/>
              <a:t>, OIL, and DAML + </a:t>
            </a:r>
            <a:r>
              <a:rPr lang="en-US" sz="3200" dirty="0" smtClean="0"/>
              <a:t>OIL</a:t>
            </a:r>
          </a:p>
          <a:p>
            <a:r>
              <a:rPr lang="en-US" sz="3200" dirty="0" smtClean="0"/>
              <a:t>OWL </a:t>
            </a:r>
            <a:r>
              <a:rPr lang="en-US" sz="3200" dirty="0"/>
              <a:t>and OWL 2 </a:t>
            </a:r>
            <a:r>
              <a:rPr lang="en-US" sz="3200" dirty="0" smtClean="0"/>
              <a:t>latest </a:t>
            </a:r>
            <a:r>
              <a:rPr lang="en-US" sz="3200" dirty="0"/>
              <a:t>results in this </a:t>
            </a:r>
            <a:r>
              <a:rPr lang="en-US" sz="3200" dirty="0" smtClean="0"/>
              <a:t>direction</a:t>
            </a:r>
          </a:p>
          <a:p>
            <a:r>
              <a:rPr lang="en-US" sz="3200" dirty="0" smtClean="0"/>
              <a:t>Formal semantics</a:t>
            </a:r>
          </a:p>
          <a:p>
            <a:r>
              <a:rPr lang="en-US" sz="3200" dirty="0" smtClean="0"/>
              <a:t>Syntactically compatible </a:t>
            </a:r>
            <a:r>
              <a:rPr lang="en-US" sz="3200" dirty="0"/>
              <a:t>to the RDF </a:t>
            </a:r>
            <a:r>
              <a:rPr lang="en-US" sz="3200" dirty="0" smtClean="0"/>
              <a:t>serializations</a:t>
            </a:r>
          </a:p>
          <a:p>
            <a:pPr lvl="1"/>
            <a:r>
              <a:rPr lang="en-US" sz="2800" dirty="0" smtClean="0"/>
              <a:t>Ontologies </a:t>
            </a:r>
            <a:r>
              <a:rPr lang="en-US" sz="2800" dirty="0"/>
              <a:t>in OWL can be queried in the same </a:t>
            </a:r>
            <a:r>
              <a:rPr lang="en-US" sz="2800" dirty="0" smtClean="0"/>
              <a:t>approach as </a:t>
            </a:r>
            <a:r>
              <a:rPr lang="en-US" sz="2800" dirty="0"/>
              <a:t>in RDF </a:t>
            </a:r>
            <a:r>
              <a:rPr lang="en-US" sz="2800" dirty="0" smtClean="0"/>
              <a:t>graphs</a:t>
            </a:r>
          </a:p>
          <a:p>
            <a:endParaRPr lang="en-US" sz="32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105</a:t>
            </a:fld>
            <a:endParaRPr lang="en-US"/>
          </a:p>
        </p:txBody>
      </p:sp>
    </p:spTree>
    <p:extLst>
      <p:ext uri="{BB962C8B-B14F-4D97-AF65-F5344CB8AC3E}">
        <p14:creationId xmlns:p14="http://schemas.microsoft.com/office/powerpoint/2010/main" val="11450540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Logics (1)</a:t>
            </a:r>
            <a:endParaRPr lang="en-US" dirty="0"/>
          </a:p>
        </p:txBody>
      </p:sp>
      <p:sp>
        <p:nvSpPr>
          <p:cNvPr id="3" name="Content Placeholder 2"/>
          <p:cNvSpPr>
            <a:spLocks noGrp="1"/>
          </p:cNvSpPr>
          <p:nvPr>
            <p:ph idx="1"/>
          </p:nvPr>
        </p:nvSpPr>
        <p:spPr>
          <a:xfrm>
            <a:off x="1097279" y="1845734"/>
            <a:ext cx="10496409" cy="4023360"/>
          </a:xfrm>
        </p:spPr>
        <p:txBody>
          <a:bodyPr>
            <a:noAutofit/>
          </a:bodyPr>
          <a:lstStyle/>
          <a:p>
            <a:r>
              <a:rPr lang="en-US" sz="3200" dirty="0" smtClean="0"/>
              <a:t>Offers </a:t>
            </a:r>
            <a:r>
              <a:rPr lang="en-US" sz="3200" dirty="0"/>
              <a:t>the language for the description and manipulation of independent individuals, roles, and </a:t>
            </a:r>
            <a:r>
              <a:rPr lang="en-US" sz="3200" dirty="0" smtClean="0"/>
              <a:t>concepts</a:t>
            </a:r>
          </a:p>
          <a:p>
            <a:r>
              <a:rPr lang="en-US" sz="3200" dirty="0"/>
              <a:t>There can be many DL </a:t>
            </a:r>
            <a:r>
              <a:rPr lang="en-US" sz="3200" dirty="0" smtClean="0"/>
              <a:t>languages</a:t>
            </a:r>
          </a:p>
          <a:p>
            <a:pPr lvl="1"/>
            <a:r>
              <a:rPr lang="en-US" sz="2800" dirty="0" smtClean="0"/>
              <a:t>Describe </a:t>
            </a:r>
            <a:r>
              <a:rPr lang="en-US" sz="2800" dirty="0"/>
              <a:t>the world using </a:t>
            </a:r>
            <a:r>
              <a:rPr lang="en-US" sz="2800" dirty="0" smtClean="0"/>
              <a:t>formulas</a:t>
            </a:r>
          </a:p>
          <a:p>
            <a:r>
              <a:rPr lang="en-US" sz="3200" dirty="0" smtClean="0"/>
              <a:t>Formulas constructed using</a:t>
            </a:r>
          </a:p>
          <a:p>
            <a:pPr lvl="1"/>
            <a:r>
              <a:rPr lang="en-US" sz="2800" dirty="0"/>
              <a:t>S</a:t>
            </a:r>
            <a:r>
              <a:rPr lang="en-US" sz="2800" dirty="0" smtClean="0"/>
              <a:t>ets </a:t>
            </a:r>
            <a:r>
              <a:rPr lang="en-US" sz="2800" dirty="0"/>
              <a:t>of concepts</a:t>
            </a:r>
            <a:r>
              <a:rPr lang="en-US" sz="2800" dirty="0" smtClean="0"/>
              <a:t>, roles</a:t>
            </a:r>
            <a:r>
              <a:rPr lang="en-US" sz="2800" dirty="0"/>
              <a:t>, </a:t>
            </a:r>
            <a:r>
              <a:rPr lang="en-US" sz="2800" dirty="0" smtClean="0"/>
              <a:t>individuals</a:t>
            </a:r>
          </a:p>
          <a:p>
            <a:pPr lvl="1"/>
            <a:r>
              <a:rPr lang="en-US" sz="2800" dirty="0" smtClean="0"/>
              <a:t>Constructors, e.g. intersection </a:t>
            </a:r>
            <a:r>
              <a:rPr lang="en-US" sz="2800" dirty="0"/>
              <a:t>∧, union ∨, exists ∃, </a:t>
            </a:r>
            <a:r>
              <a:rPr lang="en-US" sz="2800" dirty="0" smtClean="0"/>
              <a:t>for </a:t>
            </a:r>
            <a:r>
              <a:rPr lang="en-US" sz="2800" dirty="0"/>
              <a:t>each </a:t>
            </a:r>
            <a:r>
              <a:rPr lang="en-US" sz="2800" dirty="0" smtClean="0"/>
              <a:t>∀</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106</a:t>
            </a:fld>
            <a:endParaRPr lang="en-US"/>
          </a:p>
        </p:txBody>
      </p:sp>
    </p:spTree>
    <p:extLst>
      <p:ext uri="{BB962C8B-B14F-4D97-AF65-F5344CB8AC3E}">
        <p14:creationId xmlns:p14="http://schemas.microsoft.com/office/powerpoint/2010/main" val="231055750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Logics (2)</a:t>
            </a:r>
            <a:endParaRPr lang="en-US" dirty="0"/>
          </a:p>
        </p:txBody>
      </p:sp>
      <p:sp>
        <p:nvSpPr>
          <p:cNvPr id="3" name="Content Placeholder 2"/>
          <p:cNvSpPr>
            <a:spLocks noGrp="1"/>
          </p:cNvSpPr>
          <p:nvPr>
            <p:ph idx="1"/>
          </p:nvPr>
        </p:nvSpPr>
        <p:spPr>
          <a:xfrm>
            <a:off x="1097279" y="1845734"/>
            <a:ext cx="10496409" cy="4023360"/>
          </a:xfrm>
        </p:spPr>
        <p:txBody>
          <a:bodyPr>
            <a:noAutofit/>
          </a:bodyPr>
          <a:lstStyle/>
          <a:p>
            <a:r>
              <a:rPr lang="en-US" sz="3200" dirty="0" smtClean="0"/>
              <a:t>Variables in </a:t>
            </a:r>
            <a:r>
              <a:rPr lang="en-US" sz="3200" dirty="0"/>
              <a:t>DL can represent arbitrary world </a:t>
            </a:r>
            <a:r>
              <a:rPr lang="en-US" sz="3200" dirty="0" smtClean="0"/>
              <a:t>objects</a:t>
            </a:r>
          </a:p>
          <a:p>
            <a:r>
              <a:rPr lang="en-US" sz="3200" dirty="0" smtClean="0"/>
              <a:t>E.g. a DL formula </a:t>
            </a:r>
            <a:r>
              <a:rPr lang="en-US" sz="3200" dirty="0"/>
              <a:t>can declare that </a:t>
            </a:r>
            <a:r>
              <a:rPr lang="en-US" sz="3200" dirty="0" smtClean="0"/>
              <a:t>a number </a:t>
            </a:r>
            <a:r>
              <a:rPr lang="en-US" sz="3200" i="1" dirty="0"/>
              <a:t>x</a:t>
            </a:r>
            <a:r>
              <a:rPr lang="en-US" sz="3200" dirty="0"/>
              <a:t>, </a:t>
            </a:r>
            <a:r>
              <a:rPr lang="en-US" sz="3200" dirty="0" smtClean="0"/>
              <a:t>greater </a:t>
            </a:r>
            <a:r>
              <a:rPr lang="en-US" sz="3200" dirty="0"/>
              <a:t>than zero </a:t>
            </a:r>
            <a:r>
              <a:rPr lang="en-US" sz="3200" dirty="0" smtClean="0"/>
              <a:t>exists:</a:t>
            </a:r>
          </a:p>
          <a:p>
            <a:pPr lvl="1"/>
            <a:r>
              <a:rPr lang="en-US" sz="2800" dirty="0" smtClean="0"/>
              <a:t>∃</a:t>
            </a:r>
            <a:r>
              <a:rPr lang="en-US" sz="2800" i="1" dirty="0" err="1"/>
              <a:t>x</a:t>
            </a:r>
            <a:r>
              <a:rPr lang="en-US" sz="2800" dirty="0" err="1"/>
              <a:t>:</a:t>
            </a:r>
            <a:r>
              <a:rPr lang="en-US" sz="2800" i="1" dirty="0" err="1"/>
              <a:t>greaterThan</a:t>
            </a:r>
            <a:r>
              <a:rPr lang="en-US" sz="2800" dirty="0"/>
              <a:t>(</a:t>
            </a:r>
            <a:r>
              <a:rPr lang="en-US" sz="2800" i="1" dirty="0"/>
              <a:t>x</a:t>
            </a:r>
            <a:r>
              <a:rPr lang="en-US" sz="2800" dirty="0"/>
              <a:t>; 0</a:t>
            </a:r>
            <a:r>
              <a:rPr lang="en-US" sz="2800" dirty="0" smtClean="0"/>
              <a:t>)</a:t>
            </a:r>
          </a:p>
          <a:p>
            <a:r>
              <a:rPr lang="en-US" sz="3200" dirty="0"/>
              <a:t>Adding more constructors to the basic DL language increases expressiveness</a:t>
            </a:r>
          </a:p>
          <a:p>
            <a:pPr lvl="1"/>
            <a:r>
              <a:rPr lang="en-US" sz="2800" dirty="0"/>
              <a:t>Possible to describe more complex concepts</a:t>
            </a:r>
          </a:p>
          <a:p>
            <a:endParaRPr lang="en-US" sz="2200" dirty="0"/>
          </a:p>
          <a:p>
            <a:endParaRPr lang="en-US" sz="24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107</a:t>
            </a:fld>
            <a:endParaRPr lang="en-US"/>
          </a:p>
        </p:txBody>
      </p:sp>
    </p:spTree>
    <p:extLst>
      <p:ext uri="{BB962C8B-B14F-4D97-AF65-F5344CB8AC3E}">
        <p14:creationId xmlns:p14="http://schemas.microsoft.com/office/powerpoint/2010/main" val="38519710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Logics (3)</a:t>
            </a:r>
            <a:endParaRPr lang="en-US" dirty="0"/>
          </a:p>
        </p:txBody>
      </p:sp>
      <p:sp>
        <p:nvSpPr>
          <p:cNvPr id="3" name="Content Placeholder 2"/>
          <p:cNvSpPr>
            <a:spLocks noGrp="1"/>
          </p:cNvSpPr>
          <p:nvPr>
            <p:ph idx="1"/>
          </p:nvPr>
        </p:nvSpPr>
        <p:spPr/>
        <p:txBody>
          <a:bodyPr>
            <a:noAutofit/>
          </a:bodyPr>
          <a:lstStyle/>
          <a:p>
            <a:r>
              <a:rPr lang="en-US" sz="3200" dirty="0" smtClean="0"/>
              <a:t>E.g. </a:t>
            </a:r>
            <a:r>
              <a:rPr lang="en-US" sz="3200" dirty="0"/>
              <a:t>concept conjunction (</a:t>
            </a:r>
            <a:r>
              <a:rPr lang="en-US" sz="3200" i="1" dirty="0"/>
              <a:t>C </a:t>
            </a:r>
            <a:r>
              <a:rPr lang="en-US" sz="3200" dirty="0"/>
              <a:t>∪ </a:t>
            </a:r>
            <a:r>
              <a:rPr lang="en-US" sz="3200" i="1" dirty="0"/>
              <a:t>D</a:t>
            </a:r>
            <a:r>
              <a:rPr lang="en-US" sz="3200" dirty="0"/>
              <a:t>)</a:t>
            </a:r>
            <a:endParaRPr lang="en-US" sz="3200" dirty="0" smtClean="0"/>
          </a:p>
          <a:p>
            <a:pPr lvl="1"/>
            <a:r>
              <a:rPr lang="en-US" sz="2800" i="1" dirty="0" smtClean="0"/>
              <a:t>Parent </a:t>
            </a:r>
            <a:r>
              <a:rPr lang="en-US" sz="2800" dirty="0"/>
              <a:t>= </a:t>
            </a:r>
            <a:r>
              <a:rPr lang="en-US" sz="2800" i="1" dirty="0"/>
              <a:t>Father </a:t>
            </a:r>
            <a:r>
              <a:rPr lang="en-US" sz="2800" dirty="0"/>
              <a:t>∪ </a:t>
            </a:r>
            <a:r>
              <a:rPr lang="en-US" sz="2800" i="1" dirty="0" smtClean="0"/>
              <a:t>Mother</a:t>
            </a:r>
          </a:p>
          <a:p>
            <a:r>
              <a:rPr lang="en-US" sz="3200" dirty="0"/>
              <a:t>Expressiveness used in describing the world varies according to the subset of the language that is used</a:t>
            </a:r>
          </a:p>
          <a:p>
            <a:r>
              <a:rPr lang="en-US" sz="3200" dirty="0" smtClean="0"/>
              <a:t>Differentiation affects</a:t>
            </a:r>
          </a:p>
          <a:p>
            <a:pPr lvl="1"/>
            <a:r>
              <a:rPr lang="en-US" sz="2800" dirty="0" smtClean="0"/>
              <a:t>World </a:t>
            </a:r>
            <a:r>
              <a:rPr lang="en-US" sz="2800" dirty="0"/>
              <a:t>description </a:t>
            </a:r>
            <a:r>
              <a:rPr lang="en-US" sz="2800" dirty="0" smtClean="0"/>
              <a:t>capabilities</a:t>
            </a:r>
          </a:p>
          <a:p>
            <a:pPr lvl="1"/>
            <a:r>
              <a:rPr lang="en-US" sz="2800" dirty="0" smtClean="0"/>
              <a:t>Behavior </a:t>
            </a:r>
            <a:r>
              <a:rPr lang="en-US" sz="2800" dirty="0"/>
              <a:t>and performance of </a:t>
            </a:r>
            <a:r>
              <a:rPr lang="en-US" sz="2800" dirty="0" smtClean="0"/>
              <a:t>processing algorithms</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108</a:t>
            </a:fld>
            <a:endParaRPr lang="en-US"/>
          </a:p>
        </p:txBody>
      </p:sp>
    </p:spTree>
    <p:extLst>
      <p:ext uri="{BB962C8B-B14F-4D97-AF65-F5344CB8AC3E}">
        <p14:creationId xmlns:p14="http://schemas.microsoft.com/office/powerpoint/2010/main" val="24024968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Ontology </a:t>
            </a:r>
            <a:r>
              <a:rPr lang="en-US" dirty="0" smtClean="0"/>
              <a:t>Language (1)</a:t>
            </a:r>
            <a:endParaRPr lang="en-US" dirty="0"/>
          </a:p>
        </p:txBody>
      </p:sp>
      <p:sp>
        <p:nvSpPr>
          <p:cNvPr id="3" name="Content Placeholder 2"/>
          <p:cNvSpPr>
            <a:spLocks noGrp="1"/>
          </p:cNvSpPr>
          <p:nvPr>
            <p:ph idx="1"/>
          </p:nvPr>
        </p:nvSpPr>
        <p:spPr/>
        <p:txBody>
          <a:bodyPr>
            <a:normAutofit/>
          </a:bodyPr>
          <a:lstStyle/>
          <a:p>
            <a:r>
              <a:rPr lang="en-US" sz="2800" dirty="0"/>
              <a:t>OWL language is directly related to </a:t>
            </a:r>
            <a:r>
              <a:rPr lang="en-US" sz="2800" dirty="0" smtClean="0"/>
              <a:t>DL</a:t>
            </a:r>
          </a:p>
          <a:p>
            <a:pPr lvl="1"/>
            <a:r>
              <a:rPr lang="en-US" sz="2400" dirty="0" smtClean="0"/>
              <a:t>Different “</a:t>
            </a:r>
            <a:r>
              <a:rPr lang="en-US" sz="2400" dirty="0"/>
              <a:t>flavors” correspond to different DL language </a:t>
            </a:r>
            <a:r>
              <a:rPr lang="en-US" sz="2400" dirty="0" smtClean="0"/>
              <a:t>subsets</a:t>
            </a:r>
          </a:p>
          <a:p>
            <a:r>
              <a:rPr lang="en-US" sz="2800" dirty="0" smtClean="0"/>
              <a:t>Successor </a:t>
            </a:r>
            <a:r>
              <a:rPr lang="en-US" sz="2800" dirty="0"/>
              <a:t>of </a:t>
            </a:r>
            <a:r>
              <a:rPr lang="en-US" sz="2800" dirty="0" smtClean="0"/>
              <a:t>DAML+OIL</a:t>
            </a:r>
          </a:p>
          <a:p>
            <a:pPr lvl="1"/>
            <a:r>
              <a:rPr lang="en-US" sz="2400" dirty="0"/>
              <a:t>Creation of the OWL language officially begins with the initiation of the DAML project</a:t>
            </a:r>
          </a:p>
          <a:p>
            <a:pPr lvl="1"/>
            <a:r>
              <a:rPr lang="en-US" sz="2400" dirty="0"/>
              <a:t>DAML, combined to OIL led to the creation of DAML + </a:t>
            </a:r>
            <a:r>
              <a:rPr lang="en-US" sz="2400" dirty="0" smtClean="0"/>
              <a:t>OIL</a:t>
            </a:r>
          </a:p>
          <a:p>
            <a:pPr lvl="2"/>
            <a:r>
              <a:rPr lang="en-US" sz="2000" dirty="0" smtClean="0"/>
              <a:t>An </a:t>
            </a:r>
            <a:r>
              <a:rPr lang="en-US" sz="2000" dirty="0"/>
              <a:t>extension of </a:t>
            </a:r>
            <a:r>
              <a:rPr lang="en-US" sz="2000" dirty="0" smtClean="0"/>
              <a:t>RDFS</a:t>
            </a:r>
            <a:endParaRPr lang="en-US" sz="2000" dirty="0"/>
          </a:p>
          <a:p>
            <a:pPr lvl="1"/>
            <a:r>
              <a:rPr lang="en-US" sz="2400" dirty="0"/>
              <a:t>OWL is the successor of DAML + </a:t>
            </a:r>
            <a:r>
              <a:rPr lang="en-US" sz="2400" dirty="0" smtClean="0"/>
              <a:t>OIL</a:t>
            </a:r>
            <a:endParaRPr lang="en-US" sz="2400" dirty="0"/>
          </a:p>
          <a:p>
            <a:r>
              <a:rPr lang="en-US" sz="2800" dirty="0" smtClean="0"/>
              <a:t>W3C recommendation, currently </a:t>
            </a:r>
            <a:r>
              <a:rPr lang="en-US" sz="2800" dirty="0"/>
              <a:t>in version </a:t>
            </a:r>
            <a:r>
              <a:rPr lang="en-US" sz="2800" dirty="0" smtClean="0"/>
              <a:t>2</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109</a:t>
            </a:fld>
            <a:endParaRPr lang="en-US"/>
          </a:p>
        </p:txBody>
      </p:sp>
    </p:spTree>
    <p:extLst>
      <p:ext uri="{BB962C8B-B14F-4D97-AF65-F5344CB8AC3E}">
        <p14:creationId xmlns:p14="http://schemas.microsoft.com/office/powerpoint/2010/main" val="173726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Need for Adding </a:t>
            </a:r>
            <a:r>
              <a:rPr lang="en-US" dirty="0" smtClean="0"/>
              <a:t>Semantics (2)</a:t>
            </a:r>
            <a:endParaRPr lang="en-US" dirty="0"/>
          </a:p>
        </p:txBody>
      </p:sp>
      <p:sp>
        <p:nvSpPr>
          <p:cNvPr id="3" name="Content Placeholder 2"/>
          <p:cNvSpPr>
            <a:spLocks noGrp="1"/>
          </p:cNvSpPr>
          <p:nvPr>
            <p:ph idx="1"/>
          </p:nvPr>
        </p:nvSpPr>
        <p:spPr/>
        <p:txBody>
          <a:bodyPr>
            <a:noAutofit/>
          </a:bodyPr>
          <a:lstStyle/>
          <a:p>
            <a:r>
              <a:rPr lang="en-US" sz="3200" dirty="0" smtClean="0"/>
              <a:t>Syntax</a:t>
            </a:r>
          </a:p>
          <a:p>
            <a:pPr lvl="1"/>
            <a:r>
              <a:rPr lang="en-US" sz="2800" dirty="0" smtClean="0"/>
              <a:t>The </a:t>
            </a:r>
            <a:r>
              <a:rPr lang="en-US" sz="2800" dirty="0"/>
              <a:t>study of the principles and processes by which sentences can be </a:t>
            </a:r>
            <a:r>
              <a:rPr lang="en-US" sz="2800" dirty="0" smtClean="0"/>
              <a:t>formed</a:t>
            </a:r>
            <a:endParaRPr lang="en-US" sz="2800" dirty="0"/>
          </a:p>
          <a:p>
            <a:pPr lvl="1"/>
            <a:r>
              <a:rPr lang="en-US" sz="2800" dirty="0" smtClean="0"/>
              <a:t>Also </a:t>
            </a:r>
            <a:r>
              <a:rPr lang="en-US" sz="2800" dirty="0"/>
              <a:t>of Greek </a:t>
            </a:r>
            <a:r>
              <a:rPr lang="en-US" sz="2800" dirty="0" smtClean="0"/>
              <a:t>origin</a:t>
            </a:r>
          </a:p>
          <a:p>
            <a:pPr lvl="2"/>
            <a:r>
              <a:rPr lang="en-US" sz="2400" dirty="0" err="1" smtClean="0"/>
              <a:t>συν</a:t>
            </a:r>
            <a:r>
              <a:rPr lang="en-US" sz="2400" dirty="0" smtClean="0"/>
              <a:t> </a:t>
            </a:r>
            <a:r>
              <a:rPr lang="en-US" sz="2400" dirty="0"/>
              <a:t>and </a:t>
            </a:r>
            <a:r>
              <a:rPr lang="en-US" sz="2400" dirty="0" err="1" smtClean="0"/>
              <a:t>τάξις</a:t>
            </a:r>
            <a:endParaRPr lang="en-US" sz="2400" dirty="0"/>
          </a:p>
          <a:p>
            <a:pPr lvl="2"/>
            <a:r>
              <a:rPr lang="en-US" sz="2400" dirty="0" smtClean="0"/>
              <a:t>Pronounced sin </a:t>
            </a:r>
            <a:r>
              <a:rPr lang="en-US" sz="2400" dirty="0"/>
              <a:t>and </a:t>
            </a:r>
            <a:r>
              <a:rPr lang="en-US" sz="2400" dirty="0" smtClean="0"/>
              <a:t>taxis</a:t>
            </a:r>
            <a:endParaRPr lang="en-US" sz="2400" dirty="0"/>
          </a:p>
          <a:p>
            <a:pPr lvl="2"/>
            <a:r>
              <a:rPr lang="en-US" sz="2400" dirty="0" smtClean="0"/>
              <a:t>Mean together </a:t>
            </a:r>
            <a:r>
              <a:rPr lang="en-US" sz="2400" dirty="0"/>
              <a:t>and </a:t>
            </a:r>
            <a:r>
              <a:rPr lang="en-US" sz="2400" dirty="0" smtClean="0"/>
              <a:t>ordering, respectively</a:t>
            </a:r>
          </a:p>
          <a:p>
            <a:pPr lvl="1"/>
            <a:endParaRPr lang="en-US" sz="28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11</a:t>
            </a:fld>
            <a:endParaRPr lang="en-US"/>
          </a:p>
        </p:txBody>
      </p:sp>
    </p:spTree>
    <p:extLst>
      <p:ext uri="{BB962C8B-B14F-4D97-AF65-F5344CB8AC3E}">
        <p14:creationId xmlns:p14="http://schemas.microsoft.com/office/powerpoint/2010/main" val="16850734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Ontology </a:t>
            </a:r>
            <a:r>
              <a:rPr lang="en-US" dirty="0" smtClean="0"/>
              <a:t>Language (2)</a:t>
            </a:r>
            <a:endParaRPr lang="en-US" dirty="0"/>
          </a:p>
        </p:txBody>
      </p:sp>
      <p:sp>
        <p:nvSpPr>
          <p:cNvPr id="3" name="Content Placeholder 2"/>
          <p:cNvSpPr>
            <a:spLocks noGrp="1"/>
          </p:cNvSpPr>
          <p:nvPr>
            <p:ph idx="1"/>
          </p:nvPr>
        </p:nvSpPr>
        <p:spPr/>
        <p:txBody>
          <a:bodyPr>
            <a:normAutofit/>
          </a:bodyPr>
          <a:lstStyle/>
          <a:p>
            <a:r>
              <a:rPr lang="en-US" sz="3200" dirty="0" smtClean="0"/>
              <a:t>Designed </a:t>
            </a:r>
            <a:r>
              <a:rPr lang="en-US" sz="3200" dirty="0"/>
              <a:t>in order to allow applications to process the information content </a:t>
            </a:r>
            <a:r>
              <a:rPr lang="en-US" sz="3200" dirty="0" smtClean="0"/>
              <a:t>itself instead </a:t>
            </a:r>
            <a:r>
              <a:rPr lang="en-US" sz="3200" dirty="0"/>
              <a:t>of simply presenting the </a:t>
            </a:r>
            <a:r>
              <a:rPr lang="en-US" sz="3200" dirty="0" smtClean="0"/>
              <a:t>information</a:t>
            </a:r>
          </a:p>
          <a:p>
            <a:r>
              <a:rPr lang="en-US" sz="3200" dirty="0" smtClean="0"/>
              <a:t>The </a:t>
            </a:r>
            <a:r>
              <a:rPr lang="en-US" sz="3200" dirty="0"/>
              <a:t>goal is to provide a schema that </a:t>
            </a:r>
            <a:r>
              <a:rPr lang="en-US" sz="3200" dirty="0" smtClean="0"/>
              <a:t>will be </a:t>
            </a:r>
            <a:r>
              <a:rPr lang="en-US" sz="3200" dirty="0"/>
              <a:t>compatible both to the Semantic Web and the World Wide Web </a:t>
            </a:r>
            <a:r>
              <a:rPr lang="en-US" sz="3200" dirty="0" smtClean="0"/>
              <a:t>architecture</a:t>
            </a:r>
          </a:p>
          <a:p>
            <a:r>
              <a:rPr lang="en-US" sz="3200" dirty="0" smtClean="0"/>
              <a:t>Makes </a:t>
            </a:r>
            <a:r>
              <a:rPr lang="en-US" sz="3200" dirty="0"/>
              <a:t>information more </a:t>
            </a:r>
            <a:r>
              <a:rPr lang="en-US" sz="3200" dirty="0" smtClean="0"/>
              <a:t>machine- and </a:t>
            </a:r>
            <a:r>
              <a:rPr lang="en-US" sz="3200" dirty="0"/>
              <a:t>human- </a:t>
            </a:r>
            <a:r>
              <a:rPr lang="en-US" sz="3200" dirty="0" err="1"/>
              <a:t>processable</a:t>
            </a:r>
            <a:r>
              <a:rPr lang="en-US" sz="3200" dirty="0"/>
              <a:t> </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110</a:t>
            </a:fld>
            <a:endParaRPr lang="en-US"/>
          </a:p>
        </p:txBody>
      </p:sp>
    </p:spTree>
    <p:extLst>
      <p:ext uri="{BB962C8B-B14F-4D97-AF65-F5344CB8AC3E}">
        <p14:creationId xmlns:p14="http://schemas.microsoft.com/office/powerpoint/2010/main" val="11024409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Ontology </a:t>
            </a:r>
            <a:r>
              <a:rPr lang="en-US" dirty="0" smtClean="0"/>
              <a:t>Language (3)</a:t>
            </a:r>
            <a:endParaRPr lang="en-US" dirty="0"/>
          </a:p>
        </p:txBody>
      </p:sp>
      <p:sp>
        <p:nvSpPr>
          <p:cNvPr id="3" name="Content Placeholder 2"/>
          <p:cNvSpPr>
            <a:spLocks noGrp="1"/>
          </p:cNvSpPr>
          <p:nvPr>
            <p:ph idx="1"/>
          </p:nvPr>
        </p:nvSpPr>
        <p:spPr/>
        <p:txBody>
          <a:bodyPr>
            <a:noAutofit/>
          </a:bodyPr>
          <a:lstStyle/>
          <a:p>
            <a:r>
              <a:rPr lang="en-US" sz="2800" dirty="0" smtClean="0"/>
              <a:t>First version comprised three flavors</a:t>
            </a:r>
          </a:p>
          <a:p>
            <a:pPr lvl="1"/>
            <a:r>
              <a:rPr lang="en-US" sz="2400" dirty="0" smtClean="0"/>
              <a:t>Lite</a:t>
            </a:r>
            <a:r>
              <a:rPr lang="en-US" sz="2400" dirty="0"/>
              <a:t>, </a:t>
            </a:r>
            <a:r>
              <a:rPr lang="en-US" sz="2400" dirty="0" smtClean="0"/>
              <a:t>DL, Full</a:t>
            </a:r>
          </a:p>
          <a:p>
            <a:r>
              <a:rPr lang="en-US" sz="2800" dirty="0"/>
              <a:t>OWL </a:t>
            </a:r>
            <a:r>
              <a:rPr lang="en-US" sz="2800" dirty="0" smtClean="0"/>
              <a:t>Lite</a:t>
            </a:r>
          </a:p>
          <a:p>
            <a:pPr lvl="1"/>
            <a:r>
              <a:rPr lang="en-US" sz="2400" dirty="0" smtClean="0"/>
              <a:t>Designed </a:t>
            </a:r>
            <a:r>
              <a:rPr lang="en-US" sz="2400" dirty="0"/>
              <a:t>keeping </a:t>
            </a:r>
            <a:r>
              <a:rPr lang="en-US" sz="2400" dirty="0" smtClean="0"/>
              <a:t>in mind </a:t>
            </a:r>
            <a:r>
              <a:rPr lang="en-US" sz="2400" dirty="0"/>
              <a:t>that it had to resemble </a:t>
            </a:r>
            <a:r>
              <a:rPr lang="en-US" sz="2400" dirty="0" smtClean="0"/>
              <a:t>RDFS</a:t>
            </a:r>
          </a:p>
          <a:p>
            <a:r>
              <a:rPr lang="en-US" sz="2800" dirty="0" smtClean="0"/>
              <a:t>OWL DL</a:t>
            </a:r>
          </a:p>
          <a:p>
            <a:pPr lvl="1"/>
            <a:r>
              <a:rPr lang="en-US" sz="2400" dirty="0" smtClean="0"/>
              <a:t>Guaranteed </a:t>
            </a:r>
            <a:r>
              <a:rPr lang="en-US" sz="2400" dirty="0"/>
              <a:t>that all reasoning procedures are finite and return a </a:t>
            </a:r>
            <a:r>
              <a:rPr lang="en-US" sz="2400" dirty="0" smtClean="0"/>
              <a:t>result</a:t>
            </a:r>
          </a:p>
          <a:p>
            <a:r>
              <a:rPr lang="en-US" sz="2800" dirty="0" smtClean="0"/>
              <a:t>OWL Full</a:t>
            </a:r>
          </a:p>
          <a:p>
            <a:pPr lvl="1"/>
            <a:r>
              <a:rPr lang="en-US" sz="2400" dirty="0" smtClean="0"/>
              <a:t>The whole wealth </a:t>
            </a:r>
            <a:r>
              <a:rPr lang="en-US" sz="2400" dirty="0"/>
              <a:t>and expressiveness of the </a:t>
            </a:r>
            <a:r>
              <a:rPr lang="en-US" sz="2400" dirty="0" smtClean="0"/>
              <a:t>language</a:t>
            </a:r>
          </a:p>
          <a:p>
            <a:pPr lvl="1"/>
            <a:r>
              <a:rPr lang="en-US" sz="2400" dirty="0" smtClean="0"/>
              <a:t>Reasoning </a:t>
            </a:r>
            <a:r>
              <a:rPr lang="en-US" sz="2400" dirty="0"/>
              <a:t>is not guaranteed </a:t>
            </a:r>
            <a:r>
              <a:rPr lang="en-US" sz="2400" dirty="0" smtClean="0"/>
              <a:t>to be finite </a:t>
            </a:r>
          </a:p>
          <a:p>
            <a:pPr lvl="2"/>
            <a:r>
              <a:rPr lang="en-US" sz="2000" dirty="0" smtClean="0"/>
              <a:t>Even </a:t>
            </a:r>
            <a:r>
              <a:rPr lang="en-US" sz="2000" dirty="0"/>
              <a:t>for small declaration </a:t>
            </a:r>
            <a:r>
              <a:rPr lang="en-US" sz="2000" dirty="0" smtClean="0"/>
              <a:t>sets</a:t>
            </a:r>
            <a:endParaRPr lang="en-US" sz="20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111</a:t>
            </a:fld>
            <a:endParaRPr lang="en-US"/>
          </a:p>
        </p:txBody>
      </p:sp>
    </p:spTree>
    <p:extLst>
      <p:ext uri="{BB962C8B-B14F-4D97-AF65-F5344CB8AC3E}">
        <p14:creationId xmlns:p14="http://schemas.microsoft.com/office/powerpoint/2010/main" val="41237561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Ontology </a:t>
            </a:r>
            <a:r>
              <a:rPr lang="en-US" dirty="0" smtClean="0"/>
              <a:t>Language (4)</a:t>
            </a:r>
            <a:endParaRPr lang="en-US" dirty="0"/>
          </a:p>
        </p:txBody>
      </p:sp>
      <p:sp>
        <p:nvSpPr>
          <p:cNvPr id="3" name="Content Placeholder 2"/>
          <p:cNvSpPr>
            <a:spLocks noGrp="1"/>
          </p:cNvSpPr>
          <p:nvPr>
            <p:ph idx="1"/>
          </p:nvPr>
        </p:nvSpPr>
        <p:spPr/>
        <p:txBody>
          <a:bodyPr>
            <a:normAutofit/>
          </a:bodyPr>
          <a:lstStyle/>
          <a:p>
            <a:r>
              <a:rPr lang="en-US" sz="3200" dirty="0"/>
              <a:t>An OWL ontology may also comprise declarations </a:t>
            </a:r>
            <a:r>
              <a:rPr lang="en-US" sz="3200" dirty="0" smtClean="0"/>
              <a:t>from RDF </a:t>
            </a:r>
            <a:r>
              <a:rPr lang="en-US" sz="3200" dirty="0"/>
              <a:t>and </a:t>
            </a:r>
            <a:r>
              <a:rPr lang="en-US" sz="3200" dirty="0" smtClean="0"/>
              <a:t>RDFS</a:t>
            </a:r>
          </a:p>
          <a:p>
            <a:pPr lvl="1"/>
            <a:r>
              <a:rPr lang="en-US" sz="2800" dirty="0" smtClean="0"/>
              <a:t>E.g. </a:t>
            </a:r>
            <a:r>
              <a:rPr lang="en-US" sz="2800" dirty="0" err="1" smtClean="0"/>
              <a:t>rdfs:subClassOf</a:t>
            </a:r>
            <a:r>
              <a:rPr lang="en-US" sz="2800" dirty="0"/>
              <a:t>, </a:t>
            </a:r>
            <a:r>
              <a:rPr lang="en-US" sz="2800" dirty="0" err="1" smtClean="0"/>
              <a:t>rdfs:range</a:t>
            </a:r>
            <a:r>
              <a:rPr lang="en-US" sz="2800" dirty="0" smtClean="0"/>
              <a:t>, </a:t>
            </a:r>
            <a:r>
              <a:rPr lang="en-US" sz="2800" dirty="0" err="1" smtClean="0"/>
              <a:t>rdf:resource</a:t>
            </a:r>
            <a:endParaRPr lang="en-US" sz="2800" dirty="0" smtClean="0"/>
          </a:p>
          <a:p>
            <a:r>
              <a:rPr lang="en-US" sz="3200" dirty="0"/>
              <a:t>OWL </a:t>
            </a:r>
            <a:r>
              <a:rPr lang="en-US" sz="3200" dirty="0" smtClean="0"/>
              <a:t>uses them </a:t>
            </a:r>
            <a:r>
              <a:rPr lang="en-US" sz="3200" dirty="0"/>
              <a:t>and relies on them </a:t>
            </a:r>
            <a:r>
              <a:rPr lang="en-US" sz="3200" dirty="0" smtClean="0"/>
              <a:t>in order </a:t>
            </a:r>
            <a:r>
              <a:rPr lang="en-US" sz="3200" dirty="0"/>
              <a:t>to model its </a:t>
            </a:r>
            <a:r>
              <a:rPr lang="en-US" sz="3200" dirty="0" smtClean="0"/>
              <a:t>concepts</a:t>
            </a:r>
            <a:endParaRPr lang="en-US" sz="3200" dirty="0"/>
          </a:p>
        </p:txBody>
      </p:sp>
      <p:sp>
        <p:nvSpPr>
          <p:cNvPr id="24" name="Date Placeholder 23"/>
          <p:cNvSpPr>
            <a:spLocks noGrp="1"/>
          </p:cNvSpPr>
          <p:nvPr>
            <p:ph type="dt" sz="half" idx="10"/>
          </p:nvPr>
        </p:nvSpPr>
        <p:spPr/>
        <p:txBody>
          <a:bodyPr/>
          <a:lstStyle/>
          <a:p>
            <a:r>
              <a:rPr lang="en-US" smtClean="0"/>
              <a:t>Chapter 2</a:t>
            </a:r>
            <a:endParaRPr lang="en-US"/>
          </a:p>
        </p:txBody>
      </p:sp>
      <p:sp>
        <p:nvSpPr>
          <p:cNvPr id="25" name="Footer Placeholder 24"/>
          <p:cNvSpPr>
            <a:spLocks noGrp="1"/>
          </p:cNvSpPr>
          <p:nvPr>
            <p:ph type="ftr" sz="quarter" idx="11"/>
          </p:nvPr>
        </p:nvSpPr>
        <p:spPr/>
        <p:txBody>
          <a:bodyPr/>
          <a:lstStyle/>
          <a:p>
            <a:r>
              <a:rPr lang="en-US" smtClean="0"/>
              <a:t>Materializing the Web of Linked Data</a:t>
            </a:r>
            <a:endParaRPr lang="en-US"/>
          </a:p>
        </p:txBody>
      </p:sp>
      <p:sp>
        <p:nvSpPr>
          <p:cNvPr id="23" name="Slide Number Placeholder 22"/>
          <p:cNvSpPr>
            <a:spLocks noGrp="1"/>
          </p:cNvSpPr>
          <p:nvPr>
            <p:ph type="sldNum" sz="quarter" idx="12"/>
          </p:nvPr>
        </p:nvSpPr>
        <p:spPr/>
        <p:txBody>
          <a:bodyPr/>
          <a:lstStyle/>
          <a:p>
            <a:fld id="{93ECB2FE-F275-4179-BB2C-35EE9387AA7C}" type="slidenum">
              <a:rPr lang="en-US" smtClean="0"/>
              <a:pPr/>
              <a:t>112</a:t>
            </a:fld>
            <a:endParaRPr lang="en-US"/>
          </a:p>
        </p:txBody>
      </p:sp>
      <p:cxnSp>
        <p:nvCxnSpPr>
          <p:cNvPr id="4" name="Straight Connector 8"/>
          <p:cNvCxnSpPr>
            <a:stCxn id="22" idx="0"/>
            <a:endCxn id="19" idx="0"/>
          </p:cNvCxnSpPr>
          <p:nvPr/>
        </p:nvCxnSpPr>
        <p:spPr>
          <a:xfrm rot="16200000" flipV="1">
            <a:off x="8324278" y="4104455"/>
            <a:ext cx="398462" cy="2505515"/>
          </a:xfrm>
          <a:prstGeom prst="bentConnector3">
            <a:avLst>
              <a:gd name="adj1" fmla="val 4285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8"/>
          <p:cNvCxnSpPr>
            <a:stCxn id="10" idx="2"/>
            <a:endCxn id="18" idx="0"/>
          </p:cNvCxnSpPr>
          <p:nvPr/>
        </p:nvCxnSpPr>
        <p:spPr>
          <a:xfrm rot="16200000" flipH="1">
            <a:off x="5703094" y="3188688"/>
            <a:ext cx="287337" cy="2847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8"/>
          <p:cNvCxnSpPr>
            <a:stCxn id="20" idx="0"/>
            <a:endCxn id="19" idx="0"/>
          </p:cNvCxnSpPr>
          <p:nvPr/>
        </p:nvCxnSpPr>
        <p:spPr>
          <a:xfrm rot="5400000" flipH="1" flipV="1">
            <a:off x="5803901" y="4089594"/>
            <a:ext cx="398462" cy="2535237"/>
          </a:xfrm>
          <a:prstGeom prst="bentConnector3">
            <a:avLst>
              <a:gd name="adj1" fmla="val 4263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8"/>
          <p:cNvCxnSpPr>
            <a:stCxn id="10" idx="2"/>
            <a:endCxn id="15" idx="0"/>
          </p:cNvCxnSpPr>
          <p:nvPr/>
        </p:nvCxnSpPr>
        <p:spPr>
          <a:xfrm rot="5400000">
            <a:off x="3671094" y="4004663"/>
            <a:ext cx="287337" cy="121602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11"/>
          <p:cNvGrpSpPr>
            <a:grpSpLocks/>
          </p:cNvGrpSpPr>
          <p:nvPr/>
        </p:nvGrpSpPr>
        <p:grpSpPr bwMode="auto">
          <a:xfrm>
            <a:off x="3479800" y="4067369"/>
            <a:ext cx="1885950" cy="512763"/>
            <a:chOff x="3479800" y="3711575"/>
            <a:chExt cx="1885950" cy="512763"/>
          </a:xfrm>
        </p:grpSpPr>
        <p:sp>
          <p:nvSpPr>
            <p:cNvPr id="10" name="Rectangle 9"/>
            <p:cNvSpPr/>
            <p:nvPr/>
          </p:nvSpPr>
          <p:spPr>
            <a:xfrm>
              <a:off x="3479800" y="3711575"/>
              <a:ext cx="1885950" cy="401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prstClr val="black"/>
                  </a:solidFill>
                  <a:cs typeface="Times New Roman" panose="02020603050405020304" pitchFamily="18" charset="0"/>
                </a:rPr>
                <a:t>rdfs:Resource</a:t>
              </a:r>
              <a:endParaRPr lang="en-US" sz="2000" dirty="0">
                <a:solidFill>
                  <a:prstClr val="black"/>
                </a:solidFill>
                <a:cs typeface="Times New Roman" panose="02020603050405020304" pitchFamily="18" charset="0"/>
              </a:endParaRPr>
            </a:p>
          </p:txBody>
        </p:sp>
        <p:sp>
          <p:nvSpPr>
            <p:cNvPr id="11" name="Isosceles Triangle 10"/>
            <p:cNvSpPr/>
            <p:nvPr/>
          </p:nvSpPr>
          <p:spPr>
            <a:xfrm>
              <a:off x="4341813" y="4113213"/>
              <a:ext cx="161925" cy="1111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endParaRPr>
            </a:p>
          </p:txBody>
        </p:sp>
      </p:grpSp>
      <p:sp>
        <p:nvSpPr>
          <p:cNvPr id="12" name="Rectangle 11"/>
          <p:cNvSpPr/>
          <p:nvPr/>
        </p:nvSpPr>
        <p:spPr>
          <a:xfrm>
            <a:off x="1552575" y="5556444"/>
            <a:ext cx="1885950" cy="401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prstClr val="black"/>
                </a:solidFill>
                <a:cs typeface="Times New Roman" panose="02020603050405020304" pitchFamily="18" charset="0"/>
              </a:rPr>
              <a:t>owl:Class</a:t>
            </a:r>
            <a:endParaRPr lang="en-US" sz="2000" dirty="0">
              <a:solidFill>
                <a:prstClr val="black"/>
              </a:solidFill>
              <a:cs typeface="Times New Roman" panose="02020603050405020304" pitchFamily="18" charset="0"/>
            </a:endParaRPr>
          </a:p>
        </p:txBody>
      </p:sp>
      <p:cxnSp>
        <p:nvCxnSpPr>
          <p:cNvPr id="13" name="Straight Connector 8"/>
          <p:cNvCxnSpPr>
            <a:stCxn id="15" idx="2"/>
            <a:endCxn id="12" idx="0"/>
          </p:cNvCxnSpPr>
          <p:nvPr/>
        </p:nvCxnSpPr>
        <p:spPr>
          <a:xfrm rot="5400000">
            <a:off x="2651919" y="5001613"/>
            <a:ext cx="398462" cy="71120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2"/>
          <p:cNvGrpSpPr>
            <a:grpSpLocks/>
          </p:cNvGrpSpPr>
          <p:nvPr/>
        </p:nvGrpSpPr>
        <p:grpSpPr bwMode="auto">
          <a:xfrm>
            <a:off x="2263775" y="4756344"/>
            <a:ext cx="1885950" cy="512763"/>
            <a:chOff x="1379538" y="4400550"/>
            <a:chExt cx="1885950" cy="512763"/>
          </a:xfrm>
        </p:grpSpPr>
        <p:sp>
          <p:nvSpPr>
            <p:cNvPr id="15" name="Rectangle 14"/>
            <p:cNvSpPr/>
            <p:nvPr/>
          </p:nvSpPr>
          <p:spPr>
            <a:xfrm>
              <a:off x="1379538" y="4400550"/>
              <a:ext cx="1885950" cy="401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prstClr val="black"/>
                  </a:solidFill>
                  <a:cs typeface="Times New Roman" panose="02020603050405020304" pitchFamily="18" charset="0"/>
                </a:rPr>
                <a:t>rdfs:Class</a:t>
              </a:r>
              <a:endParaRPr lang="en-US" sz="2000" dirty="0">
                <a:solidFill>
                  <a:prstClr val="black"/>
                </a:solidFill>
                <a:cs typeface="Times New Roman" panose="02020603050405020304" pitchFamily="18" charset="0"/>
              </a:endParaRPr>
            </a:p>
          </p:txBody>
        </p:sp>
        <p:sp>
          <p:nvSpPr>
            <p:cNvPr id="16" name="Isosceles Triangle 15"/>
            <p:cNvSpPr/>
            <p:nvPr/>
          </p:nvSpPr>
          <p:spPr>
            <a:xfrm>
              <a:off x="2241551" y="4802188"/>
              <a:ext cx="161925" cy="1111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endParaRPr>
            </a:p>
          </p:txBody>
        </p:sp>
      </p:grpSp>
      <p:grpSp>
        <p:nvGrpSpPr>
          <p:cNvPr id="17" name="Group 28"/>
          <p:cNvGrpSpPr>
            <a:grpSpLocks/>
          </p:cNvGrpSpPr>
          <p:nvPr/>
        </p:nvGrpSpPr>
        <p:grpSpPr bwMode="auto">
          <a:xfrm>
            <a:off x="6327775" y="4756344"/>
            <a:ext cx="1885950" cy="512763"/>
            <a:chOff x="3479800" y="3711575"/>
            <a:chExt cx="1885950" cy="512763"/>
          </a:xfrm>
        </p:grpSpPr>
        <p:sp>
          <p:nvSpPr>
            <p:cNvPr id="18" name="Rectangle 17"/>
            <p:cNvSpPr/>
            <p:nvPr/>
          </p:nvSpPr>
          <p:spPr>
            <a:xfrm>
              <a:off x="3479800" y="3711575"/>
              <a:ext cx="1885950" cy="401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rdf:Property</a:t>
              </a:r>
            </a:p>
          </p:txBody>
        </p:sp>
        <p:sp>
          <p:nvSpPr>
            <p:cNvPr id="19" name="Isosceles Triangle 18"/>
            <p:cNvSpPr/>
            <p:nvPr/>
          </p:nvSpPr>
          <p:spPr>
            <a:xfrm>
              <a:off x="4341813" y="4113213"/>
              <a:ext cx="161925" cy="11112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endParaRPr>
            </a:p>
          </p:txBody>
        </p:sp>
      </p:grpSp>
      <p:sp>
        <p:nvSpPr>
          <p:cNvPr id="20" name="Rectangle 19"/>
          <p:cNvSpPr/>
          <p:nvPr/>
        </p:nvSpPr>
        <p:spPr>
          <a:xfrm>
            <a:off x="3632200" y="5556444"/>
            <a:ext cx="2205038" cy="401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prstClr val="black"/>
                </a:solidFill>
                <a:cs typeface="Times New Roman" panose="02020603050405020304" pitchFamily="18" charset="0"/>
              </a:rPr>
              <a:t>owl:DataProperty</a:t>
            </a:r>
            <a:endParaRPr lang="en-US" sz="2000" dirty="0">
              <a:solidFill>
                <a:prstClr val="black"/>
              </a:solidFill>
              <a:cs typeface="Times New Roman" panose="02020603050405020304" pitchFamily="18" charset="0"/>
            </a:endParaRPr>
          </a:p>
        </p:txBody>
      </p:sp>
      <p:sp>
        <p:nvSpPr>
          <p:cNvPr id="21" name="Rectangle 20"/>
          <p:cNvSpPr/>
          <p:nvPr/>
        </p:nvSpPr>
        <p:spPr>
          <a:xfrm>
            <a:off x="6026150" y="5556444"/>
            <a:ext cx="2206625" cy="401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prstClr val="black"/>
                </a:solidFill>
                <a:cs typeface="Times New Roman" panose="02020603050405020304" pitchFamily="18" charset="0"/>
              </a:rPr>
              <a:t>owl:ObjectProperty</a:t>
            </a:r>
            <a:endParaRPr lang="en-US" sz="2000" dirty="0">
              <a:solidFill>
                <a:prstClr val="black"/>
              </a:solidFill>
              <a:cs typeface="Times New Roman" panose="02020603050405020304" pitchFamily="18" charset="0"/>
            </a:endParaRPr>
          </a:p>
        </p:txBody>
      </p:sp>
      <p:sp>
        <p:nvSpPr>
          <p:cNvPr id="22" name="Rectangle 21"/>
          <p:cNvSpPr/>
          <p:nvPr/>
        </p:nvSpPr>
        <p:spPr>
          <a:xfrm>
            <a:off x="8421688" y="5556444"/>
            <a:ext cx="2709156" cy="401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prstClr val="black"/>
                </a:solidFill>
                <a:cs typeface="Times New Roman" panose="02020603050405020304" pitchFamily="18" charset="0"/>
              </a:rPr>
              <a:t>owl:AnnotationProperty</a:t>
            </a:r>
            <a:endParaRPr lang="en-US" sz="2000" dirty="0">
              <a:solidFill>
                <a:prstClr val="black"/>
              </a:solidFill>
              <a:cs typeface="Times New Roman" panose="02020603050405020304" pitchFamily="18" charset="0"/>
            </a:endParaRPr>
          </a:p>
        </p:txBody>
      </p:sp>
      <p:cxnSp>
        <p:nvCxnSpPr>
          <p:cNvPr id="29" name="Straight Connector 28"/>
          <p:cNvCxnSpPr/>
          <p:nvPr/>
        </p:nvCxnSpPr>
        <p:spPr>
          <a:xfrm flipH="1">
            <a:off x="7128034" y="5391150"/>
            <a:ext cx="1428" cy="162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2787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OWL 2</a:t>
            </a:r>
            <a:endParaRPr lang="en-US" dirty="0"/>
          </a:p>
        </p:txBody>
      </p:sp>
      <p:sp>
        <p:nvSpPr>
          <p:cNvPr id="3" name="Content Placeholder 2"/>
          <p:cNvSpPr>
            <a:spLocks noGrp="1"/>
          </p:cNvSpPr>
          <p:nvPr>
            <p:ph idx="1"/>
          </p:nvPr>
        </p:nvSpPr>
        <p:spPr/>
        <p:txBody>
          <a:bodyPr>
            <a:normAutofit/>
          </a:bodyPr>
          <a:lstStyle/>
          <a:p>
            <a:r>
              <a:rPr lang="en-US" sz="3200" dirty="0" smtClean="0"/>
              <a:t>Very similar </a:t>
            </a:r>
            <a:r>
              <a:rPr lang="en-US" sz="3200" dirty="0"/>
              <a:t>overall structure to </a:t>
            </a:r>
            <a:r>
              <a:rPr lang="en-US" sz="3200" dirty="0" smtClean="0"/>
              <a:t>the first version of OWL </a:t>
            </a:r>
          </a:p>
          <a:p>
            <a:r>
              <a:rPr lang="en-US" sz="3200" dirty="0" smtClean="0"/>
              <a:t>Backwards </a:t>
            </a:r>
            <a:r>
              <a:rPr lang="en-US" sz="3200" dirty="0"/>
              <a:t>compatible </a:t>
            </a:r>
            <a:endParaRPr lang="en-US" sz="3200" dirty="0" smtClean="0"/>
          </a:p>
          <a:p>
            <a:pPr lvl="1"/>
            <a:r>
              <a:rPr lang="en-US" sz="2800" dirty="0" smtClean="0"/>
              <a:t>Every OWL </a:t>
            </a:r>
            <a:r>
              <a:rPr lang="en-US" sz="2800" dirty="0"/>
              <a:t>1 </a:t>
            </a:r>
            <a:r>
              <a:rPr lang="en-US" sz="2800" dirty="0" smtClean="0"/>
              <a:t>ontology is </a:t>
            </a:r>
            <a:r>
              <a:rPr lang="en-US" sz="2800" dirty="0"/>
              <a:t>also an OWL 2 </a:t>
            </a:r>
            <a:r>
              <a:rPr lang="en-US" sz="2800" dirty="0" smtClean="0"/>
              <a:t>ontology</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113</a:t>
            </a:fld>
            <a:endParaRPr lang="en-US"/>
          </a:p>
        </p:txBody>
      </p:sp>
    </p:spTree>
    <p:extLst>
      <p:ext uri="{BB962C8B-B14F-4D97-AF65-F5344CB8AC3E}">
        <p14:creationId xmlns:p14="http://schemas.microsoft.com/office/powerpoint/2010/main" val="29903536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OWL 2 Additional Features (1)</a:t>
            </a:r>
            <a:endParaRPr lang="en-US" dirty="0"/>
          </a:p>
        </p:txBody>
      </p:sp>
      <p:sp>
        <p:nvSpPr>
          <p:cNvPr id="3" name="Content Placeholder 2"/>
          <p:cNvSpPr>
            <a:spLocks noGrp="1"/>
          </p:cNvSpPr>
          <p:nvPr>
            <p:ph idx="1"/>
          </p:nvPr>
        </p:nvSpPr>
        <p:spPr/>
        <p:txBody>
          <a:bodyPr>
            <a:normAutofit/>
          </a:bodyPr>
          <a:lstStyle/>
          <a:p>
            <a:r>
              <a:rPr lang="en-US" sz="3200" dirty="0" smtClean="0"/>
              <a:t>Additional </a:t>
            </a:r>
            <a:r>
              <a:rPr lang="en-US" sz="3200" dirty="0"/>
              <a:t>property and qualified cardinality </a:t>
            </a:r>
            <a:r>
              <a:rPr lang="en-US" sz="3200" dirty="0" smtClean="0"/>
              <a:t>constructors</a:t>
            </a:r>
          </a:p>
          <a:p>
            <a:pPr lvl="1"/>
            <a:r>
              <a:rPr lang="en-US" sz="2800" dirty="0" smtClean="0"/>
              <a:t>Minimum</a:t>
            </a:r>
            <a:r>
              <a:rPr lang="en-US" sz="2800" dirty="0"/>
              <a:t>, maximum or exact qualified cardinality restrictions, object and data </a:t>
            </a:r>
            <a:r>
              <a:rPr lang="en-US" sz="2800" dirty="0" smtClean="0"/>
              <a:t>properties</a:t>
            </a:r>
          </a:p>
          <a:p>
            <a:pPr lvl="2"/>
            <a:r>
              <a:rPr lang="en-US" sz="2400" dirty="0" smtClean="0"/>
              <a:t>E.g. </a:t>
            </a:r>
            <a:r>
              <a:rPr lang="en-US" sz="2400" dirty="0" err="1" smtClean="0"/>
              <a:t>ObjectMinCardinality</a:t>
            </a:r>
            <a:r>
              <a:rPr lang="en-US" sz="2400" dirty="0"/>
              <a:t>, </a:t>
            </a:r>
            <a:r>
              <a:rPr lang="en-US" sz="2400" dirty="0" err="1" smtClean="0"/>
              <a:t>DataMaxCardinality</a:t>
            </a:r>
            <a:endParaRPr lang="en-US" sz="2400" dirty="0"/>
          </a:p>
          <a:p>
            <a:r>
              <a:rPr lang="en-US" sz="3200" dirty="0" smtClean="0"/>
              <a:t>Property chains</a:t>
            </a:r>
          </a:p>
          <a:p>
            <a:pPr lvl="1"/>
            <a:r>
              <a:rPr lang="en-US" sz="2800" dirty="0" smtClean="0"/>
              <a:t>Properties </a:t>
            </a:r>
            <a:r>
              <a:rPr lang="en-US" sz="2800" dirty="0"/>
              <a:t>as a composition </a:t>
            </a:r>
            <a:r>
              <a:rPr lang="en-US" sz="2800" dirty="0" smtClean="0"/>
              <a:t>of other properties</a:t>
            </a:r>
          </a:p>
          <a:p>
            <a:pPr lvl="2"/>
            <a:r>
              <a:rPr lang="en-US" sz="2400" dirty="0" smtClean="0"/>
              <a:t>E.g. </a:t>
            </a:r>
            <a:r>
              <a:rPr lang="en-US" sz="2400" dirty="0" err="1" smtClean="0"/>
              <a:t>ObjectPropertyChain</a:t>
            </a:r>
            <a:r>
              <a:rPr lang="en-US" sz="2400" dirty="0" smtClean="0"/>
              <a:t> in </a:t>
            </a:r>
            <a:r>
              <a:rPr lang="en-US" sz="2400" dirty="0" err="1" smtClean="0"/>
              <a:t>SubObjectPropertyOf</a:t>
            </a:r>
            <a:endParaRPr lang="en-US" sz="24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114</a:t>
            </a:fld>
            <a:endParaRPr lang="en-US"/>
          </a:p>
        </p:txBody>
      </p:sp>
    </p:spTree>
    <p:extLst>
      <p:ext uri="{BB962C8B-B14F-4D97-AF65-F5344CB8AC3E}">
        <p14:creationId xmlns:p14="http://schemas.microsoft.com/office/powerpoint/2010/main" val="4981821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OWL 2 Additional Features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Extended </a:t>
            </a:r>
            <a:r>
              <a:rPr lang="en-US" sz="3200" dirty="0"/>
              <a:t>datatype </a:t>
            </a:r>
            <a:r>
              <a:rPr lang="en-US" sz="3200" dirty="0" smtClean="0"/>
              <a:t>support</a:t>
            </a:r>
          </a:p>
          <a:p>
            <a:pPr lvl="1"/>
            <a:r>
              <a:rPr lang="en-US" sz="2800" dirty="0" smtClean="0"/>
              <a:t>Support </a:t>
            </a:r>
            <a:r>
              <a:rPr lang="en-US" sz="2800" dirty="0"/>
              <a:t>the definition of subsets of </a:t>
            </a:r>
            <a:r>
              <a:rPr lang="en-US" sz="2800" dirty="0" smtClean="0"/>
              <a:t>datatypes (e.g. integers and strings)</a:t>
            </a:r>
          </a:p>
          <a:p>
            <a:pPr lvl="2"/>
            <a:r>
              <a:rPr lang="en-US" sz="2400" dirty="0" smtClean="0"/>
              <a:t>E.g. state </a:t>
            </a:r>
            <a:r>
              <a:rPr lang="en-US" sz="2400" dirty="0"/>
              <a:t>that every person has an age, which is of type integer, </a:t>
            </a:r>
            <a:r>
              <a:rPr lang="en-US" sz="2400" dirty="0" smtClean="0"/>
              <a:t>and restrict </a:t>
            </a:r>
            <a:r>
              <a:rPr lang="en-US" sz="2400" dirty="0"/>
              <a:t>the range </a:t>
            </a:r>
            <a:r>
              <a:rPr lang="en-US" sz="2400" dirty="0" smtClean="0"/>
              <a:t>of that </a:t>
            </a:r>
            <a:r>
              <a:rPr lang="en-US" sz="2400" dirty="0"/>
              <a:t>datatype </a:t>
            </a:r>
            <a:r>
              <a:rPr lang="en-US" sz="2400" dirty="0" smtClean="0"/>
              <a:t>value</a:t>
            </a:r>
          </a:p>
          <a:p>
            <a:r>
              <a:rPr lang="en-US" sz="3200" dirty="0"/>
              <a:t>Simple </a:t>
            </a:r>
            <a:r>
              <a:rPr lang="en-US" sz="3200" dirty="0" smtClean="0"/>
              <a:t>metamodeling</a:t>
            </a:r>
          </a:p>
          <a:p>
            <a:pPr lvl="1"/>
            <a:r>
              <a:rPr lang="en-US" sz="2800" dirty="0" smtClean="0"/>
              <a:t>Relaxed </a:t>
            </a:r>
            <a:r>
              <a:rPr lang="en-US" sz="2800" dirty="0"/>
              <a:t>separation between the names of, e.g. classes and </a:t>
            </a:r>
            <a:r>
              <a:rPr lang="en-US" sz="2800" dirty="0" smtClean="0"/>
              <a:t>individuals</a:t>
            </a:r>
          </a:p>
          <a:p>
            <a:pPr lvl="2"/>
            <a:r>
              <a:rPr lang="en-US" sz="2400" dirty="0" smtClean="0"/>
              <a:t>Allow </a:t>
            </a:r>
            <a:r>
              <a:rPr lang="en-US" sz="2400" dirty="0"/>
              <a:t>different uses of the same term</a:t>
            </a:r>
            <a:endParaRPr lang="en-US" sz="24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115</a:t>
            </a:fld>
            <a:endParaRPr lang="en-US"/>
          </a:p>
        </p:txBody>
      </p:sp>
    </p:spTree>
    <p:extLst>
      <p:ext uri="{BB962C8B-B14F-4D97-AF65-F5344CB8AC3E}">
        <p14:creationId xmlns:p14="http://schemas.microsoft.com/office/powerpoint/2010/main" val="212718330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OWL 2 Additional Features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a:t>Extended </a:t>
            </a:r>
            <a:r>
              <a:rPr lang="en-US" sz="3200" dirty="0" smtClean="0"/>
              <a:t>annotations</a:t>
            </a:r>
          </a:p>
          <a:p>
            <a:pPr lvl="1"/>
            <a:r>
              <a:rPr lang="en-US" sz="2800" dirty="0" smtClean="0"/>
              <a:t>Allow </a:t>
            </a:r>
            <a:r>
              <a:rPr lang="en-US" sz="2800" dirty="0"/>
              <a:t>annotations of </a:t>
            </a:r>
            <a:r>
              <a:rPr lang="en-US" sz="2800" dirty="0" smtClean="0"/>
              <a:t>axioms</a:t>
            </a:r>
          </a:p>
          <a:p>
            <a:pPr lvl="2"/>
            <a:r>
              <a:rPr lang="en-US" sz="2400" dirty="0" smtClean="0"/>
              <a:t>E.g</a:t>
            </a:r>
            <a:r>
              <a:rPr lang="en-US" sz="2400" dirty="0"/>
              <a:t>. who asserted an axiom or </a:t>
            </a:r>
            <a:r>
              <a:rPr lang="en-US" sz="2400" dirty="0" smtClean="0"/>
              <a:t>when</a:t>
            </a:r>
            <a:endParaRPr lang="en-US" sz="2400" dirty="0"/>
          </a:p>
          <a:p>
            <a:r>
              <a:rPr lang="en-US" sz="3200" dirty="0" smtClean="0"/>
              <a:t>Extra </a:t>
            </a:r>
            <a:r>
              <a:rPr lang="en-US" sz="3200" dirty="0"/>
              <a:t>syntactic </a:t>
            </a:r>
            <a:r>
              <a:rPr lang="en-US" sz="3200" dirty="0" smtClean="0"/>
              <a:t>sugar</a:t>
            </a:r>
          </a:p>
          <a:p>
            <a:pPr lvl="1"/>
            <a:r>
              <a:rPr lang="en-US" sz="2800" dirty="0" smtClean="0"/>
              <a:t>Easier to write common patterns</a:t>
            </a:r>
          </a:p>
          <a:p>
            <a:pPr lvl="2"/>
            <a:r>
              <a:rPr lang="en-US" sz="2400" dirty="0"/>
              <a:t>W</a:t>
            </a:r>
            <a:r>
              <a:rPr lang="en-US" sz="2400" dirty="0" smtClean="0"/>
              <a:t>ithout </a:t>
            </a:r>
            <a:r>
              <a:rPr lang="en-US" sz="2400" dirty="0"/>
              <a:t>changing </a:t>
            </a:r>
            <a:r>
              <a:rPr lang="en-US" sz="2400" dirty="0" smtClean="0"/>
              <a:t>language expressiveness</a:t>
            </a:r>
            <a:r>
              <a:rPr lang="en-US" sz="2400" dirty="0"/>
              <a:t>, semantics, or </a:t>
            </a:r>
            <a:r>
              <a:rPr lang="en-US" sz="2400" dirty="0" smtClean="0"/>
              <a:t>complexity</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116</a:t>
            </a:fld>
            <a:endParaRPr lang="en-US"/>
          </a:p>
        </p:txBody>
      </p:sp>
    </p:spTree>
    <p:extLst>
      <p:ext uri="{BB962C8B-B14F-4D97-AF65-F5344CB8AC3E}">
        <p14:creationId xmlns:p14="http://schemas.microsoft.com/office/powerpoint/2010/main" val="41324150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OWL 2 Profiles (1)</a:t>
            </a:r>
            <a:endParaRPr lang="en-US" dirty="0"/>
          </a:p>
        </p:txBody>
      </p:sp>
      <p:sp>
        <p:nvSpPr>
          <p:cNvPr id="3" name="Content Placeholder 2"/>
          <p:cNvSpPr>
            <a:spLocks noGrp="1"/>
          </p:cNvSpPr>
          <p:nvPr>
            <p:ph idx="1"/>
          </p:nvPr>
        </p:nvSpPr>
        <p:spPr/>
        <p:txBody>
          <a:bodyPr>
            <a:normAutofit/>
          </a:bodyPr>
          <a:lstStyle/>
          <a:p>
            <a:r>
              <a:rPr lang="en-US" sz="3200" dirty="0" smtClean="0"/>
              <a:t>OWL </a:t>
            </a:r>
            <a:r>
              <a:rPr lang="en-US" sz="3200" dirty="0"/>
              <a:t>2 </a:t>
            </a:r>
            <a:r>
              <a:rPr lang="en-US" sz="3200" dirty="0" smtClean="0"/>
              <a:t>EL</a:t>
            </a:r>
          </a:p>
          <a:p>
            <a:pPr lvl="1"/>
            <a:r>
              <a:rPr lang="en-US" sz="2800" dirty="0" smtClean="0"/>
              <a:t>Polynomial </a:t>
            </a:r>
            <a:r>
              <a:rPr lang="en-US" sz="2800" dirty="0"/>
              <a:t>time algorithms for all </a:t>
            </a:r>
            <a:r>
              <a:rPr lang="en-US" sz="2800" dirty="0" smtClean="0"/>
              <a:t>standard </a:t>
            </a:r>
            <a:r>
              <a:rPr lang="en-US" sz="2800" dirty="0"/>
              <a:t>reasoning </a:t>
            </a:r>
            <a:r>
              <a:rPr lang="en-US" sz="2800" dirty="0" smtClean="0"/>
              <a:t>tasks</a:t>
            </a:r>
          </a:p>
          <a:p>
            <a:pPr lvl="1"/>
            <a:r>
              <a:rPr lang="en-US" sz="2800" dirty="0" smtClean="0"/>
              <a:t>Suitable </a:t>
            </a:r>
            <a:r>
              <a:rPr lang="en-US" sz="2800" dirty="0"/>
              <a:t>for </a:t>
            </a:r>
            <a:r>
              <a:rPr lang="en-US" sz="2800" dirty="0" smtClean="0"/>
              <a:t>very </a:t>
            </a:r>
            <a:r>
              <a:rPr lang="en-US" sz="2800" dirty="0"/>
              <a:t>large </a:t>
            </a:r>
            <a:r>
              <a:rPr lang="en-US" sz="2800" dirty="0" smtClean="0"/>
              <a:t>ontologies</a:t>
            </a:r>
          </a:p>
          <a:p>
            <a:pPr lvl="1"/>
            <a:r>
              <a:rPr lang="en-US" sz="2800" dirty="0" smtClean="0"/>
              <a:t>Trades expressive </a:t>
            </a:r>
            <a:r>
              <a:rPr lang="en-US" sz="2800" dirty="0"/>
              <a:t>power </a:t>
            </a:r>
            <a:r>
              <a:rPr lang="en-US" sz="2800" dirty="0" smtClean="0"/>
              <a:t>for </a:t>
            </a:r>
            <a:r>
              <a:rPr lang="en-US" sz="2800" dirty="0"/>
              <a:t>performance </a:t>
            </a:r>
            <a:r>
              <a:rPr lang="en-US" sz="2800" dirty="0" smtClean="0"/>
              <a:t>guarantees</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117</a:t>
            </a:fld>
            <a:endParaRPr lang="en-US"/>
          </a:p>
        </p:txBody>
      </p:sp>
    </p:spTree>
    <p:extLst>
      <p:ext uri="{BB962C8B-B14F-4D97-AF65-F5344CB8AC3E}">
        <p14:creationId xmlns:p14="http://schemas.microsoft.com/office/powerpoint/2010/main" val="219033230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OWL 2 Profiles (2)</a:t>
            </a:r>
            <a:endParaRPr lang="en-US" dirty="0"/>
          </a:p>
        </p:txBody>
      </p:sp>
      <p:sp>
        <p:nvSpPr>
          <p:cNvPr id="3" name="Content Placeholder 2"/>
          <p:cNvSpPr>
            <a:spLocks noGrp="1"/>
          </p:cNvSpPr>
          <p:nvPr>
            <p:ph idx="1"/>
          </p:nvPr>
        </p:nvSpPr>
        <p:spPr/>
        <p:txBody>
          <a:bodyPr>
            <a:normAutofit/>
          </a:bodyPr>
          <a:lstStyle/>
          <a:p>
            <a:r>
              <a:rPr lang="en-US" sz="3200" dirty="0" smtClean="0"/>
              <a:t>OWL </a:t>
            </a:r>
            <a:r>
              <a:rPr lang="en-US" sz="3200" dirty="0"/>
              <a:t>2 </a:t>
            </a:r>
            <a:r>
              <a:rPr lang="en-US" sz="3200" dirty="0" smtClean="0"/>
              <a:t>QL</a:t>
            </a:r>
          </a:p>
          <a:p>
            <a:pPr lvl="1"/>
            <a:r>
              <a:rPr lang="en-US" sz="2800" dirty="0" smtClean="0"/>
              <a:t>Conjunctive </a:t>
            </a:r>
            <a:r>
              <a:rPr lang="en-US" sz="2800" dirty="0"/>
              <a:t>queries </a:t>
            </a:r>
            <a:r>
              <a:rPr lang="en-US" sz="2800" dirty="0" smtClean="0"/>
              <a:t>are answered </a:t>
            </a:r>
            <a:r>
              <a:rPr lang="en-US" sz="2800" dirty="0"/>
              <a:t>in LOGSPACE </a:t>
            </a:r>
            <a:r>
              <a:rPr lang="en-US" sz="2800" dirty="0" smtClean="0"/>
              <a:t>using standard </a:t>
            </a:r>
            <a:r>
              <a:rPr lang="en-US" sz="2800" dirty="0"/>
              <a:t>relational database </a:t>
            </a:r>
            <a:r>
              <a:rPr lang="en-US" sz="2800" dirty="0" smtClean="0"/>
              <a:t>technology</a:t>
            </a:r>
          </a:p>
          <a:p>
            <a:pPr lvl="1"/>
            <a:r>
              <a:rPr lang="en-US" sz="2800" dirty="0" smtClean="0"/>
              <a:t>Suitable for</a:t>
            </a:r>
          </a:p>
          <a:p>
            <a:pPr lvl="2"/>
            <a:r>
              <a:rPr lang="en-US" sz="2400" dirty="0" smtClean="0"/>
              <a:t>Relatively lightweight ontologies with large </a:t>
            </a:r>
            <a:r>
              <a:rPr lang="en-US" sz="2400" dirty="0"/>
              <a:t>numbers of </a:t>
            </a:r>
            <a:r>
              <a:rPr lang="en-US" sz="2400" dirty="0" smtClean="0"/>
              <a:t>individuals</a:t>
            </a:r>
          </a:p>
          <a:p>
            <a:pPr lvl="2"/>
            <a:r>
              <a:rPr lang="en-US" sz="2400" dirty="0" smtClean="0"/>
              <a:t>Useful or necessary </a:t>
            </a:r>
            <a:r>
              <a:rPr lang="en-US" sz="2400" dirty="0"/>
              <a:t>to access the data </a:t>
            </a:r>
            <a:r>
              <a:rPr lang="en-US" sz="2400" dirty="0" smtClean="0"/>
              <a:t>via </a:t>
            </a:r>
            <a:r>
              <a:rPr lang="en-US" sz="2400" dirty="0"/>
              <a:t>relational queries (e.g. SQL</a:t>
            </a:r>
            <a:r>
              <a:rPr lang="en-US" sz="2400" dirty="0" smtClean="0"/>
              <a:t>)</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118</a:t>
            </a:fld>
            <a:endParaRPr lang="en-US"/>
          </a:p>
        </p:txBody>
      </p:sp>
    </p:spTree>
    <p:extLst>
      <p:ext uri="{BB962C8B-B14F-4D97-AF65-F5344CB8AC3E}">
        <p14:creationId xmlns:p14="http://schemas.microsoft.com/office/powerpoint/2010/main" val="14629906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OWL 2 Profiles (3)</a:t>
            </a:r>
            <a:endParaRPr lang="en-US" dirty="0"/>
          </a:p>
        </p:txBody>
      </p:sp>
      <p:sp>
        <p:nvSpPr>
          <p:cNvPr id="3" name="Content Placeholder 2"/>
          <p:cNvSpPr>
            <a:spLocks noGrp="1"/>
          </p:cNvSpPr>
          <p:nvPr>
            <p:ph idx="1"/>
          </p:nvPr>
        </p:nvSpPr>
        <p:spPr/>
        <p:txBody>
          <a:bodyPr>
            <a:normAutofit/>
          </a:bodyPr>
          <a:lstStyle/>
          <a:p>
            <a:r>
              <a:rPr lang="en-US" sz="3200" dirty="0" smtClean="0"/>
              <a:t>OWL </a:t>
            </a:r>
            <a:r>
              <a:rPr lang="en-US" sz="3200" dirty="0"/>
              <a:t>2 RL</a:t>
            </a:r>
          </a:p>
          <a:p>
            <a:pPr lvl="1"/>
            <a:r>
              <a:rPr lang="en-US" sz="2800" dirty="0" smtClean="0"/>
              <a:t>Enables polynomial </a:t>
            </a:r>
            <a:r>
              <a:rPr lang="en-US" sz="2800" dirty="0"/>
              <a:t>time reasoning algorithms using rule-extended database technologies operating directly on RDF </a:t>
            </a:r>
            <a:r>
              <a:rPr lang="en-US" sz="2800" dirty="0" smtClean="0"/>
              <a:t>triples</a:t>
            </a:r>
          </a:p>
          <a:p>
            <a:pPr lvl="1"/>
            <a:r>
              <a:rPr lang="en-US" sz="2800" dirty="0" smtClean="0"/>
              <a:t>Suitable for</a:t>
            </a:r>
          </a:p>
          <a:p>
            <a:pPr lvl="2"/>
            <a:r>
              <a:rPr lang="en-US" sz="2400" dirty="0" smtClean="0"/>
              <a:t>Relatively </a:t>
            </a:r>
            <a:r>
              <a:rPr lang="en-US" sz="2400" dirty="0"/>
              <a:t>lightweight ontologies </a:t>
            </a:r>
            <a:r>
              <a:rPr lang="en-US" sz="2400" dirty="0" smtClean="0"/>
              <a:t>with large </a:t>
            </a:r>
            <a:r>
              <a:rPr lang="en-US" sz="2400" dirty="0"/>
              <a:t>numbers of </a:t>
            </a:r>
            <a:r>
              <a:rPr lang="en-US" sz="2400" dirty="0" smtClean="0"/>
              <a:t>individuals</a:t>
            </a:r>
          </a:p>
          <a:p>
            <a:pPr lvl="2"/>
            <a:r>
              <a:rPr lang="en-US" sz="2400" dirty="0" smtClean="0"/>
              <a:t>Necessary </a:t>
            </a:r>
            <a:r>
              <a:rPr lang="en-US" sz="2400" dirty="0"/>
              <a:t>to operate directly on data in the form of RDF </a:t>
            </a:r>
            <a:r>
              <a:rPr lang="en-US" sz="2400" dirty="0" smtClean="0"/>
              <a:t>triples</a:t>
            </a:r>
            <a:endParaRPr lang="en-US" sz="24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119</a:t>
            </a:fld>
            <a:endParaRPr lang="en-US"/>
          </a:p>
        </p:txBody>
      </p:sp>
    </p:spTree>
    <p:extLst>
      <p:ext uri="{BB962C8B-B14F-4D97-AF65-F5344CB8AC3E}">
        <p14:creationId xmlns:p14="http://schemas.microsoft.com/office/powerpoint/2010/main" val="341739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Need for Adding </a:t>
            </a:r>
            <a:r>
              <a:rPr lang="en-US" dirty="0" smtClean="0"/>
              <a:t>Semantics (3)</a:t>
            </a:r>
            <a:endParaRPr lang="en-US" dirty="0"/>
          </a:p>
        </p:txBody>
      </p:sp>
      <p:sp>
        <p:nvSpPr>
          <p:cNvPr id="3" name="Content Placeholder 2"/>
          <p:cNvSpPr>
            <a:spLocks noGrp="1"/>
          </p:cNvSpPr>
          <p:nvPr>
            <p:ph idx="1"/>
          </p:nvPr>
        </p:nvSpPr>
        <p:spPr/>
        <p:txBody>
          <a:bodyPr>
            <a:noAutofit/>
          </a:bodyPr>
          <a:lstStyle/>
          <a:p>
            <a:r>
              <a:rPr lang="en-US" sz="3200" dirty="0" smtClean="0"/>
              <a:t>Two statements can be syntactically different but semantically equivalent</a:t>
            </a:r>
          </a:p>
          <a:p>
            <a:pPr lvl="1"/>
            <a:r>
              <a:rPr lang="en-US" sz="2800" dirty="0" smtClean="0"/>
              <a:t>Their meaning (semantics) is the same, the syntax is different</a:t>
            </a:r>
          </a:p>
          <a:p>
            <a:pPr lvl="2"/>
            <a:r>
              <a:rPr lang="en-US" sz="2400" dirty="0" smtClean="0"/>
              <a:t>More than one ways to state an assumption</a:t>
            </a:r>
          </a:p>
          <a:p>
            <a:pPr lvl="1"/>
            <a:endParaRPr lang="en-US" sz="28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12</a:t>
            </a:fld>
            <a:endParaRPr lang="en-US"/>
          </a:p>
        </p:txBody>
      </p:sp>
    </p:spTree>
    <p:extLst>
      <p:ext uri="{BB962C8B-B14F-4D97-AF65-F5344CB8AC3E}">
        <p14:creationId xmlns:p14="http://schemas.microsoft.com/office/powerpoint/2010/main" val="27443839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Manchester OWL syntax</a:t>
            </a:r>
          </a:p>
        </p:txBody>
      </p:sp>
      <p:sp>
        <p:nvSpPr>
          <p:cNvPr id="3" name="Content Placeholder 2"/>
          <p:cNvSpPr>
            <a:spLocks noGrp="1"/>
          </p:cNvSpPr>
          <p:nvPr>
            <p:ph idx="1"/>
          </p:nvPr>
        </p:nvSpPr>
        <p:spPr/>
        <p:txBody>
          <a:bodyPr>
            <a:normAutofit/>
          </a:bodyPr>
          <a:lstStyle/>
          <a:p>
            <a:r>
              <a:rPr lang="en-US" sz="3200" dirty="0" smtClean="0"/>
              <a:t>A </a:t>
            </a:r>
            <a:r>
              <a:rPr lang="en-US" sz="3200" dirty="0"/>
              <a:t>user-friendly syntax for OWL 2 descriptions</a:t>
            </a:r>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120</a:t>
            </a:fld>
            <a:endParaRPr lang="en-US"/>
          </a:p>
        </p:txBody>
      </p:sp>
      <p:graphicFrame>
        <p:nvGraphicFramePr>
          <p:cNvPr id="4" name="Table 3"/>
          <p:cNvGraphicFramePr>
            <a:graphicFrameLocks noGrp="1"/>
          </p:cNvGraphicFramePr>
          <p:nvPr>
            <p:extLst/>
          </p:nvPr>
        </p:nvGraphicFramePr>
        <p:xfrm>
          <a:off x="2133212" y="2528016"/>
          <a:ext cx="7741446" cy="3561894"/>
        </p:xfrm>
        <a:graphic>
          <a:graphicData uri="http://schemas.openxmlformats.org/drawingml/2006/table">
            <a:tbl>
              <a:tblPr bandRow="1">
                <a:tableStyleId>{21E4AEA4-8DFA-4A89-87EB-49C32662AFE0}</a:tableStyleId>
              </a:tblPr>
              <a:tblGrid>
                <a:gridCol w="7741446"/>
              </a:tblGrid>
              <a:tr h="3561894">
                <a:tc>
                  <a:txBody>
                    <a:bodyPr/>
                    <a:lstStyle/>
                    <a:p>
                      <a:pPr marL="432000" marR="0" algn="l">
                        <a:spcBef>
                          <a:spcPts val="0"/>
                        </a:spcBef>
                        <a:spcAft>
                          <a:spcPts val="0"/>
                        </a:spcAft>
                      </a:pPr>
                      <a:r>
                        <a:rPr lang="en-US" sz="2400" dirty="0">
                          <a:effectLst/>
                          <a:latin typeface="Courier New" panose="02070309020205020404" pitchFamily="49" charset="0"/>
                          <a:cs typeface="Courier New" panose="02070309020205020404" pitchFamily="49" charset="0"/>
                        </a:rPr>
                        <a:t>Class: </a:t>
                      </a:r>
                      <a:r>
                        <a:rPr lang="en-US" sz="2400" dirty="0" err="1">
                          <a:effectLst/>
                          <a:latin typeface="Courier New" panose="02070309020205020404" pitchFamily="49" charset="0"/>
                          <a:cs typeface="Courier New" panose="02070309020205020404" pitchFamily="49" charset="0"/>
                        </a:rPr>
                        <a:t>VegetarianPizza</a:t>
                      </a:r>
                      <a:endParaRPr lang="en-US" sz="2400" dirty="0">
                        <a:effectLst/>
                        <a:latin typeface="Courier New" panose="02070309020205020404" pitchFamily="49" charset="0"/>
                        <a:cs typeface="Courier New" panose="02070309020205020404" pitchFamily="49" charset="0"/>
                      </a:endParaRPr>
                    </a:p>
                    <a:p>
                      <a:pPr marL="432000" marR="0" algn="l">
                        <a:spcBef>
                          <a:spcPts val="0"/>
                        </a:spcBef>
                        <a:spcAft>
                          <a:spcPts val="0"/>
                        </a:spcAft>
                      </a:pPr>
                      <a:r>
                        <a:rPr lang="en-US" sz="2400" dirty="0" err="1">
                          <a:effectLst/>
                          <a:latin typeface="Courier New" panose="02070309020205020404" pitchFamily="49" charset="0"/>
                          <a:cs typeface="Courier New" panose="02070309020205020404" pitchFamily="49" charset="0"/>
                        </a:rPr>
                        <a:t>EquivalentTo</a:t>
                      </a:r>
                      <a:r>
                        <a:rPr lang="en-US" sz="2400" dirty="0">
                          <a:effectLst/>
                          <a:latin typeface="Courier New" panose="02070309020205020404" pitchFamily="49" charset="0"/>
                          <a:cs typeface="Courier New" panose="02070309020205020404" pitchFamily="49" charset="0"/>
                        </a:rPr>
                        <a:t>:</a:t>
                      </a:r>
                    </a:p>
                    <a:p>
                      <a:pPr marL="432000" marR="0" algn="l">
                        <a:spcBef>
                          <a:spcPts val="0"/>
                        </a:spcBef>
                        <a:spcAft>
                          <a:spcPts val="0"/>
                        </a:spcAft>
                      </a:pPr>
                      <a:r>
                        <a:rPr lang="en-US" sz="2400" dirty="0">
                          <a:effectLst/>
                          <a:latin typeface="Courier New" panose="02070309020205020404" pitchFamily="49" charset="0"/>
                          <a:cs typeface="Courier New" panose="02070309020205020404" pitchFamily="49" charset="0"/>
                        </a:rPr>
                        <a:t>Pizza and</a:t>
                      </a:r>
                    </a:p>
                    <a:p>
                      <a:pPr marL="432000" marR="0" algn="l">
                        <a:spcBef>
                          <a:spcPts val="0"/>
                        </a:spcBef>
                        <a:spcAft>
                          <a:spcPts val="0"/>
                        </a:spcAft>
                      </a:pPr>
                      <a:r>
                        <a:rPr lang="en-US" sz="2400" dirty="0">
                          <a:effectLst/>
                          <a:latin typeface="Courier New" panose="02070309020205020404" pitchFamily="49" charset="0"/>
                          <a:cs typeface="Courier New" panose="02070309020205020404" pitchFamily="49" charset="0"/>
                        </a:rPr>
                        <a:t>not (</a:t>
                      </a:r>
                      <a:r>
                        <a:rPr lang="en-US" sz="2400" dirty="0" err="1">
                          <a:effectLst/>
                          <a:latin typeface="Courier New" panose="02070309020205020404" pitchFamily="49" charset="0"/>
                          <a:cs typeface="Courier New" panose="02070309020205020404" pitchFamily="49" charset="0"/>
                        </a:rPr>
                        <a:t>hasTopping</a:t>
                      </a:r>
                      <a:r>
                        <a:rPr lang="en-US" sz="2400" dirty="0">
                          <a:effectLst/>
                          <a:latin typeface="Courier New" panose="02070309020205020404" pitchFamily="49" charset="0"/>
                          <a:cs typeface="Courier New" panose="02070309020205020404" pitchFamily="49" charset="0"/>
                        </a:rPr>
                        <a:t> some </a:t>
                      </a:r>
                      <a:r>
                        <a:rPr lang="en-US" sz="2400" dirty="0" err="1">
                          <a:effectLst/>
                          <a:latin typeface="Courier New" panose="02070309020205020404" pitchFamily="49" charset="0"/>
                          <a:cs typeface="Courier New" panose="02070309020205020404" pitchFamily="49" charset="0"/>
                        </a:rPr>
                        <a:t>FishTopping</a:t>
                      </a:r>
                      <a:r>
                        <a:rPr lang="en-US" sz="2400" dirty="0">
                          <a:effectLst/>
                          <a:latin typeface="Courier New" panose="02070309020205020404" pitchFamily="49" charset="0"/>
                          <a:cs typeface="Courier New" panose="02070309020205020404" pitchFamily="49" charset="0"/>
                        </a:rPr>
                        <a:t>) and</a:t>
                      </a:r>
                    </a:p>
                    <a:p>
                      <a:pPr marL="432000" marR="0" algn="l">
                        <a:spcBef>
                          <a:spcPts val="0"/>
                        </a:spcBef>
                        <a:spcAft>
                          <a:spcPts val="0"/>
                        </a:spcAft>
                      </a:pPr>
                      <a:r>
                        <a:rPr lang="en-US" sz="2400" dirty="0">
                          <a:effectLst/>
                          <a:latin typeface="Courier New" panose="02070309020205020404" pitchFamily="49" charset="0"/>
                          <a:cs typeface="Courier New" panose="02070309020205020404" pitchFamily="49" charset="0"/>
                        </a:rPr>
                        <a:t>not (</a:t>
                      </a:r>
                      <a:r>
                        <a:rPr lang="en-US" sz="2400" dirty="0" err="1">
                          <a:effectLst/>
                          <a:latin typeface="Courier New" panose="02070309020205020404" pitchFamily="49" charset="0"/>
                          <a:cs typeface="Courier New" panose="02070309020205020404" pitchFamily="49" charset="0"/>
                        </a:rPr>
                        <a:t>hasTopping</a:t>
                      </a:r>
                      <a:r>
                        <a:rPr lang="en-US" sz="2400" dirty="0">
                          <a:effectLst/>
                          <a:latin typeface="Courier New" panose="02070309020205020404" pitchFamily="49" charset="0"/>
                          <a:cs typeface="Courier New" panose="02070309020205020404" pitchFamily="49" charset="0"/>
                        </a:rPr>
                        <a:t> some </a:t>
                      </a:r>
                      <a:r>
                        <a:rPr lang="en-US" sz="2400" dirty="0" err="1">
                          <a:effectLst/>
                          <a:latin typeface="Courier New" panose="02070309020205020404" pitchFamily="49" charset="0"/>
                          <a:cs typeface="Courier New" panose="02070309020205020404" pitchFamily="49" charset="0"/>
                        </a:rPr>
                        <a:t>MeatTopping</a:t>
                      </a:r>
                      <a:r>
                        <a:rPr lang="en-US" sz="2400" dirty="0">
                          <a:effectLst/>
                          <a:latin typeface="Courier New" panose="02070309020205020404" pitchFamily="49" charset="0"/>
                          <a:cs typeface="Courier New" panose="02070309020205020404" pitchFamily="49" charset="0"/>
                        </a:rPr>
                        <a:t>)</a:t>
                      </a:r>
                    </a:p>
                    <a:p>
                      <a:pPr marL="432000" marR="0" algn="l">
                        <a:spcBef>
                          <a:spcPts val="0"/>
                        </a:spcBef>
                        <a:spcAft>
                          <a:spcPts val="0"/>
                        </a:spcAft>
                      </a:pPr>
                      <a:r>
                        <a:rPr lang="en-US" sz="2400" dirty="0">
                          <a:effectLst/>
                          <a:latin typeface="Courier New" panose="02070309020205020404" pitchFamily="49" charset="0"/>
                          <a:cs typeface="Courier New" panose="02070309020205020404" pitchFamily="49" charset="0"/>
                        </a:rPr>
                        <a:t> </a:t>
                      </a:r>
                    </a:p>
                    <a:p>
                      <a:pPr marL="432000" marR="0" algn="l">
                        <a:spcBef>
                          <a:spcPts val="0"/>
                        </a:spcBef>
                        <a:spcAft>
                          <a:spcPts val="0"/>
                        </a:spcAft>
                      </a:pPr>
                      <a:r>
                        <a:rPr lang="en-US" sz="2400" dirty="0" err="1">
                          <a:effectLst/>
                          <a:latin typeface="Courier New" panose="02070309020205020404" pitchFamily="49" charset="0"/>
                          <a:cs typeface="Courier New" panose="02070309020205020404" pitchFamily="49" charset="0"/>
                        </a:rPr>
                        <a:t>DisjointWith</a:t>
                      </a:r>
                      <a:r>
                        <a:rPr lang="en-US" sz="2400" dirty="0">
                          <a:effectLst/>
                          <a:latin typeface="Courier New" panose="02070309020205020404" pitchFamily="49" charset="0"/>
                          <a:cs typeface="Courier New" panose="02070309020205020404" pitchFamily="49" charset="0"/>
                        </a:rPr>
                        <a:t>:</a:t>
                      </a:r>
                    </a:p>
                    <a:p>
                      <a:pPr marL="432000" marR="0" algn="l">
                        <a:spcBef>
                          <a:spcPts val="0"/>
                        </a:spcBef>
                        <a:spcAft>
                          <a:spcPts val="0"/>
                        </a:spcAft>
                      </a:pPr>
                      <a:r>
                        <a:rPr lang="en-US" sz="2400" dirty="0" err="1">
                          <a:effectLst/>
                          <a:latin typeface="Courier New" panose="02070309020205020404" pitchFamily="49" charset="0"/>
                          <a:cs typeface="Courier New" panose="02070309020205020404" pitchFamily="49" charset="0"/>
                        </a:rPr>
                        <a:t>NonVegetarianPizza</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38435584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solidFill>
                  <a:schemeClr val="tx1">
                    <a:lumMod val="50000"/>
                    <a:lumOff val="50000"/>
                  </a:schemeClr>
                </a:solidFill>
              </a:rPr>
              <a:t>Introduction</a:t>
            </a:r>
          </a:p>
          <a:p>
            <a:r>
              <a:rPr lang="en-US" sz="2800" dirty="0" smtClean="0">
                <a:solidFill>
                  <a:schemeClr val="tx1">
                    <a:lumMod val="50000"/>
                    <a:lumOff val="50000"/>
                  </a:schemeClr>
                </a:solidFill>
              </a:rPr>
              <a:t>RDF and RDF Schema</a:t>
            </a:r>
          </a:p>
          <a:p>
            <a:r>
              <a:rPr lang="en-US" sz="2800" dirty="0" smtClean="0">
                <a:solidFill>
                  <a:schemeClr val="tx1">
                    <a:lumMod val="50000"/>
                    <a:lumOff val="50000"/>
                  </a:schemeClr>
                </a:solidFill>
              </a:rPr>
              <a:t>Description Logics</a:t>
            </a:r>
          </a:p>
          <a:p>
            <a:r>
              <a:rPr lang="en-US" sz="2800" dirty="0" smtClean="0"/>
              <a:t>Querying RDF data with SPARQL</a:t>
            </a:r>
          </a:p>
          <a:p>
            <a:r>
              <a:rPr lang="en-US" sz="2800" dirty="0" smtClean="0">
                <a:solidFill>
                  <a:schemeClr val="tx1">
                    <a:lumMod val="50000"/>
                    <a:lumOff val="50000"/>
                  </a:schemeClr>
                </a:solidFill>
              </a:rPr>
              <a:t>Mapping relational data with R2RML</a:t>
            </a:r>
          </a:p>
          <a:p>
            <a:r>
              <a:rPr lang="en-US" sz="2800" dirty="0" smtClean="0">
                <a:solidFill>
                  <a:schemeClr val="tx1">
                    <a:lumMod val="50000"/>
                    <a:lumOff val="50000"/>
                  </a:schemeClr>
                </a:solidFill>
              </a:rPr>
              <a:t>Other technologies</a:t>
            </a:r>
          </a:p>
          <a:p>
            <a:r>
              <a:rPr lang="en-US" sz="2800" dirty="0" smtClean="0">
                <a:solidFill>
                  <a:schemeClr val="tx1">
                    <a:lumMod val="50000"/>
                    <a:lumOff val="50000"/>
                  </a:schemeClr>
                </a:solidFill>
              </a:rPr>
              <a:t>Ontologies</a:t>
            </a:r>
          </a:p>
          <a:p>
            <a:r>
              <a:rPr lang="en-US" sz="2800" dirty="0" smtClean="0">
                <a:solidFill>
                  <a:schemeClr val="tx1">
                    <a:lumMod val="50000"/>
                    <a:lumOff val="50000"/>
                  </a:schemeClr>
                </a:solidFill>
              </a:rPr>
              <a:t>Datasets</a:t>
            </a:r>
            <a:endParaRPr lang="en-US" sz="28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121</a:t>
            </a:fld>
            <a:endParaRPr lang="en-US"/>
          </a:p>
        </p:txBody>
      </p:sp>
    </p:spTree>
    <p:extLst>
      <p:ext uri="{BB962C8B-B14F-4D97-AF65-F5344CB8AC3E}">
        <p14:creationId xmlns:p14="http://schemas.microsoft.com/office/powerpoint/2010/main" val="59562107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Querying the Semantic Web </a:t>
            </a:r>
            <a:r>
              <a:rPr lang="en-US" sz="4400" dirty="0" smtClean="0"/>
              <a:t>with SPARQL</a:t>
            </a:r>
            <a:endParaRPr lang="en-US" sz="4400" dirty="0"/>
          </a:p>
        </p:txBody>
      </p:sp>
      <p:sp>
        <p:nvSpPr>
          <p:cNvPr id="3" name="Content Placeholder 2"/>
          <p:cNvSpPr>
            <a:spLocks noGrp="1"/>
          </p:cNvSpPr>
          <p:nvPr>
            <p:ph idx="1"/>
          </p:nvPr>
        </p:nvSpPr>
        <p:spPr/>
        <p:txBody>
          <a:bodyPr>
            <a:normAutofit lnSpcReduction="10000"/>
          </a:bodyPr>
          <a:lstStyle/>
          <a:p>
            <a:r>
              <a:rPr lang="en-US" sz="3200" dirty="0" smtClean="0"/>
              <a:t>SPARQL</a:t>
            </a:r>
          </a:p>
          <a:p>
            <a:pPr lvl="1"/>
            <a:r>
              <a:rPr lang="en-US" sz="2800" dirty="0" smtClean="0"/>
              <a:t>Is for </a:t>
            </a:r>
            <a:r>
              <a:rPr lang="en-US" sz="2800" dirty="0"/>
              <a:t>RDF what SQL is for relational </a:t>
            </a:r>
            <a:r>
              <a:rPr lang="en-US" sz="2800" dirty="0" smtClean="0"/>
              <a:t>databases</a:t>
            </a:r>
          </a:p>
          <a:p>
            <a:r>
              <a:rPr lang="en-US" sz="3200" dirty="0" smtClean="0"/>
              <a:t>SPARQL family of recommendations</a:t>
            </a:r>
          </a:p>
          <a:p>
            <a:pPr lvl="1"/>
            <a:r>
              <a:rPr lang="en-US" sz="2800" dirty="0" smtClean="0"/>
              <a:t>SPARQL Update</a:t>
            </a:r>
          </a:p>
          <a:p>
            <a:pPr lvl="1"/>
            <a:r>
              <a:rPr lang="en-US" sz="2800" dirty="0" smtClean="0"/>
              <a:t>SPARQL </a:t>
            </a:r>
            <a:r>
              <a:rPr lang="en-US" sz="2800" dirty="0"/>
              <a:t>1.1 </a:t>
            </a:r>
            <a:r>
              <a:rPr lang="en-US" sz="2800" dirty="0" smtClean="0"/>
              <a:t>Protocol</a:t>
            </a:r>
          </a:p>
          <a:p>
            <a:pPr lvl="1"/>
            <a:r>
              <a:rPr lang="en-US" sz="2800" dirty="0" smtClean="0"/>
              <a:t>Graph </a:t>
            </a:r>
            <a:r>
              <a:rPr lang="en-US" sz="2800" dirty="0"/>
              <a:t>Store HTTP </a:t>
            </a:r>
            <a:r>
              <a:rPr lang="en-US" sz="2800" dirty="0" smtClean="0"/>
              <a:t>Protocol</a:t>
            </a:r>
          </a:p>
          <a:p>
            <a:pPr lvl="1"/>
            <a:r>
              <a:rPr lang="en-US" sz="2800" dirty="0"/>
              <a:t>SPARQL 1.1 entailment </a:t>
            </a:r>
            <a:r>
              <a:rPr lang="en-US" sz="2800" dirty="0" smtClean="0"/>
              <a:t>regimes</a:t>
            </a:r>
          </a:p>
          <a:p>
            <a:pPr lvl="1"/>
            <a:r>
              <a:rPr lang="en-US" sz="2800" dirty="0" smtClean="0"/>
              <a:t>Specifications </a:t>
            </a:r>
            <a:r>
              <a:rPr lang="en-US" sz="2800" dirty="0"/>
              <a:t>about </a:t>
            </a:r>
            <a:r>
              <a:rPr lang="en-US" sz="2800" dirty="0" smtClean="0"/>
              <a:t>the serialization </a:t>
            </a:r>
            <a:r>
              <a:rPr lang="en-US" sz="2800" dirty="0"/>
              <a:t>of query </a:t>
            </a:r>
            <a:r>
              <a:rPr lang="en-US" sz="2800" dirty="0" smtClean="0"/>
              <a:t>results</a:t>
            </a:r>
          </a:p>
          <a:p>
            <a:pPr lvl="2"/>
            <a:r>
              <a:rPr lang="en-US" sz="2400" dirty="0" smtClean="0"/>
              <a:t>In </a:t>
            </a:r>
            <a:r>
              <a:rPr lang="en-US" sz="2400" dirty="0"/>
              <a:t>JSON, CSV and TSV, and </a:t>
            </a:r>
            <a:r>
              <a:rPr lang="en-US" sz="2400" dirty="0" smtClean="0"/>
              <a:t>XML</a:t>
            </a:r>
            <a:endParaRPr lang="en-US" sz="24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122</a:t>
            </a:fld>
            <a:endParaRPr lang="en-US"/>
          </a:p>
        </p:txBody>
      </p:sp>
    </p:spTree>
    <p:extLst>
      <p:ext uri="{BB962C8B-B14F-4D97-AF65-F5344CB8AC3E}">
        <p14:creationId xmlns:p14="http://schemas.microsoft.com/office/powerpoint/2010/main" val="13744838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Queries (1)</a:t>
            </a:r>
            <a:endParaRPr lang="en-US" dirty="0"/>
          </a:p>
        </p:txBody>
      </p:sp>
      <p:sp>
        <p:nvSpPr>
          <p:cNvPr id="3" name="Content Placeholder 2"/>
          <p:cNvSpPr>
            <a:spLocks noGrp="1"/>
          </p:cNvSpPr>
          <p:nvPr>
            <p:ph idx="1"/>
          </p:nvPr>
        </p:nvSpPr>
        <p:spPr/>
        <p:txBody>
          <a:bodyPr>
            <a:normAutofit/>
          </a:bodyPr>
          <a:lstStyle/>
          <a:p>
            <a:r>
              <a:rPr lang="en-US" sz="3200" dirty="0" smtClean="0"/>
              <a:t>Return </a:t>
            </a:r>
            <a:r>
              <a:rPr lang="en-US" sz="3200" dirty="0"/>
              <a:t>a set of </a:t>
            </a:r>
            <a:r>
              <a:rPr lang="en-US" sz="3200" dirty="0" smtClean="0"/>
              <a:t>bindings of </a:t>
            </a:r>
            <a:r>
              <a:rPr lang="en-US" sz="3200" dirty="0"/>
              <a:t>variables to RDF </a:t>
            </a:r>
            <a:r>
              <a:rPr lang="en-US" sz="3200" dirty="0" smtClean="0"/>
              <a:t>terms</a:t>
            </a:r>
          </a:p>
          <a:p>
            <a:r>
              <a:rPr lang="en-US" sz="3200" dirty="0" smtClean="0"/>
              <a:t>Binding</a:t>
            </a:r>
          </a:p>
          <a:p>
            <a:pPr lvl="1"/>
            <a:r>
              <a:rPr lang="en-US" sz="2800" dirty="0" smtClean="0"/>
              <a:t>A </a:t>
            </a:r>
            <a:r>
              <a:rPr lang="en-US" sz="2800" dirty="0"/>
              <a:t>mapping from a variable to a URI or an RDF </a:t>
            </a:r>
            <a:r>
              <a:rPr lang="en-US" sz="2800" dirty="0" smtClean="0"/>
              <a:t>literal</a:t>
            </a:r>
          </a:p>
          <a:p>
            <a:r>
              <a:rPr lang="en-US" sz="3200" dirty="0" smtClean="0"/>
              <a:t>Triple pattern</a:t>
            </a:r>
          </a:p>
          <a:p>
            <a:pPr lvl="1"/>
            <a:r>
              <a:rPr lang="en-US" sz="2800" dirty="0" smtClean="0"/>
              <a:t>Resembles </a:t>
            </a:r>
            <a:r>
              <a:rPr lang="en-US" sz="2800" dirty="0"/>
              <a:t>an RDF </a:t>
            </a:r>
            <a:r>
              <a:rPr lang="en-US" sz="2800" dirty="0" smtClean="0"/>
              <a:t>triple</a:t>
            </a:r>
          </a:p>
          <a:p>
            <a:pPr lvl="1"/>
            <a:r>
              <a:rPr lang="en-US" sz="2800" dirty="0" smtClean="0"/>
              <a:t>May </a:t>
            </a:r>
            <a:r>
              <a:rPr lang="en-US" sz="2800" dirty="0"/>
              <a:t>also </a:t>
            </a:r>
            <a:r>
              <a:rPr lang="en-US" sz="2800" dirty="0" smtClean="0"/>
              <a:t>contain </a:t>
            </a:r>
            <a:r>
              <a:rPr lang="en-US" sz="2800" dirty="0"/>
              <a:t>variables in one or more </a:t>
            </a:r>
            <a:r>
              <a:rPr lang="en-US" sz="2800" dirty="0" smtClean="0"/>
              <a:t>positions</a:t>
            </a:r>
          </a:p>
        </p:txBody>
      </p:sp>
      <p:sp>
        <p:nvSpPr>
          <p:cNvPr id="7" name="Date Placeholder 6"/>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123</a:t>
            </a:fld>
            <a:endParaRPr lang="en-US"/>
          </a:p>
        </p:txBody>
      </p:sp>
    </p:spTree>
    <p:extLst>
      <p:ext uri="{BB962C8B-B14F-4D97-AF65-F5344CB8AC3E}">
        <p14:creationId xmlns:p14="http://schemas.microsoft.com/office/powerpoint/2010/main" val="41120979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Queries (2)</a:t>
            </a:r>
            <a:endParaRPr lang="en-US" dirty="0"/>
          </a:p>
        </p:txBody>
      </p:sp>
      <p:sp>
        <p:nvSpPr>
          <p:cNvPr id="3" name="Content Placeholder 2"/>
          <p:cNvSpPr>
            <a:spLocks noGrp="1"/>
          </p:cNvSpPr>
          <p:nvPr>
            <p:ph idx="1"/>
          </p:nvPr>
        </p:nvSpPr>
        <p:spPr/>
        <p:txBody>
          <a:bodyPr>
            <a:normAutofit/>
          </a:bodyPr>
          <a:lstStyle/>
          <a:p>
            <a:r>
              <a:rPr lang="en-US" sz="3200" dirty="0" smtClean="0"/>
              <a:t>An </a:t>
            </a:r>
            <a:r>
              <a:rPr lang="en-US" sz="3200" dirty="0"/>
              <a:t>RDF triple </a:t>
            </a:r>
            <a:r>
              <a:rPr lang="en-US" sz="3200" i="1" dirty="0"/>
              <a:t>matches </a:t>
            </a:r>
            <a:r>
              <a:rPr lang="en-US" sz="3200" dirty="0" smtClean="0"/>
              <a:t>a triple pattern</a:t>
            </a:r>
          </a:p>
          <a:p>
            <a:pPr lvl="1"/>
            <a:r>
              <a:rPr lang="en-US" sz="2800" dirty="0" smtClean="0"/>
              <a:t>There </a:t>
            </a:r>
            <a:r>
              <a:rPr lang="en-US" sz="2800" dirty="0"/>
              <a:t>is an appropriate substitution of variables with RDF terms that makes the </a:t>
            </a:r>
            <a:r>
              <a:rPr lang="en-US" sz="2800" dirty="0" smtClean="0"/>
              <a:t>triple pattern </a:t>
            </a:r>
            <a:r>
              <a:rPr lang="en-US" sz="2800" dirty="0"/>
              <a:t>and the RDF triple </a:t>
            </a:r>
            <a:r>
              <a:rPr lang="en-US" sz="2800" dirty="0" smtClean="0"/>
              <a:t>equivalent</a:t>
            </a:r>
          </a:p>
          <a:p>
            <a:pPr lvl="1"/>
            <a:r>
              <a:rPr lang="en-US" sz="2800" dirty="0" smtClean="0"/>
              <a:t>Example:</a:t>
            </a:r>
          </a:p>
          <a:p>
            <a:pPr lvl="1"/>
            <a:endParaRPr lang="en-US" sz="3200" dirty="0" smtClean="0"/>
          </a:p>
          <a:p>
            <a:pPr marL="457200" lvl="1" indent="0">
              <a:buNone/>
            </a:pPr>
            <a:r>
              <a:rPr lang="en-US" sz="2800" dirty="0" smtClean="0"/>
              <a:t>   matches</a:t>
            </a:r>
          </a:p>
        </p:txBody>
      </p:sp>
      <p:sp>
        <p:nvSpPr>
          <p:cNvPr id="7" name="Date Placeholder 6"/>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124</a:t>
            </a:fld>
            <a:endParaRPr lang="en-US"/>
          </a:p>
        </p:txBody>
      </p:sp>
      <p:graphicFrame>
        <p:nvGraphicFramePr>
          <p:cNvPr id="5" name="Table 4"/>
          <p:cNvGraphicFramePr>
            <a:graphicFrameLocks noGrp="1"/>
          </p:cNvGraphicFramePr>
          <p:nvPr>
            <p:extLst/>
          </p:nvPr>
        </p:nvGraphicFramePr>
        <p:xfrm>
          <a:off x="1604432" y="3727561"/>
          <a:ext cx="5667023" cy="396240"/>
        </p:xfrm>
        <a:graphic>
          <a:graphicData uri="http://schemas.openxmlformats.org/drawingml/2006/table">
            <a:tbl>
              <a:tblPr bandRow="1">
                <a:tableStyleId>{21E4AEA4-8DFA-4A89-87EB-49C32662AFE0}</a:tableStyleId>
              </a:tblPr>
              <a:tblGrid>
                <a:gridCol w="5667023"/>
              </a:tblGrid>
              <a:tr h="370840">
                <a:tc>
                  <a:txBody>
                    <a:bodyPr/>
                    <a:lstStyle/>
                    <a:p>
                      <a:pPr lvl="1"/>
                      <a:r>
                        <a:rPr lang="en-US" sz="2000" dirty="0" err="1" smtClean="0">
                          <a:latin typeface="Courier New" panose="02070309020205020404" pitchFamily="49" charset="0"/>
                          <a:cs typeface="Courier New" panose="02070309020205020404" pitchFamily="49" charset="0"/>
                        </a:rPr>
                        <a:t>ex:bradPitt</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a:t>
                      </a:r>
                    </a:p>
                  </a:txBody>
                  <a:tcPr/>
                </a:tc>
              </a:tr>
            </a:tbl>
          </a:graphicData>
        </a:graphic>
      </p:graphicFrame>
      <p:graphicFrame>
        <p:nvGraphicFramePr>
          <p:cNvPr id="6" name="Table 5"/>
          <p:cNvGraphicFramePr>
            <a:graphicFrameLocks noGrp="1"/>
          </p:cNvGraphicFramePr>
          <p:nvPr>
            <p:extLst/>
          </p:nvPr>
        </p:nvGraphicFramePr>
        <p:xfrm>
          <a:off x="1598788" y="4644783"/>
          <a:ext cx="5667023" cy="396240"/>
        </p:xfrm>
        <a:graphic>
          <a:graphicData uri="http://schemas.openxmlformats.org/drawingml/2006/table">
            <a:tbl>
              <a:tblPr bandRow="1">
                <a:tableStyleId>{21E4AEA4-8DFA-4A89-87EB-49C32662AFE0}</a:tableStyleId>
              </a:tblPr>
              <a:tblGrid>
                <a:gridCol w="5667023"/>
              </a:tblGrid>
              <a:tr h="370840">
                <a:tc>
                  <a:txBody>
                    <a:bodyPr/>
                    <a:lstStyle/>
                    <a:p>
                      <a:pPr lvl="1"/>
                      <a:r>
                        <a:rPr lang="en-US" sz="2000" dirty="0" smtClean="0">
                          <a:latin typeface="Courier New" panose="02070309020205020404" pitchFamily="49" charset="0"/>
                          <a:cs typeface="Courier New" panose="02070309020205020404" pitchFamily="49" charset="0"/>
                        </a:rPr>
                        <a:t>?x rdf:type </a:t>
                      </a:r>
                      <a:r>
                        <a:rPr lang="en-US" sz="2000" dirty="0" err="1" smtClean="0">
                          <a:latin typeface="Courier New" panose="02070309020205020404" pitchFamily="49" charset="0"/>
                          <a:cs typeface="Courier New" panose="02070309020205020404" pitchFamily="49" charset="0"/>
                        </a:rPr>
                        <a:t>ex:Actor</a:t>
                      </a:r>
                      <a:endParaRPr lang="en-US" sz="2000" dirty="0" smtClean="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2924598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Queries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smtClean="0"/>
              <a:t>A </a:t>
            </a:r>
            <a:r>
              <a:rPr lang="en-US" sz="3200" dirty="0"/>
              <a:t>set of triple patterns build a </a:t>
            </a:r>
            <a:r>
              <a:rPr lang="en-US" sz="3200" i="1" dirty="0"/>
              <a:t>basic graph </a:t>
            </a:r>
            <a:r>
              <a:rPr lang="en-US" sz="3200" i="1" dirty="0" smtClean="0"/>
              <a:t>pattern</a:t>
            </a:r>
            <a:r>
              <a:rPr lang="en-US" sz="3200" dirty="0" smtClean="0"/>
              <a:t> </a:t>
            </a:r>
          </a:p>
          <a:p>
            <a:pPr lvl="1"/>
            <a:r>
              <a:rPr lang="en-US" sz="2800" dirty="0" smtClean="0"/>
              <a:t>The </a:t>
            </a:r>
            <a:r>
              <a:rPr lang="en-US" sz="2800" dirty="0"/>
              <a:t>heart of a SPARQL SELECT </a:t>
            </a:r>
            <a:r>
              <a:rPr lang="en-US" sz="2800" dirty="0" smtClean="0"/>
              <a:t>query</a:t>
            </a:r>
          </a:p>
          <a:p>
            <a:pPr lvl="1"/>
            <a:endParaRPr lang="en-US" sz="2800" b="1" dirty="0" smtClean="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125</a:t>
            </a:fld>
            <a:endParaRPr lang="en-US"/>
          </a:p>
        </p:txBody>
      </p:sp>
      <p:graphicFrame>
        <p:nvGraphicFramePr>
          <p:cNvPr id="4" name="Table 3"/>
          <p:cNvGraphicFramePr>
            <a:graphicFrameLocks noGrp="1"/>
          </p:cNvGraphicFramePr>
          <p:nvPr>
            <p:extLst/>
          </p:nvPr>
        </p:nvGraphicFramePr>
        <p:xfrm>
          <a:off x="3005107" y="3264562"/>
          <a:ext cx="5690825" cy="2357305"/>
        </p:xfrm>
        <a:graphic>
          <a:graphicData uri="http://schemas.openxmlformats.org/drawingml/2006/table">
            <a:tbl>
              <a:tblPr bandRow="1">
                <a:tableStyleId>{21E4AEA4-8DFA-4A89-87EB-49C32662AFE0}</a:tableStyleId>
              </a:tblPr>
              <a:tblGrid>
                <a:gridCol w="5690825"/>
              </a:tblGrid>
              <a:tr h="2357305">
                <a:tc>
                  <a:txBody>
                    <a:bodyPr/>
                    <a:lstStyle/>
                    <a:p>
                      <a:pPr marL="457200"/>
                      <a:r>
                        <a:rPr lang="en-US" sz="2400" dirty="0" smtClean="0">
                          <a:latin typeface="Courier New" panose="02070309020205020404" pitchFamily="49" charset="0"/>
                          <a:cs typeface="Courier New" panose="02070309020205020404" pitchFamily="49" charset="0"/>
                        </a:rPr>
                        <a:t>SELECT ?x ?date</a:t>
                      </a:r>
                    </a:p>
                    <a:p>
                      <a:pPr marL="457200"/>
                      <a:r>
                        <a:rPr lang="en-US" sz="2400" dirty="0" smtClean="0">
                          <a:latin typeface="Courier New" panose="02070309020205020404" pitchFamily="49" charset="0"/>
                          <a:cs typeface="Courier New" panose="02070309020205020404" pitchFamily="49" charset="0"/>
                        </a:rPr>
                        <a:t>WHERE {</a:t>
                      </a:r>
                    </a:p>
                    <a:p>
                      <a:pPr marL="457200"/>
                      <a:r>
                        <a:rPr lang="en-US" sz="2400" dirty="0" smtClean="0">
                          <a:latin typeface="Courier New" panose="02070309020205020404" pitchFamily="49" charset="0"/>
                          <a:cs typeface="Courier New" panose="02070309020205020404" pitchFamily="49" charset="0"/>
                        </a:rPr>
                        <a:t>	?x rdf:type </a:t>
                      </a:r>
                      <a:r>
                        <a:rPr lang="en-US" sz="2400" dirty="0" err="1" smtClean="0">
                          <a:latin typeface="Courier New" panose="02070309020205020404" pitchFamily="49" charset="0"/>
                          <a:cs typeface="Courier New" panose="02070309020205020404" pitchFamily="49" charset="0"/>
                        </a:rPr>
                        <a:t>ex:Actor</a:t>
                      </a:r>
                      <a:r>
                        <a:rPr lang="en-US" sz="2400" dirty="0" smtClean="0">
                          <a:latin typeface="Courier New" panose="02070309020205020404" pitchFamily="49" charset="0"/>
                          <a:cs typeface="Courier New" panose="02070309020205020404" pitchFamily="49" charset="0"/>
                        </a:rPr>
                        <a:t> .</a:t>
                      </a:r>
                    </a:p>
                    <a:p>
                      <a:pPr marL="457200"/>
                      <a:r>
                        <a:rPr lang="en-US" sz="2400" dirty="0" smtClean="0">
                          <a:latin typeface="Courier New" panose="02070309020205020404" pitchFamily="49" charset="0"/>
                          <a:cs typeface="Courier New" panose="02070309020205020404" pitchFamily="49" charset="0"/>
                        </a:rPr>
                        <a:t>	?x </a:t>
                      </a:r>
                      <a:r>
                        <a:rPr lang="en-US" sz="2400" dirty="0" err="1" smtClean="0">
                          <a:latin typeface="Courier New" panose="02070309020205020404" pitchFamily="49" charset="0"/>
                          <a:cs typeface="Courier New" panose="02070309020205020404" pitchFamily="49" charset="0"/>
                        </a:rPr>
                        <a:t>ex:bornIn</a:t>
                      </a:r>
                      <a:r>
                        <a:rPr lang="en-US" sz="2400" dirty="0" smtClean="0">
                          <a:latin typeface="Courier New" panose="02070309020205020404" pitchFamily="49" charset="0"/>
                          <a:cs typeface="Courier New" panose="02070309020205020404" pitchFamily="49" charset="0"/>
                        </a:rPr>
                        <a:t> ?date</a:t>
                      </a:r>
                    </a:p>
                    <a:p>
                      <a:pPr marL="457200"/>
                      <a:r>
                        <a:rPr lang="en-US" sz="2400" dirty="0" smtClean="0">
                          <a:latin typeface="Courier New" panose="02070309020205020404" pitchFamily="49" charset="0"/>
                          <a:cs typeface="Courier New" panose="02070309020205020404" pitchFamily="49" charset="0"/>
                        </a:rPr>
                        <a:t>}</a:t>
                      </a:r>
                    </a:p>
                  </a:txBody>
                  <a:tcPr anchor="ctr"/>
                </a:tc>
              </a:tr>
            </a:tbl>
          </a:graphicData>
        </a:graphic>
      </p:graphicFrame>
    </p:spTree>
    <p:extLst>
      <p:ext uri="{BB962C8B-B14F-4D97-AF65-F5344CB8AC3E}">
        <p14:creationId xmlns:p14="http://schemas.microsoft.com/office/powerpoint/2010/main" val="31654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Queries </a:t>
            </a:r>
            <a:r>
              <a:rPr lang="en-US" dirty="0" smtClean="0"/>
              <a:t>(4)</a:t>
            </a:r>
            <a:endParaRPr lang="en-US" dirty="0"/>
          </a:p>
        </p:txBody>
      </p:sp>
      <p:sp>
        <p:nvSpPr>
          <p:cNvPr id="3" name="Content Placeholder 2"/>
          <p:cNvSpPr>
            <a:spLocks noGrp="1"/>
          </p:cNvSpPr>
          <p:nvPr>
            <p:ph idx="1"/>
          </p:nvPr>
        </p:nvSpPr>
        <p:spPr/>
        <p:txBody>
          <a:bodyPr>
            <a:normAutofit/>
          </a:bodyPr>
          <a:lstStyle/>
          <a:p>
            <a:r>
              <a:rPr lang="en-US" sz="3200" dirty="0" smtClean="0"/>
              <a:t>Graph example</a:t>
            </a:r>
          </a:p>
          <a:p>
            <a:endParaRPr lang="en-US" sz="3200" dirty="0" smtClean="0"/>
          </a:p>
          <a:p>
            <a:endParaRPr lang="en-US" sz="3200" dirty="0" smtClean="0"/>
          </a:p>
          <a:p>
            <a:endParaRPr lang="en-US" sz="4000" dirty="0"/>
          </a:p>
          <a:p>
            <a:r>
              <a:rPr lang="en-US" sz="3200" dirty="0" smtClean="0"/>
              <a:t>SPARQL </a:t>
            </a:r>
            <a:r>
              <a:rPr lang="en-US" sz="3200" dirty="0"/>
              <a:t>query </a:t>
            </a:r>
            <a:r>
              <a:rPr lang="en-US" sz="3200" dirty="0" smtClean="0"/>
              <a:t>solution</a:t>
            </a:r>
            <a:endParaRPr lang="en-US" sz="3200" dirty="0"/>
          </a:p>
          <a:p>
            <a:pPr lvl="1"/>
            <a:endParaRPr lang="en-US" sz="2800" b="1" dirty="0" smtClean="0"/>
          </a:p>
        </p:txBody>
      </p:sp>
      <p:sp>
        <p:nvSpPr>
          <p:cNvPr id="7" name="Date Placeholder 6"/>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126</a:t>
            </a:fld>
            <a:endParaRPr lang="en-US"/>
          </a:p>
        </p:txBody>
      </p:sp>
      <p:graphicFrame>
        <p:nvGraphicFramePr>
          <p:cNvPr id="4" name="Table 3"/>
          <p:cNvGraphicFramePr>
            <a:graphicFrameLocks noGrp="1"/>
          </p:cNvGraphicFramePr>
          <p:nvPr>
            <p:extLst/>
          </p:nvPr>
        </p:nvGraphicFramePr>
        <p:xfrm>
          <a:off x="1722113" y="5059187"/>
          <a:ext cx="7455754" cy="1102626"/>
        </p:xfrm>
        <a:graphic>
          <a:graphicData uri="http://schemas.openxmlformats.org/drawingml/2006/table">
            <a:tbl>
              <a:tblPr firstRow="1" bandRow="1">
                <a:tableStyleId>{21E4AEA4-8DFA-4A89-87EB-49C32662AFE0}</a:tableStyleId>
              </a:tblPr>
              <a:tblGrid>
                <a:gridCol w="3130860"/>
                <a:gridCol w="4324894"/>
              </a:tblGrid>
              <a:tr h="367542">
                <a:tc>
                  <a:txBody>
                    <a:bodyPr/>
                    <a:lstStyle/>
                    <a:p>
                      <a:pPr marL="360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marL="360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?date</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67542">
                <a:tc>
                  <a:txBody>
                    <a:bodyPr/>
                    <a:lstStyle/>
                    <a:p>
                      <a:pPr marL="360000" marR="0" algn="just">
                        <a:spcBef>
                          <a:spcPts val="0"/>
                        </a:spcBef>
                        <a:spcAft>
                          <a:spcPts val="0"/>
                        </a:spcAft>
                      </a:pPr>
                      <a:r>
                        <a:rPr lang="en-US" sz="1800" dirty="0" err="1">
                          <a:effectLst/>
                          <a:latin typeface="Courier New" panose="02070309020205020404" pitchFamily="49" charset="0"/>
                          <a:cs typeface="Courier New" panose="02070309020205020404" pitchFamily="49" charset="0"/>
                        </a:rPr>
                        <a:t>ex:bradPitt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marL="360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"1963"^^</a:t>
                      </a:r>
                      <a:r>
                        <a:rPr lang="en-US" sz="1800" dirty="0" err="1">
                          <a:effectLst/>
                          <a:latin typeface="Courier New" panose="02070309020205020404" pitchFamily="49" charset="0"/>
                          <a:cs typeface="Courier New" panose="02070309020205020404" pitchFamily="49" charset="0"/>
                        </a:rPr>
                        <a:t>xsd:gYear</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67542">
                <a:tc>
                  <a:txBody>
                    <a:bodyPr/>
                    <a:lstStyle/>
                    <a:p>
                      <a:pPr marL="360000" marR="0" algn="just">
                        <a:spcBef>
                          <a:spcPts val="0"/>
                        </a:spcBef>
                        <a:spcAft>
                          <a:spcPts val="0"/>
                        </a:spcAft>
                      </a:pPr>
                      <a:r>
                        <a:rPr lang="en-US" sz="1800" dirty="0" err="1" smtClean="0">
                          <a:effectLst/>
                          <a:latin typeface="Courier New" panose="02070309020205020404" pitchFamily="49" charset="0"/>
                          <a:cs typeface="Courier New" panose="02070309020205020404" pitchFamily="49" charset="0"/>
                        </a:rPr>
                        <a:t>ex:angelinaJolie</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c>
                  <a:txBody>
                    <a:bodyPr/>
                    <a:lstStyle/>
                    <a:p>
                      <a:pPr marL="360000" marR="0" algn="just">
                        <a:spcBef>
                          <a:spcPts val="0"/>
                        </a:spcBef>
                        <a:spcAft>
                          <a:spcPts val="0"/>
                        </a:spcAft>
                      </a:pPr>
                      <a:r>
                        <a:rPr lang="en-US" sz="1800" dirty="0" smtClean="0">
                          <a:effectLst/>
                          <a:latin typeface="Courier New" panose="02070309020205020404" pitchFamily="49" charset="0"/>
                          <a:cs typeface="Courier New" panose="02070309020205020404" pitchFamily="49" charset="0"/>
                        </a:rPr>
                        <a:t>"1975"^^</a:t>
                      </a:r>
                      <a:r>
                        <a:rPr lang="en-US" sz="1800" dirty="0" err="1" smtClean="0">
                          <a:effectLst/>
                          <a:latin typeface="Courier New" panose="02070309020205020404" pitchFamily="49" charset="0"/>
                          <a:cs typeface="Courier New" panose="02070309020205020404" pitchFamily="49" charset="0"/>
                        </a:rPr>
                        <a:t>xsd:gYear</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bl>
          </a:graphicData>
        </a:graphic>
      </p:graphicFrame>
      <p:graphicFrame>
        <p:nvGraphicFramePr>
          <p:cNvPr id="5" name="Table 4"/>
          <p:cNvGraphicFramePr>
            <a:graphicFrameLocks noGrp="1"/>
          </p:cNvGraphicFramePr>
          <p:nvPr>
            <p:extLst/>
          </p:nvPr>
        </p:nvGraphicFramePr>
        <p:xfrm>
          <a:off x="1722113" y="2380165"/>
          <a:ext cx="7433176" cy="1981200"/>
        </p:xfrm>
        <a:graphic>
          <a:graphicData uri="http://schemas.openxmlformats.org/drawingml/2006/table">
            <a:tbl>
              <a:tblPr bandRow="1">
                <a:tableStyleId>{21E4AEA4-8DFA-4A89-87EB-49C32662AFE0}</a:tableStyleId>
              </a:tblPr>
              <a:tblGrid>
                <a:gridCol w="7433176"/>
              </a:tblGrid>
              <a:tr h="370840">
                <a:tc>
                  <a:txBody>
                    <a:bodyPr/>
                    <a:lstStyle/>
                    <a:p>
                      <a:pPr marL="360000" marR="0" lvl="1"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Courier New" panose="02070309020205020404" pitchFamily="49" charset="0"/>
                          <a:cs typeface="Courier New" panose="02070309020205020404" pitchFamily="49" charset="0"/>
                        </a:rPr>
                        <a:t>ex:bradPitt</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a:t>
                      </a:r>
                    </a:p>
                  </a:txBody>
                  <a:tcPr anchor="ctr"/>
                </a:tc>
              </a:tr>
              <a:tr h="370840">
                <a:tc>
                  <a:txBody>
                    <a:bodyPr/>
                    <a:lstStyle/>
                    <a:p>
                      <a:pPr marL="3600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ex:bornIn</a:t>
                      </a:r>
                      <a:r>
                        <a:rPr lang="en-US" sz="2000" dirty="0" smtClean="0">
                          <a:latin typeface="Courier New" panose="02070309020205020404" pitchFamily="49" charset="0"/>
                          <a:cs typeface="Courier New" panose="02070309020205020404" pitchFamily="49" charset="0"/>
                        </a:rPr>
                        <a:t> "1963"^^</a:t>
                      </a:r>
                      <a:r>
                        <a:rPr lang="en-US" sz="2000" dirty="0" err="1" smtClean="0">
                          <a:latin typeface="Courier New" panose="02070309020205020404" pitchFamily="49" charset="0"/>
                          <a:cs typeface="Courier New" panose="02070309020205020404" pitchFamily="49" charset="0"/>
                        </a:rPr>
                        <a:t>xsd:gYear</a:t>
                      </a:r>
                      <a:r>
                        <a:rPr lang="en-US" sz="2000" dirty="0" smtClean="0">
                          <a:latin typeface="Courier New" panose="02070309020205020404" pitchFamily="49" charset="0"/>
                          <a:cs typeface="Courier New" panose="02070309020205020404" pitchFamily="49" charset="0"/>
                        </a:rPr>
                        <a:t>.</a:t>
                      </a:r>
                    </a:p>
                  </a:txBody>
                  <a:tcPr anchor="ctr"/>
                </a:tc>
              </a:tr>
              <a:tr h="370840">
                <a:tc>
                  <a:txBody>
                    <a:bodyPr/>
                    <a:lstStyle/>
                    <a:p>
                      <a:pPr marL="360000" marR="0" lvl="1"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Courier New" panose="02070309020205020404" pitchFamily="49" charset="0"/>
                          <a:cs typeface="Courier New" panose="02070309020205020404" pitchFamily="49" charset="0"/>
                        </a:rPr>
                        <a:t>ex:angelinaJolie</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a:t>
                      </a:r>
                    </a:p>
                  </a:txBody>
                  <a:tcPr anchor="ctr"/>
                </a:tc>
              </a:tr>
              <a:tr h="370840">
                <a:tc>
                  <a:txBody>
                    <a:bodyPr/>
                    <a:lstStyle/>
                    <a:p>
                      <a:pPr marL="3600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ex:bornIn</a:t>
                      </a:r>
                      <a:r>
                        <a:rPr lang="en-US" sz="2000" dirty="0" smtClean="0">
                          <a:latin typeface="Courier New" panose="02070309020205020404" pitchFamily="49" charset="0"/>
                          <a:cs typeface="Courier New" panose="02070309020205020404" pitchFamily="49" charset="0"/>
                        </a:rPr>
                        <a:t> "1975"^^</a:t>
                      </a:r>
                      <a:r>
                        <a:rPr lang="en-US" sz="2000" dirty="0" err="1" smtClean="0">
                          <a:latin typeface="Courier New" panose="02070309020205020404" pitchFamily="49" charset="0"/>
                          <a:cs typeface="Courier New" panose="02070309020205020404" pitchFamily="49" charset="0"/>
                        </a:rPr>
                        <a:t>xsd:gYear</a:t>
                      </a:r>
                      <a:r>
                        <a:rPr lang="en-US" sz="2000" dirty="0" smtClean="0">
                          <a:latin typeface="Courier New" panose="02070309020205020404" pitchFamily="49" charset="0"/>
                          <a:cs typeface="Courier New" panose="02070309020205020404" pitchFamily="49" charset="0"/>
                        </a:rPr>
                        <a:t>.</a:t>
                      </a:r>
                    </a:p>
                  </a:txBody>
                  <a:tcPr anchor="ctr"/>
                </a:tc>
              </a:tr>
              <a:tr h="370840">
                <a:tc>
                  <a:txBody>
                    <a:bodyPr/>
                    <a:lstStyle/>
                    <a:p>
                      <a:pPr marL="360000" marR="0" lvl="1"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Courier New" panose="02070309020205020404" pitchFamily="49" charset="0"/>
                          <a:cs typeface="Courier New" panose="02070309020205020404" pitchFamily="49" charset="0"/>
                        </a:rPr>
                        <a:t>ex:jenniferAniston</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a:t>
                      </a:r>
                    </a:p>
                  </a:txBody>
                  <a:tcPr anchor="ctr"/>
                </a:tc>
              </a:tr>
            </a:tbl>
          </a:graphicData>
        </a:graphic>
      </p:graphicFrame>
    </p:spTree>
    <p:extLst>
      <p:ext uri="{BB962C8B-B14F-4D97-AF65-F5344CB8AC3E}">
        <p14:creationId xmlns:p14="http://schemas.microsoft.com/office/powerpoint/2010/main" val="7197384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OPTIONAL keyword</a:t>
            </a:r>
            <a:endParaRPr lang="en-US" dirty="0"/>
          </a:p>
        </p:txBody>
      </p:sp>
      <p:sp>
        <p:nvSpPr>
          <p:cNvPr id="3" name="Content Placeholder 2"/>
          <p:cNvSpPr>
            <a:spLocks noGrp="1"/>
          </p:cNvSpPr>
          <p:nvPr>
            <p:ph idx="1"/>
          </p:nvPr>
        </p:nvSpPr>
        <p:spPr/>
        <p:txBody>
          <a:bodyPr>
            <a:normAutofit/>
          </a:bodyPr>
          <a:lstStyle/>
          <a:p>
            <a:r>
              <a:rPr lang="en-US" sz="2800" dirty="0" smtClean="0"/>
              <a:t>Resource </a:t>
            </a:r>
            <a:r>
              <a:rPr lang="en-US" sz="2800" dirty="0" err="1"/>
              <a:t>ex:jenniferAniston</a:t>
            </a:r>
            <a:r>
              <a:rPr lang="en-US" sz="2800" dirty="0"/>
              <a:t> </a:t>
            </a:r>
            <a:r>
              <a:rPr lang="en-US" sz="2800" dirty="0" smtClean="0"/>
              <a:t>not </a:t>
            </a:r>
            <a:r>
              <a:rPr lang="en-US" sz="2800" dirty="0"/>
              <a:t>included in the </a:t>
            </a:r>
            <a:r>
              <a:rPr lang="en-US" sz="2800" dirty="0" smtClean="0"/>
              <a:t>results</a:t>
            </a:r>
          </a:p>
          <a:p>
            <a:pPr lvl="1"/>
            <a:r>
              <a:rPr lang="en-US" sz="2400" dirty="0" smtClean="0"/>
              <a:t>No RDF </a:t>
            </a:r>
            <a:r>
              <a:rPr lang="en-US" sz="2400" dirty="0"/>
              <a:t>triple </a:t>
            </a:r>
            <a:r>
              <a:rPr lang="en-US" sz="2400" dirty="0" smtClean="0"/>
              <a:t>matches </a:t>
            </a:r>
            <a:r>
              <a:rPr lang="en-US" sz="2400" dirty="0"/>
              <a:t>the second triple </a:t>
            </a:r>
            <a:r>
              <a:rPr lang="en-US" sz="2400" dirty="0" smtClean="0"/>
              <a:t>pattern</a:t>
            </a:r>
          </a:p>
          <a:p>
            <a:r>
              <a:rPr lang="en-US" sz="2800" dirty="0" smtClean="0"/>
              <a:t>Use of the </a:t>
            </a:r>
            <a:r>
              <a:rPr lang="en-US" sz="2800" dirty="0"/>
              <a:t>OPTIONAL </a:t>
            </a:r>
            <a:r>
              <a:rPr lang="en-US" sz="2800" dirty="0" smtClean="0"/>
              <a:t>keyword</a:t>
            </a:r>
          </a:p>
          <a:p>
            <a:pPr lvl="1"/>
            <a:r>
              <a:rPr lang="en-US" sz="2400" dirty="0" smtClean="0"/>
              <a:t>Retrieves </a:t>
            </a:r>
            <a:r>
              <a:rPr lang="en-US" sz="2400" dirty="0"/>
              <a:t>all actors and actresses and get their birthdate only if it is </a:t>
            </a:r>
            <a:r>
              <a:rPr lang="en-US" sz="2400" dirty="0" smtClean="0"/>
              <a:t>specified in the RDF graph</a:t>
            </a:r>
            <a:endParaRPr lang="en-US" sz="2400" dirty="0"/>
          </a:p>
          <a:p>
            <a:endParaRPr lang="en-US" sz="2800" dirty="0" smtClean="0"/>
          </a:p>
        </p:txBody>
      </p:sp>
      <p:sp>
        <p:nvSpPr>
          <p:cNvPr id="7" name="Date Placeholder 6"/>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127</a:t>
            </a:fld>
            <a:endParaRPr lang="en-US"/>
          </a:p>
        </p:txBody>
      </p:sp>
      <p:graphicFrame>
        <p:nvGraphicFramePr>
          <p:cNvPr id="5" name="Table 4"/>
          <p:cNvGraphicFramePr>
            <a:graphicFrameLocks noGrp="1"/>
          </p:cNvGraphicFramePr>
          <p:nvPr>
            <p:extLst/>
          </p:nvPr>
        </p:nvGraphicFramePr>
        <p:xfrm>
          <a:off x="5825066" y="4600221"/>
          <a:ext cx="6262342" cy="1219200"/>
        </p:xfrm>
        <a:graphic>
          <a:graphicData uri="http://schemas.openxmlformats.org/drawingml/2006/table">
            <a:tbl>
              <a:tblPr firstRow="1" bandRow="1">
                <a:tableStyleId>{21E4AEA4-8DFA-4A89-87EB-49C32662AFE0}</a:tableStyleId>
              </a:tblPr>
              <a:tblGrid>
                <a:gridCol w="3066452"/>
                <a:gridCol w="3195890"/>
              </a:tblGrid>
              <a:tr h="0">
                <a:tc>
                  <a:txBody>
                    <a:bodyPr/>
                    <a:lstStyle/>
                    <a:p>
                      <a:pPr marL="180000" marR="0" algn="just">
                        <a:spcBef>
                          <a:spcPts val="0"/>
                        </a:spcBef>
                        <a:spcAft>
                          <a:spcPts val="0"/>
                        </a:spcAft>
                      </a:pPr>
                      <a:r>
                        <a:rPr lang="en-US" sz="2000" dirty="0">
                          <a:effectLst/>
                          <a:latin typeface="Courier New" panose="02070309020205020404" pitchFamily="49" charset="0"/>
                          <a:cs typeface="Courier New" panose="02070309020205020404" pitchFamily="49" charset="0"/>
                        </a:rPr>
                        <a:t>?x</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180000" marR="0" algn="just">
                        <a:spcBef>
                          <a:spcPts val="0"/>
                        </a:spcBef>
                        <a:spcAft>
                          <a:spcPts val="0"/>
                        </a:spcAft>
                      </a:pPr>
                      <a:r>
                        <a:rPr lang="en-US" sz="2000" dirty="0">
                          <a:effectLst/>
                          <a:latin typeface="Courier New" panose="02070309020205020404" pitchFamily="49" charset="0"/>
                          <a:cs typeface="Courier New" panose="02070309020205020404" pitchFamily="49" charset="0"/>
                        </a:rPr>
                        <a:t>?date</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0">
                <a:tc>
                  <a:txBody>
                    <a:bodyPr/>
                    <a:lstStyle/>
                    <a:p>
                      <a:pPr marL="180000" marR="0" algn="just">
                        <a:spcBef>
                          <a:spcPts val="0"/>
                        </a:spcBef>
                        <a:spcAft>
                          <a:spcPts val="0"/>
                        </a:spcAft>
                      </a:pPr>
                      <a:r>
                        <a:rPr lang="en-US" sz="2000" dirty="0" err="1">
                          <a:effectLst/>
                          <a:latin typeface="Courier New" panose="02070309020205020404" pitchFamily="49" charset="0"/>
                          <a:cs typeface="Courier New" panose="02070309020205020404" pitchFamily="49" charset="0"/>
                        </a:rPr>
                        <a:t>ex:bradPitt</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180000" marR="0" algn="just">
                        <a:spcBef>
                          <a:spcPts val="0"/>
                        </a:spcBef>
                        <a:spcAft>
                          <a:spcPts val="0"/>
                        </a:spcAft>
                      </a:pPr>
                      <a:r>
                        <a:rPr lang="en-US" sz="2000" dirty="0">
                          <a:effectLst/>
                          <a:latin typeface="Courier New" panose="02070309020205020404" pitchFamily="49" charset="0"/>
                          <a:cs typeface="Courier New" panose="02070309020205020404" pitchFamily="49" charset="0"/>
                        </a:rPr>
                        <a:t>"1963"^^</a:t>
                      </a:r>
                      <a:r>
                        <a:rPr lang="en-US" sz="2000" dirty="0" err="1">
                          <a:effectLst/>
                          <a:latin typeface="Courier New" panose="02070309020205020404" pitchFamily="49" charset="0"/>
                          <a:cs typeface="Courier New" panose="02070309020205020404" pitchFamily="49" charset="0"/>
                        </a:rPr>
                        <a:t>xsd:gYear</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0">
                <a:tc>
                  <a:txBody>
                    <a:bodyPr/>
                    <a:lstStyle/>
                    <a:p>
                      <a:pPr marL="180000" marR="0" algn="just">
                        <a:spcBef>
                          <a:spcPts val="0"/>
                        </a:spcBef>
                        <a:spcAft>
                          <a:spcPts val="0"/>
                        </a:spcAft>
                      </a:pPr>
                      <a:r>
                        <a:rPr lang="en-US" sz="2000">
                          <a:effectLst/>
                          <a:latin typeface="Courier New" panose="02070309020205020404" pitchFamily="49" charset="0"/>
                          <a:cs typeface="Courier New" panose="02070309020205020404" pitchFamily="49" charset="0"/>
                        </a:rPr>
                        <a:t>ex:angelinaJolie</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180000" marR="0" algn="just">
                        <a:spcBef>
                          <a:spcPts val="0"/>
                        </a:spcBef>
                        <a:spcAft>
                          <a:spcPts val="0"/>
                        </a:spcAft>
                      </a:pPr>
                      <a:r>
                        <a:rPr lang="en-US" sz="2000" dirty="0">
                          <a:effectLst/>
                          <a:latin typeface="Courier New" panose="02070309020205020404" pitchFamily="49" charset="0"/>
                          <a:cs typeface="Courier New" panose="02070309020205020404" pitchFamily="49" charset="0"/>
                        </a:rPr>
                        <a:t>"1975"^^</a:t>
                      </a:r>
                      <a:r>
                        <a:rPr lang="en-US" sz="2000" dirty="0" err="1">
                          <a:effectLst/>
                          <a:latin typeface="Courier New" panose="02070309020205020404" pitchFamily="49" charset="0"/>
                          <a:cs typeface="Courier New" panose="02070309020205020404" pitchFamily="49" charset="0"/>
                        </a:rPr>
                        <a:t>xsd:gYear</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0">
                <a:tc>
                  <a:txBody>
                    <a:bodyPr/>
                    <a:lstStyle/>
                    <a:p>
                      <a:pPr marL="180000" marR="0" algn="just">
                        <a:spcBef>
                          <a:spcPts val="0"/>
                        </a:spcBef>
                        <a:spcAft>
                          <a:spcPts val="0"/>
                        </a:spcAft>
                      </a:pPr>
                      <a:r>
                        <a:rPr lang="en-US" sz="2000" dirty="0" err="1">
                          <a:effectLst/>
                          <a:latin typeface="Courier New" panose="02070309020205020404" pitchFamily="49" charset="0"/>
                          <a:cs typeface="Courier New" panose="02070309020205020404" pitchFamily="49" charset="0"/>
                        </a:rPr>
                        <a:t>ex:jenniferAniston</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180000" marR="0" algn="just">
                        <a:spcBef>
                          <a:spcPts val="0"/>
                        </a:spcBef>
                        <a:spcAft>
                          <a:spcPts val="0"/>
                        </a:spcAft>
                      </a:pPr>
                      <a:r>
                        <a:rPr lang="en-US" sz="20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bl>
          </a:graphicData>
        </a:graphic>
      </p:graphicFrame>
      <p:graphicFrame>
        <p:nvGraphicFramePr>
          <p:cNvPr id="4" name="Table 3"/>
          <p:cNvGraphicFramePr>
            <a:graphicFrameLocks noGrp="1"/>
          </p:cNvGraphicFramePr>
          <p:nvPr>
            <p:extLst/>
          </p:nvPr>
        </p:nvGraphicFramePr>
        <p:xfrm>
          <a:off x="154914" y="4210756"/>
          <a:ext cx="5568553" cy="1952977"/>
        </p:xfrm>
        <a:graphic>
          <a:graphicData uri="http://schemas.openxmlformats.org/drawingml/2006/table">
            <a:tbl>
              <a:tblPr bandRow="1">
                <a:tableStyleId>{21E4AEA4-8DFA-4A89-87EB-49C32662AFE0}</a:tableStyleId>
              </a:tblPr>
              <a:tblGrid>
                <a:gridCol w="5568553"/>
              </a:tblGrid>
              <a:tr h="1952977">
                <a:tc>
                  <a:txBody>
                    <a:bodyPr/>
                    <a:lstStyle/>
                    <a:p>
                      <a:pPr marL="180000" lvl="1"/>
                      <a:r>
                        <a:rPr lang="en-US" sz="2000" dirty="0" smtClean="0">
                          <a:latin typeface="Courier New" panose="02070309020205020404" pitchFamily="49" charset="0"/>
                          <a:cs typeface="Courier New" panose="02070309020205020404" pitchFamily="49" charset="0"/>
                        </a:rPr>
                        <a:t>SELECT ?x ?date</a:t>
                      </a:r>
                    </a:p>
                    <a:p>
                      <a:pPr marL="180000" lvl="1"/>
                      <a:r>
                        <a:rPr lang="en-US" sz="2000" dirty="0" smtClean="0">
                          <a:latin typeface="Courier New" panose="02070309020205020404" pitchFamily="49" charset="0"/>
                          <a:cs typeface="Courier New" panose="02070309020205020404" pitchFamily="49" charset="0"/>
                        </a:rPr>
                        <a:t>WHERE {</a:t>
                      </a:r>
                    </a:p>
                    <a:p>
                      <a:pPr marL="180000" lvl="1"/>
                      <a:r>
                        <a:rPr lang="en-US" sz="2000" dirty="0" smtClean="0">
                          <a:latin typeface="Courier New" panose="02070309020205020404" pitchFamily="49" charset="0"/>
                          <a:cs typeface="Courier New" panose="02070309020205020404" pitchFamily="49" charset="0"/>
                        </a:rPr>
                        <a:t>	?x rdf:type </a:t>
                      </a: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 .</a:t>
                      </a:r>
                    </a:p>
                    <a:p>
                      <a:pPr marL="180000" lvl="1"/>
                      <a:r>
                        <a:rPr lang="en-US" sz="2000" dirty="0" smtClean="0">
                          <a:latin typeface="Courier New" panose="02070309020205020404" pitchFamily="49" charset="0"/>
                          <a:cs typeface="Courier New" panose="02070309020205020404" pitchFamily="49" charset="0"/>
                        </a:rPr>
                        <a:t>	OPTIONAL {?x </a:t>
                      </a:r>
                      <a:r>
                        <a:rPr lang="en-US" sz="2000" dirty="0" err="1" smtClean="0">
                          <a:latin typeface="Courier New" panose="02070309020205020404" pitchFamily="49" charset="0"/>
                          <a:cs typeface="Courier New" panose="02070309020205020404" pitchFamily="49" charset="0"/>
                        </a:rPr>
                        <a:t>ex:bornIn</a:t>
                      </a:r>
                      <a:r>
                        <a:rPr lang="en-US" sz="2000" dirty="0" smtClean="0">
                          <a:latin typeface="Courier New" panose="02070309020205020404" pitchFamily="49" charset="0"/>
                          <a:cs typeface="Courier New" panose="02070309020205020404" pitchFamily="49" charset="0"/>
                        </a:rPr>
                        <a:t> ?date}</a:t>
                      </a:r>
                    </a:p>
                    <a:p>
                      <a:pPr marL="180000" lvl="1"/>
                      <a:r>
                        <a:rPr lang="en-US" sz="2000" dirty="0" smtClean="0">
                          <a:latin typeface="Courier New" panose="02070309020205020404" pitchFamily="49" charset="0"/>
                          <a:cs typeface="Courier New" panose="02070309020205020404" pitchFamily="49" charset="0"/>
                        </a:rPr>
                        <a:t>}</a:t>
                      </a:r>
                    </a:p>
                  </a:txBody>
                  <a:tcPr anchor="ctr"/>
                </a:tc>
              </a:tr>
            </a:tbl>
          </a:graphicData>
        </a:graphic>
      </p:graphicFrame>
    </p:spTree>
    <p:extLst>
      <p:ext uri="{BB962C8B-B14F-4D97-AF65-F5344CB8AC3E}">
        <p14:creationId xmlns:p14="http://schemas.microsoft.com/office/powerpoint/2010/main" val="364937607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UNION Keyword</a:t>
            </a:r>
            <a:endParaRPr lang="en-US" dirty="0"/>
          </a:p>
        </p:txBody>
      </p:sp>
      <p:sp>
        <p:nvSpPr>
          <p:cNvPr id="3" name="Content Placeholder 2"/>
          <p:cNvSpPr>
            <a:spLocks noGrp="1"/>
          </p:cNvSpPr>
          <p:nvPr>
            <p:ph idx="1"/>
          </p:nvPr>
        </p:nvSpPr>
        <p:spPr/>
        <p:txBody>
          <a:bodyPr>
            <a:noAutofit/>
          </a:bodyPr>
          <a:lstStyle/>
          <a:p>
            <a:r>
              <a:rPr lang="en-US" sz="3200" dirty="0" smtClean="0"/>
              <a:t>Specify </a:t>
            </a:r>
            <a:r>
              <a:rPr lang="en-US" sz="3200" dirty="0"/>
              <a:t>alternative graph </a:t>
            </a:r>
            <a:r>
              <a:rPr lang="en-US" sz="3200" dirty="0" smtClean="0"/>
              <a:t>patterns</a:t>
            </a:r>
          </a:p>
          <a:p>
            <a:endParaRPr lang="en-US" sz="3200" dirty="0"/>
          </a:p>
          <a:p>
            <a:endParaRPr lang="en-US" sz="3200" dirty="0" smtClean="0"/>
          </a:p>
          <a:p>
            <a:endParaRPr lang="en-US" sz="3200" dirty="0"/>
          </a:p>
          <a:p>
            <a:endParaRPr lang="en-US" sz="2400" dirty="0" smtClean="0"/>
          </a:p>
          <a:p>
            <a:r>
              <a:rPr lang="en-US" sz="3200" dirty="0" smtClean="0"/>
              <a:t>Search </a:t>
            </a:r>
            <a:r>
              <a:rPr lang="en-US" sz="3200" dirty="0"/>
              <a:t>for resources that are of type </a:t>
            </a:r>
            <a:r>
              <a:rPr lang="en-US" sz="3200" dirty="0" err="1"/>
              <a:t>ex:Actor</a:t>
            </a:r>
            <a:r>
              <a:rPr lang="en-US" sz="3200" dirty="0"/>
              <a:t> or </a:t>
            </a:r>
            <a:r>
              <a:rPr lang="en-US" sz="3200" dirty="0" err="1"/>
              <a:t>ex:Director</a:t>
            </a:r>
            <a:r>
              <a:rPr lang="en-US" sz="3200" dirty="0"/>
              <a:t>, including cases where a resource may belong to both classes</a:t>
            </a:r>
            <a:endParaRPr lang="en-US" sz="3200" b="1" dirty="0" smtClean="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128</a:t>
            </a:fld>
            <a:endParaRPr lang="en-US"/>
          </a:p>
        </p:txBody>
      </p:sp>
      <p:graphicFrame>
        <p:nvGraphicFramePr>
          <p:cNvPr id="4" name="Table 3"/>
          <p:cNvGraphicFramePr>
            <a:graphicFrameLocks noGrp="1"/>
          </p:cNvGraphicFramePr>
          <p:nvPr>
            <p:extLst/>
          </p:nvPr>
        </p:nvGraphicFramePr>
        <p:xfrm>
          <a:off x="1165183" y="2554716"/>
          <a:ext cx="5657773" cy="1920240"/>
        </p:xfrm>
        <a:graphic>
          <a:graphicData uri="http://schemas.openxmlformats.org/drawingml/2006/table">
            <a:tbl>
              <a:tblPr bandRow="1">
                <a:tableStyleId>{21E4AEA4-8DFA-4A89-87EB-49C32662AFE0}</a:tableStyleId>
              </a:tblPr>
              <a:tblGrid>
                <a:gridCol w="5657773"/>
              </a:tblGrid>
              <a:tr h="370840">
                <a:tc>
                  <a:txBody>
                    <a:bodyPr/>
                    <a:lstStyle/>
                    <a:p>
                      <a:pPr lvl="1"/>
                      <a:r>
                        <a:rPr lang="en-US" sz="2000" dirty="0" smtClean="0">
                          <a:latin typeface="Courier New" panose="02070309020205020404" pitchFamily="49" charset="0"/>
                          <a:cs typeface="Courier New" panose="02070309020205020404" pitchFamily="49" charset="0"/>
                        </a:rPr>
                        <a:t>SELECT ?x</a:t>
                      </a:r>
                    </a:p>
                    <a:p>
                      <a:pPr lvl="1"/>
                      <a:r>
                        <a:rPr lang="en-US" sz="2000" dirty="0" smtClean="0">
                          <a:latin typeface="Courier New" panose="02070309020205020404" pitchFamily="49" charset="0"/>
                          <a:cs typeface="Courier New" panose="02070309020205020404" pitchFamily="49" charset="0"/>
                        </a:rPr>
                        <a:t>WHERE {</a:t>
                      </a:r>
                    </a:p>
                    <a:p>
                      <a:pPr lvl="1"/>
                      <a:r>
                        <a:rPr lang="en-US" sz="2000" dirty="0" smtClean="0">
                          <a:latin typeface="Courier New" panose="02070309020205020404" pitchFamily="49" charset="0"/>
                          <a:cs typeface="Courier New" panose="02070309020205020404" pitchFamily="49" charset="0"/>
                        </a:rPr>
                        <a:t>	{?x rdf:type </a:t>
                      </a: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a:t>
                      </a:r>
                    </a:p>
                    <a:p>
                      <a:pPr lvl="1"/>
                      <a:r>
                        <a:rPr lang="en-US" sz="2000" dirty="0" smtClean="0">
                          <a:latin typeface="Courier New" panose="02070309020205020404" pitchFamily="49" charset="0"/>
                          <a:cs typeface="Courier New" panose="02070309020205020404" pitchFamily="49" charset="0"/>
                        </a:rPr>
                        <a:t>	UNION</a:t>
                      </a:r>
                    </a:p>
                    <a:p>
                      <a:pPr lvl="1"/>
                      <a:r>
                        <a:rPr lang="en-US" sz="2000" dirty="0" smtClean="0">
                          <a:latin typeface="Courier New" panose="02070309020205020404" pitchFamily="49" charset="0"/>
                          <a:cs typeface="Courier New" panose="02070309020205020404" pitchFamily="49" charset="0"/>
                        </a:rPr>
                        <a:t>	{?x rdf:type </a:t>
                      </a:r>
                      <a:r>
                        <a:rPr lang="en-US" sz="2000" dirty="0" err="1" smtClean="0">
                          <a:latin typeface="Courier New" panose="02070309020205020404" pitchFamily="49" charset="0"/>
                          <a:cs typeface="Courier New" panose="02070309020205020404" pitchFamily="49" charset="0"/>
                        </a:rPr>
                        <a:t>ex:Director</a:t>
                      </a:r>
                      <a:r>
                        <a:rPr lang="en-US" sz="2000" dirty="0" smtClean="0">
                          <a:latin typeface="Courier New" panose="02070309020205020404" pitchFamily="49" charset="0"/>
                          <a:cs typeface="Courier New" panose="02070309020205020404" pitchFamily="49" charset="0"/>
                        </a:rPr>
                        <a:t>}</a:t>
                      </a:r>
                    </a:p>
                    <a:p>
                      <a:pPr lvl="1"/>
                      <a:r>
                        <a:rPr lang="en-US" sz="2000" dirty="0" smtClean="0">
                          <a:latin typeface="Courier New" panose="02070309020205020404" pitchFamily="49" charset="0"/>
                          <a:cs typeface="Courier New" panose="02070309020205020404" pitchFamily="49" charset="0"/>
                        </a:rPr>
                        <a:t>}</a:t>
                      </a:r>
                    </a:p>
                  </a:txBody>
                  <a:tcPr/>
                </a:tc>
              </a:tr>
            </a:tbl>
          </a:graphicData>
        </a:graphic>
      </p:graphicFrame>
    </p:spTree>
    <p:extLst>
      <p:ext uri="{BB962C8B-B14F-4D97-AF65-F5344CB8AC3E}">
        <p14:creationId xmlns:p14="http://schemas.microsoft.com/office/powerpoint/2010/main" val="11945519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FILTER Keyword</a:t>
            </a:r>
            <a:endParaRPr lang="en-US" dirty="0"/>
          </a:p>
        </p:txBody>
      </p:sp>
      <p:sp>
        <p:nvSpPr>
          <p:cNvPr id="3" name="Content Placeholder 2"/>
          <p:cNvSpPr>
            <a:spLocks noGrp="1"/>
          </p:cNvSpPr>
          <p:nvPr>
            <p:ph idx="1"/>
          </p:nvPr>
        </p:nvSpPr>
        <p:spPr/>
        <p:txBody>
          <a:bodyPr>
            <a:noAutofit/>
          </a:bodyPr>
          <a:lstStyle/>
          <a:p>
            <a:r>
              <a:rPr lang="en-US" sz="3200" dirty="0" smtClean="0"/>
              <a:t>Set </a:t>
            </a:r>
            <a:r>
              <a:rPr lang="en-US" sz="3200" dirty="0"/>
              <a:t>a condition that limits the result of a SPARQL </a:t>
            </a:r>
            <a:r>
              <a:rPr lang="en-US" sz="3200" dirty="0" smtClean="0"/>
              <a:t>query</a:t>
            </a:r>
            <a:endParaRPr lang="en-US" sz="3200" dirty="0"/>
          </a:p>
          <a:p>
            <a:endParaRPr lang="en-US" sz="3200" dirty="0" smtClean="0"/>
          </a:p>
          <a:p>
            <a:endParaRPr lang="en-US" sz="3200" dirty="0"/>
          </a:p>
          <a:p>
            <a:endParaRPr lang="en-US" sz="3200" dirty="0" smtClean="0"/>
          </a:p>
          <a:p>
            <a:endParaRPr lang="en-US" sz="2400" dirty="0"/>
          </a:p>
          <a:p>
            <a:endParaRPr lang="en-US" sz="1400" dirty="0" smtClean="0"/>
          </a:p>
          <a:p>
            <a:r>
              <a:rPr lang="en-US" sz="3200" dirty="0" smtClean="0"/>
              <a:t>Return </a:t>
            </a:r>
            <a:r>
              <a:rPr lang="en-US" sz="3200" dirty="0"/>
              <a:t>all actors that were known to be born before 1975 and their corresponding birth </a:t>
            </a:r>
            <a:r>
              <a:rPr lang="en-US" sz="3200" dirty="0" smtClean="0"/>
              <a:t>date</a:t>
            </a:r>
            <a:endParaRPr lang="en-US" sz="3200" b="1" dirty="0" smtClean="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129</a:t>
            </a:fld>
            <a:endParaRPr lang="en-US"/>
          </a:p>
        </p:txBody>
      </p:sp>
      <p:graphicFrame>
        <p:nvGraphicFramePr>
          <p:cNvPr id="4" name="Table 3"/>
          <p:cNvGraphicFramePr>
            <a:graphicFrameLocks noGrp="1"/>
          </p:cNvGraphicFramePr>
          <p:nvPr>
            <p:extLst/>
          </p:nvPr>
        </p:nvGraphicFramePr>
        <p:xfrm>
          <a:off x="1204864" y="2574442"/>
          <a:ext cx="7518031" cy="2454757"/>
        </p:xfrm>
        <a:graphic>
          <a:graphicData uri="http://schemas.openxmlformats.org/drawingml/2006/table">
            <a:tbl>
              <a:tblPr bandRow="1">
                <a:tableStyleId>{21E4AEA4-8DFA-4A89-87EB-49C32662AFE0}</a:tableStyleId>
              </a:tblPr>
              <a:tblGrid>
                <a:gridCol w="7518031"/>
              </a:tblGrid>
              <a:tr h="2454757">
                <a:tc>
                  <a:txBody>
                    <a:bodyPr/>
                    <a:lstStyle/>
                    <a:p>
                      <a:pPr marL="457200"/>
                      <a:r>
                        <a:rPr lang="en-US" sz="2400" dirty="0" smtClean="0">
                          <a:latin typeface="Courier New" panose="02070309020205020404" pitchFamily="49" charset="0"/>
                          <a:cs typeface="Courier New" panose="02070309020205020404" pitchFamily="49" charset="0"/>
                        </a:rPr>
                        <a:t>SELECT ?x ?date</a:t>
                      </a:r>
                    </a:p>
                    <a:p>
                      <a:pPr marL="457200"/>
                      <a:r>
                        <a:rPr lang="en-US" sz="2400" dirty="0" smtClean="0">
                          <a:latin typeface="Courier New" panose="02070309020205020404" pitchFamily="49" charset="0"/>
                          <a:cs typeface="Courier New" panose="02070309020205020404" pitchFamily="49" charset="0"/>
                        </a:rPr>
                        <a:t>WHERE{</a:t>
                      </a:r>
                    </a:p>
                    <a:p>
                      <a:pPr marL="457200"/>
                      <a:r>
                        <a:rPr lang="en-US" sz="2400" dirty="0" smtClean="0">
                          <a:latin typeface="Courier New" panose="02070309020205020404" pitchFamily="49" charset="0"/>
                          <a:cs typeface="Courier New" panose="02070309020205020404" pitchFamily="49" charset="0"/>
                        </a:rPr>
                        <a:t>	?x rdf:type </a:t>
                      </a:r>
                      <a:r>
                        <a:rPr lang="en-US" sz="2400" dirty="0" err="1" smtClean="0">
                          <a:latin typeface="Courier New" panose="02070309020205020404" pitchFamily="49" charset="0"/>
                          <a:cs typeface="Courier New" panose="02070309020205020404" pitchFamily="49" charset="0"/>
                        </a:rPr>
                        <a:t>ex:Actor</a:t>
                      </a:r>
                      <a:r>
                        <a:rPr lang="en-US" sz="2400" dirty="0" smtClean="0">
                          <a:latin typeface="Courier New" panose="02070309020205020404" pitchFamily="49" charset="0"/>
                          <a:cs typeface="Courier New" panose="02070309020205020404" pitchFamily="49" charset="0"/>
                        </a:rPr>
                        <a:t> .</a:t>
                      </a:r>
                    </a:p>
                    <a:p>
                      <a:pPr marL="457200"/>
                      <a:r>
                        <a:rPr lang="en-US" sz="2400" dirty="0" smtClean="0">
                          <a:latin typeface="Courier New" panose="02070309020205020404" pitchFamily="49" charset="0"/>
                          <a:cs typeface="Courier New" panose="02070309020205020404" pitchFamily="49" charset="0"/>
                        </a:rPr>
                        <a:t>	?x </a:t>
                      </a:r>
                      <a:r>
                        <a:rPr lang="en-US" sz="2400" dirty="0" err="1" smtClean="0">
                          <a:latin typeface="Courier New" panose="02070309020205020404" pitchFamily="49" charset="0"/>
                          <a:cs typeface="Courier New" panose="02070309020205020404" pitchFamily="49" charset="0"/>
                        </a:rPr>
                        <a:t>ex:bornIn</a:t>
                      </a:r>
                      <a:r>
                        <a:rPr lang="en-US" sz="2400" dirty="0" smtClean="0">
                          <a:latin typeface="Courier New" panose="02070309020205020404" pitchFamily="49" charset="0"/>
                          <a:cs typeface="Courier New" panose="02070309020205020404" pitchFamily="49" charset="0"/>
                        </a:rPr>
                        <a:t> ?date .</a:t>
                      </a:r>
                    </a:p>
                    <a:p>
                      <a:pPr marL="457200"/>
                      <a:r>
                        <a:rPr lang="en-US" sz="2400" dirty="0" smtClean="0">
                          <a:latin typeface="Courier New" panose="02070309020205020404" pitchFamily="49" charset="0"/>
                          <a:cs typeface="Courier New" panose="02070309020205020404" pitchFamily="49" charset="0"/>
                        </a:rPr>
                        <a:t>	FILTER(?date &lt; "1975"^^</a:t>
                      </a:r>
                      <a:r>
                        <a:rPr lang="en-US" sz="2400" dirty="0" err="1" smtClean="0">
                          <a:latin typeface="Courier New" panose="02070309020205020404" pitchFamily="49" charset="0"/>
                          <a:cs typeface="Courier New" panose="02070309020205020404" pitchFamily="49" charset="0"/>
                        </a:rPr>
                        <a:t>xsd:gYear</a:t>
                      </a:r>
                      <a:r>
                        <a:rPr lang="en-US" sz="2400" dirty="0" smtClean="0">
                          <a:latin typeface="Courier New" panose="02070309020205020404" pitchFamily="49" charset="0"/>
                          <a:cs typeface="Courier New" panose="02070309020205020404" pitchFamily="49" charset="0"/>
                        </a:rPr>
                        <a:t>)</a:t>
                      </a:r>
                    </a:p>
                    <a:p>
                      <a:pPr marL="457200"/>
                      <a:r>
                        <a:rPr lang="en-US" sz="2400" dirty="0" smtClean="0">
                          <a:latin typeface="Courier New" panose="02070309020205020404" pitchFamily="49" charset="0"/>
                          <a:cs typeface="Courier New" panose="02070309020205020404" pitchFamily="49" charset="0"/>
                        </a:rPr>
                        <a:t>}</a:t>
                      </a:r>
                    </a:p>
                  </a:txBody>
                  <a:tcPr anchor="ctr"/>
                </a:tc>
              </a:tr>
            </a:tbl>
          </a:graphicData>
        </a:graphic>
      </p:graphicFrame>
    </p:spTree>
    <p:extLst>
      <p:ext uri="{BB962C8B-B14F-4D97-AF65-F5344CB8AC3E}">
        <p14:creationId xmlns:p14="http://schemas.microsoft.com/office/powerpoint/2010/main" val="651746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Need for Adding </a:t>
            </a:r>
            <a:r>
              <a:rPr lang="en-US" dirty="0" smtClean="0"/>
              <a:t>Semantics (4)</a:t>
            </a:r>
            <a:endParaRPr lang="en-US" dirty="0"/>
          </a:p>
        </p:txBody>
      </p:sp>
      <p:sp>
        <p:nvSpPr>
          <p:cNvPr id="3" name="Content Placeholder 2"/>
          <p:cNvSpPr>
            <a:spLocks noGrp="1"/>
          </p:cNvSpPr>
          <p:nvPr>
            <p:ph idx="1"/>
          </p:nvPr>
        </p:nvSpPr>
        <p:spPr/>
        <p:txBody>
          <a:bodyPr>
            <a:normAutofit/>
          </a:bodyPr>
          <a:lstStyle/>
          <a:p>
            <a:r>
              <a:rPr lang="en-US" sz="3200" dirty="0" smtClean="0"/>
              <a:t>Search </a:t>
            </a:r>
            <a:r>
              <a:rPr lang="en-US" sz="3200" dirty="0"/>
              <a:t>engines rely on keyword </a:t>
            </a:r>
            <a:r>
              <a:rPr lang="en-US" sz="3200" dirty="0" smtClean="0"/>
              <a:t>matches</a:t>
            </a:r>
          </a:p>
          <a:p>
            <a:pPr lvl="1"/>
            <a:r>
              <a:rPr lang="en-US" sz="2800" dirty="0" smtClean="0"/>
              <a:t>Keyword-based technologies</a:t>
            </a:r>
          </a:p>
          <a:p>
            <a:pPr lvl="2"/>
            <a:r>
              <a:rPr lang="en-US" sz="2400" dirty="0" smtClean="0"/>
              <a:t>Have </a:t>
            </a:r>
            <a:r>
              <a:rPr lang="en-US" sz="2400" dirty="0"/>
              <a:t>come a long way since the dawn of the internet</a:t>
            </a:r>
            <a:endParaRPr lang="en-US" sz="2400" dirty="0" smtClean="0"/>
          </a:p>
          <a:p>
            <a:pPr lvl="2"/>
            <a:r>
              <a:rPr lang="en-US" sz="2400" dirty="0" smtClean="0"/>
              <a:t>Will return accurate results</a:t>
            </a:r>
          </a:p>
          <a:p>
            <a:pPr lvl="2"/>
            <a:r>
              <a:rPr lang="en-US" sz="2400" dirty="0"/>
              <a:t>Based on keyword </a:t>
            </a:r>
            <a:r>
              <a:rPr lang="en-US" sz="2400" dirty="0" smtClean="0"/>
              <a:t>matches</a:t>
            </a:r>
          </a:p>
          <a:p>
            <a:pPr lvl="3"/>
            <a:r>
              <a:rPr lang="en-US" sz="2000" dirty="0" smtClean="0"/>
              <a:t>Extraction </a:t>
            </a:r>
            <a:r>
              <a:rPr lang="en-US" sz="2000" dirty="0"/>
              <a:t>and indexing of keywords contained in web pages</a:t>
            </a:r>
          </a:p>
          <a:p>
            <a:pPr lvl="1"/>
            <a:r>
              <a:rPr lang="en-US" sz="2800" dirty="0" smtClean="0"/>
              <a:t>But</a:t>
            </a:r>
            <a:endParaRPr lang="en-US" sz="2800" dirty="0"/>
          </a:p>
          <a:p>
            <a:pPr lvl="2"/>
            <a:r>
              <a:rPr lang="en-US" sz="2400" dirty="0" smtClean="0"/>
              <a:t>More </a:t>
            </a:r>
            <a:r>
              <a:rPr lang="en-US" sz="2400" dirty="0"/>
              <a:t>complex </a:t>
            </a:r>
            <a:r>
              <a:rPr lang="en-US" sz="2400" dirty="0" smtClean="0"/>
              <a:t>queries with semantics still </a:t>
            </a:r>
            <a:r>
              <a:rPr lang="en-US" sz="2400" dirty="0"/>
              <a:t>partially </a:t>
            </a:r>
            <a:r>
              <a:rPr lang="en-US" sz="2400" dirty="0" smtClean="0"/>
              <a:t>covered</a:t>
            </a:r>
          </a:p>
          <a:p>
            <a:pPr lvl="2"/>
            <a:r>
              <a:rPr lang="en-US" sz="2400" dirty="0" smtClean="0"/>
              <a:t>Most of </a:t>
            </a:r>
            <a:r>
              <a:rPr lang="en-US" sz="2400" dirty="0"/>
              <a:t>the information </a:t>
            </a:r>
            <a:r>
              <a:rPr lang="en-US" sz="2400" dirty="0" smtClean="0"/>
              <a:t>will </a:t>
            </a:r>
            <a:r>
              <a:rPr lang="en-US" sz="2400" dirty="0"/>
              <a:t>not </a:t>
            </a:r>
            <a:r>
              <a:rPr lang="en-US" sz="2400" dirty="0" smtClean="0"/>
              <a:t>be queried</a:t>
            </a:r>
          </a:p>
          <a:p>
            <a:pPr lvl="1"/>
            <a:endParaRPr lang="en-US" sz="28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13</a:t>
            </a:fld>
            <a:endParaRPr lang="en-US"/>
          </a:p>
        </p:txBody>
      </p:sp>
    </p:spTree>
    <p:extLst>
      <p:ext uri="{BB962C8B-B14F-4D97-AF65-F5344CB8AC3E}">
        <p14:creationId xmlns:p14="http://schemas.microsoft.com/office/powerpoint/2010/main" val="3481656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BY and LIMIT Keywords</a:t>
            </a:r>
            <a:endParaRPr lang="en-US"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130</a:t>
            </a:fld>
            <a:endParaRPr lang="en-US"/>
          </a:p>
        </p:txBody>
      </p:sp>
      <p:graphicFrame>
        <p:nvGraphicFramePr>
          <p:cNvPr id="4" name="Table 3"/>
          <p:cNvGraphicFramePr>
            <a:graphicFrameLocks noGrp="1"/>
          </p:cNvGraphicFramePr>
          <p:nvPr>
            <p:extLst/>
          </p:nvPr>
        </p:nvGraphicFramePr>
        <p:xfrm>
          <a:off x="3461084" y="2299220"/>
          <a:ext cx="5580655" cy="2882253"/>
        </p:xfrm>
        <a:graphic>
          <a:graphicData uri="http://schemas.openxmlformats.org/drawingml/2006/table">
            <a:tbl>
              <a:tblPr bandRow="1">
                <a:tableStyleId>{21E4AEA4-8DFA-4A89-87EB-49C32662AFE0}</a:tableStyleId>
              </a:tblPr>
              <a:tblGrid>
                <a:gridCol w="5580655"/>
              </a:tblGrid>
              <a:tr h="2882253">
                <a:tc>
                  <a:txBody>
                    <a:bodyPr/>
                    <a:lstStyle/>
                    <a:p>
                      <a:pPr lvl="1"/>
                      <a:r>
                        <a:rPr lang="en-US" sz="2400" dirty="0" smtClean="0">
                          <a:latin typeface="Courier New" panose="02070309020205020404" pitchFamily="49" charset="0"/>
                          <a:cs typeface="Courier New" panose="02070309020205020404" pitchFamily="49" charset="0"/>
                        </a:rPr>
                        <a:t>SELECT ?x ?date</a:t>
                      </a:r>
                    </a:p>
                    <a:p>
                      <a:pPr lvl="1"/>
                      <a:r>
                        <a:rPr lang="en-US" sz="2400" dirty="0" smtClean="0">
                          <a:latin typeface="Courier New" panose="02070309020205020404" pitchFamily="49" charset="0"/>
                          <a:cs typeface="Courier New" panose="02070309020205020404" pitchFamily="49" charset="0"/>
                        </a:rPr>
                        <a:t>WHERE {</a:t>
                      </a:r>
                    </a:p>
                    <a:p>
                      <a:pPr lvl="1"/>
                      <a:r>
                        <a:rPr lang="en-US" sz="2400" dirty="0" smtClean="0">
                          <a:latin typeface="Courier New" panose="02070309020205020404" pitchFamily="49" charset="0"/>
                          <a:cs typeface="Courier New" panose="02070309020205020404" pitchFamily="49" charset="0"/>
                        </a:rPr>
                        <a:t>	?x rdf:type </a:t>
                      </a:r>
                      <a:r>
                        <a:rPr lang="en-US" sz="2400" dirty="0" err="1" smtClean="0">
                          <a:latin typeface="Courier New" panose="02070309020205020404" pitchFamily="49" charset="0"/>
                          <a:cs typeface="Courier New" panose="02070309020205020404" pitchFamily="49" charset="0"/>
                        </a:rPr>
                        <a:t>ex:Actor</a:t>
                      </a:r>
                      <a:r>
                        <a:rPr lang="en-US" sz="2400" dirty="0" smtClean="0">
                          <a:latin typeface="Courier New" panose="02070309020205020404" pitchFamily="49" charset="0"/>
                          <a:cs typeface="Courier New" panose="02070309020205020404" pitchFamily="49" charset="0"/>
                        </a:rPr>
                        <a:t> .</a:t>
                      </a:r>
                    </a:p>
                    <a:p>
                      <a:pPr lvl="1"/>
                      <a:r>
                        <a:rPr lang="en-US" sz="2400" dirty="0" smtClean="0">
                          <a:latin typeface="Courier New" panose="02070309020205020404" pitchFamily="49" charset="0"/>
                          <a:cs typeface="Courier New" panose="02070309020205020404" pitchFamily="49" charset="0"/>
                        </a:rPr>
                        <a:t>	?x </a:t>
                      </a:r>
                      <a:r>
                        <a:rPr lang="en-US" sz="2400" dirty="0" err="1" smtClean="0">
                          <a:latin typeface="Courier New" panose="02070309020205020404" pitchFamily="49" charset="0"/>
                          <a:cs typeface="Courier New" panose="02070309020205020404" pitchFamily="49" charset="0"/>
                        </a:rPr>
                        <a:t>ex:bornIn</a:t>
                      </a:r>
                      <a:r>
                        <a:rPr lang="en-US" sz="2400" dirty="0" smtClean="0">
                          <a:latin typeface="Courier New" panose="02070309020205020404" pitchFamily="49" charset="0"/>
                          <a:cs typeface="Courier New" panose="02070309020205020404" pitchFamily="49" charset="0"/>
                        </a:rPr>
                        <a:t> ?date .</a:t>
                      </a:r>
                    </a:p>
                    <a:p>
                      <a:pPr lvl="1"/>
                      <a:r>
                        <a:rPr lang="en-US" sz="2400" dirty="0" smtClean="0">
                          <a:latin typeface="Courier New" panose="02070309020205020404" pitchFamily="49" charset="0"/>
                          <a:cs typeface="Courier New" panose="02070309020205020404" pitchFamily="49" charset="0"/>
                        </a:rPr>
                        <a:t>}</a:t>
                      </a:r>
                    </a:p>
                    <a:p>
                      <a:pPr lvl="1"/>
                      <a:r>
                        <a:rPr lang="en-US" sz="2400" dirty="0" smtClean="0">
                          <a:latin typeface="Courier New" panose="02070309020205020404" pitchFamily="49" charset="0"/>
                          <a:cs typeface="Courier New" panose="02070309020205020404" pitchFamily="49" charset="0"/>
                        </a:rPr>
                        <a:t>ORDER BY DESC(?date)</a:t>
                      </a:r>
                    </a:p>
                    <a:p>
                      <a:pPr lvl="1"/>
                      <a:r>
                        <a:rPr lang="en-US" sz="2400" dirty="0" smtClean="0">
                          <a:latin typeface="Courier New" panose="02070309020205020404" pitchFamily="49" charset="0"/>
                          <a:cs typeface="Courier New" panose="02070309020205020404" pitchFamily="49" charset="0"/>
                        </a:rPr>
                        <a:t>LIMIT 10</a:t>
                      </a:r>
                    </a:p>
                  </a:txBody>
                  <a:tcPr anchor="ctr"/>
                </a:tc>
              </a:tr>
            </a:tbl>
          </a:graphicData>
        </a:graphic>
      </p:graphicFrame>
    </p:spTree>
    <p:extLst>
      <p:ext uri="{BB962C8B-B14F-4D97-AF65-F5344CB8AC3E}">
        <p14:creationId xmlns:p14="http://schemas.microsoft.com/office/powerpoint/2010/main" val="145853655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 Queries</a:t>
            </a:r>
            <a:endParaRPr lang="en-US" dirty="0"/>
          </a:p>
        </p:txBody>
      </p:sp>
      <p:sp>
        <p:nvSpPr>
          <p:cNvPr id="3" name="Content Placeholder 2"/>
          <p:cNvSpPr>
            <a:spLocks noGrp="1"/>
          </p:cNvSpPr>
          <p:nvPr>
            <p:ph idx="1"/>
          </p:nvPr>
        </p:nvSpPr>
        <p:spPr/>
        <p:txBody>
          <a:bodyPr>
            <a:normAutofit/>
          </a:bodyPr>
          <a:lstStyle/>
          <a:p>
            <a:r>
              <a:rPr lang="en-US" sz="3200" dirty="0" smtClean="0"/>
              <a:t>Generate </a:t>
            </a:r>
            <a:r>
              <a:rPr lang="en-US" sz="3200" dirty="0"/>
              <a:t>an RDF graph based on a graph template using the solutions of a SELECT </a:t>
            </a:r>
            <a:r>
              <a:rPr lang="en-US" sz="3200" dirty="0" smtClean="0"/>
              <a:t>query</a:t>
            </a:r>
          </a:p>
          <a:p>
            <a:endParaRPr lang="en-US" sz="3200" dirty="0" smtClean="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131</a:t>
            </a:fld>
            <a:endParaRPr lang="en-US"/>
          </a:p>
        </p:txBody>
      </p:sp>
      <p:graphicFrame>
        <p:nvGraphicFramePr>
          <p:cNvPr id="4" name="Table 3"/>
          <p:cNvGraphicFramePr>
            <a:graphicFrameLocks noGrp="1"/>
          </p:cNvGraphicFramePr>
          <p:nvPr>
            <p:extLst/>
          </p:nvPr>
        </p:nvGraphicFramePr>
        <p:xfrm>
          <a:off x="1703089" y="3133306"/>
          <a:ext cx="8908021" cy="2657480"/>
        </p:xfrm>
        <a:graphic>
          <a:graphicData uri="http://schemas.openxmlformats.org/drawingml/2006/table">
            <a:tbl>
              <a:tblPr bandRow="1">
                <a:tableStyleId>{21E4AEA4-8DFA-4A89-87EB-49C32662AFE0}</a:tableStyleId>
              </a:tblPr>
              <a:tblGrid>
                <a:gridCol w="8908021"/>
              </a:tblGrid>
              <a:tr h="2657480">
                <a:tc>
                  <a:txBody>
                    <a:bodyPr/>
                    <a:lstStyle/>
                    <a:p>
                      <a:pPr lvl="1"/>
                      <a:r>
                        <a:rPr lang="en-US" sz="2400" dirty="0" smtClean="0">
                          <a:latin typeface="Courier New" panose="02070309020205020404" pitchFamily="49" charset="0"/>
                          <a:cs typeface="Courier New" panose="02070309020205020404" pitchFamily="49" charset="0"/>
                        </a:rPr>
                        <a:t>CONSTRUCT {?x rdf:type </a:t>
                      </a:r>
                      <a:r>
                        <a:rPr lang="en-US" sz="2400" dirty="0" err="1" smtClean="0">
                          <a:latin typeface="Courier New" panose="02070309020205020404" pitchFamily="49" charset="0"/>
                          <a:cs typeface="Courier New" panose="02070309020205020404" pitchFamily="49" charset="0"/>
                        </a:rPr>
                        <a:t>ex:HighlyPaidActor</a:t>
                      </a:r>
                      <a:r>
                        <a:rPr lang="en-US" sz="2400" dirty="0" smtClean="0">
                          <a:latin typeface="Courier New" panose="02070309020205020404" pitchFamily="49" charset="0"/>
                          <a:cs typeface="Courier New" panose="02070309020205020404" pitchFamily="49" charset="0"/>
                        </a:rPr>
                        <a:t>}</a:t>
                      </a:r>
                    </a:p>
                    <a:p>
                      <a:pPr lvl="1"/>
                      <a:r>
                        <a:rPr lang="en-US" sz="2400" dirty="0" smtClean="0">
                          <a:latin typeface="Courier New" panose="02070309020205020404" pitchFamily="49" charset="0"/>
                          <a:cs typeface="Courier New" panose="02070309020205020404" pitchFamily="49" charset="0"/>
                        </a:rPr>
                        <a:t>WHERE {</a:t>
                      </a:r>
                    </a:p>
                    <a:p>
                      <a:pPr lvl="1"/>
                      <a:r>
                        <a:rPr lang="en-US" sz="2400" dirty="0" smtClean="0">
                          <a:latin typeface="Courier New" panose="02070309020205020404" pitchFamily="49" charset="0"/>
                          <a:cs typeface="Courier New" panose="02070309020205020404" pitchFamily="49" charset="0"/>
                        </a:rPr>
                        <a:t>	?x rdf:type </a:t>
                      </a:r>
                      <a:r>
                        <a:rPr lang="en-US" sz="2400" dirty="0" err="1" smtClean="0">
                          <a:latin typeface="Courier New" panose="02070309020205020404" pitchFamily="49" charset="0"/>
                          <a:cs typeface="Courier New" panose="02070309020205020404" pitchFamily="49" charset="0"/>
                        </a:rPr>
                        <a:t>ex:Actor</a:t>
                      </a:r>
                      <a:r>
                        <a:rPr lang="en-US" sz="2400" dirty="0" smtClean="0">
                          <a:latin typeface="Courier New" panose="02070309020205020404" pitchFamily="49" charset="0"/>
                          <a:cs typeface="Courier New" panose="02070309020205020404" pitchFamily="49" charset="0"/>
                        </a:rPr>
                        <a:t> .</a:t>
                      </a:r>
                    </a:p>
                    <a:p>
                      <a:pPr lvl="1"/>
                      <a:r>
                        <a:rPr lang="en-US" sz="2400" dirty="0" smtClean="0">
                          <a:latin typeface="Courier New" panose="02070309020205020404" pitchFamily="49" charset="0"/>
                          <a:cs typeface="Courier New" panose="02070309020205020404" pitchFamily="49" charset="0"/>
                        </a:rPr>
                        <a:t>	?x </a:t>
                      </a:r>
                      <a:r>
                        <a:rPr lang="en-US" sz="2400" dirty="0" err="1" smtClean="0">
                          <a:latin typeface="Courier New" panose="02070309020205020404" pitchFamily="49" charset="0"/>
                          <a:cs typeface="Courier New" panose="02070309020205020404" pitchFamily="49" charset="0"/>
                        </a:rPr>
                        <a:t>ex:hasSalary</a:t>
                      </a:r>
                      <a:r>
                        <a:rPr lang="en-US" sz="2400" dirty="0" smtClean="0">
                          <a:latin typeface="Courier New" panose="02070309020205020404" pitchFamily="49" charset="0"/>
                          <a:cs typeface="Courier New" panose="02070309020205020404" pitchFamily="49" charset="0"/>
                        </a:rPr>
                        <a:t> ?salary .</a:t>
                      </a:r>
                    </a:p>
                    <a:p>
                      <a:pPr lvl="1"/>
                      <a:r>
                        <a:rPr lang="en-US" sz="2400" dirty="0" smtClean="0">
                          <a:latin typeface="Courier New" panose="02070309020205020404" pitchFamily="49" charset="0"/>
                          <a:cs typeface="Courier New" panose="02070309020205020404" pitchFamily="49" charset="0"/>
                        </a:rPr>
                        <a:t>	FILTER (?salary &gt; 1000000)</a:t>
                      </a:r>
                    </a:p>
                    <a:p>
                      <a:pPr lvl="1"/>
                      <a:r>
                        <a:rPr lang="en-US" sz="2400" dirty="0" smtClean="0">
                          <a:latin typeface="Courier New" panose="02070309020205020404" pitchFamily="49" charset="0"/>
                          <a:cs typeface="Courier New" panose="02070309020205020404" pitchFamily="49" charset="0"/>
                        </a:rPr>
                        <a:t>}</a:t>
                      </a:r>
                    </a:p>
                  </a:txBody>
                  <a:tcPr anchor="ctr"/>
                </a:tc>
              </a:tr>
            </a:tbl>
          </a:graphicData>
        </a:graphic>
      </p:graphicFrame>
    </p:spTree>
    <p:extLst>
      <p:ext uri="{BB962C8B-B14F-4D97-AF65-F5344CB8AC3E}">
        <p14:creationId xmlns:p14="http://schemas.microsoft.com/office/powerpoint/2010/main" val="398255500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Queries</a:t>
            </a:r>
            <a:endParaRPr lang="en-US" dirty="0"/>
          </a:p>
        </p:txBody>
      </p:sp>
      <p:sp>
        <p:nvSpPr>
          <p:cNvPr id="3" name="Content Placeholder 2"/>
          <p:cNvSpPr>
            <a:spLocks noGrp="1"/>
          </p:cNvSpPr>
          <p:nvPr>
            <p:ph idx="1"/>
          </p:nvPr>
        </p:nvSpPr>
        <p:spPr/>
        <p:txBody>
          <a:bodyPr>
            <a:noAutofit/>
          </a:bodyPr>
          <a:lstStyle/>
          <a:p>
            <a:r>
              <a:rPr lang="en-US" sz="3200" dirty="0" smtClean="0"/>
              <a:t>Respond </a:t>
            </a:r>
            <a:r>
              <a:rPr lang="en-US" sz="3200" dirty="0"/>
              <a:t>with a </a:t>
            </a:r>
            <a:r>
              <a:rPr lang="en-US" sz="3200" dirty="0" err="1" smtClean="0"/>
              <a:t>boolean</a:t>
            </a:r>
            <a:endParaRPr lang="en-US" sz="3200" dirty="0" smtClean="0"/>
          </a:p>
          <a:p>
            <a:r>
              <a:rPr lang="en-US" sz="3200" dirty="0"/>
              <a:t>Whether a graph pattern is satisfied by a subgraph of the considered RDF </a:t>
            </a:r>
            <a:r>
              <a:rPr lang="en-US" sz="3200" dirty="0" smtClean="0"/>
              <a:t>graph</a:t>
            </a:r>
          </a:p>
          <a:p>
            <a:endParaRPr lang="en-US" sz="3200" dirty="0"/>
          </a:p>
          <a:p>
            <a:endParaRPr lang="en-US" sz="3200" dirty="0" smtClean="0"/>
          </a:p>
          <a:p>
            <a:endParaRPr lang="en-US" sz="3200" dirty="0"/>
          </a:p>
          <a:p>
            <a:r>
              <a:rPr lang="en-US" sz="3200" dirty="0" smtClean="0"/>
              <a:t>Return </a:t>
            </a:r>
            <a:r>
              <a:rPr lang="en-US" sz="3200" dirty="0"/>
              <a:t>true if the RDF graph contains an actor named "Cate Blanchett</a:t>
            </a:r>
            <a:r>
              <a:rPr lang="en-US" sz="3200" dirty="0" smtClean="0"/>
              <a:t>"</a:t>
            </a:r>
            <a:endParaRPr lang="en-US" sz="3200" dirty="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132</a:t>
            </a:fld>
            <a:endParaRPr lang="en-US"/>
          </a:p>
        </p:txBody>
      </p:sp>
      <p:graphicFrame>
        <p:nvGraphicFramePr>
          <p:cNvPr id="4" name="Table 3"/>
          <p:cNvGraphicFramePr>
            <a:graphicFrameLocks noGrp="1"/>
          </p:cNvGraphicFramePr>
          <p:nvPr>
            <p:extLst/>
          </p:nvPr>
        </p:nvGraphicFramePr>
        <p:xfrm>
          <a:off x="1497240" y="3519313"/>
          <a:ext cx="7113360" cy="1647291"/>
        </p:xfrm>
        <a:graphic>
          <a:graphicData uri="http://schemas.openxmlformats.org/drawingml/2006/table">
            <a:tbl>
              <a:tblPr bandRow="1">
                <a:tableStyleId>{21E4AEA4-8DFA-4A89-87EB-49C32662AFE0}</a:tableStyleId>
              </a:tblPr>
              <a:tblGrid>
                <a:gridCol w="7113360"/>
              </a:tblGrid>
              <a:tr h="1647291">
                <a:tc>
                  <a:txBody>
                    <a:bodyPr/>
                    <a:lstStyle/>
                    <a:p>
                      <a:pPr lvl="1"/>
                      <a:r>
                        <a:rPr lang="en-US" sz="2400" dirty="0" smtClean="0">
                          <a:latin typeface="Courier New" panose="02070309020205020404" pitchFamily="49" charset="0"/>
                          <a:cs typeface="Courier New" panose="02070309020205020404" pitchFamily="49" charset="0"/>
                        </a:rPr>
                        <a:t>ASK {</a:t>
                      </a:r>
                    </a:p>
                    <a:p>
                      <a:pPr lvl="1"/>
                      <a:r>
                        <a:rPr lang="en-US" sz="2400" dirty="0" smtClean="0">
                          <a:latin typeface="Courier New" panose="02070309020205020404" pitchFamily="49" charset="0"/>
                          <a:cs typeface="Courier New" panose="02070309020205020404" pitchFamily="49" charset="0"/>
                        </a:rPr>
                        <a:t>	?x rdf:type </a:t>
                      </a:r>
                      <a:r>
                        <a:rPr lang="en-US" sz="2400" dirty="0" err="1" smtClean="0">
                          <a:latin typeface="Courier New" panose="02070309020205020404" pitchFamily="49" charset="0"/>
                          <a:cs typeface="Courier New" panose="02070309020205020404" pitchFamily="49" charset="0"/>
                        </a:rPr>
                        <a:t>ex:Actor</a:t>
                      </a:r>
                      <a:r>
                        <a:rPr lang="en-US" sz="2400" dirty="0" smtClean="0">
                          <a:latin typeface="Courier New" panose="02070309020205020404" pitchFamily="49" charset="0"/>
                          <a:cs typeface="Courier New" panose="02070309020205020404" pitchFamily="49" charset="0"/>
                        </a:rPr>
                        <a:t> .</a:t>
                      </a:r>
                    </a:p>
                    <a:p>
                      <a:pPr lvl="1"/>
                      <a:r>
                        <a:rPr lang="en-US" sz="2400" dirty="0" smtClean="0">
                          <a:latin typeface="Courier New" panose="02070309020205020404" pitchFamily="49" charset="0"/>
                          <a:cs typeface="Courier New" panose="02070309020205020404" pitchFamily="49" charset="0"/>
                        </a:rPr>
                        <a:t>	?x </a:t>
                      </a:r>
                      <a:r>
                        <a:rPr lang="en-US" sz="2400" dirty="0" err="1" smtClean="0">
                          <a:latin typeface="Courier New" panose="02070309020205020404" pitchFamily="49" charset="0"/>
                          <a:cs typeface="Courier New" panose="02070309020205020404" pitchFamily="49" charset="0"/>
                        </a:rPr>
                        <a:t>foaf:name</a:t>
                      </a:r>
                      <a:r>
                        <a:rPr lang="en-US" sz="2400" dirty="0" smtClean="0">
                          <a:latin typeface="Courier New" panose="02070309020205020404" pitchFamily="49" charset="0"/>
                          <a:cs typeface="Courier New" panose="02070309020205020404" pitchFamily="49" charset="0"/>
                        </a:rPr>
                        <a:t> "Cate Blanchett" .</a:t>
                      </a:r>
                    </a:p>
                    <a:p>
                      <a:pPr lvl="1"/>
                      <a:r>
                        <a:rPr lang="en-US" sz="2400" dirty="0" smtClean="0">
                          <a:latin typeface="Courier New" panose="02070309020205020404" pitchFamily="49" charset="0"/>
                          <a:cs typeface="Courier New" panose="02070309020205020404" pitchFamily="49" charset="0"/>
                        </a:rPr>
                        <a:t>}</a:t>
                      </a:r>
                    </a:p>
                  </a:txBody>
                  <a:tcPr anchor="ctr"/>
                </a:tc>
              </a:tr>
            </a:tbl>
          </a:graphicData>
        </a:graphic>
      </p:graphicFrame>
    </p:spTree>
    <p:extLst>
      <p:ext uri="{BB962C8B-B14F-4D97-AF65-F5344CB8AC3E}">
        <p14:creationId xmlns:p14="http://schemas.microsoft.com/office/powerpoint/2010/main" val="160301178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Queries</a:t>
            </a:r>
            <a:endParaRPr lang="en-US" dirty="0"/>
          </a:p>
        </p:txBody>
      </p:sp>
      <p:sp>
        <p:nvSpPr>
          <p:cNvPr id="3" name="Content Placeholder 2"/>
          <p:cNvSpPr>
            <a:spLocks noGrp="1"/>
          </p:cNvSpPr>
          <p:nvPr>
            <p:ph idx="1"/>
          </p:nvPr>
        </p:nvSpPr>
        <p:spPr/>
        <p:txBody>
          <a:bodyPr>
            <a:normAutofit/>
          </a:bodyPr>
          <a:lstStyle/>
          <a:p>
            <a:r>
              <a:rPr lang="en-US" sz="3200" dirty="0" smtClean="0"/>
              <a:t>Return </a:t>
            </a:r>
            <a:r>
              <a:rPr lang="en-US" sz="3200" dirty="0"/>
              <a:t>a set of RDF statements that contain data about a given </a:t>
            </a:r>
            <a:r>
              <a:rPr lang="en-US" sz="3200" dirty="0" smtClean="0"/>
              <a:t>resource</a:t>
            </a:r>
          </a:p>
          <a:p>
            <a:r>
              <a:rPr lang="en-US" sz="3200" dirty="0" smtClean="0"/>
              <a:t>Exact </a:t>
            </a:r>
            <a:r>
              <a:rPr lang="en-US" sz="3200" dirty="0"/>
              <a:t>structure of the returned RDF graph depends on the </a:t>
            </a:r>
            <a:r>
              <a:rPr lang="en-US" sz="3200" dirty="0" smtClean="0"/>
              <a:t>specific </a:t>
            </a:r>
            <a:r>
              <a:rPr lang="en-US" sz="3200" dirty="0"/>
              <a:t>SPARQL </a:t>
            </a:r>
            <a:r>
              <a:rPr lang="en-US" sz="3200" dirty="0" smtClean="0"/>
              <a:t>engine</a:t>
            </a:r>
            <a:endParaRPr lang="en-US" sz="3200" dirty="0"/>
          </a:p>
          <a:p>
            <a:endParaRPr lang="en-US" sz="3200" dirty="0" smtClean="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133</a:t>
            </a:fld>
            <a:endParaRPr lang="en-US"/>
          </a:p>
        </p:txBody>
      </p:sp>
      <p:graphicFrame>
        <p:nvGraphicFramePr>
          <p:cNvPr id="4" name="Table 3"/>
          <p:cNvGraphicFramePr>
            <a:graphicFrameLocks noGrp="1"/>
          </p:cNvGraphicFramePr>
          <p:nvPr>
            <p:extLst/>
          </p:nvPr>
        </p:nvGraphicFramePr>
        <p:xfrm>
          <a:off x="1245887" y="4027917"/>
          <a:ext cx="9212823" cy="457200"/>
        </p:xfrm>
        <a:graphic>
          <a:graphicData uri="http://schemas.openxmlformats.org/drawingml/2006/table">
            <a:tbl>
              <a:tblPr bandRow="1">
                <a:tableStyleId>{21E4AEA4-8DFA-4A89-87EB-49C32662AFE0}</a:tableStyleId>
              </a:tblPr>
              <a:tblGrid>
                <a:gridCol w="9212823"/>
              </a:tblGrid>
              <a:tr h="370840">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ourier New" panose="02070309020205020404" pitchFamily="49" charset="0"/>
                          <a:cs typeface="Courier New" panose="02070309020205020404" pitchFamily="49" charset="0"/>
                        </a:rPr>
                        <a:t>DESCRIBE &lt;http://www.example.org/bradPitt&gt; .</a:t>
                      </a:r>
                    </a:p>
                  </a:txBody>
                  <a:tcPr anchor="ctr"/>
                </a:tc>
              </a:tr>
            </a:tbl>
          </a:graphicData>
        </a:graphic>
      </p:graphicFrame>
    </p:spTree>
    <p:extLst>
      <p:ext uri="{BB962C8B-B14F-4D97-AF65-F5344CB8AC3E}">
        <p14:creationId xmlns:p14="http://schemas.microsoft.com/office/powerpoint/2010/main" val="190333763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solidFill>
                  <a:schemeClr val="tx1">
                    <a:lumMod val="50000"/>
                    <a:lumOff val="50000"/>
                  </a:schemeClr>
                </a:solidFill>
              </a:rPr>
              <a:t>Introduction</a:t>
            </a:r>
          </a:p>
          <a:p>
            <a:r>
              <a:rPr lang="en-US" sz="2800" dirty="0" smtClean="0">
                <a:solidFill>
                  <a:schemeClr val="tx1">
                    <a:lumMod val="50000"/>
                    <a:lumOff val="50000"/>
                  </a:schemeClr>
                </a:solidFill>
              </a:rPr>
              <a:t>RDF and RDF Schema</a:t>
            </a:r>
          </a:p>
          <a:p>
            <a:r>
              <a:rPr lang="en-US" sz="2800" dirty="0" smtClean="0">
                <a:solidFill>
                  <a:schemeClr val="tx1">
                    <a:lumMod val="50000"/>
                    <a:lumOff val="50000"/>
                  </a:schemeClr>
                </a:solidFill>
              </a:rPr>
              <a:t>Description Logics</a:t>
            </a:r>
          </a:p>
          <a:p>
            <a:r>
              <a:rPr lang="en-US" sz="2800" dirty="0" smtClean="0">
                <a:solidFill>
                  <a:schemeClr val="tx1">
                    <a:lumMod val="50000"/>
                    <a:lumOff val="50000"/>
                  </a:schemeClr>
                </a:solidFill>
              </a:rPr>
              <a:t>Querying RDF data with SPARQL</a:t>
            </a:r>
          </a:p>
          <a:p>
            <a:r>
              <a:rPr lang="en-US" sz="2800" dirty="0" smtClean="0"/>
              <a:t>Mapping relational data with R2RML</a:t>
            </a:r>
          </a:p>
          <a:p>
            <a:r>
              <a:rPr lang="en-US" sz="2800" dirty="0" smtClean="0">
                <a:solidFill>
                  <a:schemeClr val="tx1">
                    <a:lumMod val="50000"/>
                    <a:lumOff val="50000"/>
                  </a:schemeClr>
                </a:solidFill>
              </a:rPr>
              <a:t>Other technologies</a:t>
            </a:r>
          </a:p>
          <a:p>
            <a:r>
              <a:rPr lang="en-US" sz="2800" dirty="0" smtClean="0">
                <a:solidFill>
                  <a:schemeClr val="tx1">
                    <a:lumMod val="50000"/>
                    <a:lumOff val="50000"/>
                  </a:schemeClr>
                </a:solidFill>
              </a:rPr>
              <a:t>Ontologies</a:t>
            </a:r>
          </a:p>
          <a:p>
            <a:r>
              <a:rPr lang="en-US" sz="2800" dirty="0" smtClean="0">
                <a:solidFill>
                  <a:schemeClr val="tx1">
                    <a:lumMod val="50000"/>
                    <a:lumOff val="50000"/>
                  </a:schemeClr>
                </a:solidFill>
              </a:rPr>
              <a:t>Datasets</a:t>
            </a:r>
            <a:endParaRPr lang="en-US" sz="28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134</a:t>
            </a:fld>
            <a:endParaRPr lang="en-US"/>
          </a:p>
        </p:txBody>
      </p:sp>
    </p:spTree>
    <p:extLst>
      <p:ext uri="{BB962C8B-B14F-4D97-AF65-F5344CB8AC3E}">
        <p14:creationId xmlns:p14="http://schemas.microsoft.com/office/powerpoint/2010/main" val="31175379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l-GR" smtClean="0"/>
              <a:t>Mapping Relational Data to RDF (1)</a:t>
            </a:r>
          </a:p>
        </p:txBody>
      </p:sp>
      <p:sp>
        <p:nvSpPr>
          <p:cNvPr id="3" name="Content Placeholder 2"/>
          <p:cNvSpPr>
            <a:spLocks noGrp="1"/>
          </p:cNvSpPr>
          <p:nvPr>
            <p:ph idx="1"/>
          </p:nvPr>
        </p:nvSpPr>
        <p:spPr/>
        <p:txBody>
          <a:bodyPr>
            <a:noAutofit/>
          </a:bodyPr>
          <a:lstStyle/>
          <a:p>
            <a:pPr>
              <a:defRPr/>
            </a:pPr>
            <a:r>
              <a:rPr lang="en-US" sz="2800" dirty="0" smtClean="0"/>
              <a:t>Lack </a:t>
            </a:r>
            <a:r>
              <a:rPr lang="en-US" sz="2800" dirty="0"/>
              <a:t>of </a:t>
            </a:r>
            <a:r>
              <a:rPr lang="en-US" sz="2800" dirty="0" smtClean="0"/>
              <a:t>RDF data</a:t>
            </a:r>
            <a:r>
              <a:rPr lang="el-GR" sz="2800" dirty="0" smtClean="0"/>
              <a:t> </a:t>
            </a:r>
            <a:r>
              <a:rPr lang="en-US" sz="2800" dirty="0" smtClean="0"/>
              <a:t>volumes</a:t>
            </a:r>
            <a:r>
              <a:rPr lang="el-GR" sz="2800" dirty="0" smtClean="0"/>
              <a:t> </a:t>
            </a:r>
            <a:r>
              <a:rPr lang="el-GR" sz="2800" dirty="0" smtClean="0">
                <a:latin typeface="Times New Roman" panose="02020603050405020304" pitchFamily="18" charset="0"/>
                <a:cs typeface="Times New Roman" panose="02020603050405020304" pitchFamily="18" charset="0"/>
              </a:rPr>
              <a:t>→</a:t>
            </a:r>
            <a:r>
              <a:rPr lang="el-GR" sz="2800" dirty="0" smtClean="0">
                <a:latin typeface="Calibri" panose="020F0502020204030204" pitchFamily="34" charset="0"/>
              </a:rPr>
              <a:t> </a:t>
            </a:r>
            <a:r>
              <a:rPr lang="en-US" sz="2800" dirty="0" smtClean="0"/>
              <a:t>Slow </a:t>
            </a:r>
            <a:r>
              <a:rPr lang="en-US" sz="2800" dirty="0"/>
              <a:t>uptake of the Semantic Web </a:t>
            </a:r>
            <a:r>
              <a:rPr lang="en-US" sz="2800" dirty="0" smtClean="0"/>
              <a:t>vision</a:t>
            </a:r>
            <a:endParaRPr lang="el-GR" sz="2800" dirty="0" smtClean="0"/>
          </a:p>
          <a:p>
            <a:pPr>
              <a:defRPr/>
            </a:pPr>
            <a:r>
              <a:rPr lang="en-US" sz="2800" dirty="0" smtClean="0"/>
              <a:t>Large </a:t>
            </a:r>
            <a:r>
              <a:rPr lang="en-US" sz="2800" dirty="0"/>
              <a:t>part of available </a:t>
            </a:r>
            <a:r>
              <a:rPr lang="en-US" sz="2800" dirty="0" smtClean="0"/>
              <a:t>data</a:t>
            </a:r>
            <a:r>
              <a:rPr lang="en-US" sz="2800" dirty="0"/>
              <a:t> is stored in relational databases</a:t>
            </a:r>
            <a:endParaRPr lang="en-US" sz="2800" dirty="0" smtClean="0"/>
          </a:p>
          <a:p>
            <a:pPr>
              <a:defRPr/>
            </a:pPr>
            <a:r>
              <a:rPr lang="en-US" sz="2800" dirty="0" smtClean="0"/>
              <a:t>Several methods and tools were developed for </a:t>
            </a:r>
            <a:r>
              <a:rPr lang="en-US" sz="2800" dirty="0"/>
              <a:t>the translation of relational data to </a:t>
            </a:r>
            <a:r>
              <a:rPr lang="en-US" sz="2800" dirty="0" smtClean="0"/>
              <a:t>RDF</a:t>
            </a:r>
          </a:p>
          <a:p>
            <a:pPr lvl="1">
              <a:defRPr/>
            </a:pPr>
            <a:r>
              <a:rPr lang="en-US" sz="2400" dirty="0" smtClean="0"/>
              <a:t>Each </a:t>
            </a:r>
            <a:r>
              <a:rPr lang="en-US" sz="2400" dirty="0"/>
              <a:t>one with its own set of features and, </a:t>
            </a:r>
            <a:r>
              <a:rPr lang="en-US" sz="2400" dirty="0" smtClean="0"/>
              <a:t>unfortunately, its </a:t>
            </a:r>
            <a:r>
              <a:rPr lang="en-US" sz="2400" dirty="0"/>
              <a:t>own mapping </a:t>
            </a:r>
            <a:r>
              <a:rPr lang="en-US" sz="2400" dirty="0" smtClean="0"/>
              <a:t>language</a:t>
            </a:r>
          </a:p>
          <a:p>
            <a:pPr>
              <a:defRPr/>
            </a:pPr>
            <a:r>
              <a:rPr lang="en-US" sz="2800" dirty="0"/>
              <a:t>The need for </a:t>
            </a:r>
            <a:r>
              <a:rPr lang="en-US" sz="2800" dirty="0" smtClean="0"/>
              <a:t>the reuse </a:t>
            </a:r>
            <a:r>
              <a:rPr lang="en-US" sz="2800" dirty="0"/>
              <a:t>of </a:t>
            </a:r>
            <a:r>
              <a:rPr lang="en-US" sz="2800" dirty="0" smtClean="0"/>
              <a:t>RDB-to-RDF </a:t>
            </a:r>
            <a:r>
              <a:rPr lang="en-US" sz="2800" dirty="0"/>
              <a:t>mappings </a:t>
            </a:r>
            <a:r>
              <a:rPr lang="en-US" sz="2800" dirty="0" smtClean="0"/>
              <a:t>led </a:t>
            </a:r>
            <a:r>
              <a:rPr lang="en-US" sz="2800" dirty="0"/>
              <a:t>to the creation of </a:t>
            </a:r>
            <a:r>
              <a:rPr lang="en-US" sz="2800" dirty="0" smtClean="0"/>
              <a:t>R2RML</a:t>
            </a:r>
          </a:p>
          <a:p>
            <a:pPr lvl="1">
              <a:defRPr/>
            </a:pPr>
            <a:r>
              <a:rPr lang="en-US" sz="2400" dirty="0" smtClean="0"/>
              <a:t>A standard </a:t>
            </a:r>
            <a:r>
              <a:rPr lang="en-US" sz="2400" dirty="0"/>
              <a:t>formalism </a:t>
            </a:r>
            <a:r>
              <a:rPr lang="en-US" sz="2400" dirty="0" smtClean="0"/>
              <a:t>by W3C for </a:t>
            </a:r>
            <a:r>
              <a:rPr lang="en-US" sz="2400" dirty="0"/>
              <a:t>expressing such </a:t>
            </a:r>
            <a:r>
              <a:rPr lang="en-US" sz="2400" dirty="0" smtClean="0"/>
              <a:t>mappings</a:t>
            </a:r>
            <a:endParaRPr lang="en-US" sz="2400"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135</a:t>
            </a:fld>
            <a:endParaRPr lang="en-US"/>
          </a:p>
        </p:txBody>
      </p:sp>
    </p:spTree>
    <p:extLst>
      <p:ext uri="{BB962C8B-B14F-4D97-AF65-F5344CB8AC3E}">
        <p14:creationId xmlns:p14="http://schemas.microsoft.com/office/powerpoint/2010/main" val="188312691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l-GR" smtClean="0"/>
              <a:t>Mapping Relational Data to RDF (2)</a:t>
            </a:r>
          </a:p>
        </p:txBody>
      </p:sp>
      <p:sp>
        <p:nvSpPr>
          <p:cNvPr id="12291" name="Content Placeholder 2"/>
          <p:cNvSpPr>
            <a:spLocks noGrp="1"/>
          </p:cNvSpPr>
          <p:nvPr>
            <p:ph idx="1"/>
          </p:nvPr>
        </p:nvSpPr>
        <p:spPr/>
        <p:txBody>
          <a:bodyPr>
            <a:normAutofit/>
          </a:bodyPr>
          <a:lstStyle/>
          <a:p>
            <a:r>
              <a:rPr lang="en-US" altLang="el-GR" sz="3200" dirty="0" smtClean="0"/>
              <a:t>R2RML: RDB to RDF Mapping Language</a:t>
            </a:r>
          </a:p>
          <a:p>
            <a:pPr lvl="1"/>
            <a:r>
              <a:rPr lang="en-US" altLang="el-GR" sz="2800" dirty="0" smtClean="0"/>
              <a:t>Provides a vocabulary for the definition of RDF views over relational schemas</a:t>
            </a:r>
          </a:p>
          <a:p>
            <a:pPr lvl="1"/>
            <a:r>
              <a:rPr lang="en-US" altLang="el-GR" sz="2800" dirty="0" smtClean="0"/>
              <a:t>Is database vendor-agnostic</a:t>
            </a:r>
          </a:p>
          <a:p>
            <a:r>
              <a:rPr lang="en-US" altLang="el-GR" sz="3200" dirty="0" smtClean="0"/>
              <a:t>An R2RML mapping is an RDF graph: an </a:t>
            </a:r>
            <a:r>
              <a:rPr lang="en-US" altLang="el-GR" sz="3200" i="1" dirty="0" smtClean="0"/>
              <a:t>R2RML mapping graph</a:t>
            </a:r>
            <a:endParaRPr lang="en-US" altLang="el-GR" sz="3200" dirty="0" smtClean="0"/>
          </a:p>
          <a:p>
            <a:pPr lvl="1"/>
            <a:r>
              <a:rPr lang="en-US" altLang="el-GR" sz="2800" dirty="0" smtClean="0"/>
              <a:t>In Turtle syntax</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136</a:t>
            </a:fld>
            <a:endParaRPr lang="en-US"/>
          </a:p>
        </p:txBody>
      </p:sp>
    </p:spTree>
    <p:extLst>
      <p:ext uri="{BB962C8B-B14F-4D97-AF65-F5344CB8AC3E}">
        <p14:creationId xmlns:p14="http://schemas.microsoft.com/office/powerpoint/2010/main" val="158014991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l-GR" smtClean="0"/>
              <a:t>R2RML Overview</a:t>
            </a:r>
          </a:p>
        </p:txBody>
      </p:sp>
      <p:sp>
        <p:nvSpPr>
          <p:cNvPr id="14339" name="Content Placeholder 2"/>
          <p:cNvSpPr>
            <a:spLocks noGrp="1"/>
          </p:cNvSpPr>
          <p:nvPr>
            <p:ph idx="1"/>
          </p:nvPr>
        </p:nvSpPr>
        <p:spPr>
          <a:xfrm>
            <a:off x="1098000" y="4612636"/>
            <a:ext cx="8878799" cy="1971677"/>
          </a:xfrm>
        </p:spPr>
        <p:txBody>
          <a:bodyPr>
            <a:normAutofit/>
          </a:bodyPr>
          <a:lstStyle/>
          <a:p>
            <a:r>
              <a:rPr lang="en-US" altLang="el-GR" sz="2800" dirty="0" smtClean="0"/>
              <a:t>More features</a:t>
            </a:r>
          </a:p>
          <a:p>
            <a:pPr lvl="1"/>
            <a:r>
              <a:rPr lang="en-US" altLang="el-GR" sz="2400" dirty="0"/>
              <a:t>Organization of generated triples in named graphs</a:t>
            </a:r>
          </a:p>
          <a:p>
            <a:pPr lvl="1"/>
            <a:r>
              <a:rPr lang="en-US" altLang="el-GR" sz="2400" dirty="0"/>
              <a:t>Definition of blank nodes </a:t>
            </a:r>
          </a:p>
          <a:p>
            <a:pPr lvl="1"/>
            <a:r>
              <a:rPr lang="en-US" altLang="el-GR" sz="2400" dirty="0"/>
              <a:t>Specification of a generated literal’s language</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137</a:t>
            </a:fld>
            <a:endParaRPr lang="en-US"/>
          </a:p>
        </p:txBody>
      </p:sp>
      <p:sp>
        <p:nvSpPr>
          <p:cNvPr id="44" name="Rectangle 43"/>
          <p:cNvSpPr/>
          <p:nvPr/>
        </p:nvSpPr>
        <p:spPr>
          <a:xfrm>
            <a:off x="4433601" y="3139008"/>
            <a:ext cx="6302375" cy="16176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dirty="0" err="1">
              <a:solidFill>
                <a:prstClr val="black"/>
              </a:solidFill>
              <a:cs typeface="Times New Roman" panose="02020603050405020304" pitchFamily="18" charset="0"/>
            </a:endParaRPr>
          </a:p>
        </p:txBody>
      </p:sp>
      <p:sp>
        <p:nvSpPr>
          <p:cNvPr id="45" name="Rectangle 44"/>
          <p:cNvSpPr/>
          <p:nvPr/>
        </p:nvSpPr>
        <p:spPr>
          <a:xfrm>
            <a:off x="6184613" y="3226321"/>
            <a:ext cx="4437063" cy="13795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dirty="0" err="1">
              <a:solidFill>
                <a:prstClr val="black"/>
              </a:solidFill>
              <a:cs typeface="Times New Roman" panose="02020603050405020304" pitchFamily="18" charset="0"/>
            </a:endParaRPr>
          </a:p>
        </p:txBody>
      </p:sp>
      <p:sp>
        <p:nvSpPr>
          <p:cNvPr id="46" name="Rectangle 45"/>
          <p:cNvSpPr/>
          <p:nvPr/>
        </p:nvSpPr>
        <p:spPr>
          <a:xfrm>
            <a:off x="9251662" y="4139133"/>
            <a:ext cx="1244600" cy="334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RefObjectMap</a:t>
            </a:r>
            <a:endParaRPr lang="el-GR" sz="1400" dirty="0">
              <a:solidFill>
                <a:prstClr val="black"/>
              </a:solidFill>
              <a:cs typeface="Times New Roman" panose="02020603050405020304" pitchFamily="18" charset="0"/>
            </a:endParaRPr>
          </a:p>
        </p:txBody>
      </p:sp>
      <p:sp>
        <p:nvSpPr>
          <p:cNvPr id="47" name="Rectangle 46"/>
          <p:cNvSpPr/>
          <p:nvPr/>
        </p:nvSpPr>
        <p:spPr>
          <a:xfrm>
            <a:off x="7200612" y="1884883"/>
            <a:ext cx="1244600" cy="334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TriplesMap</a:t>
            </a:r>
            <a:endParaRPr lang="el-GR" sz="1400" dirty="0">
              <a:solidFill>
                <a:prstClr val="black"/>
              </a:solidFill>
              <a:cs typeface="Times New Roman" panose="02020603050405020304" pitchFamily="18" charset="0"/>
            </a:endParaRPr>
          </a:p>
        </p:txBody>
      </p:sp>
      <p:cxnSp>
        <p:nvCxnSpPr>
          <p:cNvPr id="48" name="Straight Connector 47"/>
          <p:cNvCxnSpPr/>
          <p:nvPr/>
        </p:nvCxnSpPr>
        <p:spPr>
          <a:xfrm flipV="1">
            <a:off x="9875550" y="4526482"/>
            <a:ext cx="0" cy="56515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013537" y="2611958"/>
            <a:ext cx="1722438" cy="334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PredicateObjectMap</a:t>
            </a:r>
            <a:endParaRPr lang="el-GR" sz="1400" dirty="0">
              <a:solidFill>
                <a:prstClr val="black"/>
              </a:solidFill>
              <a:cs typeface="Times New Roman" panose="02020603050405020304" pitchFamily="18" charset="0"/>
            </a:endParaRPr>
          </a:p>
        </p:txBody>
      </p:sp>
      <p:sp>
        <p:nvSpPr>
          <p:cNvPr id="50" name="Rectangle 49"/>
          <p:cNvSpPr/>
          <p:nvPr/>
        </p:nvSpPr>
        <p:spPr>
          <a:xfrm>
            <a:off x="6435437" y="3810520"/>
            <a:ext cx="1244600" cy="334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SubjectMap</a:t>
            </a:r>
            <a:endParaRPr lang="el-GR" sz="1400" dirty="0">
              <a:solidFill>
                <a:prstClr val="black"/>
              </a:solidFill>
              <a:cs typeface="Times New Roman" panose="02020603050405020304" pitchFamily="18" charset="0"/>
            </a:endParaRPr>
          </a:p>
        </p:txBody>
      </p:sp>
      <p:sp>
        <p:nvSpPr>
          <p:cNvPr id="14347" name="TextBox 25"/>
          <p:cNvSpPr txBox="1">
            <a:spLocks noChangeArrowheads="1"/>
          </p:cNvSpPr>
          <p:nvPr/>
        </p:nvSpPr>
        <p:spPr bwMode="auto">
          <a:xfrm>
            <a:off x="6149006" y="4326547"/>
            <a:ext cx="1571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l-GR" sz="1400" dirty="0">
                <a:solidFill>
                  <a:prstClr val="black"/>
                </a:solidFill>
                <a:latin typeface="Calibri" panose="020F0502020204030204"/>
                <a:cs typeface="Times New Roman" panose="02020603050405020304" pitchFamily="18" charset="0"/>
              </a:rPr>
              <a:t>Generated Triples</a:t>
            </a:r>
            <a:endParaRPr lang="el-GR" altLang="el-GR" sz="1400" dirty="0">
              <a:solidFill>
                <a:prstClr val="black"/>
              </a:solidFill>
              <a:latin typeface="Calibri" panose="020F0502020204030204"/>
              <a:cs typeface="Times New Roman" panose="02020603050405020304" pitchFamily="18" charset="0"/>
            </a:endParaRPr>
          </a:p>
        </p:txBody>
      </p:sp>
      <p:cxnSp>
        <p:nvCxnSpPr>
          <p:cNvPr id="52" name="Elbow Connector 51"/>
          <p:cNvCxnSpPr/>
          <p:nvPr/>
        </p:nvCxnSpPr>
        <p:spPr>
          <a:xfrm flipH="1" flipV="1">
            <a:off x="10356562" y="2991370"/>
            <a:ext cx="139700" cy="1314450"/>
          </a:xfrm>
          <a:prstGeom prst="bentConnector4">
            <a:avLst>
              <a:gd name="adj1" fmla="val -222222"/>
              <a:gd name="adj2" fmla="val 78185"/>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9875550" y="2994546"/>
            <a:ext cx="0" cy="56673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flipH="1" flipV="1">
            <a:off x="8525381" y="2998514"/>
            <a:ext cx="855663" cy="844550"/>
          </a:xfrm>
          <a:prstGeom prst="bentConnector3">
            <a:avLst>
              <a:gd name="adj1" fmla="val 6657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976650" y="3977207"/>
            <a:ext cx="411162"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flipH="1" flipV="1">
            <a:off x="6656895" y="1501502"/>
            <a:ext cx="1030287" cy="3584575"/>
          </a:xfrm>
          <a:prstGeom prst="bentConnector2">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flipH="1" flipV="1">
            <a:off x="6766431" y="2563538"/>
            <a:ext cx="1549400" cy="966788"/>
          </a:xfrm>
          <a:prstGeom prst="bentConnector3">
            <a:avLst>
              <a:gd name="adj1" fmla="val 50000"/>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flipV="1">
            <a:off x="6181438" y="2270645"/>
            <a:ext cx="1350963" cy="158750"/>
          </a:xfrm>
          <a:prstGeom prst="bentConnector3">
            <a:avLst>
              <a:gd name="adj1" fmla="val 99978"/>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9" idx="0"/>
          </p:cNvCxnSpPr>
          <p:nvPr/>
        </p:nvCxnSpPr>
        <p:spPr>
          <a:xfrm rot="16200000" flipV="1">
            <a:off x="8900825" y="1637232"/>
            <a:ext cx="569912" cy="1379538"/>
          </a:xfrm>
          <a:prstGeom prst="bentConnector2">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356" name="TextBox 114"/>
          <p:cNvSpPr txBox="1">
            <a:spLocks noChangeArrowheads="1"/>
          </p:cNvSpPr>
          <p:nvPr/>
        </p:nvSpPr>
        <p:spPr bwMode="auto">
          <a:xfrm>
            <a:off x="4407473" y="4506617"/>
            <a:ext cx="2150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l-GR" sz="1400" dirty="0">
                <a:solidFill>
                  <a:prstClr val="black"/>
                </a:solidFill>
                <a:latin typeface="Calibri" panose="020F0502020204030204"/>
                <a:cs typeface="Times New Roman" panose="02020603050405020304" pitchFamily="18" charset="0"/>
              </a:rPr>
              <a:t>Generated Output Dataset</a:t>
            </a:r>
            <a:endParaRPr lang="el-GR" altLang="el-GR" sz="1400" dirty="0">
              <a:solidFill>
                <a:prstClr val="black"/>
              </a:solidFill>
              <a:latin typeface="Calibri" panose="020F0502020204030204"/>
              <a:cs typeface="Times New Roman" panose="02020603050405020304" pitchFamily="18" charset="0"/>
            </a:endParaRPr>
          </a:p>
        </p:txBody>
      </p:sp>
      <p:sp>
        <p:nvSpPr>
          <p:cNvPr id="61" name="Rectangle 60"/>
          <p:cNvSpPr/>
          <p:nvPr/>
        </p:nvSpPr>
        <p:spPr>
          <a:xfrm>
            <a:off x="4746337" y="3808933"/>
            <a:ext cx="1244600" cy="334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GraphMap</a:t>
            </a:r>
            <a:endParaRPr lang="el-GR" sz="1400" dirty="0">
              <a:solidFill>
                <a:prstClr val="black"/>
              </a:solidFill>
              <a:cs typeface="Times New Roman" panose="02020603050405020304" pitchFamily="18" charset="0"/>
            </a:endParaRPr>
          </a:p>
        </p:txBody>
      </p:sp>
      <p:sp>
        <p:nvSpPr>
          <p:cNvPr id="62" name="Rectangle 61"/>
          <p:cNvSpPr/>
          <p:nvPr/>
        </p:nvSpPr>
        <p:spPr>
          <a:xfrm>
            <a:off x="9391362" y="4882083"/>
            <a:ext cx="965200" cy="334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cs typeface="Times New Roman" panose="02020603050405020304" pitchFamily="18" charset="0"/>
              </a:rPr>
              <a:t>Join</a:t>
            </a:r>
            <a:endParaRPr lang="el-GR" sz="1400" dirty="0" err="1">
              <a:solidFill>
                <a:prstClr val="black"/>
              </a:solidFill>
              <a:cs typeface="Times New Roman" panose="02020603050405020304" pitchFamily="18" charset="0"/>
            </a:endParaRPr>
          </a:p>
        </p:txBody>
      </p:sp>
      <p:sp>
        <p:nvSpPr>
          <p:cNvPr id="63" name="Rectangle 62"/>
          <p:cNvSpPr/>
          <p:nvPr/>
        </p:nvSpPr>
        <p:spPr>
          <a:xfrm>
            <a:off x="9251662" y="3513658"/>
            <a:ext cx="1244600" cy="334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ObjectMap</a:t>
            </a:r>
            <a:endParaRPr lang="el-GR" sz="1400" dirty="0">
              <a:solidFill>
                <a:prstClr val="black"/>
              </a:solidFill>
              <a:cs typeface="Times New Roman" panose="02020603050405020304" pitchFamily="18" charset="0"/>
            </a:endParaRPr>
          </a:p>
        </p:txBody>
      </p:sp>
      <p:sp>
        <p:nvSpPr>
          <p:cNvPr id="64" name="Rectangle 63"/>
          <p:cNvSpPr/>
          <p:nvPr/>
        </p:nvSpPr>
        <p:spPr>
          <a:xfrm>
            <a:off x="7848312" y="3802582"/>
            <a:ext cx="1244600" cy="336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PredicateMap</a:t>
            </a:r>
            <a:endParaRPr lang="el-GR" sz="1400" dirty="0">
              <a:solidFill>
                <a:prstClr val="black"/>
              </a:solidFill>
              <a:cs typeface="Times New Roman" panose="02020603050405020304" pitchFamily="18" charset="0"/>
            </a:endParaRPr>
          </a:p>
        </p:txBody>
      </p:sp>
      <p:sp>
        <p:nvSpPr>
          <p:cNvPr id="65" name="Rectangle 64"/>
          <p:cNvSpPr/>
          <p:nvPr/>
        </p:nvSpPr>
        <p:spPr>
          <a:xfrm>
            <a:off x="5243225" y="2254770"/>
            <a:ext cx="1244600" cy="334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err="1">
                <a:solidFill>
                  <a:prstClr val="black"/>
                </a:solidFill>
                <a:cs typeface="Times New Roman" panose="02020603050405020304" pitchFamily="18" charset="0"/>
              </a:rPr>
              <a:t>LogicalTable</a:t>
            </a:r>
            <a:endParaRPr lang="el-GR" sz="1400" dirty="0">
              <a:solidFill>
                <a:prstClr val="black"/>
              </a:solidFill>
              <a:cs typeface="Times New Roman" panose="02020603050405020304" pitchFamily="18" charset="0"/>
            </a:endParaRPr>
          </a:p>
        </p:txBody>
      </p:sp>
      <p:sp>
        <p:nvSpPr>
          <p:cNvPr id="66" name="Diamond 65"/>
          <p:cNvSpPr/>
          <p:nvPr/>
        </p:nvSpPr>
        <p:spPr>
          <a:xfrm>
            <a:off x="7478425" y="2232546"/>
            <a:ext cx="101600" cy="16668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solidFill>
                <a:prstClr val="black"/>
              </a:solidFill>
              <a:cs typeface="Times New Roman" panose="02020603050405020304" pitchFamily="18" charset="0"/>
            </a:endParaRPr>
          </a:p>
        </p:txBody>
      </p:sp>
      <p:sp>
        <p:nvSpPr>
          <p:cNvPr id="67" name="Diamond 66"/>
          <p:cNvSpPr/>
          <p:nvPr/>
        </p:nvSpPr>
        <p:spPr>
          <a:xfrm>
            <a:off x="7973725" y="2232546"/>
            <a:ext cx="101600" cy="16668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solidFill>
                <a:prstClr val="black"/>
              </a:solidFill>
              <a:cs typeface="Times New Roman" panose="02020603050405020304" pitchFamily="18" charset="0"/>
            </a:endParaRPr>
          </a:p>
        </p:txBody>
      </p:sp>
      <p:sp>
        <p:nvSpPr>
          <p:cNvPr id="68" name="Diamond 67"/>
          <p:cNvSpPr/>
          <p:nvPr/>
        </p:nvSpPr>
        <p:spPr>
          <a:xfrm>
            <a:off x="9823162" y="2956446"/>
            <a:ext cx="101600" cy="16668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err="1">
              <a:solidFill>
                <a:prstClr val="black"/>
              </a:solidFill>
              <a:cs typeface="Times New Roman" panose="02020603050405020304" pitchFamily="18" charset="0"/>
            </a:endParaRPr>
          </a:p>
        </p:txBody>
      </p:sp>
      <p:sp>
        <p:nvSpPr>
          <p:cNvPr id="69" name="Diamond 68"/>
          <p:cNvSpPr/>
          <p:nvPr/>
        </p:nvSpPr>
        <p:spPr>
          <a:xfrm>
            <a:off x="9324687" y="2956446"/>
            <a:ext cx="103188" cy="16668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err="1">
              <a:solidFill>
                <a:prstClr val="black"/>
              </a:solidFill>
              <a:cs typeface="Times New Roman" panose="02020603050405020304" pitchFamily="18" charset="0"/>
            </a:endParaRPr>
          </a:p>
        </p:txBody>
      </p:sp>
      <p:sp>
        <p:nvSpPr>
          <p:cNvPr id="70" name="Diamond 69"/>
          <p:cNvSpPr/>
          <p:nvPr/>
        </p:nvSpPr>
        <p:spPr>
          <a:xfrm>
            <a:off x="10305762" y="2956446"/>
            <a:ext cx="101600" cy="16668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err="1">
              <a:solidFill>
                <a:prstClr val="black"/>
              </a:solidFill>
              <a:cs typeface="Times New Roman" panose="02020603050405020304" pitchFamily="18" charset="0"/>
            </a:endParaRPr>
          </a:p>
        </p:txBody>
      </p:sp>
      <p:sp>
        <p:nvSpPr>
          <p:cNvPr id="71" name="Diamond 70"/>
          <p:cNvSpPr/>
          <p:nvPr/>
        </p:nvSpPr>
        <p:spPr>
          <a:xfrm>
            <a:off x="9823162" y="4485207"/>
            <a:ext cx="101600" cy="1651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err="1">
              <a:solidFill>
                <a:prstClr val="black"/>
              </a:solidFill>
              <a:cs typeface="Times New Roman" panose="02020603050405020304" pitchFamily="18" charset="0"/>
            </a:endParaRPr>
          </a:p>
        </p:txBody>
      </p:sp>
      <p:sp>
        <p:nvSpPr>
          <p:cNvPr id="72" name="Diamond 71"/>
          <p:cNvSpPr/>
          <p:nvPr/>
        </p:nvSpPr>
        <p:spPr>
          <a:xfrm rot="5400000">
            <a:off x="8873837" y="2691332"/>
            <a:ext cx="101600" cy="165100"/>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err="1">
              <a:solidFill>
                <a:prstClr val="black"/>
              </a:solidFill>
              <a:cs typeface="Times New Roman" panose="02020603050405020304" pitchFamily="18" charset="0"/>
            </a:endParaRPr>
          </a:p>
        </p:txBody>
      </p:sp>
      <p:sp>
        <p:nvSpPr>
          <p:cNvPr id="73" name="Diamond 72"/>
          <p:cNvSpPr/>
          <p:nvPr/>
        </p:nvSpPr>
        <p:spPr>
          <a:xfrm rot="5400000">
            <a:off x="8484106" y="1961876"/>
            <a:ext cx="101600" cy="166688"/>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err="1">
              <a:solidFill>
                <a:prstClr val="black"/>
              </a:solidFill>
              <a:cs typeface="Times New Roman" panose="02020603050405020304" pitchFamily="18" charset="0"/>
            </a:endParaRPr>
          </a:p>
        </p:txBody>
      </p:sp>
      <p:sp>
        <p:nvSpPr>
          <p:cNvPr id="74" name="Diamond 73"/>
          <p:cNvSpPr/>
          <p:nvPr/>
        </p:nvSpPr>
        <p:spPr>
          <a:xfrm rot="5400000">
            <a:off x="6293356" y="3892276"/>
            <a:ext cx="101600" cy="166688"/>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solidFill>
                <a:prstClr val="black"/>
              </a:solidFill>
              <a:cs typeface="Times New Roman" panose="02020603050405020304" pitchFamily="18" charset="0"/>
            </a:endParaRPr>
          </a:p>
        </p:txBody>
      </p:sp>
    </p:spTree>
    <p:extLst>
      <p:ext uri="{BB962C8B-B14F-4D97-AF65-F5344CB8AC3E}">
        <p14:creationId xmlns:p14="http://schemas.microsoft.com/office/powerpoint/2010/main" val="11870141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l-GR" smtClean="0"/>
              <a:t>R2RML (1)</a:t>
            </a:r>
          </a:p>
        </p:txBody>
      </p:sp>
      <p:sp>
        <p:nvSpPr>
          <p:cNvPr id="3" name="Content Placeholder 2"/>
          <p:cNvSpPr>
            <a:spLocks noGrp="1"/>
          </p:cNvSpPr>
          <p:nvPr>
            <p:ph idx="1"/>
          </p:nvPr>
        </p:nvSpPr>
        <p:spPr/>
        <p:txBody>
          <a:bodyPr>
            <a:normAutofit lnSpcReduction="10000"/>
          </a:bodyPr>
          <a:lstStyle/>
          <a:p>
            <a:pPr>
              <a:defRPr/>
            </a:pPr>
            <a:r>
              <a:rPr lang="en-US" sz="3200" dirty="0" smtClean="0"/>
              <a:t>An R2RML mapping</a:t>
            </a:r>
          </a:p>
          <a:p>
            <a:pPr lvl="1">
              <a:defRPr/>
            </a:pPr>
            <a:r>
              <a:rPr lang="en-US" sz="2800" dirty="0" smtClean="0"/>
              <a:t>Associates </a:t>
            </a:r>
            <a:r>
              <a:rPr lang="en-US" sz="2800" dirty="0"/>
              <a:t>relational views with functions that generate RDF </a:t>
            </a:r>
            <a:r>
              <a:rPr lang="en-US" sz="2800" dirty="0" smtClean="0"/>
              <a:t>terms</a:t>
            </a:r>
          </a:p>
          <a:p>
            <a:pPr>
              <a:defRPr/>
            </a:pPr>
            <a:r>
              <a:rPr lang="en-US" sz="3200" dirty="0" smtClean="0"/>
              <a:t>Logical </a:t>
            </a:r>
            <a:r>
              <a:rPr lang="en-US" sz="3200" dirty="0"/>
              <a:t>tables</a:t>
            </a:r>
            <a:endParaRPr lang="en-US" sz="3200" dirty="0" smtClean="0"/>
          </a:p>
          <a:p>
            <a:pPr lvl="1">
              <a:defRPr/>
            </a:pPr>
            <a:r>
              <a:rPr lang="en-US" sz="2800" dirty="0" smtClean="0"/>
              <a:t>Relations or (custom) views </a:t>
            </a:r>
            <a:r>
              <a:rPr lang="en-US" sz="2800" dirty="0"/>
              <a:t>defined in the </a:t>
            </a:r>
            <a:r>
              <a:rPr lang="en-US" sz="2800" dirty="0" smtClean="0"/>
              <a:t>relational schema</a:t>
            </a:r>
          </a:p>
          <a:p>
            <a:pPr>
              <a:defRPr/>
            </a:pPr>
            <a:r>
              <a:rPr lang="en-US" sz="3200" dirty="0" smtClean="0"/>
              <a:t>Term maps</a:t>
            </a:r>
          </a:p>
          <a:p>
            <a:pPr lvl="1">
              <a:defRPr/>
            </a:pPr>
            <a:r>
              <a:rPr lang="en-US" sz="2800" dirty="0" smtClean="0"/>
              <a:t>RDF </a:t>
            </a:r>
            <a:r>
              <a:rPr lang="en-US" sz="2800" dirty="0"/>
              <a:t>generating functions </a:t>
            </a:r>
            <a:endParaRPr lang="en-US" sz="2800" dirty="0" smtClean="0"/>
          </a:p>
          <a:p>
            <a:pPr lvl="1">
              <a:defRPr/>
            </a:pPr>
            <a:r>
              <a:rPr lang="en-US" sz="2800" dirty="0" smtClean="0"/>
              <a:t>Distinguished </a:t>
            </a:r>
            <a:r>
              <a:rPr lang="en-US" sz="2800" dirty="0"/>
              <a:t>according to the position of the RDF term in the generated </a:t>
            </a:r>
            <a:r>
              <a:rPr lang="en-US" sz="2800" dirty="0" smtClean="0"/>
              <a:t>triple</a:t>
            </a:r>
          </a:p>
          <a:p>
            <a:pPr lvl="2">
              <a:defRPr/>
            </a:pPr>
            <a:r>
              <a:rPr lang="en-US" sz="2400" dirty="0" smtClean="0"/>
              <a:t>Subject,</a:t>
            </a:r>
            <a:r>
              <a:rPr lang="en-US" sz="2400" dirty="0"/>
              <a:t> predicate, and object </a:t>
            </a:r>
            <a:r>
              <a:rPr lang="en-US" sz="2400" dirty="0" smtClean="0"/>
              <a:t>maps</a:t>
            </a:r>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138</a:t>
            </a:fld>
            <a:endParaRPr lang="en-US"/>
          </a:p>
        </p:txBody>
      </p:sp>
    </p:spTree>
    <p:extLst>
      <p:ext uri="{BB962C8B-B14F-4D97-AF65-F5344CB8AC3E}">
        <p14:creationId xmlns:p14="http://schemas.microsoft.com/office/powerpoint/2010/main" val="33297948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l-GR" smtClean="0"/>
              <a:t>R2RML (2)</a:t>
            </a:r>
          </a:p>
        </p:txBody>
      </p:sp>
      <p:sp>
        <p:nvSpPr>
          <p:cNvPr id="16387" name="Content Placeholder 2"/>
          <p:cNvSpPr>
            <a:spLocks noGrp="1"/>
          </p:cNvSpPr>
          <p:nvPr>
            <p:ph idx="1"/>
          </p:nvPr>
        </p:nvSpPr>
        <p:spPr/>
        <p:txBody>
          <a:bodyPr>
            <a:normAutofit/>
          </a:bodyPr>
          <a:lstStyle/>
          <a:p>
            <a:r>
              <a:rPr lang="en-US" altLang="el-GR" sz="3200" dirty="0" smtClean="0"/>
              <a:t>Triples maps</a:t>
            </a:r>
          </a:p>
          <a:p>
            <a:pPr lvl="1"/>
            <a:r>
              <a:rPr lang="en-US" altLang="el-GR" sz="2800" dirty="0" smtClean="0"/>
              <a:t>Functions that map relational data to a set of RDF triples</a:t>
            </a:r>
          </a:p>
          <a:p>
            <a:pPr lvl="1"/>
            <a:r>
              <a:rPr lang="en-US" altLang="el-GR" sz="2800" dirty="0" smtClean="0"/>
              <a:t>Groups of term maps</a:t>
            </a:r>
          </a:p>
          <a:p>
            <a:pPr lvl="1"/>
            <a:r>
              <a:rPr lang="en-US" altLang="el-GR" sz="2800" dirty="0" smtClean="0"/>
              <a:t>R2RML mappings contain one or more triples maps</a:t>
            </a:r>
          </a:p>
          <a:p>
            <a:r>
              <a:rPr lang="en-US" altLang="el-GR" sz="3200" dirty="0" smtClean="0"/>
              <a:t>Graph maps</a:t>
            </a:r>
          </a:p>
          <a:p>
            <a:pPr lvl="1"/>
            <a:r>
              <a:rPr lang="en-US" altLang="el-GR" sz="2800" dirty="0" smtClean="0"/>
              <a:t>Generated RDF triples can be organized into named graphs</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139</a:t>
            </a:fld>
            <a:endParaRPr lang="en-US"/>
          </a:p>
        </p:txBody>
      </p:sp>
    </p:spTree>
    <p:extLst>
      <p:ext uri="{BB962C8B-B14F-4D97-AF65-F5344CB8AC3E}">
        <p14:creationId xmlns:p14="http://schemas.microsoft.com/office/powerpoint/2010/main" val="3395622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search engines</a:t>
            </a:r>
          </a:p>
        </p:txBody>
      </p:sp>
      <p:sp>
        <p:nvSpPr>
          <p:cNvPr id="3" name="Content Placeholder 2"/>
          <p:cNvSpPr>
            <a:spLocks noGrp="1"/>
          </p:cNvSpPr>
          <p:nvPr>
            <p:ph idx="1"/>
          </p:nvPr>
        </p:nvSpPr>
        <p:spPr/>
        <p:txBody>
          <a:bodyPr>
            <a:normAutofit/>
          </a:bodyPr>
          <a:lstStyle/>
          <a:p>
            <a:r>
              <a:rPr lang="en-US" sz="3200" dirty="0" smtClean="0"/>
              <a:t>Rely </a:t>
            </a:r>
            <a:r>
              <a:rPr lang="en-US" sz="3200" dirty="0"/>
              <a:t>on keyword </a:t>
            </a:r>
            <a:r>
              <a:rPr lang="en-US" sz="3200" dirty="0" smtClean="0"/>
              <a:t>matches</a:t>
            </a:r>
          </a:p>
          <a:p>
            <a:r>
              <a:rPr lang="en-US" sz="3200" dirty="0" smtClean="0"/>
              <a:t>Low precision</a:t>
            </a:r>
          </a:p>
          <a:p>
            <a:pPr lvl="1"/>
            <a:r>
              <a:rPr lang="en-US" sz="2800" dirty="0" smtClean="0"/>
              <a:t>Important </a:t>
            </a:r>
            <a:r>
              <a:rPr lang="en-US" sz="2800" dirty="0"/>
              <a:t>results may not be fetched, or </a:t>
            </a:r>
            <a:endParaRPr lang="en-US" sz="2800" dirty="0" smtClean="0"/>
          </a:p>
          <a:p>
            <a:pPr lvl="1"/>
            <a:r>
              <a:rPr lang="en-US" sz="2800" dirty="0" smtClean="0"/>
              <a:t>Ranked low</a:t>
            </a:r>
          </a:p>
          <a:p>
            <a:pPr lvl="2"/>
            <a:r>
              <a:rPr lang="en-US" sz="2400" dirty="0" smtClean="0"/>
              <a:t>No exact </a:t>
            </a:r>
            <a:r>
              <a:rPr lang="en-US" sz="2400" dirty="0"/>
              <a:t>keyword </a:t>
            </a:r>
            <a:r>
              <a:rPr lang="en-US" sz="2400" dirty="0" smtClean="0"/>
              <a:t>matches</a:t>
            </a:r>
            <a:endParaRPr lang="en-US" sz="24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14</a:t>
            </a:fld>
            <a:endParaRPr lang="en-US"/>
          </a:p>
        </p:txBody>
      </p:sp>
    </p:spTree>
    <p:extLst>
      <p:ext uri="{BB962C8B-B14F-4D97-AF65-F5344CB8AC3E}">
        <p14:creationId xmlns:p14="http://schemas.microsoft.com/office/powerpoint/2010/main" val="2889502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l-GR" smtClean="0"/>
              <a:t>R2RML Example (1)</a:t>
            </a:r>
          </a:p>
        </p:txBody>
      </p:sp>
      <p:sp>
        <p:nvSpPr>
          <p:cNvPr id="17411" name="Content Placeholder 2"/>
          <p:cNvSpPr>
            <a:spLocks noGrp="1"/>
          </p:cNvSpPr>
          <p:nvPr>
            <p:ph idx="1"/>
          </p:nvPr>
        </p:nvSpPr>
        <p:spPr/>
        <p:txBody>
          <a:bodyPr>
            <a:normAutofit/>
          </a:bodyPr>
          <a:lstStyle/>
          <a:p>
            <a:r>
              <a:rPr lang="en-US" altLang="el-GR" sz="3200" dirty="0" smtClean="0"/>
              <a:t>A relational instance</a:t>
            </a:r>
          </a:p>
          <a:p>
            <a:endParaRPr lang="en-US" altLang="el-GR" sz="3200" dirty="0" smtClean="0"/>
          </a:p>
        </p:txBody>
      </p:sp>
      <p:sp>
        <p:nvSpPr>
          <p:cNvPr id="3" name="Date Placeholder 2"/>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140</a:t>
            </a:fld>
            <a:endParaRPr lang="en-US"/>
          </a:p>
        </p:txBody>
      </p:sp>
      <p:graphicFrame>
        <p:nvGraphicFramePr>
          <p:cNvPr id="4" name="Table 3"/>
          <p:cNvGraphicFramePr>
            <a:graphicFrameLocks noGrp="1"/>
          </p:cNvGraphicFramePr>
          <p:nvPr>
            <p:extLst/>
          </p:nvPr>
        </p:nvGraphicFramePr>
        <p:xfrm>
          <a:off x="1698173" y="2883954"/>
          <a:ext cx="4998535" cy="1119894"/>
        </p:xfrm>
        <a:graphic>
          <a:graphicData uri="http://schemas.openxmlformats.org/drawingml/2006/table">
            <a:tbl>
              <a:tblPr firstRow="1" bandRow="1"/>
              <a:tblGrid>
                <a:gridCol w="595001"/>
                <a:gridCol w="2201768"/>
                <a:gridCol w="975068"/>
                <a:gridCol w="1226698"/>
              </a:tblGrid>
              <a:tr h="221629">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latin typeface="+mn-lt"/>
                          <a:cs typeface="Times New Roman" panose="02020603050405020304" pitchFamily="18" charset="0"/>
                        </a:rPr>
                        <a:t>FILM</a:t>
                      </a:r>
                      <a:endParaRPr lang="el-GR" sz="2000" b="1" i="0" dirty="0">
                        <a:solidFill>
                          <a:schemeClr val="tx1"/>
                        </a:solidFill>
                        <a:latin typeface="+mn-lt"/>
                        <a:cs typeface="Times New Roman" panose="02020603050405020304" pitchFamily="18" charset="0"/>
                      </a:endParaRPr>
                    </a:p>
                  </a:txBody>
                  <a:tcPr marL="68591" marR="68591" marT="34249" marB="34249">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l-GR" sz="80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FD13B"/>
                    </a:solidFill>
                  </a:tcPr>
                </a:tc>
                <a:tc hMerge="1">
                  <a:txBody>
                    <a:bodyPr/>
                    <a:lstStyle/>
                    <a:p>
                      <a:endParaRPr lang="el-GR" sz="1000" b="1" i="0" dirty="0">
                        <a:solidFill>
                          <a:schemeClr val="tx1"/>
                        </a:solidFill>
                        <a:latin typeface="Century Schoolbook" panose="02040604050505020304" pitchFamily="18" charset="0"/>
                      </a:endParaRPr>
                    </a:p>
                  </a:txBody>
                  <a:tcPr/>
                </a:tc>
                <a:tc hMerge="1">
                  <a:txBody>
                    <a:bodyPr/>
                    <a:lstStyle/>
                    <a:p>
                      <a:pPr algn="ctr"/>
                      <a:endParaRPr lang="el-GR" sz="1000" b="1" i="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21629">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smtClean="0">
                          <a:solidFill>
                            <a:schemeClr val="tx1"/>
                          </a:solidFill>
                          <a:latin typeface="+mn-lt"/>
                          <a:cs typeface="Times New Roman" panose="02020603050405020304" pitchFamily="18" charset="0"/>
                        </a:rPr>
                        <a:t>ID</a:t>
                      </a:r>
                      <a:endParaRPr lang="el-GR" sz="2000" b="0" i="1" dirty="0">
                        <a:solidFill>
                          <a:schemeClr val="tx1"/>
                        </a:solidFill>
                        <a:latin typeface="+mn-lt"/>
                        <a:cs typeface="Times New Roman" panose="02020603050405020304" pitchFamily="18" charset="0"/>
                      </a:endParaRPr>
                    </a:p>
                  </a:txBody>
                  <a:tcPr marL="68591" marR="68591" marT="34249" marB="34249">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smtClean="0">
                          <a:solidFill>
                            <a:schemeClr val="tx1"/>
                          </a:solidFill>
                          <a:latin typeface="+mn-lt"/>
                          <a:cs typeface="Times New Roman" panose="02020603050405020304" pitchFamily="18" charset="0"/>
                        </a:rPr>
                        <a:t>Title</a:t>
                      </a:r>
                      <a:endParaRPr lang="el-GR" sz="2000" b="0" i="1" dirty="0">
                        <a:solidFill>
                          <a:schemeClr val="tx1"/>
                        </a:solidFill>
                        <a:latin typeface="+mn-lt"/>
                        <a:cs typeface="Times New Roman" panose="02020603050405020304" pitchFamily="18" charset="0"/>
                      </a:endParaRPr>
                    </a:p>
                  </a:txBody>
                  <a:tcPr marL="68591" marR="68591" marT="34249" marB="34249">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b="0" i="1" dirty="0" smtClean="0">
                          <a:solidFill>
                            <a:schemeClr val="tx1"/>
                          </a:solidFill>
                          <a:latin typeface="+mn-lt"/>
                          <a:cs typeface="Times New Roman" panose="02020603050405020304" pitchFamily="18" charset="0"/>
                        </a:rPr>
                        <a:t>Year</a:t>
                      </a:r>
                      <a:endParaRPr lang="el-GR" sz="2000" b="0" i="1" dirty="0">
                        <a:solidFill>
                          <a:schemeClr val="tx1"/>
                        </a:solidFill>
                        <a:latin typeface="+mn-lt"/>
                        <a:cs typeface="Times New Roman" panose="02020603050405020304" pitchFamily="18" charset="0"/>
                      </a:endParaRPr>
                    </a:p>
                  </a:txBody>
                  <a:tcPr marL="68591" marR="68591" marT="34249" marB="34249">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2000" b="0" i="1" dirty="0" smtClean="0">
                          <a:solidFill>
                            <a:schemeClr val="tx1"/>
                          </a:solidFill>
                          <a:latin typeface="+mn-lt"/>
                          <a:cs typeface="Times New Roman" panose="02020603050405020304" pitchFamily="18" charset="0"/>
                        </a:rPr>
                        <a:t>Director</a:t>
                      </a:r>
                      <a:endParaRPr lang="el-GR" sz="2000" b="0" i="1" dirty="0">
                        <a:solidFill>
                          <a:schemeClr val="tx1"/>
                        </a:solidFill>
                        <a:latin typeface="+mn-lt"/>
                        <a:cs typeface="Times New Roman" panose="02020603050405020304" pitchFamily="18" charset="0"/>
                      </a:endParaRPr>
                    </a:p>
                  </a:txBody>
                  <a:tcPr marL="68591" marR="68591" marT="34249" marB="34249">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60179">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1</a:t>
                      </a:r>
                      <a:endParaRPr lang="el-GR" sz="2000" dirty="0">
                        <a:latin typeface="+mn-lt"/>
                        <a:cs typeface="Times New Roman" panose="02020603050405020304" pitchFamily="18" charset="0"/>
                      </a:endParaRPr>
                    </a:p>
                  </a:txBody>
                  <a:tcPr marL="68591" marR="68591" marT="34249" marB="34249">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The Hunger Games</a:t>
                      </a:r>
                      <a:endParaRPr lang="el-GR" sz="2000" dirty="0">
                        <a:latin typeface="+mn-lt"/>
                        <a:cs typeface="Times New Roman" panose="02020603050405020304" pitchFamily="18" charset="0"/>
                      </a:endParaRPr>
                    </a:p>
                  </a:txBody>
                  <a:tcPr marL="68591" marR="68591" marT="34249" marB="34249">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dirty="0" smtClean="0">
                          <a:latin typeface="+mn-lt"/>
                          <a:cs typeface="Times New Roman" panose="02020603050405020304" pitchFamily="18" charset="0"/>
                        </a:rPr>
                        <a:t>2012</a:t>
                      </a:r>
                      <a:endParaRPr lang="el-GR" sz="2000" dirty="0">
                        <a:latin typeface="+mn-lt"/>
                        <a:cs typeface="Times New Roman" panose="02020603050405020304" pitchFamily="18" charset="0"/>
                      </a:endParaRPr>
                    </a:p>
                  </a:txBody>
                  <a:tcPr marL="68591" marR="68591" marT="34249" marB="34249">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2000" dirty="0" smtClean="0">
                          <a:latin typeface="+mn-lt"/>
                          <a:cs typeface="Times New Roman" panose="02020603050405020304" pitchFamily="18" charset="0"/>
                        </a:rPr>
                        <a:t>1</a:t>
                      </a:r>
                      <a:endParaRPr lang="el-GR" sz="2000" dirty="0">
                        <a:latin typeface="+mn-lt"/>
                        <a:cs typeface="Times New Roman" panose="02020603050405020304" pitchFamily="18" charset="0"/>
                      </a:endParaRPr>
                    </a:p>
                  </a:txBody>
                  <a:tcPr marL="68591" marR="68591" marT="34249" marB="34249">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nvPr>
        </p:nvGraphicFramePr>
        <p:xfrm>
          <a:off x="1097280" y="4079165"/>
          <a:ext cx="5599429" cy="1492976"/>
        </p:xfrm>
        <a:graphic>
          <a:graphicData uri="http://schemas.openxmlformats.org/drawingml/2006/table">
            <a:tbl>
              <a:tblPr firstRow="1" bandRow="1"/>
              <a:tblGrid>
                <a:gridCol w="648667"/>
                <a:gridCol w="2072757"/>
                <a:gridCol w="1252602"/>
                <a:gridCol w="1625403"/>
              </a:tblGrid>
              <a:tr h="281781">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latin typeface="+mn-lt"/>
                          <a:cs typeface="Times New Roman" panose="02020603050405020304" pitchFamily="18" charset="0"/>
                        </a:rPr>
                        <a:t>ACTOR</a:t>
                      </a:r>
                      <a:endParaRPr lang="el-GR" sz="2000" b="1" i="0" dirty="0">
                        <a:solidFill>
                          <a:schemeClr val="tx1"/>
                        </a:solidFill>
                        <a:latin typeface="+mn-lt"/>
                        <a:cs typeface="Times New Roman" panose="02020603050405020304" pitchFamily="18" charset="0"/>
                      </a:endParaRPr>
                    </a:p>
                  </a:txBody>
                  <a:tcPr marL="68577" marR="68577" marT="34222" marB="34222">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l-GR" sz="80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FD13B"/>
                    </a:solidFill>
                  </a:tcPr>
                </a:tc>
                <a:tc hMerge="1">
                  <a:txBody>
                    <a:bodyPr/>
                    <a:lstStyle/>
                    <a:p>
                      <a:endParaRPr lang="el-GR" sz="1000" b="1" i="0" dirty="0">
                        <a:solidFill>
                          <a:schemeClr val="tx1"/>
                        </a:solidFill>
                        <a:latin typeface="Century Schoolbook" panose="02040604050505020304" pitchFamily="18" charset="0"/>
                      </a:endParaRPr>
                    </a:p>
                  </a:txBody>
                  <a:tcPr/>
                </a:tc>
                <a:tc hMerge="1">
                  <a:txBody>
                    <a:bodyPr/>
                    <a:lstStyle/>
                    <a:p>
                      <a:pPr algn="ctr"/>
                      <a:endParaRPr lang="el-GR" sz="1000" b="1" i="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81781">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smtClean="0">
                          <a:solidFill>
                            <a:schemeClr val="tx1"/>
                          </a:solidFill>
                          <a:latin typeface="+mn-lt"/>
                          <a:cs typeface="Times New Roman" panose="02020603050405020304" pitchFamily="18" charset="0"/>
                        </a:rPr>
                        <a:t>ID</a:t>
                      </a:r>
                      <a:endParaRPr lang="el-GR" sz="2000" b="0" i="1" dirty="0">
                        <a:solidFill>
                          <a:schemeClr val="tx1"/>
                        </a:solidFill>
                        <a:latin typeface="+mn-lt"/>
                        <a:cs typeface="Times New Roman" panose="02020603050405020304" pitchFamily="18" charset="0"/>
                      </a:endParaRPr>
                    </a:p>
                  </a:txBody>
                  <a:tcPr marL="68577" marR="68577" marT="34222" marB="34222">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smtClean="0">
                          <a:solidFill>
                            <a:schemeClr val="tx1"/>
                          </a:solidFill>
                          <a:latin typeface="+mn-lt"/>
                          <a:cs typeface="Times New Roman" panose="02020603050405020304" pitchFamily="18" charset="0"/>
                        </a:rPr>
                        <a:t>Name</a:t>
                      </a:r>
                      <a:endParaRPr lang="el-GR" sz="2000" b="0" i="1" dirty="0">
                        <a:solidFill>
                          <a:schemeClr val="tx1"/>
                        </a:solidFill>
                        <a:latin typeface="+mn-lt"/>
                        <a:cs typeface="Times New Roman" panose="02020603050405020304" pitchFamily="18" charset="0"/>
                      </a:endParaRPr>
                    </a:p>
                  </a:txBody>
                  <a:tcPr marL="68577" marR="68577" marT="34222" marB="34222">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b="0" i="1" dirty="0" err="1" smtClean="0">
                          <a:solidFill>
                            <a:schemeClr val="tx1"/>
                          </a:solidFill>
                          <a:latin typeface="+mn-lt"/>
                          <a:cs typeface="Times New Roman" panose="02020603050405020304" pitchFamily="18" charset="0"/>
                        </a:rPr>
                        <a:t>BirthYear</a:t>
                      </a:r>
                      <a:endParaRPr lang="el-GR" sz="2000" b="0" i="1" dirty="0">
                        <a:solidFill>
                          <a:schemeClr val="tx1"/>
                        </a:solidFill>
                        <a:latin typeface="+mn-lt"/>
                        <a:cs typeface="Times New Roman" panose="02020603050405020304" pitchFamily="18" charset="0"/>
                      </a:endParaRPr>
                    </a:p>
                  </a:txBody>
                  <a:tcPr marL="68577" marR="68577" marT="34222" marB="34222">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2000" b="0" i="1" dirty="0" err="1" smtClean="0">
                          <a:solidFill>
                            <a:schemeClr val="tx1"/>
                          </a:solidFill>
                          <a:latin typeface="+mn-lt"/>
                          <a:cs typeface="Times New Roman" panose="02020603050405020304" pitchFamily="18" charset="0"/>
                        </a:rPr>
                        <a:t>BirthLocation</a:t>
                      </a:r>
                      <a:endParaRPr lang="el-GR" sz="2000" b="0" i="1" dirty="0">
                        <a:solidFill>
                          <a:schemeClr val="tx1"/>
                        </a:solidFill>
                        <a:latin typeface="+mn-lt"/>
                        <a:cs typeface="Times New Roman" panose="02020603050405020304" pitchFamily="18" charset="0"/>
                      </a:endParaRPr>
                    </a:p>
                  </a:txBody>
                  <a:tcPr marL="68577" marR="68577" marT="34222" marB="34222">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81781">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1</a:t>
                      </a:r>
                      <a:endParaRPr lang="el-GR" sz="2000" dirty="0">
                        <a:latin typeface="+mn-lt"/>
                        <a:cs typeface="Times New Roman" panose="02020603050405020304" pitchFamily="18" charset="0"/>
                      </a:endParaRPr>
                    </a:p>
                  </a:txBody>
                  <a:tcPr marL="68577" marR="68577" marT="34222" marB="34222">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Jennifer</a:t>
                      </a:r>
                      <a:r>
                        <a:rPr lang="en-US" sz="2000" baseline="0" dirty="0" smtClean="0">
                          <a:latin typeface="+mn-lt"/>
                          <a:cs typeface="Times New Roman" panose="02020603050405020304" pitchFamily="18" charset="0"/>
                        </a:rPr>
                        <a:t> Lawrence</a:t>
                      </a:r>
                      <a:endParaRPr lang="el-GR" sz="2000" dirty="0">
                        <a:latin typeface="+mn-lt"/>
                        <a:cs typeface="Times New Roman" panose="02020603050405020304" pitchFamily="18" charset="0"/>
                      </a:endParaRPr>
                    </a:p>
                  </a:txBody>
                  <a:tcPr marL="68577" marR="68577" marT="34222" marB="34222">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dirty="0" smtClean="0">
                          <a:latin typeface="+mn-lt"/>
                          <a:cs typeface="Times New Roman" panose="02020603050405020304" pitchFamily="18" charset="0"/>
                        </a:rPr>
                        <a:t>1990</a:t>
                      </a:r>
                      <a:endParaRPr lang="el-GR" sz="2000" dirty="0">
                        <a:latin typeface="+mn-lt"/>
                        <a:cs typeface="Times New Roman" panose="02020603050405020304" pitchFamily="18" charset="0"/>
                      </a:endParaRPr>
                    </a:p>
                  </a:txBody>
                  <a:tcPr marL="68577" marR="68577" marT="34222" marB="34222">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latin typeface="+mn-lt"/>
                          <a:cs typeface="Times New Roman" panose="02020603050405020304" pitchFamily="18" charset="0"/>
                        </a:rPr>
                        <a:t>Louisville,</a:t>
                      </a:r>
                      <a:r>
                        <a:rPr lang="en-US" sz="2000" baseline="0" dirty="0" smtClean="0">
                          <a:latin typeface="+mn-lt"/>
                          <a:cs typeface="Times New Roman" panose="02020603050405020304" pitchFamily="18" charset="0"/>
                        </a:rPr>
                        <a:t> KY</a:t>
                      </a:r>
                      <a:endParaRPr lang="el-GR" sz="2000" dirty="0">
                        <a:latin typeface="+mn-lt"/>
                        <a:cs typeface="Times New Roman" panose="02020603050405020304" pitchFamily="18" charset="0"/>
                      </a:endParaRPr>
                    </a:p>
                  </a:txBody>
                  <a:tcPr marL="68577" marR="68577" marT="34222" marB="34222">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81781">
                <a:tc>
                  <a:txBody>
                    <a:bodyPr/>
                    <a:lstStyle/>
                    <a:p>
                      <a:r>
                        <a:rPr lang="en-US" sz="2000" dirty="0" smtClean="0">
                          <a:latin typeface="+mn-lt"/>
                          <a:cs typeface="Times New Roman" panose="02020603050405020304" pitchFamily="18" charset="0"/>
                        </a:rPr>
                        <a:t>2</a:t>
                      </a:r>
                      <a:endParaRPr lang="el-GR" sz="2000" dirty="0">
                        <a:latin typeface="+mn-lt"/>
                        <a:cs typeface="Times New Roman" panose="02020603050405020304" pitchFamily="18" charset="0"/>
                      </a:endParaRPr>
                    </a:p>
                  </a:txBody>
                  <a:tcPr marL="68577" marR="68577" marT="34222" marB="34222">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2000" dirty="0" smtClean="0">
                          <a:latin typeface="+mn-lt"/>
                          <a:cs typeface="Times New Roman" panose="02020603050405020304" pitchFamily="18" charset="0"/>
                        </a:rPr>
                        <a:t>Josh Hutcherson</a:t>
                      </a:r>
                      <a:endParaRPr lang="el-GR" sz="2000" dirty="0">
                        <a:latin typeface="+mn-lt"/>
                        <a:cs typeface="Times New Roman" panose="02020603050405020304" pitchFamily="18" charset="0"/>
                      </a:endParaRPr>
                    </a:p>
                  </a:txBody>
                  <a:tcPr marL="68577" marR="68577" marT="34222" marB="3422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2000" dirty="0" smtClean="0">
                          <a:latin typeface="+mn-lt"/>
                          <a:cs typeface="Times New Roman" panose="02020603050405020304" pitchFamily="18" charset="0"/>
                        </a:rPr>
                        <a:t>1992</a:t>
                      </a:r>
                      <a:endParaRPr lang="el-GR" sz="2000" dirty="0">
                        <a:latin typeface="+mn-lt"/>
                        <a:cs typeface="Times New Roman" panose="02020603050405020304" pitchFamily="18" charset="0"/>
                      </a:endParaRPr>
                    </a:p>
                  </a:txBody>
                  <a:tcPr marL="68577" marR="68577" marT="34222" marB="3422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2000" dirty="0" smtClean="0">
                          <a:latin typeface="+mn-lt"/>
                          <a:cs typeface="Times New Roman" panose="02020603050405020304" pitchFamily="18" charset="0"/>
                        </a:rPr>
                        <a:t>Union, KY</a:t>
                      </a:r>
                      <a:endParaRPr lang="el-GR" sz="2000" dirty="0">
                        <a:latin typeface="+mn-lt"/>
                        <a:cs typeface="Times New Roman" panose="02020603050405020304" pitchFamily="18" charset="0"/>
                      </a:endParaRPr>
                    </a:p>
                  </a:txBody>
                  <a:tcPr marL="68577" marR="68577" marT="34222" marB="34222">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nvPr>
        </p:nvGraphicFramePr>
        <p:xfrm>
          <a:off x="7147554" y="4079165"/>
          <a:ext cx="3128560" cy="1493120"/>
        </p:xfrm>
        <a:graphic>
          <a:graphicData uri="http://schemas.openxmlformats.org/drawingml/2006/table">
            <a:tbl>
              <a:tblPr firstRow="1" bandRow="1"/>
              <a:tblGrid>
                <a:gridCol w="1481951"/>
                <a:gridCol w="1646609"/>
              </a:tblGrid>
              <a:tr h="281781">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latin typeface="+mn-lt"/>
                          <a:cs typeface="Times New Roman" panose="02020603050405020304" pitchFamily="18" charset="0"/>
                        </a:rPr>
                        <a:t>FILM2ACTOR</a:t>
                      </a:r>
                      <a:endParaRPr lang="el-GR" sz="2000" b="1" i="0" dirty="0">
                        <a:solidFill>
                          <a:schemeClr val="tx1"/>
                        </a:solidFill>
                        <a:latin typeface="+mn-lt"/>
                        <a:cs typeface="Times New Roman" panose="02020603050405020304" pitchFamily="18" charset="0"/>
                      </a:endParaRPr>
                    </a:p>
                  </a:txBody>
                  <a:tcPr marL="68609" marR="68609" marT="34240" marB="34240">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l-GR" sz="80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FD13B"/>
                    </a:solidFill>
                  </a:tcPr>
                </a:tc>
              </a:tr>
              <a:tr h="281781">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err="1" smtClean="0">
                          <a:solidFill>
                            <a:schemeClr val="tx1"/>
                          </a:solidFill>
                          <a:latin typeface="+mn-lt"/>
                          <a:cs typeface="Times New Roman" panose="02020603050405020304" pitchFamily="18" charset="0"/>
                        </a:rPr>
                        <a:t>FilmID</a:t>
                      </a:r>
                      <a:endParaRPr lang="el-GR" sz="2000" b="0" i="1" dirty="0">
                        <a:solidFill>
                          <a:schemeClr val="tx1"/>
                        </a:solidFill>
                        <a:latin typeface="+mn-lt"/>
                        <a:cs typeface="Times New Roman" panose="02020603050405020304" pitchFamily="18" charset="0"/>
                      </a:endParaRPr>
                    </a:p>
                  </a:txBody>
                  <a:tcPr marL="68609" marR="68609" marT="34240" marB="34240">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err="1" smtClean="0">
                          <a:solidFill>
                            <a:schemeClr val="tx1"/>
                          </a:solidFill>
                          <a:latin typeface="+mn-lt"/>
                          <a:cs typeface="Times New Roman" panose="02020603050405020304" pitchFamily="18" charset="0"/>
                        </a:rPr>
                        <a:t>ActorID</a:t>
                      </a:r>
                      <a:endParaRPr lang="el-GR" sz="2000" b="0" i="1" dirty="0">
                        <a:solidFill>
                          <a:schemeClr val="tx1"/>
                        </a:solidFill>
                        <a:latin typeface="+mn-lt"/>
                        <a:cs typeface="Times New Roman" panose="02020603050405020304" pitchFamily="18" charset="0"/>
                      </a:endParaRPr>
                    </a:p>
                  </a:txBody>
                  <a:tcPr marL="68609" marR="68609" marT="34240" marB="34240">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r>
              <a:tr h="281781">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1</a:t>
                      </a:r>
                      <a:endParaRPr lang="el-GR" sz="2000" dirty="0">
                        <a:latin typeface="+mn-lt"/>
                        <a:cs typeface="Times New Roman" panose="02020603050405020304" pitchFamily="18" charset="0"/>
                      </a:endParaRPr>
                    </a:p>
                  </a:txBody>
                  <a:tcPr marL="68609" marR="68609" marT="34240" marB="3424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1</a:t>
                      </a:r>
                      <a:endParaRPr lang="el-GR" sz="2000" dirty="0">
                        <a:latin typeface="+mn-lt"/>
                        <a:cs typeface="Times New Roman" panose="02020603050405020304" pitchFamily="18" charset="0"/>
                      </a:endParaRPr>
                    </a:p>
                  </a:txBody>
                  <a:tcPr marL="68609" marR="68609" marT="34240" marB="34240">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81781">
                <a:tc>
                  <a:txBody>
                    <a:bodyPr/>
                    <a:lstStyle/>
                    <a:p>
                      <a:r>
                        <a:rPr lang="en-US" sz="2000" dirty="0" smtClean="0">
                          <a:latin typeface="+mn-lt"/>
                          <a:cs typeface="Times New Roman" panose="02020603050405020304" pitchFamily="18" charset="0"/>
                        </a:rPr>
                        <a:t>1</a:t>
                      </a:r>
                      <a:endParaRPr lang="el-GR" sz="2000" dirty="0">
                        <a:latin typeface="+mn-lt"/>
                        <a:cs typeface="Times New Roman" panose="02020603050405020304" pitchFamily="18" charset="0"/>
                      </a:endParaRPr>
                    </a:p>
                  </a:txBody>
                  <a:tcPr marL="68609" marR="68609" marT="34240" marB="34240">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r>
                        <a:rPr lang="en-US" sz="2000" dirty="0" smtClean="0">
                          <a:latin typeface="+mn-lt"/>
                          <a:cs typeface="Times New Roman" panose="02020603050405020304" pitchFamily="18" charset="0"/>
                        </a:rPr>
                        <a:t>2</a:t>
                      </a:r>
                      <a:endParaRPr lang="el-GR" sz="2000" dirty="0">
                        <a:latin typeface="+mn-lt"/>
                        <a:cs typeface="Times New Roman" panose="02020603050405020304" pitchFamily="18" charset="0"/>
                      </a:endParaRPr>
                    </a:p>
                  </a:txBody>
                  <a:tcPr marL="68609" marR="68609" marT="34240" marB="34240">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bl>
          </a:graphicData>
        </a:graphic>
      </p:graphicFrame>
      <p:graphicFrame>
        <p:nvGraphicFramePr>
          <p:cNvPr id="7" name="Table 6"/>
          <p:cNvGraphicFramePr>
            <a:graphicFrameLocks noGrp="1"/>
          </p:cNvGraphicFramePr>
          <p:nvPr>
            <p:extLst/>
          </p:nvPr>
        </p:nvGraphicFramePr>
        <p:xfrm>
          <a:off x="7147554" y="2872664"/>
          <a:ext cx="3372400" cy="1120290"/>
        </p:xfrm>
        <a:graphic>
          <a:graphicData uri="http://schemas.openxmlformats.org/drawingml/2006/table">
            <a:tbl>
              <a:tblPr firstRow="1" bandRow="1"/>
              <a:tblGrid>
                <a:gridCol w="1064763"/>
                <a:gridCol w="1183069"/>
                <a:gridCol w="1124568"/>
              </a:tblGrid>
              <a:tr h="282046">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dirty="0" smtClean="0">
                          <a:latin typeface="+mn-lt"/>
                          <a:cs typeface="Times New Roman" panose="02020603050405020304" pitchFamily="18" charset="0"/>
                        </a:rPr>
                        <a:t>DIRECTOR</a:t>
                      </a:r>
                      <a:endParaRPr lang="el-GR" sz="2000" b="1" i="0" dirty="0">
                        <a:solidFill>
                          <a:schemeClr val="tx1"/>
                        </a:solidFill>
                        <a:latin typeface="+mn-lt"/>
                        <a:cs typeface="Times New Roman" panose="02020603050405020304" pitchFamily="18" charset="0"/>
                      </a:endParaRPr>
                    </a:p>
                  </a:txBody>
                  <a:tcPr marL="68607" marR="68607" marT="34315" marB="34315">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l-GR" sz="80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FD13B"/>
                    </a:solidFill>
                  </a:tcPr>
                </a:tc>
                <a:tc hMerge="1">
                  <a:txBody>
                    <a:bodyPr/>
                    <a:lstStyle/>
                    <a:p>
                      <a:endParaRPr lang="el-GR" sz="1000" b="1" i="0" dirty="0">
                        <a:solidFill>
                          <a:schemeClr val="tx1"/>
                        </a:solidFill>
                        <a:latin typeface="Century Schoolbook" panose="02040604050505020304" pitchFamily="18" charset="0"/>
                      </a:endParaRPr>
                    </a:p>
                  </a:txBody>
                  <a:tcPr/>
                </a:tc>
              </a:tr>
              <a:tr h="282046">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smtClean="0">
                          <a:solidFill>
                            <a:schemeClr val="tx1"/>
                          </a:solidFill>
                          <a:latin typeface="+mn-lt"/>
                          <a:cs typeface="Times New Roman" panose="02020603050405020304" pitchFamily="18" charset="0"/>
                        </a:rPr>
                        <a:t>ID</a:t>
                      </a:r>
                      <a:endParaRPr lang="el-GR" sz="2000" b="0" i="1" dirty="0">
                        <a:solidFill>
                          <a:schemeClr val="tx1"/>
                        </a:solidFill>
                        <a:latin typeface="+mn-lt"/>
                        <a:cs typeface="Times New Roman" panose="02020603050405020304" pitchFamily="18" charset="0"/>
                      </a:endParaRPr>
                    </a:p>
                  </a:txBody>
                  <a:tcPr marL="68607" marR="68607" marT="34315" marB="34315">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entury Schoolbook"/>
                        </a:defRPr>
                      </a:lvl1pPr>
                      <a:lvl2pPr marL="457200" algn="l" defTabSz="914400" rtl="0" eaLnBrk="1" latinLnBrk="0" hangingPunct="1">
                        <a:defRPr sz="1800" b="1" kern="1200">
                          <a:solidFill>
                            <a:schemeClr val="lt1"/>
                          </a:solidFill>
                          <a:latin typeface="Century Schoolbook"/>
                        </a:defRPr>
                      </a:lvl2pPr>
                      <a:lvl3pPr marL="914400" algn="l" defTabSz="914400" rtl="0" eaLnBrk="1" latinLnBrk="0" hangingPunct="1">
                        <a:defRPr sz="1800" b="1" kern="1200">
                          <a:solidFill>
                            <a:schemeClr val="lt1"/>
                          </a:solidFill>
                          <a:latin typeface="Century Schoolbook"/>
                        </a:defRPr>
                      </a:lvl3pPr>
                      <a:lvl4pPr marL="1371600" algn="l" defTabSz="914400" rtl="0" eaLnBrk="1" latinLnBrk="0" hangingPunct="1">
                        <a:defRPr sz="1800" b="1" kern="1200">
                          <a:solidFill>
                            <a:schemeClr val="lt1"/>
                          </a:solidFill>
                          <a:latin typeface="Century Schoolbook"/>
                        </a:defRPr>
                      </a:lvl4pPr>
                      <a:lvl5pPr marL="1828800" algn="l" defTabSz="914400" rtl="0" eaLnBrk="1" latinLnBrk="0" hangingPunct="1">
                        <a:defRPr sz="1800" b="1" kern="1200">
                          <a:solidFill>
                            <a:schemeClr val="lt1"/>
                          </a:solidFill>
                          <a:latin typeface="Century Schoolbook"/>
                        </a:defRPr>
                      </a:lvl5pPr>
                      <a:lvl6pPr marL="2286000" algn="l" defTabSz="914400" rtl="0" eaLnBrk="1" latinLnBrk="0" hangingPunct="1">
                        <a:defRPr sz="1800" b="1" kern="1200">
                          <a:solidFill>
                            <a:schemeClr val="lt1"/>
                          </a:solidFill>
                          <a:latin typeface="Century Schoolbook"/>
                        </a:defRPr>
                      </a:lvl6pPr>
                      <a:lvl7pPr marL="2743200" algn="l" defTabSz="914400" rtl="0" eaLnBrk="1" latinLnBrk="0" hangingPunct="1">
                        <a:defRPr sz="1800" b="1" kern="1200">
                          <a:solidFill>
                            <a:schemeClr val="lt1"/>
                          </a:solidFill>
                          <a:latin typeface="Century Schoolbook"/>
                        </a:defRPr>
                      </a:lvl7pPr>
                      <a:lvl8pPr marL="3200400" algn="l" defTabSz="914400" rtl="0" eaLnBrk="1" latinLnBrk="0" hangingPunct="1">
                        <a:defRPr sz="1800" b="1" kern="1200">
                          <a:solidFill>
                            <a:schemeClr val="lt1"/>
                          </a:solidFill>
                          <a:latin typeface="Century Schoolbook"/>
                        </a:defRPr>
                      </a:lvl8pPr>
                      <a:lvl9pPr marL="3657600" algn="l" defTabSz="914400" rtl="0" eaLnBrk="1" latinLnBrk="0" hangingPunct="1">
                        <a:defRPr sz="1800" b="1" kern="1200">
                          <a:solidFill>
                            <a:schemeClr val="lt1"/>
                          </a:solidFill>
                          <a:latin typeface="Century Schoolbook"/>
                        </a:defRPr>
                      </a:lvl9pPr>
                    </a:lstStyle>
                    <a:p>
                      <a:r>
                        <a:rPr lang="en-US" sz="2000" b="0" i="1" dirty="0" smtClean="0">
                          <a:solidFill>
                            <a:schemeClr val="tx1"/>
                          </a:solidFill>
                          <a:latin typeface="+mn-lt"/>
                          <a:cs typeface="Times New Roman" panose="02020603050405020304" pitchFamily="18" charset="0"/>
                        </a:rPr>
                        <a:t>Name</a:t>
                      </a:r>
                      <a:endParaRPr lang="el-GR" sz="2000" b="0" i="1" dirty="0">
                        <a:solidFill>
                          <a:schemeClr val="tx1"/>
                        </a:solidFill>
                        <a:latin typeface="+mn-lt"/>
                        <a:cs typeface="Times New Roman" panose="02020603050405020304" pitchFamily="18" charset="0"/>
                      </a:endParaRPr>
                    </a:p>
                  </a:txBody>
                  <a:tcPr marL="68607" marR="68607" marT="34315" marB="34315">
                    <a:lnL w="12700" cmpd="sng">
                      <a:solidFill>
                        <a:sysClr val="windowText" lastClr="000000"/>
                      </a:solidFill>
                    </a:lnL>
                    <a:lnR w="12700" cmpd="sng">
                      <a:solidFill>
                        <a:sysClr val="windowText" lastClr="000000"/>
                      </a:solidFill>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b="0" i="1" dirty="0" err="1" smtClean="0">
                          <a:solidFill>
                            <a:schemeClr val="tx1"/>
                          </a:solidFill>
                          <a:latin typeface="+mn-lt"/>
                          <a:cs typeface="Times New Roman" panose="02020603050405020304" pitchFamily="18" charset="0"/>
                        </a:rPr>
                        <a:t>BirthYear</a:t>
                      </a:r>
                      <a:endParaRPr lang="el-GR" sz="2000" b="0" i="1" dirty="0">
                        <a:solidFill>
                          <a:schemeClr val="tx1"/>
                        </a:solidFill>
                        <a:latin typeface="+mn-lt"/>
                        <a:cs typeface="Times New Roman" panose="02020603050405020304" pitchFamily="18" charset="0"/>
                      </a:endParaRPr>
                    </a:p>
                  </a:txBody>
                  <a:tcPr marL="68607" marR="68607" marT="34315" marB="34315">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r>
              <a:tr h="282046">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1</a:t>
                      </a:r>
                      <a:endParaRPr lang="el-GR" sz="2000" dirty="0">
                        <a:latin typeface="+mn-lt"/>
                        <a:cs typeface="Times New Roman" panose="02020603050405020304" pitchFamily="18" charset="0"/>
                      </a:endParaRPr>
                    </a:p>
                  </a:txBody>
                  <a:tcPr marL="68607" marR="68607" marT="34315" marB="34315">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Schoolbook"/>
                        </a:defRPr>
                      </a:lvl1pPr>
                      <a:lvl2pPr marL="457200" algn="l" defTabSz="914400" rtl="0" eaLnBrk="1" latinLnBrk="0" hangingPunct="1">
                        <a:defRPr sz="1800" kern="1200">
                          <a:solidFill>
                            <a:schemeClr val="dk1"/>
                          </a:solidFill>
                          <a:latin typeface="Century Schoolbook"/>
                        </a:defRPr>
                      </a:lvl2pPr>
                      <a:lvl3pPr marL="914400" algn="l" defTabSz="914400" rtl="0" eaLnBrk="1" latinLnBrk="0" hangingPunct="1">
                        <a:defRPr sz="1800" kern="1200">
                          <a:solidFill>
                            <a:schemeClr val="dk1"/>
                          </a:solidFill>
                          <a:latin typeface="Century Schoolbook"/>
                        </a:defRPr>
                      </a:lvl3pPr>
                      <a:lvl4pPr marL="1371600" algn="l" defTabSz="914400" rtl="0" eaLnBrk="1" latinLnBrk="0" hangingPunct="1">
                        <a:defRPr sz="1800" kern="1200">
                          <a:solidFill>
                            <a:schemeClr val="dk1"/>
                          </a:solidFill>
                          <a:latin typeface="Century Schoolbook"/>
                        </a:defRPr>
                      </a:lvl4pPr>
                      <a:lvl5pPr marL="1828800" algn="l" defTabSz="914400" rtl="0" eaLnBrk="1" latinLnBrk="0" hangingPunct="1">
                        <a:defRPr sz="1800" kern="1200">
                          <a:solidFill>
                            <a:schemeClr val="dk1"/>
                          </a:solidFill>
                          <a:latin typeface="Century Schoolbook"/>
                        </a:defRPr>
                      </a:lvl5pPr>
                      <a:lvl6pPr marL="2286000" algn="l" defTabSz="914400" rtl="0" eaLnBrk="1" latinLnBrk="0" hangingPunct="1">
                        <a:defRPr sz="1800" kern="1200">
                          <a:solidFill>
                            <a:schemeClr val="dk1"/>
                          </a:solidFill>
                          <a:latin typeface="Century Schoolbook"/>
                        </a:defRPr>
                      </a:lvl6pPr>
                      <a:lvl7pPr marL="2743200" algn="l" defTabSz="914400" rtl="0" eaLnBrk="1" latinLnBrk="0" hangingPunct="1">
                        <a:defRPr sz="1800" kern="1200">
                          <a:solidFill>
                            <a:schemeClr val="dk1"/>
                          </a:solidFill>
                          <a:latin typeface="Century Schoolbook"/>
                        </a:defRPr>
                      </a:lvl7pPr>
                      <a:lvl8pPr marL="3200400" algn="l" defTabSz="914400" rtl="0" eaLnBrk="1" latinLnBrk="0" hangingPunct="1">
                        <a:defRPr sz="1800" kern="1200">
                          <a:solidFill>
                            <a:schemeClr val="dk1"/>
                          </a:solidFill>
                          <a:latin typeface="Century Schoolbook"/>
                        </a:defRPr>
                      </a:lvl8pPr>
                      <a:lvl9pPr marL="3657600" algn="l" defTabSz="914400" rtl="0" eaLnBrk="1" latinLnBrk="0" hangingPunct="1">
                        <a:defRPr sz="1800" kern="1200">
                          <a:solidFill>
                            <a:schemeClr val="dk1"/>
                          </a:solidFill>
                          <a:latin typeface="Century Schoolbook"/>
                        </a:defRPr>
                      </a:lvl9pPr>
                    </a:lstStyle>
                    <a:p>
                      <a:r>
                        <a:rPr lang="en-US" sz="2000" dirty="0" smtClean="0">
                          <a:latin typeface="+mn-lt"/>
                          <a:cs typeface="Times New Roman" panose="02020603050405020304" pitchFamily="18" charset="0"/>
                        </a:rPr>
                        <a:t>Gary Ross</a:t>
                      </a:r>
                      <a:endParaRPr lang="el-GR" sz="2000" dirty="0">
                        <a:latin typeface="+mn-lt"/>
                        <a:cs typeface="Times New Roman" panose="02020603050405020304" pitchFamily="18" charset="0"/>
                      </a:endParaRPr>
                    </a:p>
                  </a:txBody>
                  <a:tcPr marL="68607" marR="68607" marT="34315" marB="34315">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2000" dirty="0" smtClean="0">
                          <a:latin typeface="+mn-lt"/>
                          <a:cs typeface="Times New Roman" panose="02020603050405020304" pitchFamily="18" charset="0"/>
                        </a:rPr>
                        <a:t>1956</a:t>
                      </a:r>
                      <a:endParaRPr lang="el-GR" sz="2000" dirty="0">
                        <a:latin typeface="+mn-lt"/>
                        <a:cs typeface="Times New Roman" panose="02020603050405020304" pitchFamily="18" charset="0"/>
                      </a:endParaRPr>
                    </a:p>
                  </a:txBody>
                  <a:tcPr marL="68607" marR="68607" marT="34315" marB="34315">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5208679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l-GR" smtClean="0"/>
              <a:t>R2RML Example (2)</a:t>
            </a:r>
          </a:p>
        </p:txBody>
      </p:sp>
      <p:sp>
        <p:nvSpPr>
          <p:cNvPr id="18435" name="Content Placeholder 2"/>
          <p:cNvSpPr>
            <a:spLocks noGrp="1"/>
          </p:cNvSpPr>
          <p:nvPr>
            <p:ph idx="1"/>
          </p:nvPr>
        </p:nvSpPr>
        <p:spPr>
          <a:xfrm>
            <a:off x="1098000" y="1846800"/>
            <a:ext cx="2410326" cy="4351338"/>
          </a:xfrm>
        </p:spPr>
        <p:txBody>
          <a:bodyPr>
            <a:normAutofit/>
          </a:bodyPr>
          <a:lstStyle/>
          <a:p>
            <a:r>
              <a:rPr lang="en-US" altLang="el-GR" sz="3200" dirty="0" smtClean="0"/>
              <a:t>An R2RML triples map</a:t>
            </a:r>
          </a:p>
          <a:p>
            <a:endParaRPr lang="en-US" altLang="el-GR" sz="3200" dirty="0" smtClean="0"/>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141</a:t>
            </a:fld>
            <a:endParaRPr lang="en-US"/>
          </a:p>
        </p:txBody>
      </p:sp>
      <p:graphicFrame>
        <p:nvGraphicFramePr>
          <p:cNvPr id="11" name="Table 10"/>
          <p:cNvGraphicFramePr>
            <a:graphicFrameLocks noGrp="1"/>
          </p:cNvGraphicFramePr>
          <p:nvPr>
            <p:extLst/>
          </p:nvPr>
        </p:nvGraphicFramePr>
        <p:xfrm>
          <a:off x="3679138" y="1971413"/>
          <a:ext cx="7510638" cy="4174680"/>
        </p:xfrm>
        <a:graphic>
          <a:graphicData uri="http://schemas.openxmlformats.org/drawingml/2006/table">
            <a:tbl>
              <a:tblPr bandRow="1">
                <a:tableStyleId>{21E4AEA4-8DFA-4A89-87EB-49C32662AFE0}</a:tableStyleId>
              </a:tblPr>
              <a:tblGrid>
                <a:gridCol w="7510638"/>
              </a:tblGrid>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@prefix </a:t>
                      </a:r>
                      <a:r>
                        <a:rPr lang="en-US" sz="1400" dirty="0" err="1">
                          <a:effectLst/>
                          <a:latin typeface="Courier New" panose="02070309020205020404" pitchFamily="49" charset="0"/>
                          <a:cs typeface="Courier New" panose="02070309020205020404" pitchFamily="49" charset="0"/>
                        </a:rPr>
                        <a:t>rr</a:t>
                      </a:r>
                      <a:r>
                        <a:rPr lang="en-US" sz="1400" dirty="0">
                          <a:effectLst/>
                          <a:latin typeface="Courier New" panose="02070309020205020404" pitchFamily="49" charset="0"/>
                          <a:cs typeface="Courier New" panose="02070309020205020404" pitchFamily="49" charset="0"/>
                        </a:rPr>
                        <a:t>: &lt;http://www.w3.org/ns/r2rml#&gt;.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@prefix ex: &lt;http://www.example.org/&gt;.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@prefix dc: &lt;http://purl.org/dc/terms/&gt;.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&lt;#TriplesMap1&gt;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rr:logicalTable</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rr:tableName</a:t>
                      </a:r>
                      <a:r>
                        <a:rPr lang="en-US" sz="1400" dirty="0">
                          <a:effectLst/>
                          <a:latin typeface="Courier New" panose="02070309020205020404" pitchFamily="49" charset="0"/>
                          <a:cs typeface="Courier New" panose="02070309020205020404" pitchFamily="49" charset="0"/>
                        </a:rPr>
                        <a:t> "FILM"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rr:subjectMap</a:t>
                      </a: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rr:template</a:t>
                      </a:r>
                      <a:r>
                        <a:rPr lang="en-US" sz="1400" dirty="0">
                          <a:effectLst/>
                          <a:latin typeface="Courier New" panose="02070309020205020404" pitchFamily="49" charset="0"/>
                          <a:cs typeface="Courier New" panose="02070309020205020404" pitchFamily="49" charset="0"/>
                        </a:rPr>
                        <a:t> "http://data.example.org/film/{ID}";</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rr:class</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ex:Movie</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rr:predicateObjectMap</a:t>
                      </a: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dc:title</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rr:objectMap</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rr:column</a:t>
                      </a:r>
                      <a:r>
                        <a:rPr lang="en-US" sz="1400" dirty="0">
                          <a:effectLst/>
                          <a:latin typeface="Courier New" panose="02070309020205020404" pitchFamily="49" charset="0"/>
                          <a:cs typeface="Courier New" panose="02070309020205020404" pitchFamily="49" charset="0"/>
                        </a:rPr>
                        <a:t> "Title"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rr:predicateObjectMap</a:t>
                      </a: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ex:releasedIn</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rr:objectMap</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rr:column</a:t>
                      </a:r>
                      <a:r>
                        <a:rPr lang="en-US" sz="1400" dirty="0">
                          <a:effectLst/>
                          <a:latin typeface="Courier New" panose="02070309020205020404" pitchFamily="49" charset="0"/>
                          <a:cs typeface="Courier New" panose="02070309020205020404" pitchFamily="49" charset="0"/>
                        </a:rPr>
                        <a:t> "Year";</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rr:datatype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xsd:gYear</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r h="219720">
                <a:tc>
                  <a:txBody>
                    <a:bodyPr/>
                    <a:lstStyle/>
                    <a:p>
                      <a:pPr marL="432000" marR="0">
                        <a:spcBef>
                          <a:spcPts val="0"/>
                        </a:spcBef>
                        <a:spcAft>
                          <a:spcPts val="0"/>
                        </a:spcAft>
                      </a:pPr>
                      <a:r>
                        <a:rPr lang="en-US" sz="1400" kern="1200" dirty="0" smtClean="0">
                          <a:effectLst/>
                          <a:latin typeface="Courier New" panose="02070309020205020404" pitchFamily="49" charset="0"/>
                          <a:cs typeface="Courier New" panose="02070309020205020404" pitchFamily="49" charset="0"/>
                        </a:rPr>
                        <a:t>].</a:t>
                      </a:r>
                      <a:endParaRPr lang="en-US" sz="1400"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marL="51437" marR="51437" marT="0" marB="0" anchor="ctr"/>
                </a:tc>
              </a:tr>
            </a:tbl>
          </a:graphicData>
        </a:graphic>
      </p:graphicFrame>
    </p:spTree>
    <p:extLst>
      <p:ext uri="{BB962C8B-B14F-4D97-AF65-F5344CB8AC3E}">
        <p14:creationId xmlns:p14="http://schemas.microsoft.com/office/powerpoint/2010/main" val="161589014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l-GR" dirty="0" smtClean="0"/>
              <a:t>R2RML Example (3)</a:t>
            </a:r>
          </a:p>
        </p:txBody>
      </p:sp>
      <p:sp>
        <p:nvSpPr>
          <p:cNvPr id="19459" name="Content Placeholder 2"/>
          <p:cNvSpPr>
            <a:spLocks noGrp="1"/>
          </p:cNvSpPr>
          <p:nvPr>
            <p:ph idx="1"/>
          </p:nvPr>
        </p:nvSpPr>
        <p:spPr/>
        <p:txBody>
          <a:bodyPr>
            <a:normAutofit/>
          </a:bodyPr>
          <a:lstStyle/>
          <a:p>
            <a:r>
              <a:rPr lang="en-US" altLang="el-GR" sz="3200" dirty="0" smtClean="0"/>
              <a:t>The result (in Turtle)</a:t>
            </a:r>
          </a:p>
          <a:p>
            <a:endParaRPr lang="en-US" altLang="el-GR" sz="3200" dirty="0" smtClean="0"/>
          </a:p>
          <a:p>
            <a:endParaRPr lang="en-US" altLang="el-GR" sz="3200" dirty="0" smtClean="0"/>
          </a:p>
          <a:p>
            <a:endParaRPr lang="en-US" altLang="el-GR" sz="3200" dirty="0" smtClean="0"/>
          </a:p>
          <a:p>
            <a:r>
              <a:rPr lang="en-US" altLang="el-GR" sz="3200" dirty="0" smtClean="0"/>
              <a:t>Note the reuse of terms from external ontologies</a:t>
            </a:r>
          </a:p>
          <a:p>
            <a:pPr lvl="1"/>
            <a:r>
              <a:rPr lang="en-US" altLang="el-GR" sz="2800" dirty="0" smtClean="0"/>
              <a:t>E.g. </a:t>
            </a:r>
            <a:r>
              <a:rPr lang="en-US" altLang="el-GR" sz="2800" dirty="0" err="1" smtClean="0"/>
              <a:t>dc:title</a:t>
            </a:r>
            <a:r>
              <a:rPr lang="en-US" altLang="el-GR" sz="2800" dirty="0" smtClean="0"/>
              <a:t> from Dublin Core</a:t>
            </a:r>
          </a:p>
          <a:p>
            <a:endParaRPr lang="en-US" altLang="el-GR" sz="3200" dirty="0" smtClean="0"/>
          </a:p>
        </p:txBody>
      </p:sp>
      <p:sp>
        <p:nvSpPr>
          <p:cNvPr id="3" name="Date Placeholder 2"/>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142</a:t>
            </a:fld>
            <a:endParaRPr lang="en-US"/>
          </a:p>
        </p:txBody>
      </p:sp>
      <p:graphicFrame>
        <p:nvGraphicFramePr>
          <p:cNvPr id="4" name="Table 3"/>
          <p:cNvGraphicFramePr>
            <a:graphicFrameLocks noGrp="1"/>
          </p:cNvGraphicFramePr>
          <p:nvPr>
            <p:extLst/>
          </p:nvPr>
        </p:nvGraphicFramePr>
        <p:xfrm>
          <a:off x="1145959" y="2732283"/>
          <a:ext cx="9586209" cy="1113366"/>
        </p:xfrm>
        <a:graphic>
          <a:graphicData uri="http://schemas.openxmlformats.org/drawingml/2006/table">
            <a:tbl>
              <a:tblPr bandRow="1">
                <a:tableStyleId>{21E4AEA4-8DFA-4A89-87EB-49C32662AFE0}</a:tableStyleId>
              </a:tblPr>
              <a:tblGrid>
                <a:gridCol w="9586209"/>
              </a:tblGrid>
              <a:tr h="371122">
                <a:tc>
                  <a:txBody>
                    <a:bodyPr/>
                    <a:lstStyle/>
                    <a:p>
                      <a:pPr marL="0" marR="0">
                        <a:spcBef>
                          <a:spcPts val="0"/>
                        </a:spcBef>
                        <a:spcAft>
                          <a:spcPts val="0"/>
                        </a:spcAft>
                      </a:pPr>
                      <a:r>
                        <a:rPr lang="en-US" sz="2400" kern="1200" dirty="0" smtClean="0">
                          <a:effectLst/>
                          <a:latin typeface="Courier New" panose="02070309020205020404" pitchFamily="49" charset="0"/>
                          <a:cs typeface="Courier New" panose="02070309020205020404" pitchFamily="49" charset="0"/>
                        </a:rPr>
                        <a:t>  &lt;http://data.example.org/film/1&gt; a </a:t>
                      </a:r>
                      <a:r>
                        <a:rPr lang="en-US" sz="2400" kern="1200" dirty="0" err="1" smtClean="0">
                          <a:effectLst/>
                          <a:latin typeface="Courier New" panose="02070309020205020404" pitchFamily="49" charset="0"/>
                          <a:cs typeface="Courier New" panose="02070309020205020404" pitchFamily="49" charset="0"/>
                        </a:rPr>
                        <a:t>ex:Movie</a:t>
                      </a:r>
                      <a:r>
                        <a:rPr lang="en-US" sz="2400" kern="1200" dirty="0" smtClean="0">
                          <a:effectLst/>
                          <a:latin typeface="Courier New" panose="02070309020205020404" pitchFamily="49" charset="0"/>
                          <a:cs typeface="Courier New" panose="02070309020205020404" pitchFamily="49" charset="0"/>
                        </a:rPr>
                        <a:t>;</a:t>
                      </a:r>
                      <a:endParaRPr lang="en-US" sz="2400"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marL="51443" marR="51443" marT="0" marB="0" anchor="ctr"/>
                </a:tc>
              </a:tr>
              <a:tr h="371122">
                <a:tc>
                  <a:txBody>
                    <a:bodyPr/>
                    <a:lstStyle/>
                    <a:p>
                      <a:pPr marL="0" marR="0">
                        <a:spcBef>
                          <a:spcPts val="0"/>
                        </a:spcBef>
                        <a:spcAft>
                          <a:spcPts val="0"/>
                        </a:spcAft>
                      </a:pPr>
                      <a:r>
                        <a:rPr lang="en-US" sz="2400" kern="1200" dirty="0" smtClean="0">
                          <a:effectLst/>
                          <a:latin typeface="Courier New" panose="02070309020205020404" pitchFamily="49" charset="0"/>
                          <a:cs typeface="Courier New" panose="02070309020205020404" pitchFamily="49" charset="0"/>
                        </a:rPr>
                        <a:t>                </a:t>
                      </a:r>
                      <a:r>
                        <a:rPr lang="en-US" sz="2400" kern="1200" dirty="0" err="1" smtClean="0">
                          <a:effectLst/>
                          <a:latin typeface="Courier New" panose="02070309020205020404" pitchFamily="49" charset="0"/>
                          <a:cs typeface="Courier New" panose="02070309020205020404" pitchFamily="49" charset="0"/>
                        </a:rPr>
                        <a:t>dc:title</a:t>
                      </a:r>
                      <a:r>
                        <a:rPr lang="en-US" sz="2400" kern="1200" dirty="0" smtClean="0">
                          <a:effectLst/>
                          <a:latin typeface="Courier New" panose="02070309020205020404" pitchFamily="49" charset="0"/>
                          <a:cs typeface="Courier New" panose="02070309020205020404" pitchFamily="49" charset="0"/>
                        </a:rPr>
                        <a:t> "The Hunger Games";</a:t>
                      </a:r>
                      <a:endParaRPr lang="en-US" sz="2400"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marL="51443" marR="51443" marT="0" marB="0" anchor="ctr"/>
                </a:tc>
              </a:tr>
              <a:tr h="371122">
                <a:tc>
                  <a:txBody>
                    <a:bodyPr/>
                    <a:lstStyle/>
                    <a:p>
                      <a:pPr marL="0" marR="0">
                        <a:spcBef>
                          <a:spcPts val="0"/>
                        </a:spcBef>
                        <a:spcAft>
                          <a:spcPts val="0"/>
                        </a:spcAft>
                      </a:pPr>
                      <a:r>
                        <a:rPr lang="en-US" sz="2400" kern="1200" dirty="0" smtClean="0">
                          <a:effectLst/>
                          <a:latin typeface="Courier New" panose="02070309020205020404" pitchFamily="49" charset="0"/>
                          <a:cs typeface="Courier New" panose="02070309020205020404" pitchFamily="49" charset="0"/>
                        </a:rPr>
                        <a:t>                </a:t>
                      </a:r>
                      <a:r>
                        <a:rPr lang="en-US" sz="2400" kern="1200" dirty="0" err="1" smtClean="0">
                          <a:effectLst/>
                          <a:latin typeface="Courier New" panose="02070309020205020404" pitchFamily="49" charset="0"/>
                          <a:cs typeface="Courier New" panose="02070309020205020404" pitchFamily="49" charset="0"/>
                        </a:rPr>
                        <a:t>ex:releasedIn</a:t>
                      </a:r>
                      <a:r>
                        <a:rPr lang="en-US" sz="2400" kern="1200" dirty="0" smtClean="0">
                          <a:effectLst/>
                          <a:latin typeface="Courier New" panose="02070309020205020404" pitchFamily="49" charset="0"/>
                          <a:cs typeface="Courier New" panose="02070309020205020404" pitchFamily="49" charset="0"/>
                        </a:rPr>
                        <a:t> "2012"^^</a:t>
                      </a:r>
                      <a:r>
                        <a:rPr lang="en-US" sz="2400" kern="1200" dirty="0" err="1" smtClean="0">
                          <a:effectLst/>
                          <a:latin typeface="Courier New" panose="02070309020205020404" pitchFamily="49" charset="0"/>
                          <a:cs typeface="Courier New" panose="02070309020205020404" pitchFamily="49" charset="0"/>
                        </a:rPr>
                        <a:t>xsd:gYear</a:t>
                      </a:r>
                      <a:r>
                        <a:rPr lang="en-US" sz="2400" kern="1200" dirty="0" smtClean="0">
                          <a:effectLst/>
                          <a:latin typeface="Courier New" panose="02070309020205020404" pitchFamily="49" charset="0"/>
                          <a:cs typeface="Courier New" panose="02070309020205020404" pitchFamily="49" charset="0"/>
                        </a:rPr>
                        <a:t>.</a:t>
                      </a:r>
                      <a:endParaRPr lang="en-US" sz="2400"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marL="51443" marR="51443" marT="0" marB="0" anchor="ctr"/>
                </a:tc>
              </a:tr>
            </a:tbl>
          </a:graphicData>
        </a:graphic>
      </p:graphicFrame>
    </p:spTree>
    <p:extLst>
      <p:ext uri="{BB962C8B-B14F-4D97-AF65-F5344CB8AC3E}">
        <p14:creationId xmlns:p14="http://schemas.microsoft.com/office/powerpoint/2010/main" val="131514647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l-GR" smtClean="0"/>
              <a:t>R2RML Example (4)</a:t>
            </a:r>
          </a:p>
        </p:txBody>
      </p:sp>
      <p:sp>
        <p:nvSpPr>
          <p:cNvPr id="20483" name="Content Placeholder 2"/>
          <p:cNvSpPr>
            <a:spLocks noGrp="1"/>
          </p:cNvSpPr>
          <p:nvPr>
            <p:ph idx="1"/>
          </p:nvPr>
        </p:nvSpPr>
        <p:spPr/>
        <p:txBody>
          <a:bodyPr>
            <a:normAutofit lnSpcReduction="10000"/>
          </a:bodyPr>
          <a:lstStyle/>
          <a:p>
            <a:r>
              <a:rPr lang="en-US" altLang="el-GR" sz="3200" dirty="0" smtClean="0"/>
              <a:t>The R2RML mapping graph of the example</a:t>
            </a:r>
          </a:p>
          <a:p>
            <a:pPr lvl="1"/>
            <a:r>
              <a:rPr lang="en-US" altLang="el-GR" sz="2800" dirty="0" smtClean="0"/>
              <a:t>Specifies the generation of a set of RDF triples for every row of the FILM relation</a:t>
            </a:r>
          </a:p>
          <a:p>
            <a:pPr lvl="1"/>
            <a:r>
              <a:rPr lang="en-US" altLang="el-GR" sz="2800" dirty="0" smtClean="0"/>
              <a:t>Is the simplest possible</a:t>
            </a:r>
          </a:p>
          <a:p>
            <a:pPr lvl="2"/>
            <a:r>
              <a:rPr lang="en-US" altLang="el-GR" sz="2400" dirty="0" smtClean="0"/>
              <a:t>Contains only one triples map</a:t>
            </a:r>
          </a:p>
          <a:p>
            <a:r>
              <a:rPr lang="en-US" altLang="el-GR" sz="3200" dirty="0" smtClean="0"/>
              <a:t>Every triples map must have exactly </a:t>
            </a:r>
          </a:p>
          <a:p>
            <a:pPr lvl="1"/>
            <a:r>
              <a:rPr lang="en-US" altLang="el-GR" sz="2800" dirty="0" smtClean="0"/>
              <a:t>One logical table</a:t>
            </a:r>
          </a:p>
          <a:p>
            <a:pPr lvl="1"/>
            <a:r>
              <a:rPr lang="en-US" altLang="el-GR" sz="2800" dirty="0" smtClean="0"/>
              <a:t>One subject map</a:t>
            </a:r>
          </a:p>
          <a:p>
            <a:pPr lvl="1"/>
            <a:r>
              <a:rPr lang="en-US" altLang="el-GR" sz="2800" dirty="0" smtClean="0"/>
              <a:t>One or more predicate-object maps</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143</a:t>
            </a:fld>
            <a:endParaRPr lang="en-US"/>
          </a:p>
        </p:txBody>
      </p:sp>
    </p:spTree>
    <p:extLst>
      <p:ext uri="{BB962C8B-B14F-4D97-AF65-F5344CB8AC3E}">
        <p14:creationId xmlns:p14="http://schemas.microsoft.com/office/powerpoint/2010/main" val="38995595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l-GR" smtClean="0"/>
              <a:t>R2RML Example (5)</a:t>
            </a:r>
          </a:p>
        </p:txBody>
      </p:sp>
      <p:sp>
        <p:nvSpPr>
          <p:cNvPr id="21507" name="Content Placeholder 2"/>
          <p:cNvSpPr>
            <a:spLocks noGrp="1"/>
          </p:cNvSpPr>
          <p:nvPr>
            <p:ph idx="1"/>
          </p:nvPr>
        </p:nvSpPr>
        <p:spPr/>
        <p:txBody>
          <a:bodyPr>
            <a:normAutofit/>
          </a:bodyPr>
          <a:lstStyle/>
          <a:p>
            <a:r>
              <a:rPr lang="en-US" altLang="el-GR" sz="3200" dirty="0" smtClean="0"/>
              <a:t>A logical table represents an SQL result set</a:t>
            </a:r>
          </a:p>
          <a:p>
            <a:pPr lvl="1"/>
            <a:r>
              <a:rPr lang="en-US" altLang="el-GR" sz="2800" dirty="0" smtClean="0"/>
              <a:t>Each row gives rise to an RDF triple</a:t>
            </a:r>
          </a:p>
          <a:p>
            <a:pPr lvl="2"/>
            <a:r>
              <a:rPr lang="en-US" altLang="el-GR" sz="2400" dirty="0" smtClean="0"/>
              <a:t>Or quad in the general case, when named graphs are used</a:t>
            </a:r>
          </a:p>
          <a:p>
            <a:r>
              <a:rPr lang="en-US" altLang="el-GR" sz="3200" dirty="0" smtClean="0"/>
              <a:t>A subject map is simply a term map that produces the subject of an RDF triple</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144</a:t>
            </a:fld>
            <a:endParaRPr lang="en-US"/>
          </a:p>
        </p:txBody>
      </p:sp>
    </p:spTree>
    <p:extLst>
      <p:ext uri="{BB962C8B-B14F-4D97-AF65-F5344CB8AC3E}">
        <p14:creationId xmlns:p14="http://schemas.microsoft.com/office/powerpoint/2010/main" val="9061563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l-GR" smtClean="0"/>
              <a:t>R2RML Example (6)</a:t>
            </a:r>
          </a:p>
        </p:txBody>
      </p:sp>
      <p:sp>
        <p:nvSpPr>
          <p:cNvPr id="3" name="Content Placeholder 2"/>
          <p:cNvSpPr>
            <a:spLocks noGrp="1"/>
          </p:cNvSpPr>
          <p:nvPr>
            <p:ph idx="1"/>
          </p:nvPr>
        </p:nvSpPr>
        <p:spPr/>
        <p:txBody>
          <a:bodyPr>
            <a:noAutofit/>
          </a:bodyPr>
          <a:lstStyle/>
          <a:p>
            <a:pPr>
              <a:defRPr/>
            </a:pPr>
            <a:r>
              <a:rPr lang="en-US" sz="3200" dirty="0"/>
              <a:t>Term </a:t>
            </a:r>
            <a:r>
              <a:rPr lang="en-US" sz="3200" dirty="0" smtClean="0"/>
              <a:t>maps</a:t>
            </a:r>
            <a:endParaRPr lang="en-US" sz="3200" dirty="0"/>
          </a:p>
          <a:p>
            <a:pPr lvl="1">
              <a:defRPr/>
            </a:pPr>
            <a:r>
              <a:rPr lang="en-US" sz="2800" dirty="0"/>
              <a:t>Template-valued </a:t>
            </a:r>
            <a:r>
              <a:rPr lang="en-US" sz="2800" dirty="0" smtClean="0"/>
              <a:t>(</a:t>
            </a:r>
            <a:r>
              <a:rPr lang="en-US" sz="2800" dirty="0" err="1" smtClean="0"/>
              <a:t>rr:template</a:t>
            </a:r>
            <a:r>
              <a:rPr lang="en-US" sz="2800" dirty="0" smtClean="0"/>
              <a:t>)</a:t>
            </a:r>
            <a:endParaRPr lang="en-US" sz="2800" dirty="0"/>
          </a:p>
          <a:p>
            <a:pPr lvl="2">
              <a:defRPr/>
            </a:pPr>
            <a:r>
              <a:rPr lang="en-US" sz="2400" dirty="0"/>
              <a:t>The subject map of the </a:t>
            </a:r>
            <a:r>
              <a:rPr lang="en-US" sz="2400" dirty="0" smtClean="0"/>
              <a:t>example</a:t>
            </a:r>
          </a:p>
          <a:p>
            <a:pPr lvl="1">
              <a:defRPr/>
            </a:pPr>
            <a:r>
              <a:rPr lang="en-US" sz="2800" dirty="0"/>
              <a:t>Constant-valued (</a:t>
            </a:r>
            <a:r>
              <a:rPr lang="en-US" sz="2800" dirty="0" err="1"/>
              <a:t>rr:predicate</a:t>
            </a:r>
            <a:r>
              <a:rPr lang="en-US" sz="2800" dirty="0"/>
              <a:t>)</a:t>
            </a:r>
            <a:endParaRPr lang="en-US" sz="2800" dirty="0" smtClean="0"/>
          </a:p>
          <a:p>
            <a:pPr lvl="2">
              <a:defRPr/>
            </a:pPr>
            <a:r>
              <a:rPr lang="en-US" sz="2400" dirty="0" smtClean="0"/>
              <a:t>The predicate map of the example</a:t>
            </a:r>
          </a:p>
          <a:p>
            <a:pPr lvl="1">
              <a:defRPr/>
            </a:pPr>
            <a:r>
              <a:rPr lang="en-US" sz="2800" dirty="0"/>
              <a:t>Column-valued (</a:t>
            </a:r>
            <a:r>
              <a:rPr lang="en-US" sz="2800" dirty="0" err="1"/>
              <a:t>rr:column</a:t>
            </a:r>
            <a:r>
              <a:rPr lang="en-US" sz="2800" dirty="0"/>
              <a:t>)</a:t>
            </a:r>
            <a:endParaRPr lang="en-US" sz="2800" dirty="0" smtClean="0"/>
          </a:p>
          <a:p>
            <a:pPr lvl="2">
              <a:defRPr/>
            </a:pPr>
            <a:r>
              <a:rPr lang="en-US" sz="2400" dirty="0"/>
              <a:t>The object </a:t>
            </a:r>
            <a:r>
              <a:rPr lang="en-US" sz="2400" dirty="0" smtClean="0"/>
              <a:t>map of the example</a:t>
            </a:r>
          </a:p>
          <a:p>
            <a:pPr>
              <a:defRPr/>
            </a:pPr>
            <a:r>
              <a:rPr lang="en-US" sz="3200" dirty="0" smtClean="0"/>
              <a:t>Every </a:t>
            </a:r>
            <a:r>
              <a:rPr lang="en-US" sz="3200" dirty="0"/>
              <a:t>generated resource will be an instance of </a:t>
            </a:r>
            <a:r>
              <a:rPr lang="en-US" sz="3200" dirty="0" err="1" smtClean="0"/>
              <a:t>ex:Movie</a:t>
            </a:r>
            <a:endParaRPr lang="en-US" sz="3200" dirty="0"/>
          </a:p>
          <a:p>
            <a:pPr lvl="1">
              <a:defRPr/>
            </a:pPr>
            <a:r>
              <a:rPr lang="en-US" sz="2800" dirty="0" smtClean="0"/>
              <a:t>Use of </a:t>
            </a:r>
            <a:r>
              <a:rPr lang="en-US" sz="2800" dirty="0" err="1" smtClean="0"/>
              <a:t>rr:class</a:t>
            </a:r>
            <a:endParaRPr lang="en-US" sz="2800"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145</a:t>
            </a:fld>
            <a:endParaRPr lang="en-US"/>
          </a:p>
        </p:txBody>
      </p:sp>
    </p:spTree>
    <p:extLst>
      <p:ext uri="{BB962C8B-B14F-4D97-AF65-F5344CB8AC3E}">
        <p14:creationId xmlns:p14="http://schemas.microsoft.com/office/powerpoint/2010/main" val="267946658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l-GR" smtClean="0"/>
              <a:t>R2RML Example (7)</a:t>
            </a:r>
          </a:p>
        </p:txBody>
      </p:sp>
      <p:sp>
        <p:nvSpPr>
          <p:cNvPr id="3" name="Content Placeholder 2"/>
          <p:cNvSpPr>
            <a:spLocks noGrp="1"/>
          </p:cNvSpPr>
          <p:nvPr>
            <p:ph idx="1"/>
          </p:nvPr>
        </p:nvSpPr>
        <p:spPr/>
        <p:txBody>
          <a:bodyPr>
            <a:noAutofit/>
          </a:bodyPr>
          <a:lstStyle/>
          <a:p>
            <a:pPr>
              <a:defRPr/>
            </a:pPr>
            <a:r>
              <a:rPr lang="en-US" sz="2800" dirty="0" smtClean="0"/>
              <a:t>Subject maps</a:t>
            </a:r>
          </a:p>
          <a:p>
            <a:pPr lvl="1">
              <a:defRPr/>
            </a:pPr>
            <a:r>
              <a:rPr lang="en-US" sz="2400" dirty="0" smtClean="0"/>
              <a:t>Generate subjects</a:t>
            </a:r>
          </a:p>
          <a:p>
            <a:pPr>
              <a:defRPr/>
            </a:pPr>
            <a:r>
              <a:rPr lang="en-US" sz="3000" dirty="0" smtClean="0"/>
              <a:t>Predicate-object maps</a:t>
            </a:r>
          </a:p>
          <a:p>
            <a:pPr lvl="1">
              <a:defRPr/>
            </a:pPr>
            <a:r>
              <a:rPr lang="en-US" sz="2400" dirty="0" smtClean="0"/>
              <a:t>Generate </a:t>
            </a:r>
            <a:r>
              <a:rPr lang="en-US" sz="2400" dirty="0"/>
              <a:t>pairs of predicates and </a:t>
            </a:r>
            <a:r>
              <a:rPr lang="en-US" sz="2400" dirty="0" smtClean="0"/>
              <a:t>objects</a:t>
            </a:r>
            <a:endParaRPr lang="en-US" sz="2400" dirty="0"/>
          </a:p>
          <a:p>
            <a:pPr lvl="1">
              <a:defRPr/>
            </a:pPr>
            <a:r>
              <a:rPr lang="en-US" sz="2400" dirty="0" smtClean="0"/>
              <a:t>Contain </a:t>
            </a:r>
            <a:r>
              <a:rPr lang="en-US" sz="2400" dirty="0"/>
              <a:t>at least one predicate </a:t>
            </a:r>
            <a:r>
              <a:rPr lang="en-US" sz="2400" dirty="0" smtClean="0"/>
              <a:t>map</a:t>
            </a:r>
          </a:p>
          <a:p>
            <a:pPr lvl="1">
              <a:defRPr/>
            </a:pPr>
            <a:r>
              <a:rPr lang="en-US" sz="2400" dirty="0"/>
              <a:t>Contain </a:t>
            </a:r>
            <a:r>
              <a:rPr lang="en-US" sz="2400" dirty="0" smtClean="0"/>
              <a:t>at </a:t>
            </a:r>
            <a:r>
              <a:rPr lang="en-US" sz="2400" dirty="0"/>
              <a:t>least one object </a:t>
            </a:r>
            <a:r>
              <a:rPr lang="en-US" sz="2400" dirty="0" smtClean="0"/>
              <a:t>map</a:t>
            </a:r>
          </a:p>
          <a:p>
            <a:pPr>
              <a:defRPr/>
            </a:pPr>
            <a:r>
              <a:rPr lang="en-US" sz="2800" dirty="0" smtClean="0"/>
              <a:t>Typed Literals</a:t>
            </a:r>
          </a:p>
          <a:p>
            <a:pPr lvl="1">
              <a:defRPr/>
            </a:pPr>
            <a:r>
              <a:rPr lang="en-US" sz="2400" dirty="0" smtClean="0"/>
              <a:t>Use of </a:t>
            </a:r>
            <a:r>
              <a:rPr lang="en-US" sz="2400" dirty="0" err="1" smtClean="0"/>
              <a:t>rr:datatype</a:t>
            </a:r>
            <a:endParaRPr lang="en-US" sz="2400" dirty="0" smtClean="0"/>
          </a:p>
          <a:p>
            <a:pPr lvl="1">
              <a:defRPr/>
            </a:pPr>
            <a:r>
              <a:rPr lang="en-US" sz="2400" dirty="0" smtClean="0"/>
              <a:t>The second object map of the example specifies that the datatype of </a:t>
            </a:r>
            <a:r>
              <a:rPr lang="en-US" sz="2400" dirty="0"/>
              <a:t>the RDF literal that will be </a:t>
            </a:r>
            <a:r>
              <a:rPr lang="en-US" sz="2400" dirty="0" smtClean="0"/>
              <a:t>generated will be </a:t>
            </a:r>
            <a:r>
              <a:rPr lang="en-US" sz="2400" dirty="0" err="1" smtClean="0"/>
              <a:t>xsd:gYear</a:t>
            </a:r>
            <a:endParaRPr lang="en-US" sz="2400"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146</a:t>
            </a:fld>
            <a:endParaRPr lang="en-US"/>
          </a:p>
        </p:txBody>
      </p:sp>
    </p:spTree>
    <p:extLst>
      <p:ext uri="{BB962C8B-B14F-4D97-AF65-F5344CB8AC3E}">
        <p14:creationId xmlns:p14="http://schemas.microsoft.com/office/powerpoint/2010/main" val="225555054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l-GR" smtClean="0"/>
              <a:t>Foreign Keys (1)</a:t>
            </a:r>
          </a:p>
        </p:txBody>
      </p:sp>
      <p:sp>
        <p:nvSpPr>
          <p:cNvPr id="3" name="Content Placeholder 2"/>
          <p:cNvSpPr>
            <a:spLocks noGrp="1"/>
          </p:cNvSpPr>
          <p:nvPr>
            <p:ph idx="1"/>
          </p:nvPr>
        </p:nvSpPr>
        <p:spPr>
          <a:xfrm>
            <a:off x="1098000" y="1846800"/>
            <a:ext cx="4074891" cy="4382734"/>
          </a:xfrm>
        </p:spPr>
        <p:txBody>
          <a:bodyPr>
            <a:normAutofit/>
          </a:bodyPr>
          <a:lstStyle/>
          <a:p>
            <a:pPr>
              <a:defRPr/>
            </a:pPr>
            <a:r>
              <a:rPr lang="en-US" sz="2800" dirty="0" smtClean="0"/>
              <a:t>Add </a:t>
            </a:r>
            <a:r>
              <a:rPr lang="en-US" sz="2800" dirty="0"/>
              <a:t>another predicate-object map that operates on the DIRECTOR relation</a:t>
            </a:r>
          </a:p>
          <a:p>
            <a:pPr>
              <a:defRPr/>
            </a:pPr>
            <a:r>
              <a:rPr lang="en-US" sz="2800" dirty="0"/>
              <a:t>Specify the generation of three RDF triples per row of the DIRECTOR </a:t>
            </a:r>
            <a:r>
              <a:rPr lang="en-US" sz="2800" dirty="0" smtClean="0"/>
              <a:t>relation</a:t>
            </a:r>
            <a:endParaRPr lang="en-US" sz="2800"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147</a:t>
            </a:fld>
            <a:endParaRPr lang="en-US"/>
          </a:p>
        </p:txBody>
      </p:sp>
      <p:graphicFrame>
        <p:nvGraphicFramePr>
          <p:cNvPr id="5" name="Table 4"/>
          <p:cNvGraphicFramePr>
            <a:graphicFrameLocks noGrp="1"/>
          </p:cNvGraphicFramePr>
          <p:nvPr>
            <p:extLst/>
          </p:nvPr>
        </p:nvGraphicFramePr>
        <p:xfrm>
          <a:off x="5146340" y="714382"/>
          <a:ext cx="6897510" cy="5508974"/>
        </p:xfrm>
        <a:graphic>
          <a:graphicData uri="http://schemas.openxmlformats.org/drawingml/2006/table">
            <a:tbl>
              <a:tblPr bandRow="1">
                <a:tableStyleId>{21E4AEA4-8DFA-4A89-87EB-49C32662AFE0}</a:tableStyleId>
              </a:tblPr>
              <a:tblGrid>
                <a:gridCol w="6897510"/>
              </a:tblGrid>
              <a:tr h="289946">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@prefix </a:t>
                      </a:r>
                      <a:r>
                        <a:rPr lang="en-US" sz="1400" dirty="0" err="1">
                          <a:effectLst/>
                          <a:latin typeface="Courier New" panose="02070309020205020404" pitchFamily="49" charset="0"/>
                          <a:cs typeface="Courier New" panose="02070309020205020404" pitchFamily="49" charset="0"/>
                        </a:rPr>
                        <a:t>rr</a:t>
                      </a:r>
                      <a:r>
                        <a:rPr lang="en-US" sz="1400" dirty="0">
                          <a:effectLst/>
                          <a:latin typeface="Courier New" panose="02070309020205020404" pitchFamily="49" charset="0"/>
                          <a:cs typeface="Courier New" panose="02070309020205020404" pitchFamily="49" charset="0"/>
                        </a:rPr>
                        <a:t>: &lt;http://www.w3.org/ns/r2rml#&gt;.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@prefix ex: &lt;http://www.example.org/&gt;.</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@prefix </a:t>
                      </a:r>
                      <a:r>
                        <a:rPr lang="en-US" sz="1400" dirty="0" err="1">
                          <a:effectLst/>
                          <a:latin typeface="Courier New" panose="02070309020205020404" pitchFamily="49" charset="0"/>
                          <a:cs typeface="Courier New" panose="02070309020205020404" pitchFamily="49" charset="0"/>
                        </a:rPr>
                        <a:t>foaf</a:t>
                      </a:r>
                      <a:r>
                        <a:rPr lang="en-US" sz="1400" dirty="0">
                          <a:effectLst/>
                          <a:latin typeface="Courier New" panose="02070309020205020404" pitchFamily="49" charset="0"/>
                          <a:cs typeface="Courier New" panose="02070309020205020404" pitchFamily="49" charset="0"/>
                        </a:rPr>
                        <a:t>: &lt;http://xmlns.com/foaf/0.1/&gt;.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&lt;#TriplesMap2&gt;</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rr:logicalTable [ rr:tableName "DIRECTOR" ];</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rr:subjectMap [</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rr:template</a:t>
                      </a:r>
                      <a:r>
                        <a:rPr lang="en-US" sz="1400" dirty="0">
                          <a:effectLst/>
                          <a:latin typeface="Courier New" panose="02070309020205020404" pitchFamily="49" charset="0"/>
                          <a:cs typeface="Courier New" panose="02070309020205020404" pitchFamily="49" charset="0"/>
                        </a:rPr>
                        <a:t> "http://data.example.org/director/{ID}";</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rr:class ex:Director;</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rr:predicateObjectMap [</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rr:predicate foaf:name;</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rr:objectMap [ rr:column "Name" ];</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rr:predicateObjectMap [</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rr:predicate ex:bornIn;</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rr:objectMap [ rr:column "BirthYear";</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a:effectLst/>
                          <a:latin typeface="Courier New" panose="02070309020205020404" pitchFamily="49" charset="0"/>
                          <a:cs typeface="Courier New" panose="02070309020205020404" pitchFamily="49" charset="0"/>
                        </a:rPr>
                        <a:t>                       rr:datatype xsd:gYear;];</a:t>
                      </a:r>
                      <a:endParaRPr lang="en-US" sz="140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r h="289946">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70" marR="47370" marT="0" marB="0" anchor="ctr"/>
                </a:tc>
              </a:tr>
            </a:tbl>
          </a:graphicData>
        </a:graphic>
      </p:graphicFrame>
    </p:spTree>
    <p:extLst>
      <p:ext uri="{BB962C8B-B14F-4D97-AF65-F5344CB8AC3E}">
        <p14:creationId xmlns:p14="http://schemas.microsoft.com/office/powerpoint/2010/main" val="292496611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l-GR" smtClean="0"/>
              <a:t>Foreign Keys (2)</a:t>
            </a:r>
          </a:p>
        </p:txBody>
      </p:sp>
      <p:sp>
        <p:nvSpPr>
          <p:cNvPr id="3" name="Content Placeholder 2"/>
          <p:cNvSpPr>
            <a:spLocks noGrp="1"/>
          </p:cNvSpPr>
          <p:nvPr>
            <p:ph idx="1"/>
          </p:nvPr>
        </p:nvSpPr>
        <p:spPr>
          <a:xfrm>
            <a:off x="1098000" y="1846800"/>
            <a:ext cx="4580468" cy="4170181"/>
          </a:xfrm>
        </p:spPr>
        <p:txBody>
          <a:bodyPr>
            <a:normAutofit/>
          </a:bodyPr>
          <a:lstStyle/>
          <a:p>
            <a:pPr>
              <a:defRPr/>
            </a:pPr>
            <a:r>
              <a:rPr lang="en-US" sz="2800" dirty="0" smtClean="0"/>
              <a:t>Add </a:t>
            </a:r>
            <a:r>
              <a:rPr lang="en-US" sz="2800" dirty="0"/>
              <a:t>another predicate-object map, the referencing object </a:t>
            </a:r>
            <a:r>
              <a:rPr lang="en-US" sz="2800" dirty="0" smtClean="0"/>
              <a:t>map</a:t>
            </a:r>
          </a:p>
          <a:p>
            <a:pPr>
              <a:defRPr/>
            </a:pPr>
            <a:r>
              <a:rPr lang="en-US" sz="2800" dirty="0" smtClean="0"/>
              <a:t>Link </a:t>
            </a:r>
            <a:r>
              <a:rPr lang="en-US" sz="2800" dirty="0"/>
              <a:t>entities described in separate </a:t>
            </a:r>
            <a:r>
              <a:rPr lang="en-US" sz="2800" dirty="0" smtClean="0"/>
              <a:t>tables</a:t>
            </a:r>
          </a:p>
          <a:p>
            <a:pPr>
              <a:defRPr/>
            </a:pPr>
            <a:r>
              <a:rPr lang="en-US" sz="2800" dirty="0" smtClean="0"/>
              <a:t>Exploit the </a:t>
            </a:r>
            <a:r>
              <a:rPr lang="en-US" sz="2800" dirty="0"/>
              <a:t>foreign key relationship of </a:t>
            </a:r>
            <a:r>
              <a:rPr lang="en-US" sz="2800" dirty="0" err="1" smtClean="0"/>
              <a:t>FILM.Director</a:t>
            </a:r>
            <a:r>
              <a:rPr lang="en-US" sz="2800" dirty="0" smtClean="0"/>
              <a:t> </a:t>
            </a:r>
            <a:r>
              <a:rPr lang="en-US" sz="2800" dirty="0"/>
              <a:t>and </a:t>
            </a:r>
            <a:r>
              <a:rPr lang="en-US" sz="2800" dirty="0" smtClean="0"/>
              <a:t>DIRECTOR.ID</a:t>
            </a:r>
            <a:endParaRPr lang="en-US" sz="2800" dirty="0"/>
          </a:p>
          <a:p>
            <a:pPr>
              <a:defRPr/>
            </a:pPr>
            <a:endParaRPr lang="en-US" sz="2800" dirty="0" smtClean="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148</a:t>
            </a:fld>
            <a:endParaRPr lang="en-US"/>
          </a:p>
        </p:txBody>
      </p:sp>
      <p:graphicFrame>
        <p:nvGraphicFramePr>
          <p:cNvPr id="7" name="Table 6"/>
          <p:cNvGraphicFramePr>
            <a:graphicFrameLocks noGrp="1"/>
          </p:cNvGraphicFramePr>
          <p:nvPr>
            <p:extLst/>
          </p:nvPr>
        </p:nvGraphicFramePr>
        <p:xfrm>
          <a:off x="5688401" y="344122"/>
          <a:ext cx="6296378" cy="5836700"/>
        </p:xfrm>
        <a:graphic>
          <a:graphicData uri="http://schemas.openxmlformats.org/drawingml/2006/table">
            <a:tbl>
              <a:tblPr bandRow="1">
                <a:tableStyleId>{21E4AEA4-8DFA-4A89-87EB-49C32662AFE0}</a:tableStyleId>
              </a:tblPr>
              <a:tblGrid>
                <a:gridCol w="6296378"/>
              </a:tblGrid>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&lt;#TriplesMap1&gt;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rr:logicalTable</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rr:tableName</a:t>
                      </a:r>
                      <a:r>
                        <a:rPr lang="en-US" sz="1400" dirty="0">
                          <a:effectLst/>
                          <a:latin typeface="Courier New" panose="02070309020205020404" pitchFamily="49" charset="0"/>
                          <a:cs typeface="Courier New" panose="02070309020205020404" pitchFamily="49" charset="0"/>
                        </a:rPr>
                        <a:t> "FILM"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rr:subjectMap</a:t>
                      </a: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rr:template</a:t>
                      </a:r>
                      <a:r>
                        <a:rPr lang="en-US" sz="1400" dirty="0">
                          <a:effectLst/>
                          <a:latin typeface="Courier New" panose="02070309020205020404" pitchFamily="49" charset="0"/>
                          <a:cs typeface="Courier New" panose="02070309020205020404" pitchFamily="49" charset="0"/>
                        </a:rPr>
                        <a:t> "http://data.example.org/film/{ID}";</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rr:class</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ex:Movie</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rr:predicateObjectMap</a:t>
                      </a: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dc:title</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rr:objectMap</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rr:column</a:t>
                      </a:r>
                      <a:r>
                        <a:rPr lang="en-US" sz="1400" dirty="0">
                          <a:effectLst/>
                          <a:latin typeface="Courier New" panose="02070309020205020404" pitchFamily="49" charset="0"/>
                          <a:cs typeface="Courier New" panose="02070309020205020404" pitchFamily="49" charset="0"/>
                        </a:rPr>
                        <a:t> "Title"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rr:predicateObjectMap</a:t>
                      </a: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ex:releasedIn</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rr:objectMap</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rr:column</a:t>
                      </a:r>
                      <a:r>
                        <a:rPr lang="en-US" sz="1400" dirty="0">
                          <a:effectLst/>
                          <a:latin typeface="Courier New" panose="02070309020205020404" pitchFamily="49" charset="0"/>
                          <a:cs typeface="Courier New" panose="02070309020205020404" pitchFamily="49" charset="0"/>
                        </a:rPr>
                        <a:t> "Year";</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rr:datatype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xsd:gYear</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endParaRPr lang="en-US" sz="1400" kern="1200" dirty="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rr:predicateObjectMap</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ex:directedBy</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rr:objectMap</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rr:parentTriplesMap</a:t>
                      </a:r>
                      <a:r>
                        <a:rPr lang="en-US" sz="1400" dirty="0">
                          <a:effectLst/>
                          <a:latin typeface="Courier New" panose="02070309020205020404" pitchFamily="49" charset="0"/>
                          <a:cs typeface="Courier New" panose="02070309020205020404" pitchFamily="49" charset="0"/>
                        </a:rPr>
                        <a:t> &lt;#TriplesMap2&gt;;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rr:joinCondition</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rr:child</a:t>
                      </a:r>
                      <a:r>
                        <a:rPr lang="en-US" sz="1400" dirty="0">
                          <a:effectLst/>
                          <a:latin typeface="Courier New" panose="02070309020205020404" pitchFamily="49" charset="0"/>
                          <a:cs typeface="Courier New" panose="02070309020205020404" pitchFamily="49" charset="0"/>
                        </a:rPr>
                        <a:t> "Director";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rr:parent</a:t>
                      </a:r>
                      <a:r>
                        <a:rPr lang="en-US" sz="1400" dirty="0">
                          <a:effectLst/>
                          <a:latin typeface="Courier New" panose="02070309020205020404" pitchFamily="49" charset="0"/>
                          <a:cs typeface="Courier New" panose="02070309020205020404" pitchFamily="49" charset="0"/>
                        </a:rPr>
                        <a:t> "ID";</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47367" marR="47367" marT="0" marB="0"/>
                </a:tc>
              </a:tr>
              <a:tr h="233468">
                <a:tc>
                  <a:txBody>
                    <a:bodyPr/>
                    <a:lstStyle/>
                    <a:p>
                      <a:pPr marL="18000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effectLst/>
                          <a:latin typeface="Courier New" panose="02070309020205020404" pitchFamily="49" charset="0"/>
                          <a:cs typeface="Courier New" panose="02070309020205020404" pitchFamily="49" charset="0"/>
                        </a:rPr>
                        <a:t>    </a:t>
                      </a:r>
                      <a:r>
                        <a:rPr lang="en-US" sz="1400" kern="1200" dirty="0" smtClean="0">
                          <a:effectLst/>
                          <a:latin typeface="Courier New" panose="02070309020205020404" pitchFamily="49" charset="0"/>
                          <a:cs typeface="Courier New" panose="02070309020205020404" pitchFamily="49" charset="0"/>
                        </a:rPr>
                        <a:t>].</a:t>
                      </a:r>
                      <a:endParaRPr lang="en-US" sz="1400" kern="1200" dirty="0" smtClean="0">
                        <a:solidFill>
                          <a:schemeClr val="dk1"/>
                        </a:solidFill>
                        <a:effectLst/>
                        <a:latin typeface="Courier New" panose="02070309020205020404" pitchFamily="49" charset="0"/>
                        <a:ea typeface="Calibri" panose="020F0502020204030204" pitchFamily="34" charset="0"/>
                        <a:cs typeface="Courier New" panose="02070309020205020404" pitchFamily="49" charset="0"/>
                      </a:endParaRPr>
                    </a:p>
                  </a:txBody>
                  <a:tcPr marL="51427" marR="51427" marT="0" marB="0"/>
                </a:tc>
              </a:tr>
            </a:tbl>
          </a:graphicData>
        </a:graphic>
      </p:graphicFrame>
    </p:spTree>
    <p:extLst>
      <p:ext uri="{BB962C8B-B14F-4D97-AF65-F5344CB8AC3E}">
        <p14:creationId xmlns:p14="http://schemas.microsoft.com/office/powerpoint/2010/main" val="23612579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l-GR" smtClean="0"/>
              <a:t>Foreign Keys (3)</a:t>
            </a:r>
          </a:p>
        </p:txBody>
      </p:sp>
      <p:sp>
        <p:nvSpPr>
          <p:cNvPr id="26627" name="Content Placeholder 2"/>
          <p:cNvSpPr>
            <a:spLocks noGrp="1"/>
          </p:cNvSpPr>
          <p:nvPr>
            <p:ph idx="1"/>
          </p:nvPr>
        </p:nvSpPr>
        <p:spPr/>
        <p:txBody>
          <a:bodyPr>
            <a:normAutofit/>
          </a:bodyPr>
          <a:lstStyle/>
          <a:p>
            <a:r>
              <a:rPr lang="en-US" altLang="el-GR" sz="3200" dirty="0" smtClean="0"/>
              <a:t>TriplesMap1 now contains a </a:t>
            </a:r>
            <a:r>
              <a:rPr lang="en-US" altLang="el-GR" sz="3200" i="1" dirty="0" smtClean="0"/>
              <a:t>referencing object map</a:t>
            </a:r>
            <a:endParaRPr lang="en-US" altLang="el-GR" sz="3200" dirty="0" smtClean="0"/>
          </a:p>
          <a:p>
            <a:pPr lvl="1"/>
            <a:r>
              <a:rPr lang="en-US" altLang="el-GR" sz="2800" dirty="0" smtClean="0"/>
              <a:t>Responsible for the generation of the object of a triple</a:t>
            </a:r>
          </a:p>
          <a:p>
            <a:pPr lvl="1"/>
            <a:r>
              <a:rPr lang="en-US" altLang="el-GR" sz="2800" dirty="0" smtClean="0"/>
              <a:t>Referencing object maps are a special case of object maps</a:t>
            </a:r>
          </a:p>
          <a:p>
            <a:pPr lvl="1"/>
            <a:r>
              <a:rPr lang="en-US" altLang="el-GR" sz="2800" dirty="0" smtClean="0"/>
              <a:t>Follows the generation rules of the subject map of another triples map</a:t>
            </a:r>
          </a:p>
          <a:p>
            <a:pPr lvl="2"/>
            <a:r>
              <a:rPr lang="en-US" altLang="el-GR" sz="2400" dirty="0" smtClean="0"/>
              <a:t>Called </a:t>
            </a:r>
            <a:r>
              <a:rPr lang="en-US" altLang="el-GR" sz="2400" i="1" dirty="0" smtClean="0"/>
              <a:t>parent triples </a:t>
            </a:r>
            <a:r>
              <a:rPr lang="en-US" altLang="el-GR" sz="2400" dirty="0" smtClean="0"/>
              <a:t>map</a:t>
            </a:r>
          </a:p>
          <a:p>
            <a:pPr lvl="1"/>
            <a:r>
              <a:rPr lang="en-US" altLang="el-GR" sz="2800" dirty="0" smtClean="0"/>
              <a:t>Join conditions are also specified in order to select the appropriate row of the logical table of the </a:t>
            </a:r>
            <a:r>
              <a:rPr lang="en-US" altLang="el-GR" sz="2800" i="1" dirty="0" smtClean="0"/>
              <a:t>parent triples </a:t>
            </a:r>
            <a:r>
              <a:rPr lang="en-US" altLang="el-GR" sz="2800" dirty="0" smtClean="0"/>
              <a:t>map</a:t>
            </a:r>
          </a:p>
          <a:p>
            <a:endParaRPr lang="en-US" altLang="el-GR" sz="3200" dirty="0" smtClean="0"/>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149</a:t>
            </a:fld>
            <a:endParaRPr lang="en-US"/>
          </a:p>
        </p:txBody>
      </p:sp>
    </p:spTree>
    <p:extLst>
      <p:ext uri="{BB962C8B-B14F-4D97-AF65-F5344CB8AC3E}">
        <p14:creationId xmlns:p14="http://schemas.microsoft.com/office/powerpoint/2010/main" val="197572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Keyword-based searches</a:t>
            </a:r>
          </a:p>
        </p:txBody>
      </p:sp>
      <p:sp>
        <p:nvSpPr>
          <p:cNvPr id="3" name="Content Placeholder 2"/>
          <p:cNvSpPr>
            <a:spLocks noGrp="1"/>
          </p:cNvSpPr>
          <p:nvPr>
            <p:ph idx="1"/>
          </p:nvPr>
        </p:nvSpPr>
        <p:spPr/>
        <p:txBody>
          <a:bodyPr>
            <a:normAutofit/>
          </a:bodyPr>
          <a:lstStyle/>
          <a:p>
            <a:r>
              <a:rPr lang="en-US" sz="3200" dirty="0" smtClean="0"/>
              <a:t>Do </a:t>
            </a:r>
            <a:r>
              <a:rPr lang="en-US" sz="3200" dirty="0"/>
              <a:t>not return usually the desired </a:t>
            </a:r>
            <a:r>
              <a:rPr lang="en-US" sz="3200" dirty="0" smtClean="0"/>
              <a:t>results</a:t>
            </a:r>
          </a:p>
          <a:p>
            <a:r>
              <a:rPr lang="en-US" sz="3200" dirty="0" smtClean="0"/>
              <a:t>Despite </a:t>
            </a:r>
            <a:r>
              <a:rPr lang="en-US" sz="3200" dirty="0"/>
              <a:t>the </a:t>
            </a:r>
            <a:r>
              <a:rPr lang="en-US" sz="3200" dirty="0" smtClean="0"/>
              <a:t>amounts </a:t>
            </a:r>
            <a:r>
              <a:rPr lang="en-US" sz="3200" dirty="0"/>
              <a:t>of </a:t>
            </a:r>
            <a:r>
              <a:rPr lang="en-US" sz="3200" dirty="0" smtClean="0"/>
              <a:t>information</a:t>
            </a:r>
          </a:p>
          <a:p>
            <a:r>
              <a:rPr lang="en-US" sz="3200" dirty="0" smtClean="0"/>
              <a:t>Typical </a:t>
            </a:r>
            <a:r>
              <a:rPr lang="en-US" sz="3200" dirty="0"/>
              <a:t>user </a:t>
            </a:r>
            <a:r>
              <a:rPr lang="en-US" sz="3200" dirty="0" smtClean="0"/>
              <a:t>behavior</a:t>
            </a:r>
          </a:p>
          <a:p>
            <a:pPr lvl="1"/>
            <a:r>
              <a:rPr lang="en-US" sz="2800" dirty="0" smtClean="0"/>
              <a:t>Change query rather than navigate beyond </a:t>
            </a:r>
            <a:r>
              <a:rPr lang="en-US" sz="2800" dirty="0"/>
              <a:t>the first page of the search </a:t>
            </a:r>
            <a:r>
              <a:rPr lang="en-US" sz="2800" dirty="0" smtClean="0"/>
              <a:t>results</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15</a:t>
            </a:fld>
            <a:endParaRPr lang="en-US"/>
          </a:p>
        </p:txBody>
      </p:sp>
    </p:spTree>
    <p:extLst>
      <p:ext uri="{BB962C8B-B14F-4D97-AF65-F5344CB8AC3E}">
        <p14:creationId xmlns:p14="http://schemas.microsoft.com/office/powerpoint/2010/main" val="379481681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l-GR" smtClean="0"/>
              <a:t>Foreign Keys (4)</a:t>
            </a:r>
          </a:p>
        </p:txBody>
      </p:sp>
      <p:sp>
        <p:nvSpPr>
          <p:cNvPr id="27651" name="Content Placeholder 2"/>
          <p:cNvSpPr>
            <a:spLocks noGrp="1"/>
          </p:cNvSpPr>
          <p:nvPr>
            <p:ph idx="1"/>
          </p:nvPr>
        </p:nvSpPr>
        <p:spPr/>
        <p:txBody>
          <a:bodyPr>
            <a:normAutofit/>
          </a:bodyPr>
          <a:lstStyle/>
          <a:p>
            <a:r>
              <a:rPr lang="en-US" altLang="el-GR" sz="2800" dirty="0" smtClean="0"/>
              <a:t>Not necessary for this foreign key relationship to be explicitly defined as a constraint in the relational schema</a:t>
            </a:r>
          </a:p>
          <a:p>
            <a:r>
              <a:rPr lang="en-US" altLang="el-GR" sz="2800" dirty="0" smtClean="0"/>
              <a:t>R2RML is flexible enough to allow the linkage of any column set among different relations</a:t>
            </a:r>
          </a:p>
          <a:p>
            <a:r>
              <a:rPr lang="en-US" altLang="el-GR" sz="2800" dirty="0" smtClean="0"/>
              <a:t>TriplesMap1 result</a:t>
            </a:r>
          </a:p>
          <a:p>
            <a:endParaRPr lang="en-US" altLang="el-GR" sz="1600" dirty="0" smtClean="0"/>
          </a:p>
          <a:p>
            <a:r>
              <a:rPr lang="en-US" altLang="el-GR" sz="2800" dirty="0" smtClean="0"/>
              <a:t>TriplesMap2 result</a:t>
            </a:r>
          </a:p>
          <a:p>
            <a:endParaRPr lang="el-GR" altLang="el-GR" sz="2800" dirty="0" smtClean="0"/>
          </a:p>
        </p:txBody>
      </p:sp>
      <p:sp>
        <p:nvSpPr>
          <p:cNvPr id="3" name="Date Placeholder 2"/>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150</a:t>
            </a:fld>
            <a:endParaRPr lang="en-US"/>
          </a:p>
        </p:txBody>
      </p:sp>
      <p:graphicFrame>
        <p:nvGraphicFramePr>
          <p:cNvPr id="4" name="Table 3"/>
          <p:cNvGraphicFramePr>
            <a:graphicFrameLocks noGrp="1"/>
          </p:cNvGraphicFramePr>
          <p:nvPr>
            <p:extLst/>
          </p:nvPr>
        </p:nvGraphicFramePr>
        <p:xfrm>
          <a:off x="1148126" y="4236863"/>
          <a:ext cx="10811756" cy="411337"/>
        </p:xfrm>
        <a:graphic>
          <a:graphicData uri="http://schemas.openxmlformats.org/drawingml/2006/table">
            <a:tbl>
              <a:tblPr bandRow="1">
                <a:tableStyleId>{21E4AEA4-8DFA-4A89-87EB-49C32662AFE0}</a:tableStyleId>
              </a:tblPr>
              <a:tblGrid>
                <a:gridCol w="10811756"/>
              </a:tblGrid>
              <a:tr h="411337">
                <a:tc>
                  <a:txBody>
                    <a:bodyPr/>
                    <a:lstStyle/>
                    <a:p>
                      <a:pPr marL="180000"/>
                      <a:r>
                        <a:rPr lang="en-US" sz="1600" dirty="0" smtClean="0">
                          <a:latin typeface="Courier New" panose="02070309020205020404" pitchFamily="49" charset="0"/>
                          <a:cs typeface="Courier New" panose="02070309020205020404" pitchFamily="49" charset="0"/>
                        </a:rPr>
                        <a:t>&lt;http://data.example.org/film/1&gt; </a:t>
                      </a:r>
                      <a:r>
                        <a:rPr lang="en-US" sz="1600" dirty="0" err="1" smtClean="0">
                          <a:latin typeface="Courier New" panose="02070309020205020404" pitchFamily="49" charset="0"/>
                          <a:cs typeface="Courier New" panose="02070309020205020404" pitchFamily="49" charset="0"/>
                        </a:rPr>
                        <a:t>ex:directedBy</a:t>
                      </a:r>
                      <a:r>
                        <a:rPr lang="en-US" sz="1600" dirty="0" smtClean="0">
                          <a:latin typeface="Courier New" panose="02070309020205020404" pitchFamily="49" charset="0"/>
                          <a:cs typeface="Courier New" panose="02070309020205020404" pitchFamily="49" charset="0"/>
                        </a:rPr>
                        <a:t> &lt;http://data.example.org/director/1&gt;.</a:t>
                      </a:r>
                    </a:p>
                  </a:txBody>
                  <a:tcPr marL="68577" marR="68577" marT="34349" marB="34349" anchor="ctr"/>
                </a:tc>
              </a:tr>
            </a:tbl>
          </a:graphicData>
        </a:graphic>
      </p:graphicFrame>
      <p:graphicFrame>
        <p:nvGraphicFramePr>
          <p:cNvPr id="5" name="Table 4"/>
          <p:cNvGraphicFramePr>
            <a:graphicFrameLocks noGrp="1"/>
          </p:cNvGraphicFramePr>
          <p:nvPr>
            <p:extLst/>
          </p:nvPr>
        </p:nvGraphicFramePr>
        <p:xfrm>
          <a:off x="1156416" y="5183190"/>
          <a:ext cx="6773332" cy="993774"/>
        </p:xfrm>
        <a:graphic>
          <a:graphicData uri="http://schemas.openxmlformats.org/drawingml/2006/table">
            <a:tbl>
              <a:tblPr bandRow="1">
                <a:tableStyleId>{21E4AEA4-8DFA-4A89-87EB-49C32662AFE0}</a:tableStyleId>
              </a:tblPr>
              <a:tblGrid>
                <a:gridCol w="6773332"/>
              </a:tblGrid>
              <a:tr h="331258">
                <a:tc>
                  <a:txBody>
                    <a:bodyPr/>
                    <a:lstStyle/>
                    <a:p>
                      <a:pPr marL="180000" lvl="1"/>
                      <a:r>
                        <a:rPr lang="en-US" sz="1600" dirty="0" smtClean="0">
                          <a:latin typeface="Courier New" panose="02070309020205020404" pitchFamily="49" charset="0"/>
                          <a:cs typeface="Courier New" panose="02070309020205020404" pitchFamily="49" charset="0"/>
                        </a:rPr>
                        <a:t>&lt;http://data.example.org/director/1&gt; a </a:t>
                      </a:r>
                      <a:r>
                        <a:rPr lang="en-US" sz="1600" dirty="0" err="1" smtClean="0">
                          <a:latin typeface="Courier New" panose="02070309020205020404" pitchFamily="49" charset="0"/>
                          <a:cs typeface="Courier New" panose="02070309020205020404" pitchFamily="49" charset="0"/>
                        </a:rPr>
                        <a:t>ex:Director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47373" marR="47373" marT="0" marB="0" anchor="ctr"/>
                </a:tc>
              </a:tr>
              <a:tr h="331258">
                <a:tc>
                  <a:txBody>
                    <a:bodyPr/>
                    <a:lstStyle/>
                    <a:p>
                      <a:pPr marL="180000" lvl="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foaf:name</a:t>
                      </a:r>
                      <a:r>
                        <a:rPr lang="en-US" sz="1600" dirty="0" smtClean="0">
                          <a:latin typeface="Courier New" panose="02070309020205020404" pitchFamily="49" charset="0"/>
                          <a:cs typeface="Courier New" panose="02070309020205020404" pitchFamily="49" charset="0"/>
                        </a:rPr>
                        <a:t> "Gary Ross";</a:t>
                      </a:r>
                      <a:endParaRPr lang="en-US" sz="1600" dirty="0">
                        <a:latin typeface="Courier New" panose="02070309020205020404" pitchFamily="49" charset="0"/>
                        <a:cs typeface="Courier New" panose="02070309020205020404" pitchFamily="49" charset="0"/>
                      </a:endParaRPr>
                    </a:p>
                  </a:txBody>
                  <a:tcPr marL="47373" marR="47373" marT="0" marB="0" anchor="ctr"/>
                </a:tc>
              </a:tr>
              <a:tr h="331258">
                <a:tc>
                  <a:txBody>
                    <a:bodyPr/>
                    <a:lstStyle/>
                    <a:p>
                      <a:pPr marL="180000" lvl="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ex:bornIn</a:t>
                      </a:r>
                      <a:r>
                        <a:rPr lang="en-US" sz="1600" dirty="0" smtClean="0">
                          <a:latin typeface="Courier New" panose="02070309020205020404" pitchFamily="49" charset="0"/>
                          <a:cs typeface="Courier New" panose="02070309020205020404" pitchFamily="49" charset="0"/>
                        </a:rPr>
                        <a:t> "1956"^^</a:t>
                      </a:r>
                      <a:r>
                        <a:rPr lang="en-US" sz="1600" dirty="0" err="1" smtClean="0">
                          <a:latin typeface="Courier New" panose="02070309020205020404" pitchFamily="49" charset="0"/>
                          <a:cs typeface="Courier New" panose="02070309020205020404" pitchFamily="49" charset="0"/>
                        </a:rPr>
                        <a:t>xsd:gYear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47373" marR="47373" marT="0" marB="0" anchor="ctr"/>
                </a:tc>
              </a:tr>
            </a:tbl>
          </a:graphicData>
        </a:graphic>
      </p:graphicFrame>
    </p:spTree>
    <p:extLst>
      <p:ext uri="{BB962C8B-B14F-4D97-AF65-F5344CB8AC3E}">
        <p14:creationId xmlns:p14="http://schemas.microsoft.com/office/powerpoint/2010/main" val="18020356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l-GR" dirty="0" smtClean="0"/>
              <a:t>Custom Views (1)</a:t>
            </a:r>
          </a:p>
        </p:txBody>
      </p:sp>
      <p:sp>
        <p:nvSpPr>
          <p:cNvPr id="8" name="Content Placeholder 2"/>
          <p:cNvSpPr>
            <a:spLocks noGrp="1"/>
          </p:cNvSpPr>
          <p:nvPr>
            <p:ph idx="1"/>
          </p:nvPr>
        </p:nvSpPr>
        <p:spPr>
          <a:xfrm>
            <a:off x="1098000" y="1846800"/>
            <a:ext cx="4400926" cy="4426373"/>
          </a:xfrm>
        </p:spPr>
        <p:txBody>
          <a:bodyPr>
            <a:noAutofit/>
          </a:bodyPr>
          <a:lstStyle/>
          <a:p>
            <a:r>
              <a:rPr lang="en-US" altLang="el-GR" sz="2400" dirty="0"/>
              <a:t>R2RML view defined via the </a:t>
            </a:r>
            <a:r>
              <a:rPr lang="en-US" altLang="el-GR" sz="2400" dirty="0" err="1"/>
              <a:t>rr:sqlQuery</a:t>
            </a:r>
            <a:r>
              <a:rPr lang="en-US" altLang="el-GR" sz="2400" dirty="0"/>
              <a:t> property</a:t>
            </a:r>
          </a:p>
          <a:p>
            <a:r>
              <a:rPr lang="en-US" altLang="el-GR" sz="2400" dirty="0"/>
              <a:t>Used just as the native logical tables</a:t>
            </a:r>
          </a:p>
          <a:p>
            <a:r>
              <a:rPr lang="en-US" altLang="el-GR" sz="2400" dirty="0"/>
              <a:t>Could also have been defined as an SQL view in the underlying database system</a:t>
            </a:r>
          </a:p>
          <a:p>
            <a:pPr lvl="1"/>
            <a:r>
              <a:rPr lang="en-US" altLang="el-GR" sz="2000" dirty="0"/>
              <a:t>Not always feasible/desirable</a:t>
            </a:r>
          </a:p>
          <a:p>
            <a:r>
              <a:rPr lang="en-US" altLang="el-GR" sz="2400" dirty="0" smtClean="0"/>
              <a:t>Produced </a:t>
            </a:r>
            <a:r>
              <a:rPr lang="en-US" altLang="el-GR" sz="2400" dirty="0"/>
              <a:t>result set must not contain columns with the same name</a:t>
            </a:r>
          </a:p>
          <a:p>
            <a:endParaRPr lang="en-US" altLang="el-GR" sz="2400" dirty="0" smtClean="0"/>
          </a:p>
        </p:txBody>
      </p:sp>
      <p:sp>
        <p:nvSpPr>
          <p:cNvPr id="3" name="Date Placeholder 2"/>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151</a:t>
            </a:fld>
            <a:endParaRPr lang="en-US"/>
          </a:p>
        </p:txBody>
      </p:sp>
      <p:graphicFrame>
        <p:nvGraphicFramePr>
          <p:cNvPr id="4" name="Table 3"/>
          <p:cNvGraphicFramePr>
            <a:graphicFrameLocks noGrp="1"/>
          </p:cNvGraphicFramePr>
          <p:nvPr>
            <p:extLst/>
          </p:nvPr>
        </p:nvGraphicFramePr>
        <p:xfrm>
          <a:off x="5463018" y="542713"/>
          <a:ext cx="6608517" cy="5708987"/>
        </p:xfrm>
        <a:graphic>
          <a:graphicData uri="http://schemas.openxmlformats.org/drawingml/2006/table">
            <a:tbl>
              <a:tblPr bandRow="1">
                <a:tableStyleId>{21E4AEA4-8DFA-4A89-87EB-49C32662AFE0}</a:tableStyleId>
              </a:tblPr>
              <a:tblGrid>
                <a:gridCol w="6608517"/>
              </a:tblGrid>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@prefix </a:t>
                      </a:r>
                      <a:r>
                        <a:rPr lang="en-US" sz="1200" dirty="0" err="1">
                          <a:effectLst/>
                          <a:latin typeface="Courier New" panose="02070309020205020404" pitchFamily="49" charset="0"/>
                          <a:cs typeface="Courier New" panose="02070309020205020404" pitchFamily="49" charset="0"/>
                        </a:rPr>
                        <a:t>rr</a:t>
                      </a:r>
                      <a:r>
                        <a:rPr lang="en-US" sz="1200" dirty="0">
                          <a:effectLst/>
                          <a:latin typeface="Courier New" panose="02070309020205020404" pitchFamily="49" charset="0"/>
                          <a:cs typeface="Courier New" panose="02070309020205020404" pitchFamily="49" charset="0"/>
                        </a:rPr>
                        <a:t>: &lt;http://www.w3.org/ns/r2rml#&gt;.</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@prefix ex: &lt;http://www.example.org/&gt;.</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@prefix dc: &lt;http://purl.org/dc/terms/&gt;.</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&lt;#TriplesMap3&gt;</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104964">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rr:logicalTable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rr:sqlQuery</a:t>
                      </a:r>
                      <a:r>
                        <a:rPr lang="en-US" sz="1200" dirty="0">
                          <a:effectLst/>
                          <a:latin typeface="Courier New" panose="02070309020205020404" pitchFamily="49" charset="0"/>
                          <a:cs typeface="Courier New" panose="02070309020205020404" pitchFamily="49" charset="0"/>
                        </a:rPr>
                        <a:t> """</a:t>
                      </a:r>
                    </a:p>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SELECT ACTOR.ID AS </a:t>
                      </a:r>
                      <a:r>
                        <a:rPr lang="en-US" sz="1200" dirty="0" err="1">
                          <a:effectLst/>
                          <a:latin typeface="Courier New" panose="02070309020205020404" pitchFamily="49" charset="0"/>
                          <a:cs typeface="Courier New" panose="02070309020205020404" pitchFamily="49" charset="0"/>
                        </a:rPr>
                        <a:t>ActorId</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ACTOR.Name</a:t>
                      </a:r>
                      <a:r>
                        <a:rPr lang="en-US" sz="1200" dirty="0">
                          <a:effectLst/>
                          <a:latin typeface="Courier New" panose="02070309020205020404" pitchFamily="49" charset="0"/>
                          <a:cs typeface="Courier New" panose="02070309020205020404" pitchFamily="49" charset="0"/>
                        </a:rPr>
                        <a:t> AS </a:t>
                      </a:r>
                      <a:r>
                        <a:rPr lang="en-US" sz="1200" dirty="0" err="1">
                          <a:effectLst/>
                          <a:latin typeface="Courier New" panose="02070309020205020404" pitchFamily="49" charset="0"/>
                          <a:cs typeface="Courier New" panose="02070309020205020404" pitchFamily="49" charset="0"/>
                        </a:rPr>
                        <a:t>ActorName</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ACTOR.BirthYear</a:t>
                      </a:r>
                      <a:r>
                        <a:rPr lang="en-US" sz="1200" dirty="0">
                          <a:effectLst/>
                          <a:latin typeface="Courier New" panose="02070309020205020404" pitchFamily="49" charset="0"/>
                          <a:cs typeface="Courier New" panose="02070309020205020404" pitchFamily="49" charset="0"/>
                        </a:rPr>
                        <a:t> AS </a:t>
                      </a:r>
                      <a:r>
                        <a:rPr lang="en-US" sz="1200" dirty="0" err="1">
                          <a:effectLst/>
                          <a:latin typeface="Courier New" panose="02070309020205020404" pitchFamily="49" charset="0"/>
                          <a:cs typeface="Courier New" panose="02070309020205020404" pitchFamily="49" charset="0"/>
                        </a:rPr>
                        <a:t>ActorBirth</a:t>
                      </a:r>
                      <a:r>
                        <a:rPr lang="en-US" sz="1200" dirty="0">
                          <a:effectLst/>
                          <a:latin typeface="Courier New" panose="02070309020205020404" pitchFamily="49" charset="0"/>
                          <a:cs typeface="Courier New" panose="02070309020205020404" pitchFamily="49" charset="0"/>
                        </a:rPr>
                        <a:t>, FILM.ID AS </a:t>
                      </a:r>
                      <a:r>
                        <a:rPr lang="en-US" sz="1200" dirty="0" err="1">
                          <a:effectLst/>
                          <a:latin typeface="Courier New" panose="02070309020205020404" pitchFamily="49" charset="0"/>
                          <a:cs typeface="Courier New" panose="02070309020205020404" pitchFamily="49" charset="0"/>
                        </a:rPr>
                        <a:t>FilmId</a:t>
                      </a:r>
                      <a:r>
                        <a:rPr lang="en-US" sz="1200" dirty="0">
                          <a:effectLst/>
                          <a:latin typeface="Courier New" panose="02070309020205020404" pitchFamily="49" charset="0"/>
                          <a:cs typeface="Courier New" panose="02070309020205020404" pitchFamily="49" charset="0"/>
                        </a:rPr>
                        <a:t> FROM ACTOR, FILM, FILM2ACTOR WHERE FILM.ID=FILM2ACTOR.FilmID AND ACTOR.ID=FILM2ACTOR.ActorID; """];</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rr:subjectMap [</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36832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rr:template</a:t>
                      </a:r>
                      <a:r>
                        <a:rPr lang="en-US" sz="1200" dirty="0">
                          <a:effectLst/>
                          <a:latin typeface="Courier New" panose="02070309020205020404" pitchFamily="49" charset="0"/>
                          <a:cs typeface="Courier New" panose="02070309020205020404" pitchFamily="49" charset="0"/>
                        </a:rPr>
                        <a:t> "http://data.example.org/actor/{</a:t>
                      </a:r>
                      <a:r>
                        <a:rPr lang="en-US" sz="1200" dirty="0" err="1">
                          <a:effectLst/>
                          <a:latin typeface="Courier New" panose="02070309020205020404" pitchFamily="49" charset="0"/>
                          <a:cs typeface="Courier New" panose="02070309020205020404" pitchFamily="49" charset="0"/>
                        </a:rPr>
                        <a:t>ActorId</a:t>
                      </a: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rr:class ex:Actor;</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rr:predicateObjectMap [</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rr:predicate foaf:name;</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rr:objectMap [ rr:column "ActorName" ];</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rr:predicateObjectMap</a:t>
                      </a: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rr:predicate</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ex:bornIn</a:t>
                      </a: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rr:objectMap</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rr:column</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ActorBirth</a:t>
                      </a: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rr:datatype</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xsd:gYear</a:t>
                      </a: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rr:predicateObjectMap</a:t>
                      </a: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rr:predicate</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ex:starsIn</a:t>
                      </a: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36832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rr:objectMap</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rr:template</a:t>
                      </a:r>
                      <a:r>
                        <a:rPr lang="en-US" sz="1200" dirty="0">
                          <a:effectLst/>
                          <a:latin typeface="Courier New" panose="02070309020205020404" pitchFamily="49" charset="0"/>
                          <a:cs typeface="Courier New" panose="02070309020205020404" pitchFamily="49" charset="0"/>
                        </a:rPr>
                        <a:t> "http://data.example.org/film/{ID}";</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a:effectLst/>
                          <a:latin typeface="Courier New" panose="02070309020205020404" pitchFamily="49" charset="0"/>
                          <a:cs typeface="Courier New" panose="02070309020205020404" pitchFamily="49" charset="0"/>
                        </a:rPr>
                        <a:t>                       ];</a:t>
                      </a:r>
                      <a:endParaRPr lang="en-US" sz="120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r h="184161">
                <a:tc>
                  <a:txBody>
                    <a:bodyPr/>
                    <a:lstStyle/>
                    <a:p>
                      <a:pPr marL="180000" marR="0">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txBody>
                  <a:tcPr marL="50636" marR="50636" marT="0" marB="0" anchor="ctr"/>
                </a:tc>
              </a:tr>
            </a:tbl>
          </a:graphicData>
        </a:graphic>
      </p:graphicFrame>
    </p:spTree>
    <p:extLst>
      <p:ext uri="{BB962C8B-B14F-4D97-AF65-F5344CB8AC3E}">
        <p14:creationId xmlns:p14="http://schemas.microsoft.com/office/powerpoint/2010/main" val="161334530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l-GR" dirty="0" smtClean="0"/>
              <a:t>Custom Views (2)</a:t>
            </a:r>
          </a:p>
        </p:txBody>
      </p:sp>
      <p:sp>
        <p:nvSpPr>
          <p:cNvPr id="8" name="Content Placeholder 2"/>
          <p:cNvSpPr>
            <a:spLocks noGrp="1"/>
          </p:cNvSpPr>
          <p:nvPr>
            <p:ph idx="1"/>
          </p:nvPr>
        </p:nvSpPr>
        <p:spPr>
          <a:xfrm>
            <a:off x="1098000" y="1846800"/>
            <a:ext cx="9017000" cy="1154646"/>
          </a:xfrm>
        </p:spPr>
        <p:txBody>
          <a:bodyPr>
            <a:normAutofit/>
          </a:bodyPr>
          <a:lstStyle/>
          <a:p>
            <a:r>
              <a:rPr lang="en-US" altLang="el-GR" sz="3200" dirty="0" smtClean="0"/>
              <a:t>TriplesMap3 generates the following triples</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152</a:t>
            </a:fld>
            <a:endParaRPr lang="en-US"/>
          </a:p>
        </p:txBody>
      </p:sp>
      <p:graphicFrame>
        <p:nvGraphicFramePr>
          <p:cNvPr id="7" name="Table 6"/>
          <p:cNvGraphicFramePr>
            <a:graphicFrameLocks noGrp="1"/>
          </p:cNvGraphicFramePr>
          <p:nvPr>
            <p:extLst/>
          </p:nvPr>
        </p:nvGraphicFramePr>
        <p:xfrm>
          <a:off x="1259007" y="2516154"/>
          <a:ext cx="9930897" cy="3194632"/>
        </p:xfrm>
        <a:graphic>
          <a:graphicData uri="http://schemas.openxmlformats.org/drawingml/2006/table">
            <a:tbl>
              <a:tblPr bandRow="1">
                <a:tableStyleId>{21E4AEA4-8DFA-4A89-87EB-49C32662AFE0}</a:tableStyleId>
              </a:tblPr>
              <a:tblGrid>
                <a:gridCol w="9930897"/>
              </a:tblGrid>
              <a:tr h="399329">
                <a:tc>
                  <a:txBody>
                    <a:bodyPr/>
                    <a:lstStyle/>
                    <a:p>
                      <a:pPr marL="540000" lvl="1"/>
                      <a:r>
                        <a:rPr lang="en-US" sz="2400" dirty="0" smtClean="0">
                          <a:latin typeface="Courier New" panose="02070309020205020404" pitchFamily="49" charset="0"/>
                          <a:cs typeface="Courier New" panose="02070309020205020404" pitchFamily="49" charset="0"/>
                        </a:rPr>
                        <a:t>&lt;http://data.example.org/actor/1&gt; a </a:t>
                      </a:r>
                      <a:r>
                        <a:rPr lang="en-US" sz="2400" dirty="0" err="1" smtClean="0">
                          <a:latin typeface="Courier New" panose="02070309020205020404" pitchFamily="49" charset="0"/>
                          <a:cs typeface="Courier New" panose="02070309020205020404" pitchFamily="49" charset="0"/>
                        </a:rPr>
                        <a:t>ex:Actor</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txBody>
                  <a:tcPr marL="47381" marR="47381" marT="0" marB="0" anchor="ctr"/>
                </a:tc>
              </a:tr>
              <a:tr h="399329">
                <a:tc>
                  <a:txBody>
                    <a:bodyPr/>
                    <a:lstStyle/>
                    <a:p>
                      <a:pPr marL="540000" lvl="1"/>
                      <a:r>
                        <a:rPr lang="en-US" sz="2400" kern="1200" dirty="0" smtClean="0">
                          <a:latin typeface="Courier New" panose="02070309020205020404" pitchFamily="49" charset="0"/>
                          <a:cs typeface="Courier New" panose="02070309020205020404" pitchFamily="49" charset="0"/>
                        </a:rPr>
                        <a:t>    </a:t>
                      </a:r>
                      <a:r>
                        <a:rPr lang="en-US" sz="2400" kern="1200" dirty="0" err="1" smtClean="0">
                          <a:latin typeface="Courier New" panose="02070309020205020404" pitchFamily="49" charset="0"/>
                          <a:cs typeface="Courier New" panose="02070309020205020404" pitchFamily="49" charset="0"/>
                        </a:rPr>
                        <a:t>foaf:name</a:t>
                      </a:r>
                      <a:r>
                        <a:rPr lang="en-US" sz="2400" kern="1200" dirty="0" smtClean="0">
                          <a:latin typeface="Courier New" panose="02070309020205020404" pitchFamily="49" charset="0"/>
                          <a:cs typeface="Courier New" panose="02070309020205020404" pitchFamily="49" charset="0"/>
                        </a:rPr>
                        <a:t> "Jennifer Lawrence";</a:t>
                      </a:r>
                      <a:endParaRPr lang="en-US" sz="2400" kern="1200" dirty="0">
                        <a:solidFill>
                          <a:schemeClr val="dk1"/>
                        </a:solidFill>
                        <a:latin typeface="Courier New" panose="02070309020205020404" pitchFamily="49" charset="0"/>
                        <a:ea typeface="+mn-ea"/>
                        <a:cs typeface="Courier New" panose="02070309020205020404" pitchFamily="49" charset="0"/>
                      </a:endParaRPr>
                    </a:p>
                  </a:txBody>
                  <a:tcPr marL="47381" marR="47381" marT="0" marB="0" anchor="ctr"/>
                </a:tc>
              </a:tr>
              <a:tr h="399329">
                <a:tc>
                  <a:txBody>
                    <a:bodyPr/>
                    <a:lstStyle/>
                    <a:p>
                      <a:pPr marL="540000" lvl="1"/>
                      <a:r>
                        <a:rPr lang="en-US" sz="2400" kern="1200" dirty="0" smtClean="0">
                          <a:latin typeface="Courier New" panose="02070309020205020404" pitchFamily="49" charset="0"/>
                          <a:cs typeface="Courier New" panose="02070309020205020404" pitchFamily="49" charset="0"/>
                        </a:rPr>
                        <a:t>    </a:t>
                      </a:r>
                      <a:r>
                        <a:rPr lang="en-US" sz="2400" kern="1200" dirty="0" err="1" smtClean="0">
                          <a:latin typeface="Courier New" panose="02070309020205020404" pitchFamily="49" charset="0"/>
                          <a:cs typeface="Courier New" panose="02070309020205020404" pitchFamily="49" charset="0"/>
                        </a:rPr>
                        <a:t>ex:bornIn</a:t>
                      </a:r>
                      <a:r>
                        <a:rPr lang="en-US" sz="2400" kern="1200" dirty="0" smtClean="0">
                          <a:latin typeface="Courier New" panose="02070309020205020404" pitchFamily="49" charset="0"/>
                          <a:cs typeface="Courier New" panose="02070309020205020404" pitchFamily="49" charset="0"/>
                        </a:rPr>
                        <a:t> "1990"^^</a:t>
                      </a:r>
                      <a:r>
                        <a:rPr lang="en-US" sz="2400" kern="1200" dirty="0" err="1" smtClean="0">
                          <a:latin typeface="Courier New" panose="02070309020205020404" pitchFamily="49" charset="0"/>
                          <a:cs typeface="Courier New" panose="02070309020205020404" pitchFamily="49" charset="0"/>
                        </a:rPr>
                        <a:t>xsd:gYear</a:t>
                      </a:r>
                      <a:r>
                        <a:rPr lang="en-US" sz="2400" kern="1200" dirty="0" smtClean="0">
                          <a:latin typeface="Courier New" panose="02070309020205020404" pitchFamily="49" charset="0"/>
                          <a:cs typeface="Courier New" panose="02070309020205020404" pitchFamily="49" charset="0"/>
                        </a:rPr>
                        <a:t>;</a:t>
                      </a:r>
                      <a:endParaRPr lang="en-US" sz="2400" kern="1200" dirty="0">
                        <a:solidFill>
                          <a:schemeClr val="dk1"/>
                        </a:solidFill>
                        <a:latin typeface="Courier New" panose="02070309020205020404" pitchFamily="49" charset="0"/>
                        <a:ea typeface="+mn-ea"/>
                        <a:cs typeface="Courier New" panose="02070309020205020404" pitchFamily="49" charset="0"/>
                      </a:endParaRPr>
                    </a:p>
                  </a:txBody>
                  <a:tcPr marL="47381" marR="47381" marT="0" marB="0" anchor="ctr"/>
                </a:tc>
              </a:tr>
              <a:tr h="399329">
                <a:tc>
                  <a:txBody>
                    <a:bodyPr/>
                    <a:lstStyle/>
                    <a:p>
                      <a:pPr marL="540000" lvl="1"/>
                      <a:r>
                        <a:rPr lang="en-US" sz="2400" kern="1200" dirty="0" smtClean="0">
                          <a:latin typeface="Courier New" panose="02070309020205020404" pitchFamily="49" charset="0"/>
                          <a:cs typeface="Courier New" panose="02070309020205020404" pitchFamily="49" charset="0"/>
                        </a:rPr>
                        <a:t>  </a:t>
                      </a:r>
                      <a:r>
                        <a:rPr lang="en-US" sz="2400" kern="1200" dirty="0" err="1" smtClean="0">
                          <a:latin typeface="Courier New" panose="02070309020205020404" pitchFamily="49" charset="0"/>
                          <a:cs typeface="Courier New" panose="02070309020205020404" pitchFamily="49" charset="0"/>
                        </a:rPr>
                        <a:t>ex:starsIn</a:t>
                      </a:r>
                      <a:r>
                        <a:rPr lang="en-US" sz="2400" kern="1200" dirty="0" smtClean="0">
                          <a:latin typeface="Courier New" panose="02070309020205020404" pitchFamily="49" charset="0"/>
                          <a:cs typeface="Courier New" panose="02070309020205020404" pitchFamily="49" charset="0"/>
                        </a:rPr>
                        <a:t>&lt;http://data.example.org/film/1&gt;.</a:t>
                      </a:r>
                      <a:endParaRPr lang="en-US" sz="2400" kern="1200" dirty="0">
                        <a:solidFill>
                          <a:schemeClr val="dk1"/>
                        </a:solidFill>
                        <a:latin typeface="Courier New" panose="02070309020205020404" pitchFamily="49" charset="0"/>
                        <a:ea typeface="+mn-ea"/>
                        <a:cs typeface="Courier New" panose="02070309020205020404" pitchFamily="49" charset="0"/>
                      </a:endParaRPr>
                    </a:p>
                  </a:txBody>
                  <a:tcPr marL="47381" marR="47381" marT="0" marB="0" anchor="ctr"/>
                </a:tc>
              </a:tr>
              <a:tr h="399329">
                <a:tc>
                  <a:txBody>
                    <a:bodyPr/>
                    <a:lstStyle/>
                    <a:p>
                      <a:pPr marL="540000" lvl="1"/>
                      <a:r>
                        <a:rPr lang="en-US" sz="2400" kern="1200" dirty="0" smtClean="0">
                          <a:latin typeface="Courier New" panose="02070309020205020404" pitchFamily="49" charset="0"/>
                          <a:cs typeface="Courier New" panose="02070309020205020404" pitchFamily="49" charset="0"/>
                        </a:rPr>
                        <a:t>&lt;http://data.example.org/actor/2&gt; a </a:t>
                      </a:r>
                      <a:r>
                        <a:rPr lang="en-US" sz="2400" kern="1200" dirty="0" err="1" smtClean="0">
                          <a:latin typeface="Courier New" panose="02070309020205020404" pitchFamily="49" charset="0"/>
                          <a:cs typeface="Courier New" panose="02070309020205020404" pitchFamily="49" charset="0"/>
                        </a:rPr>
                        <a:t>ex:Actor</a:t>
                      </a:r>
                      <a:r>
                        <a:rPr lang="en-US" sz="2400" kern="1200" dirty="0" smtClean="0">
                          <a:latin typeface="Courier New" panose="02070309020205020404" pitchFamily="49" charset="0"/>
                          <a:cs typeface="Courier New" panose="02070309020205020404" pitchFamily="49" charset="0"/>
                        </a:rPr>
                        <a:t>;</a:t>
                      </a:r>
                      <a:endParaRPr lang="en-US" sz="2400" kern="1200" dirty="0">
                        <a:solidFill>
                          <a:schemeClr val="dk1"/>
                        </a:solidFill>
                        <a:latin typeface="Courier New" panose="02070309020205020404" pitchFamily="49" charset="0"/>
                        <a:ea typeface="+mn-ea"/>
                        <a:cs typeface="Courier New" panose="02070309020205020404" pitchFamily="49" charset="0"/>
                      </a:endParaRPr>
                    </a:p>
                  </a:txBody>
                  <a:tcPr marL="47381" marR="47381" marT="0" marB="0" anchor="ctr"/>
                </a:tc>
              </a:tr>
              <a:tr h="399329">
                <a:tc>
                  <a:txBody>
                    <a:bodyPr/>
                    <a:lstStyle/>
                    <a:p>
                      <a:pPr marL="540000" lvl="1"/>
                      <a:r>
                        <a:rPr lang="en-US" sz="2400" kern="1200" dirty="0" smtClean="0">
                          <a:latin typeface="Courier New" panose="02070309020205020404" pitchFamily="49" charset="0"/>
                          <a:cs typeface="Courier New" panose="02070309020205020404" pitchFamily="49" charset="0"/>
                        </a:rPr>
                        <a:t>    </a:t>
                      </a:r>
                      <a:r>
                        <a:rPr lang="en-US" sz="2400" kern="1200" dirty="0" err="1" smtClean="0">
                          <a:latin typeface="Courier New" panose="02070309020205020404" pitchFamily="49" charset="0"/>
                          <a:cs typeface="Courier New" panose="02070309020205020404" pitchFamily="49" charset="0"/>
                        </a:rPr>
                        <a:t>foaf:name</a:t>
                      </a:r>
                      <a:r>
                        <a:rPr lang="en-US" sz="2400" kern="1200" dirty="0" smtClean="0">
                          <a:latin typeface="Courier New" panose="02070309020205020404" pitchFamily="49" charset="0"/>
                          <a:cs typeface="Courier New" panose="02070309020205020404" pitchFamily="49" charset="0"/>
                        </a:rPr>
                        <a:t> "Josh Hutcherson";</a:t>
                      </a:r>
                      <a:endParaRPr lang="en-US" sz="2400" kern="1200" dirty="0">
                        <a:solidFill>
                          <a:schemeClr val="dk1"/>
                        </a:solidFill>
                        <a:latin typeface="Courier New" panose="02070309020205020404" pitchFamily="49" charset="0"/>
                        <a:ea typeface="+mn-ea"/>
                        <a:cs typeface="Courier New" panose="02070309020205020404" pitchFamily="49" charset="0"/>
                      </a:endParaRPr>
                    </a:p>
                  </a:txBody>
                  <a:tcPr marL="47381" marR="47381" marT="0" marB="0" anchor="ctr"/>
                </a:tc>
              </a:tr>
              <a:tr h="399329">
                <a:tc>
                  <a:txBody>
                    <a:bodyPr/>
                    <a:lstStyle/>
                    <a:p>
                      <a:pPr marL="540000" lvl="1"/>
                      <a:r>
                        <a:rPr lang="en-US" sz="2400" kern="1200" dirty="0" smtClean="0">
                          <a:latin typeface="Courier New" panose="02070309020205020404" pitchFamily="49" charset="0"/>
                          <a:cs typeface="Courier New" panose="02070309020205020404" pitchFamily="49" charset="0"/>
                        </a:rPr>
                        <a:t>    </a:t>
                      </a:r>
                      <a:r>
                        <a:rPr lang="en-US" sz="2400" kern="1200" dirty="0" err="1" smtClean="0">
                          <a:latin typeface="Courier New" panose="02070309020205020404" pitchFamily="49" charset="0"/>
                          <a:cs typeface="Courier New" panose="02070309020205020404" pitchFamily="49" charset="0"/>
                        </a:rPr>
                        <a:t>ex:bornIn</a:t>
                      </a:r>
                      <a:r>
                        <a:rPr lang="en-US" sz="2400" kern="1200" dirty="0" smtClean="0">
                          <a:latin typeface="Courier New" panose="02070309020205020404" pitchFamily="49" charset="0"/>
                          <a:cs typeface="Courier New" panose="02070309020205020404" pitchFamily="49" charset="0"/>
                        </a:rPr>
                        <a:t> "1992"^^</a:t>
                      </a:r>
                      <a:r>
                        <a:rPr lang="en-US" sz="2400" kern="1200" dirty="0" err="1" smtClean="0">
                          <a:latin typeface="Courier New" panose="02070309020205020404" pitchFamily="49" charset="0"/>
                          <a:cs typeface="Courier New" panose="02070309020205020404" pitchFamily="49" charset="0"/>
                        </a:rPr>
                        <a:t>xsd:gYear</a:t>
                      </a:r>
                      <a:r>
                        <a:rPr lang="en-US" sz="2400" kern="1200" dirty="0" smtClean="0">
                          <a:latin typeface="Courier New" panose="02070309020205020404" pitchFamily="49" charset="0"/>
                          <a:cs typeface="Courier New" panose="02070309020205020404" pitchFamily="49" charset="0"/>
                        </a:rPr>
                        <a:t>;</a:t>
                      </a:r>
                      <a:endParaRPr lang="en-US" sz="2400" kern="1200" dirty="0">
                        <a:solidFill>
                          <a:schemeClr val="dk1"/>
                        </a:solidFill>
                        <a:latin typeface="Courier New" panose="02070309020205020404" pitchFamily="49" charset="0"/>
                        <a:ea typeface="+mn-ea"/>
                        <a:cs typeface="Courier New" panose="02070309020205020404" pitchFamily="49" charset="0"/>
                      </a:endParaRPr>
                    </a:p>
                  </a:txBody>
                  <a:tcPr marL="47381" marR="47381" marT="0" marB="0" anchor="ctr"/>
                </a:tc>
              </a:tr>
              <a:tr h="399329">
                <a:tc>
                  <a:txBody>
                    <a:bodyPr/>
                    <a:lstStyle/>
                    <a:p>
                      <a:pPr marL="540000" lvl="1"/>
                      <a:r>
                        <a:rPr lang="en-US" sz="2400" kern="1200" dirty="0" smtClean="0">
                          <a:latin typeface="Courier New" panose="02070309020205020404" pitchFamily="49" charset="0"/>
                          <a:cs typeface="Courier New" panose="02070309020205020404" pitchFamily="49" charset="0"/>
                        </a:rPr>
                        <a:t>    </a:t>
                      </a:r>
                      <a:r>
                        <a:rPr lang="en-US" sz="2400" kern="1200" dirty="0" err="1" smtClean="0">
                          <a:latin typeface="Courier New" panose="02070309020205020404" pitchFamily="49" charset="0"/>
                          <a:cs typeface="Courier New" panose="02070309020205020404" pitchFamily="49" charset="0"/>
                        </a:rPr>
                        <a:t>ex:starsIn</a:t>
                      </a:r>
                      <a:r>
                        <a:rPr lang="en-US" sz="2400" kern="1200" dirty="0" smtClean="0">
                          <a:latin typeface="Courier New" panose="02070309020205020404" pitchFamily="49" charset="0"/>
                          <a:cs typeface="Courier New" panose="02070309020205020404" pitchFamily="49" charset="0"/>
                        </a:rPr>
                        <a:t> &lt;http://data.example.org/film/1&gt;.</a:t>
                      </a:r>
                      <a:endParaRPr lang="en-US" sz="2400" kern="1200" dirty="0">
                        <a:solidFill>
                          <a:schemeClr val="dk1"/>
                        </a:solidFill>
                        <a:latin typeface="Courier New" panose="02070309020205020404" pitchFamily="49" charset="0"/>
                        <a:ea typeface="+mn-ea"/>
                        <a:cs typeface="Courier New" panose="02070309020205020404" pitchFamily="49" charset="0"/>
                      </a:endParaRPr>
                    </a:p>
                  </a:txBody>
                  <a:tcPr marL="47381" marR="47381" marT="0" marB="0" anchor="ctr"/>
                </a:tc>
              </a:tr>
            </a:tbl>
          </a:graphicData>
        </a:graphic>
      </p:graphicFrame>
    </p:spTree>
    <p:extLst>
      <p:ext uri="{BB962C8B-B14F-4D97-AF65-F5344CB8AC3E}">
        <p14:creationId xmlns:p14="http://schemas.microsoft.com/office/powerpoint/2010/main" val="94237645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l-GR" dirty="0" smtClean="0"/>
              <a:t>Direct Mapping (1)</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153</a:t>
            </a:fld>
            <a:endParaRPr lang="en-US"/>
          </a:p>
        </p:txBody>
      </p:sp>
      <p:sp>
        <p:nvSpPr>
          <p:cNvPr id="5" name="Content Placeholder 2"/>
          <p:cNvSpPr txBox="1">
            <a:spLocks/>
          </p:cNvSpPr>
          <p:nvPr/>
        </p:nvSpPr>
        <p:spPr>
          <a:xfrm>
            <a:off x="1098000" y="1846800"/>
            <a:ext cx="10515600" cy="4351338"/>
          </a:xfrm>
          <a:prstGeom prst="rect">
            <a:avLst/>
          </a:prstGeom>
        </p:spPr>
        <p:txBody>
          <a:bodyPr vert="horz" lIns="0" tIns="45720" rIns="0" bIns="45720" rtlCol="0">
            <a:normAutofit/>
          </a:bodyPr>
          <a:lstStyle>
            <a:lvl1pPr marL="91440" indent="-91440">
              <a:lnSpc>
                <a:spcPct val="90000"/>
              </a:lnSpc>
              <a:spcBef>
                <a:spcPts val="1200"/>
              </a:spcBef>
              <a:spcAft>
                <a:spcPts val="200"/>
              </a:spcAft>
              <a:buClr>
                <a:schemeClr val="accent1"/>
              </a:buClr>
              <a:buSzPct val="100000"/>
              <a:buFont typeface="Calibri" panose="020F0502020204030204" pitchFamily="34" charset="0"/>
              <a:buChar char=" "/>
              <a:defRPr sz="2400">
                <a:solidFill>
                  <a:schemeClr val="tx1">
                    <a:lumMod val="50000"/>
                    <a:lumOff val="50000"/>
                  </a:schemeClr>
                </a:solidFill>
              </a:defRPr>
            </a:lvl1pPr>
            <a:lvl2pPr marL="384048" indent="-18288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buClr>
                <a:srgbClr val="0F6FC6"/>
              </a:buClr>
            </a:pPr>
            <a:r>
              <a:rPr lang="en-US" altLang="el-GR" sz="3200" dirty="0">
                <a:solidFill>
                  <a:prstClr val="black"/>
                </a:solidFill>
              </a:rPr>
              <a:t>A default strategy for translating a relational instance to an RDF graph</a:t>
            </a:r>
          </a:p>
          <a:p>
            <a:pPr>
              <a:buClr>
                <a:srgbClr val="0F6FC6"/>
              </a:buClr>
            </a:pPr>
            <a:r>
              <a:rPr lang="en-US" altLang="el-GR" sz="3200" dirty="0">
                <a:solidFill>
                  <a:prstClr val="black"/>
                </a:solidFill>
              </a:rPr>
              <a:t>A trivial transformation strategy</a:t>
            </a:r>
          </a:p>
          <a:p>
            <a:pPr>
              <a:buClr>
                <a:srgbClr val="0F6FC6"/>
              </a:buClr>
            </a:pPr>
            <a:r>
              <a:rPr lang="en-US" altLang="el-GR" sz="3200" dirty="0">
                <a:solidFill>
                  <a:prstClr val="black"/>
                </a:solidFill>
              </a:rPr>
              <a:t>A recommendation by W3C since 2012</a:t>
            </a:r>
          </a:p>
          <a:p>
            <a:pPr>
              <a:buClr>
                <a:srgbClr val="0F6FC6"/>
              </a:buClr>
            </a:pPr>
            <a:r>
              <a:rPr lang="en-US" altLang="el-GR" sz="3200" dirty="0">
                <a:solidFill>
                  <a:prstClr val="black"/>
                </a:solidFill>
              </a:rPr>
              <a:t>Defines a standard URI generation policy for all kinds of </a:t>
            </a:r>
            <a:r>
              <a:rPr lang="en-US" altLang="el-GR" sz="3200" dirty="0" smtClean="0">
                <a:solidFill>
                  <a:prstClr val="black"/>
                </a:solidFill>
              </a:rPr>
              <a:t>relations</a:t>
            </a:r>
            <a:endParaRPr lang="en-US" altLang="el-GR" sz="3200" dirty="0">
              <a:solidFill>
                <a:prstClr val="black"/>
              </a:solidFill>
            </a:endParaRPr>
          </a:p>
        </p:txBody>
      </p:sp>
    </p:spTree>
    <p:extLst>
      <p:ext uri="{BB962C8B-B14F-4D97-AF65-F5344CB8AC3E}">
        <p14:creationId xmlns:p14="http://schemas.microsoft.com/office/powerpoint/2010/main" val="56532991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l-GR" dirty="0" smtClean="0"/>
              <a:t>Direct Mapping (2)</a:t>
            </a:r>
          </a:p>
        </p:txBody>
      </p:sp>
      <p:sp>
        <p:nvSpPr>
          <p:cNvPr id="3" name="Date Placeholder 2"/>
          <p:cNvSpPr>
            <a:spLocks noGrp="1"/>
          </p:cNvSpPr>
          <p:nvPr>
            <p:ph type="dt" sz="half" idx="10"/>
          </p:nvPr>
        </p:nvSpPr>
        <p:spPr/>
        <p:txBody>
          <a:bodyPr/>
          <a:lstStyle/>
          <a:p>
            <a:r>
              <a:rPr lang="en-US" smtClean="0"/>
              <a:t>Chapter 2</a:t>
            </a:r>
            <a:endParaRPr lang="en-US"/>
          </a:p>
        </p:txBody>
      </p:sp>
      <p:sp>
        <p:nvSpPr>
          <p:cNvPr id="4" name="Footer Placeholder 3"/>
          <p:cNvSpPr>
            <a:spLocks noGrp="1"/>
          </p:cNvSpPr>
          <p:nvPr>
            <p:ph type="ftr" sz="quarter" idx="11"/>
          </p:nvPr>
        </p:nvSpPr>
        <p:spPr/>
        <p:txBody>
          <a:bodyPr/>
          <a:lstStyle/>
          <a:p>
            <a:r>
              <a:rPr lang="en-US" smtClean="0"/>
              <a:t>Materializing the Web of Linked Data</a:t>
            </a:r>
            <a:endParaRPr lang="en-US"/>
          </a:p>
        </p:txBody>
      </p:sp>
      <p:sp>
        <p:nvSpPr>
          <p:cNvPr id="2" name="Slide Number Placeholder 1"/>
          <p:cNvSpPr>
            <a:spLocks noGrp="1"/>
          </p:cNvSpPr>
          <p:nvPr>
            <p:ph type="sldNum" sz="quarter" idx="12"/>
          </p:nvPr>
        </p:nvSpPr>
        <p:spPr/>
        <p:txBody>
          <a:bodyPr/>
          <a:lstStyle/>
          <a:p>
            <a:fld id="{93ECB2FE-F275-4179-BB2C-35EE9387AA7C}" type="slidenum">
              <a:rPr lang="en-US" smtClean="0"/>
              <a:pPr/>
              <a:t>154</a:t>
            </a:fld>
            <a:endParaRPr lang="en-US"/>
          </a:p>
        </p:txBody>
      </p:sp>
      <p:sp>
        <p:nvSpPr>
          <p:cNvPr id="5" name="Content Placeholder 2"/>
          <p:cNvSpPr txBox="1">
            <a:spLocks/>
          </p:cNvSpPr>
          <p:nvPr/>
        </p:nvSpPr>
        <p:spPr>
          <a:xfrm>
            <a:off x="1098000" y="1846800"/>
            <a:ext cx="10515600" cy="4351338"/>
          </a:xfrm>
          <a:prstGeom prst="rect">
            <a:avLst/>
          </a:prstGeom>
        </p:spPr>
        <p:txBody>
          <a:bodyPr vert="horz" lIns="0" tIns="45720" rIns="0" bIns="45720" rtlCol="0">
            <a:normAutofit/>
          </a:bodyPr>
          <a:lstStyle>
            <a:lvl1pPr marL="91440" indent="-91440">
              <a:lnSpc>
                <a:spcPct val="90000"/>
              </a:lnSpc>
              <a:spcBef>
                <a:spcPts val="1200"/>
              </a:spcBef>
              <a:spcAft>
                <a:spcPts val="200"/>
              </a:spcAft>
              <a:buClr>
                <a:schemeClr val="accent1"/>
              </a:buClr>
              <a:buSzPct val="100000"/>
              <a:buFont typeface="Calibri" panose="020F0502020204030204" pitchFamily="34" charset="0"/>
              <a:buChar char=" "/>
              <a:defRPr sz="2400">
                <a:solidFill>
                  <a:schemeClr val="tx1">
                    <a:lumMod val="50000"/>
                    <a:lumOff val="50000"/>
                  </a:schemeClr>
                </a:solidFill>
              </a:defRPr>
            </a:lvl1pPr>
            <a:lvl2pPr marL="384048" indent="-18288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buClr>
                <a:srgbClr val="0F6FC6"/>
              </a:buClr>
            </a:pPr>
            <a:r>
              <a:rPr lang="en-US" altLang="el-GR" sz="3200" dirty="0" smtClean="0">
                <a:solidFill>
                  <a:prstClr val="black"/>
                </a:solidFill>
              </a:rPr>
              <a:t>Maps every relation to a new ontology class and every relation row to an instance of the respective class</a:t>
            </a:r>
          </a:p>
          <a:p>
            <a:pPr>
              <a:buClr>
                <a:srgbClr val="0F6FC6"/>
              </a:buClr>
            </a:pPr>
            <a:r>
              <a:rPr lang="en-US" altLang="el-GR" sz="3200" dirty="0" smtClean="0">
                <a:solidFill>
                  <a:prstClr val="black"/>
                </a:solidFill>
              </a:rPr>
              <a:t>The generated RDF graph essentially mirrors the relational structure</a:t>
            </a:r>
          </a:p>
          <a:p>
            <a:pPr>
              <a:buClr>
                <a:srgbClr val="0F6FC6"/>
              </a:buClr>
            </a:pPr>
            <a:r>
              <a:rPr lang="en-US" altLang="el-GR" sz="3200" dirty="0" smtClean="0">
                <a:solidFill>
                  <a:prstClr val="black"/>
                </a:solidFill>
              </a:rPr>
              <a:t>Can be useful as a starting point for mapping authors who can then augment and customize it accordingly using R2RML</a:t>
            </a:r>
            <a:endParaRPr lang="en-US" altLang="el-GR" sz="3200" dirty="0">
              <a:solidFill>
                <a:prstClr val="black"/>
              </a:solidFill>
            </a:endParaRPr>
          </a:p>
        </p:txBody>
      </p:sp>
    </p:spTree>
    <p:extLst>
      <p:ext uri="{BB962C8B-B14F-4D97-AF65-F5344CB8AC3E}">
        <p14:creationId xmlns:p14="http://schemas.microsoft.com/office/powerpoint/2010/main" val="410857048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solidFill>
                  <a:schemeClr val="tx1">
                    <a:lumMod val="50000"/>
                    <a:lumOff val="50000"/>
                  </a:schemeClr>
                </a:solidFill>
              </a:rPr>
              <a:t>Introduction</a:t>
            </a:r>
          </a:p>
          <a:p>
            <a:r>
              <a:rPr lang="en-US" sz="2800" dirty="0" smtClean="0">
                <a:solidFill>
                  <a:schemeClr val="tx1">
                    <a:lumMod val="50000"/>
                    <a:lumOff val="50000"/>
                  </a:schemeClr>
                </a:solidFill>
              </a:rPr>
              <a:t>RDF and RDF Schema</a:t>
            </a:r>
          </a:p>
          <a:p>
            <a:r>
              <a:rPr lang="en-US" sz="2800" dirty="0" smtClean="0">
                <a:solidFill>
                  <a:schemeClr val="tx1">
                    <a:lumMod val="50000"/>
                    <a:lumOff val="50000"/>
                  </a:schemeClr>
                </a:solidFill>
              </a:rPr>
              <a:t>Description Logics</a:t>
            </a:r>
          </a:p>
          <a:p>
            <a:r>
              <a:rPr lang="en-US" sz="2800" dirty="0" smtClean="0">
                <a:solidFill>
                  <a:schemeClr val="tx1">
                    <a:lumMod val="50000"/>
                    <a:lumOff val="50000"/>
                  </a:schemeClr>
                </a:solidFill>
              </a:rPr>
              <a:t>Querying RDF data with SPARQL</a:t>
            </a:r>
          </a:p>
          <a:p>
            <a:r>
              <a:rPr lang="en-US" sz="2800" dirty="0" smtClean="0">
                <a:solidFill>
                  <a:schemeClr val="tx1">
                    <a:lumMod val="50000"/>
                    <a:lumOff val="50000"/>
                  </a:schemeClr>
                </a:solidFill>
              </a:rPr>
              <a:t>Mapping relational data with R2RML</a:t>
            </a:r>
          </a:p>
          <a:p>
            <a:r>
              <a:rPr lang="en-US" sz="2800" dirty="0" smtClean="0"/>
              <a:t>Other technologies</a:t>
            </a:r>
          </a:p>
          <a:p>
            <a:r>
              <a:rPr lang="en-US" sz="2800" dirty="0" smtClean="0">
                <a:solidFill>
                  <a:schemeClr val="tx1">
                    <a:lumMod val="50000"/>
                    <a:lumOff val="50000"/>
                  </a:schemeClr>
                </a:solidFill>
              </a:rPr>
              <a:t>Ontologies</a:t>
            </a:r>
          </a:p>
          <a:p>
            <a:r>
              <a:rPr lang="en-US" sz="2800" dirty="0" smtClean="0">
                <a:solidFill>
                  <a:schemeClr val="tx1">
                    <a:lumMod val="50000"/>
                    <a:lumOff val="50000"/>
                  </a:schemeClr>
                </a:solidFill>
              </a:rPr>
              <a:t>Datasets</a:t>
            </a:r>
            <a:endParaRPr lang="en-US" sz="28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155</a:t>
            </a:fld>
            <a:endParaRPr lang="en-US"/>
          </a:p>
        </p:txBody>
      </p:sp>
    </p:spTree>
    <p:extLst>
      <p:ext uri="{BB962C8B-B14F-4D97-AF65-F5344CB8AC3E}">
        <p14:creationId xmlns:p14="http://schemas.microsoft.com/office/powerpoint/2010/main" val="384616593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POWDER – </a:t>
            </a:r>
            <a:r>
              <a:rPr lang="en-US" sz="3600" dirty="0" smtClean="0"/>
              <a:t>Protocol </a:t>
            </a:r>
            <a:r>
              <a:rPr lang="en-US" sz="3600" dirty="0"/>
              <a:t>for Web Description </a:t>
            </a:r>
            <a:r>
              <a:rPr lang="en-US" sz="3600" dirty="0" smtClean="0"/>
              <a:t>Resources (1)</a:t>
            </a:r>
            <a:endParaRPr lang="en-US" sz="3600" dirty="0"/>
          </a:p>
        </p:txBody>
      </p:sp>
      <p:sp>
        <p:nvSpPr>
          <p:cNvPr id="3" name="Content Placeholder 2"/>
          <p:cNvSpPr>
            <a:spLocks noGrp="1"/>
          </p:cNvSpPr>
          <p:nvPr>
            <p:ph idx="1"/>
          </p:nvPr>
        </p:nvSpPr>
        <p:spPr>
          <a:xfrm>
            <a:off x="1097280" y="1845734"/>
            <a:ext cx="10450286" cy="4023360"/>
          </a:xfrm>
        </p:spPr>
        <p:txBody>
          <a:bodyPr>
            <a:noAutofit/>
          </a:bodyPr>
          <a:lstStyle/>
          <a:p>
            <a:r>
              <a:rPr lang="en-US" sz="3200" dirty="0" smtClean="0"/>
              <a:t>XML-based protocol</a:t>
            </a:r>
          </a:p>
          <a:p>
            <a:r>
              <a:rPr lang="en-US" sz="3200" dirty="0" smtClean="0"/>
              <a:t>Allows provision </a:t>
            </a:r>
            <a:r>
              <a:rPr lang="en-US" sz="3200" dirty="0"/>
              <a:t>of information about RDF </a:t>
            </a:r>
            <a:r>
              <a:rPr lang="en-US" sz="3200" dirty="0" smtClean="0"/>
              <a:t>resources</a:t>
            </a:r>
          </a:p>
          <a:p>
            <a:r>
              <a:rPr lang="en-US" sz="3200" dirty="0" smtClean="0"/>
              <a:t>A POWDER document contains</a:t>
            </a:r>
          </a:p>
          <a:p>
            <a:pPr lvl="1"/>
            <a:r>
              <a:rPr lang="en-US" sz="2800" dirty="0" smtClean="0"/>
              <a:t>Its </a:t>
            </a:r>
            <a:r>
              <a:rPr lang="en-US" sz="2800" dirty="0"/>
              <a:t>own provenance </a:t>
            </a:r>
            <a:r>
              <a:rPr lang="en-US" sz="2800" dirty="0" smtClean="0"/>
              <a:t>information</a:t>
            </a:r>
          </a:p>
          <a:p>
            <a:pPr lvl="2"/>
            <a:r>
              <a:rPr lang="en-US" sz="2400" dirty="0" smtClean="0"/>
              <a:t>Information </a:t>
            </a:r>
            <a:r>
              <a:rPr lang="en-US" sz="2400" dirty="0"/>
              <a:t>about its creator, when it </a:t>
            </a:r>
            <a:r>
              <a:rPr lang="en-US" sz="2400" dirty="0" smtClean="0"/>
              <a:t>was created, etc.</a:t>
            </a:r>
          </a:p>
          <a:p>
            <a:pPr lvl="1"/>
            <a:r>
              <a:rPr lang="en-US" sz="2800" dirty="0" smtClean="0"/>
              <a:t>A </a:t>
            </a:r>
            <a:r>
              <a:rPr lang="en-US" sz="2800" dirty="0"/>
              <a:t>list of </a:t>
            </a:r>
            <a:r>
              <a:rPr lang="en-US" sz="2800" dirty="0" smtClean="0"/>
              <a:t>description resources</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156</a:t>
            </a:fld>
            <a:endParaRPr lang="en-US"/>
          </a:p>
        </p:txBody>
      </p:sp>
    </p:spTree>
    <p:extLst>
      <p:ext uri="{BB962C8B-B14F-4D97-AF65-F5344CB8AC3E}">
        <p14:creationId xmlns:p14="http://schemas.microsoft.com/office/powerpoint/2010/main" val="220031445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POWDER – </a:t>
            </a:r>
            <a:r>
              <a:rPr lang="en-US" sz="3600" dirty="0" smtClean="0"/>
              <a:t>Protocol </a:t>
            </a:r>
            <a:r>
              <a:rPr lang="en-US" sz="3600" dirty="0"/>
              <a:t>for Web Description </a:t>
            </a:r>
            <a:r>
              <a:rPr lang="en-US" sz="3600" dirty="0" smtClean="0"/>
              <a:t>Resources (2)</a:t>
            </a:r>
            <a:endParaRPr lang="en-US" sz="3600" dirty="0"/>
          </a:p>
        </p:txBody>
      </p:sp>
      <p:sp>
        <p:nvSpPr>
          <p:cNvPr id="3" name="Content Placeholder 2"/>
          <p:cNvSpPr>
            <a:spLocks noGrp="1"/>
          </p:cNvSpPr>
          <p:nvPr>
            <p:ph idx="1"/>
          </p:nvPr>
        </p:nvSpPr>
        <p:spPr>
          <a:xfrm>
            <a:off x="1097280" y="1845734"/>
            <a:ext cx="10450286" cy="4023360"/>
          </a:xfrm>
        </p:spPr>
        <p:txBody>
          <a:bodyPr>
            <a:noAutofit/>
          </a:bodyPr>
          <a:lstStyle/>
          <a:p>
            <a:r>
              <a:rPr lang="en-US" sz="3200" dirty="0" smtClean="0"/>
              <a:t>Description resource</a:t>
            </a:r>
          </a:p>
          <a:p>
            <a:pPr lvl="1"/>
            <a:r>
              <a:rPr lang="en-US" sz="2800" dirty="0" smtClean="0"/>
              <a:t>Contains a </a:t>
            </a:r>
            <a:r>
              <a:rPr lang="en-US" sz="2800" dirty="0"/>
              <a:t>set of property-value </a:t>
            </a:r>
            <a:r>
              <a:rPr lang="en-US" sz="2800" dirty="0" smtClean="0"/>
              <a:t>pairs in RDF</a:t>
            </a:r>
          </a:p>
          <a:p>
            <a:pPr lvl="1"/>
            <a:r>
              <a:rPr lang="en-US" sz="2800" dirty="0" smtClean="0"/>
              <a:t>For </a:t>
            </a:r>
            <a:r>
              <a:rPr lang="en-US" sz="2800" dirty="0"/>
              <a:t>a given resource or group </a:t>
            </a:r>
            <a:r>
              <a:rPr lang="en-US" sz="2800" dirty="0" smtClean="0"/>
              <a:t>of resources</a:t>
            </a:r>
          </a:p>
          <a:p>
            <a:r>
              <a:rPr lang="en-US" sz="3200" dirty="0" smtClean="0"/>
              <a:t>Allows </a:t>
            </a:r>
            <a:r>
              <a:rPr lang="en-US" sz="3200" dirty="0"/>
              <a:t>for quick annotation of large amounts of content with </a:t>
            </a:r>
            <a:r>
              <a:rPr lang="en-US" sz="3200" dirty="0" smtClean="0"/>
              <a:t>metadata</a:t>
            </a:r>
          </a:p>
          <a:p>
            <a:r>
              <a:rPr lang="en-US" sz="3200" dirty="0" smtClean="0"/>
              <a:t>Ideal </a:t>
            </a:r>
            <a:r>
              <a:rPr lang="en-US" sz="3200" dirty="0"/>
              <a:t>for </a:t>
            </a:r>
            <a:r>
              <a:rPr lang="en-US" sz="3200" dirty="0" smtClean="0"/>
              <a:t>scenarios </a:t>
            </a:r>
            <a:r>
              <a:rPr lang="en-US" sz="3200" dirty="0"/>
              <a:t>involving personalized delivery of content, trust control </a:t>
            </a:r>
            <a:r>
              <a:rPr lang="en-US" sz="3200" dirty="0" smtClean="0"/>
              <a:t>and semantic annotation</a:t>
            </a:r>
            <a:endParaRPr lang="en-US" sz="32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157</a:t>
            </a:fld>
            <a:endParaRPr lang="en-US"/>
          </a:p>
        </p:txBody>
      </p:sp>
    </p:spTree>
    <p:extLst>
      <p:ext uri="{BB962C8B-B14F-4D97-AF65-F5344CB8AC3E}">
        <p14:creationId xmlns:p14="http://schemas.microsoft.com/office/powerpoint/2010/main" val="197209871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RIF – Rule </a:t>
            </a:r>
            <a:r>
              <a:rPr lang="en-US" dirty="0"/>
              <a:t>Interchange Format</a:t>
            </a:r>
          </a:p>
        </p:txBody>
      </p:sp>
      <p:sp>
        <p:nvSpPr>
          <p:cNvPr id="3" name="Content Placeholder 2"/>
          <p:cNvSpPr>
            <a:spLocks noGrp="1"/>
          </p:cNvSpPr>
          <p:nvPr>
            <p:ph idx="1"/>
          </p:nvPr>
        </p:nvSpPr>
        <p:spPr/>
        <p:txBody>
          <a:bodyPr>
            <a:noAutofit/>
          </a:bodyPr>
          <a:lstStyle/>
          <a:p>
            <a:r>
              <a:rPr lang="en-US" sz="2800" dirty="0" smtClean="0"/>
              <a:t>An extensible </a:t>
            </a:r>
            <a:r>
              <a:rPr lang="en-US" sz="2800" dirty="0"/>
              <a:t>framework for the representation of </a:t>
            </a:r>
            <a:r>
              <a:rPr lang="en-US" sz="2800" dirty="0" smtClean="0"/>
              <a:t>rule dialects</a:t>
            </a:r>
          </a:p>
          <a:p>
            <a:r>
              <a:rPr lang="en-US" sz="2800" dirty="0" smtClean="0"/>
              <a:t>A W3C recommendation</a:t>
            </a:r>
          </a:p>
          <a:p>
            <a:r>
              <a:rPr lang="en-US" sz="2800" dirty="0" smtClean="0"/>
              <a:t>A family </a:t>
            </a:r>
            <a:r>
              <a:rPr lang="en-US" sz="2800" dirty="0"/>
              <a:t>of </a:t>
            </a:r>
            <a:r>
              <a:rPr lang="en-US" sz="2800" dirty="0" smtClean="0"/>
              <a:t>specifications</a:t>
            </a:r>
          </a:p>
          <a:p>
            <a:pPr lvl="1"/>
            <a:r>
              <a:rPr lang="en-US" sz="2400" dirty="0" smtClean="0"/>
              <a:t>Three </a:t>
            </a:r>
            <a:r>
              <a:rPr lang="en-US" sz="2400" dirty="0"/>
              <a:t>rule </a:t>
            </a:r>
            <a:r>
              <a:rPr lang="en-US" sz="2400" dirty="0" smtClean="0"/>
              <a:t>dialects</a:t>
            </a:r>
          </a:p>
          <a:p>
            <a:pPr lvl="2"/>
            <a:r>
              <a:rPr lang="en-US" sz="2000" dirty="0" smtClean="0"/>
              <a:t>RIF-BLD </a:t>
            </a:r>
            <a:r>
              <a:rPr lang="en-US" sz="2000" dirty="0"/>
              <a:t>(Basic Logic </a:t>
            </a:r>
            <a:r>
              <a:rPr lang="en-US" sz="2000" dirty="0" smtClean="0"/>
              <a:t>Dialect)</a:t>
            </a:r>
          </a:p>
          <a:p>
            <a:pPr lvl="2"/>
            <a:r>
              <a:rPr lang="en-US" sz="2000" dirty="0" smtClean="0"/>
              <a:t>RIF-Core and</a:t>
            </a:r>
          </a:p>
          <a:p>
            <a:pPr lvl="2"/>
            <a:r>
              <a:rPr lang="en-US" sz="2000" dirty="0" smtClean="0"/>
              <a:t>RIF-PRD </a:t>
            </a:r>
            <a:r>
              <a:rPr lang="en-US" sz="2000" dirty="0"/>
              <a:t>(Production Rule Dialect</a:t>
            </a:r>
            <a:r>
              <a:rPr lang="en-US" sz="2000" dirty="0" smtClean="0"/>
              <a:t>)</a:t>
            </a:r>
          </a:p>
          <a:p>
            <a:pPr lvl="1"/>
            <a:r>
              <a:rPr lang="en-US" sz="2400" dirty="0" smtClean="0"/>
              <a:t>RIF-FLD </a:t>
            </a:r>
            <a:r>
              <a:rPr lang="en-US" sz="2400" dirty="0"/>
              <a:t>(Framework for Logic Dialects</a:t>
            </a:r>
            <a:r>
              <a:rPr lang="en-US" sz="2400" dirty="0" smtClean="0"/>
              <a:t>)</a:t>
            </a:r>
          </a:p>
          <a:p>
            <a:pPr lvl="2"/>
            <a:r>
              <a:rPr lang="en-US" sz="2000" dirty="0" smtClean="0"/>
              <a:t>Allows the definition </a:t>
            </a:r>
            <a:r>
              <a:rPr lang="en-US" sz="2000" dirty="0"/>
              <a:t>of other rule </a:t>
            </a:r>
            <a:r>
              <a:rPr lang="en-US" sz="2000" dirty="0" smtClean="0"/>
              <a:t>dialects</a:t>
            </a:r>
          </a:p>
          <a:p>
            <a:pPr lvl="2"/>
            <a:r>
              <a:rPr lang="en-US" sz="2000" dirty="0" smtClean="0"/>
              <a:t>Specifies </a:t>
            </a:r>
            <a:r>
              <a:rPr lang="en-US" sz="2000" dirty="0"/>
              <a:t>the interface of rules expressed in a </a:t>
            </a:r>
            <a:r>
              <a:rPr lang="en-US" sz="2000" dirty="0" smtClean="0"/>
              <a:t>logic-based RIF </a:t>
            </a:r>
            <a:r>
              <a:rPr lang="en-US" sz="2000" dirty="0"/>
              <a:t>dialect with RDF and </a:t>
            </a:r>
            <a:r>
              <a:rPr lang="en-US" sz="2000" dirty="0" smtClean="0"/>
              <a:t>OWL</a:t>
            </a:r>
            <a:endParaRPr lang="en-US" sz="2000"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158</a:t>
            </a:fld>
            <a:endParaRPr lang="en-US"/>
          </a:p>
        </p:txBody>
      </p:sp>
    </p:spTree>
    <p:extLst>
      <p:ext uri="{BB962C8B-B14F-4D97-AF65-F5344CB8AC3E}">
        <p14:creationId xmlns:p14="http://schemas.microsoft.com/office/powerpoint/2010/main" val="183607666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 – </a:t>
            </a:r>
            <a:r>
              <a:rPr lang="en-US" dirty="0" smtClean="0"/>
              <a:t>SPARQL </a:t>
            </a:r>
            <a:r>
              <a:rPr lang="en-US" dirty="0" err="1"/>
              <a:t>Inferencing</a:t>
            </a:r>
            <a:r>
              <a:rPr lang="en-US" dirty="0"/>
              <a:t> Notation</a:t>
            </a:r>
          </a:p>
        </p:txBody>
      </p:sp>
      <p:sp>
        <p:nvSpPr>
          <p:cNvPr id="3" name="Content Placeholder 2"/>
          <p:cNvSpPr>
            <a:spLocks noGrp="1"/>
          </p:cNvSpPr>
          <p:nvPr>
            <p:ph idx="1"/>
          </p:nvPr>
        </p:nvSpPr>
        <p:spPr/>
        <p:txBody>
          <a:bodyPr>
            <a:normAutofit/>
          </a:bodyPr>
          <a:lstStyle/>
          <a:p>
            <a:r>
              <a:rPr lang="en-US" sz="3200" dirty="0"/>
              <a:t>RIF uptake </a:t>
            </a:r>
            <a:r>
              <a:rPr lang="en-US" sz="3200" dirty="0" smtClean="0"/>
              <a:t>not </a:t>
            </a:r>
            <a:r>
              <a:rPr lang="en-US" sz="3200" dirty="0"/>
              <a:t>as massive as </a:t>
            </a:r>
            <a:r>
              <a:rPr lang="en-US" sz="3200" dirty="0" smtClean="0"/>
              <a:t>expected </a:t>
            </a:r>
          </a:p>
          <a:p>
            <a:pPr lvl="1"/>
            <a:r>
              <a:rPr lang="en-US" sz="2800" dirty="0" smtClean="0"/>
              <a:t>Complexity, lack </a:t>
            </a:r>
            <a:r>
              <a:rPr lang="en-US" sz="2800" dirty="0"/>
              <a:t>of supporting </a:t>
            </a:r>
            <a:r>
              <a:rPr lang="en-US" sz="2800" dirty="0" smtClean="0"/>
              <a:t>tools</a:t>
            </a:r>
          </a:p>
          <a:p>
            <a:r>
              <a:rPr lang="en-US" sz="3200" dirty="0" smtClean="0"/>
              <a:t>SPIN</a:t>
            </a:r>
          </a:p>
          <a:p>
            <a:pPr lvl="1"/>
            <a:r>
              <a:rPr lang="en-US" sz="2800" dirty="0" smtClean="0"/>
              <a:t>SPARQL-based</a:t>
            </a:r>
          </a:p>
          <a:p>
            <a:pPr lvl="1"/>
            <a:r>
              <a:rPr lang="en-US" sz="2800" dirty="0" smtClean="0"/>
              <a:t>Production rules</a:t>
            </a:r>
          </a:p>
          <a:p>
            <a:r>
              <a:rPr lang="en-US" sz="3200" dirty="0" smtClean="0"/>
              <a:t>Links RDFS </a:t>
            </a:r>
            <a:r>
              <a:rPr lang="en-US" sz="3200" dirty="0"/>
              <a:t>and OWL classes with </a:t>
            </a:r>
            <a:r>
              <a:rPr lang="en-US" sz="3200" dirty="0" smtClean="0"/>
              <a:t>constraint </a:t>
            </a:r>
            <a:r>
              <a:rPr lang="en-US" sz="3200" dirty="0"/>
              <a:t>checks and inference </a:t>
            </a:r>
            <a:r>
              <a:rPr lang="en-US" sz="3200" dirty="0" smtClean="0"/>
              <a:t>rules</a:t>
            </a:r>
          </a:p>
          <a:p>
            <a:pPr lvl="1"/>
            <a:r>
              <a:rPr lang="en-US" sz="2800" dirty="0" smtClean="0"/>
              <a:t>Similar </a:t>
            </a:r>
            <a:r>
              <a:rPr lang="en-US" sz="2800" dirty="0"/>
              <a:t>to </a:t>
            </a:r>
            <a:r>
              <a:rPr lang="en-US" sz="2800" dirty="0" smtClean="0"/>
              <a:t>class behavior in </a:t>
            </a:r>
            <a:r>
              <a:rPr lang="en-US" sz="2800" dirty="0"/>
              <a:t>object-oriented </a:t>
            </a:r>
            <a:r>
              <a:rPr lang="en-US" sz="2800" dirty="0" smtClean="0"/>
              <a:t>languages</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159</a:t>
            </a:fld>
            <a:endParaRPr lang="en-US"/>
          </a:p>
        </p:txBody>
      </p:sp>
    </p:spTree>
    <p:extLst>
      <p:ext uri="{BB962C8B-B14F-4D97-AF65-F5344CB8AC3E}">
        <p14:creationId xmlns:p14="http://schemas.microsoft.com/office/powerpoint/2010/main" val="2538308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Semantic </a:t>
            </a:r>
            <a:r>
              <a:rPr lang="en-US" dirty="0" smtClean="0"/>
              <a:t>Web (1)</a:t>
            </a:r>
            <a:endParaRPr lang="en-US" dirty="0"/>
          </a:p>
        </p:txBody>
      </p:sp>
      <p:sp>
        <p:nvSpPr>
          <p:cNvPr id="3" name="Content Placeholder 2"/>
          <p:cNvSpPr>
            <a:spLocks noGrp="1"/>
          </p:cNvSpPr>
          <p:nvPr>
            <p:ph idx="1"/>
          </p:nvPr>
        </p:nvSpPr>
        <p:spPr/>
        <p:txBody>
          <a:bodyPr>
            <a:noAutofit/>
          </a:bodyPr>
          <a:lstStyle/>
          <a:p>
            <a:r>
              <a:rPr lang="en-US" sz="2800" dirty="0" smtClean="0"/>
              <a:t>Tackle </a:t>
            </a:r>
            <a:r>
              <a:rPr lang="en-US" sz="2800" dirty="0"/>
              <a:t>these </a:t>
            </a:r>
            <a:r>
              <a:rPr lang="en-US" sz="2800" dirty="0" smtClean="0"/>
              <a:t>issues</a:t>
            </a:r>
          </a:p>
          <a:p>
            <a:pPr lvl="1"/>
            <a:r>
              <a:rPr lang="en-US" sz="2400" dirty="0" smtClean="0"/>
              <a:t>By </a:t>
            </a:r>
            <a:r>
              <a:rPr lang="en-US" sz="2400" dirty="0"/>
              <a:t>offering ways to describe of Web </a:t>
            </a:r>
            <a:r>
              <a:rPr lang="en-US" sz="2400" dirty="0" smtClean="0"/>
              <a:t>resources</a:t>
            </a:r>
          </a:p>
          <a:p>
            <a:r>
              <a:rPr lang="en-US" sz="2800" dirty="0" smtClean="0"/>
              <a:t>Enrich </a:t>
            </a:r>
            <a:r>
              <a:rPr lang="en-US" sz="2800" dirty="0"/>
              <a:t>existing </a:t>
            </a:r>
            <a:r>
              <a:rPr lang="en-US" sz="2800" dirty="0" smtClean="0"/>
              <a:t>information</a:t>
            </a:r>
          </a:p>
          <a:p>
            <a:pPr lvl="1"/>
            <a:r>
              <a:rPr lang="en-US" sz="2400" dirty="0" smtClean="0"/>
              <a:t>Add semantics </a:t>
            </a:r>
            <a:r>
              <a:rPr lang="en-US" sz="2400" dirty="0"/>
              <a:t>that specify the </a:t>
            </a:r>
            <a:r>
              <a:rPr lang="en-US" sz="2400" dirty="0" smtClean="0"/>
              <a:t>resources</a:t>
            </a:r>
          </a:p>
          <a:p>
            <a:pPr lvl="1"/>
            <a:r>
              <a:rPr lang="en-US" sz="2400" dirty="0" smtClean="0"/>
              <a:t>Understandable </a:t>
            </a:r>
            <a:r>
              <a:rPr lang="en-US" sz="2400" dirty="0"/>
              <a:t>both by humans </a:t>
            </a:r>
            <a:r>
              <a:rPr lang="en-US" sz="2400" dirty="0" smtClean="0"/>
              <a:t>and computers</a:t>
            </a:r>
          </a:p>
          <a:p>
            <a:r>
              <a:rPr lang="en-US" sz="2800" dirty="0" smtClean="0"/>
              <a:t>Information </a:t>
            </a:r>
            <a:r>
              <a:rPr lang="en-US" sz="2800" dirty="0"/>
              <a:t>easier to discover, classify and </a:t>
            </a:r>
            <a:r>
              <a:rPr lang="en-US" sz="2800" dirty="0" smtClean="0"/>
              <a:t>sort</a:t>
            </a:r>
          </a:p>
          <a:p>
            <a:r>
              <a:rPr lang="en-US" sz="2800" dirty="0" smtClean="0"/>
              <a:t>Enable </a:t>
            </a:r>
            <a:r>
              <a:rPr lang="en-US" sz="2800" dirty="0"/>
              <a:t>semantic information integration </a:t>
            </a:r>
          </a:p>
          <a:p>
            <a:r>
              <a:rPr lang="en-US" sz="2800" dirty="0" smtClean="0"/>
              <a:t>Increase </a:t>
            </a:r>
            <a:r>
              <a:rPr lang="en-US" sz="2800" dirty="0"/>
              <a:t>serendipitous discovery of information</a:t>
            </a:r>
          </a:p>
          <a:p>
            <a:r>
              <a:rPr lang="en-US" sz="2800" dirty="0" smtClean="0"/>
              <a:t>Allow </a:t>
            </a:r>
            <a:r>
              <a:rPr lang="en-US" sz="2800" dirty="0"/>
              <a:t>inference</a:t>
            </a:r>
          </a:p>
          <a:p>
            <a:pPr lvl="1"/>
            <a:endParaRPr lang="en-US" sz="24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16</a:t>
            </a:fld>
            <a:endParaRPr lang="en-US"/>
          </a:p>
        </p:txBody>
      </p:sp>
    </p:spTree>
    <p:extLst>
      <p:ext uri="{BB962C8B-B14F-4D97-AF65-F5344CB8AC3E}">
        <p14:creationId xmlns:p14="http://schemas.microsoft.com/office/powerpoint/2010/main" val="36470605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GRDDL </a:t>
            </a:r>
            <a:r>
              <a:rPr lang="en-US" sz="2800" dirty="0"/>
              <a:t>– </a:t>
            </a:r>
            <a:r>
              <a:rPr lang="en-US" sz="2800" dirty="0" smtClean="0"/>
              <a:t>Gleaning </a:t>
            </a:r>
            <a:r>
              <a:rPr lang="en-US" sz="2800" dirty="0"/>
              <a:t>Resource Descriptions from Dialects of Languages </a:t>
            </a:r>
          </a:p>
        </p:txBody>
      </p:sp>
      <p:sp>
        <p:nvSpPr>
          <p:cNvPr id="3" name="Content Placeholder 2"/>
          <p:cNvSpPr>
            <a:spLocks noGrp="1"/>
          </p:cNvSpPr>
          <p:nvPr>
            <p:ph idx="1"/>
          </p:nvPr>
        </p:nvSpPr>
        <p:spPr/>
        <p:txBody>
          <a:bodyPr>
            <a:normAutofit/>
          </a:bodyPr>
          <a:lstStyle/>
          <a:p>
            <a:r>
              <a:rPr lang="en-US" sz="3200" dirty="0" smtClean="0"/>
              <a:t>A </a:t>
            </a:r>
            <a:r>
              <a:rPr lang="en-US" sz="3200" dirty="0"/>
              <a:t>W3C </a:t>
            </a:r>
            <a:r>
              <a:rPr lang="en-US" sz="3200" dirty="0" smtClean="0"/>
              <a:t>recommendation</a:t>
            </a:r>
          </a:p>
          <a:p>
            <a:r>
              <a:rPr lang="en-US" sz="3200" dirty="0" smtClean="0"/>
              <a:t>Mechanisms </a:t>
            </a:r>
            <a:r>
              <a:rPr lang="en-US" sz="3200" dirty="0"/>
              <a:t>that </a:t>
            </a:r>
            <a:r>
              <a:rPr lang="en-US" sz="3200" dirty="0" smtClean="0"/>
              <a:t>specify how to construct RDF representations</a:t>
            </a:r>
          </a:p>
          <a:p>
            <a:pPr lvl="1"/>
            <a:r>
              <a:rPr lang="en-US" sz="2800" dirty="0" smtClean="0"/>
              <a:t>Can </a:t>
            </a:r>
            <a:r>
              <a:rPr lang="en-US" sz="2800" dirty="0"/>
              <a:t>be applied </a:t>
            </a:r>
            <a:r>
              <a:rPr lang="en-US" sz="2800" dirty="0" smtClean="0"/>
              <a:t>to XHTML </a:t>
            </a:r>
            <a:r>
              <a:rPr lang="en-US" sz="2800" dirty="0"/>
              <a:t>and XML </a:t>
            </a:r>
            <a:r>
              <a:rPr lang="en-US" sz="2800" dirty="0" smtClean="0"/>
              <a:t>documents</a:t>
            </a:r>
          </a:p>
          <a:p>
            <a:pPr lvl="1"/>
            <a:r>
              <a:rPr lang="en-US" sz="2800" dirty="0"/>
              <a:t>D</a:t>
            </a:r>
            <a:r>
              <a:rPr lang="en-US" sz="2800" dirty="0" smtClean="0"/>
              <a:t>efines XSLT transformations that generate RDF/XML</a:t>
            </a:r>
          </a:p>
          <a:p>
            <a:r>
              <a:rPr lang="en-US" sz="3200" dirty="0" smtClean="0"/>
              <a:t>Is </a:t>
            </a:r>
            <a:r>
              <a:rPr lang="en-US" sz="3200" dirty="0"/>
              <a:t>the standard way of converting an XML document </a:t>
            </a:r>
            <a:r>
              <a:rPr lang="en-US" sz="3200" dirty="0" smtClean="0"/>
              <a:t>to RDF</a:t>
            </a:r>
          </a:p>
          <a:p>
            <a:r>
              <a:rPr lang="en-US" sz="3200" dirty="0" smtClean="0"/>
              <a:t>Familiarity with XSLT required</a:t>
            </a:r>
            <a:endParaRPr lang="en-US" sz="32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160</a:t>
            </a:fld>
            <a:endParaRPr lang="en-US"/>
          </a:p>
        </p:txBody>
      </p:sp>
    </p:spTree>
    <p:extLst>
      <p:ext uri="{BB962C8B-B14F-4D97-AF65-F5344CB8AC3E}">
        <p14:creationId xmlns:p14="http://schemas.microsoft.com/office/powerpoint/2010/main" val="119401564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LDP – </a:t>
            </a:r>
            <a:r>
              <a:rPr lang="en-US" dirty="0" smtClean="0"/>
              <a:t>Linked </a:t>
            </a:r>
            <a:r>
              <a:rPr lang="en-US" dirty="0"/>
              <a:t>Data Platform</a:t>
            </a:r>
          </a:p>
        </p:txBody>
      </p:sp>
      <p:sp>
        <p:nvSpPr>
          <p:cNvPr id="3" name="Content Placeholder 2"/>
          <p:cNvSpPr>
            <a:spLocks noGrp="1"/>
          </p:cNvSpPr>
          <p:nvPr>
            <p:ph idx="1"/>
          </p:nvPr>
        </p:nvSpPr>
        <p:spPr/>
        <p:txBody>
          <a:bodyPr>
            <a:noAutofit/>
          </a:bodyPr>
          <a:lstStyle/>
          <a:p>
            <a:r>
              <a:rPr lang="en-US" sz="2400" dirty="0" smtClean="0"/>
              <a:t>Best </a:t>
            </a:r>
            <a:r>
              <a:rPr lang="en-US" sz="2400" dirty="0"/>
              <a:t>practices and guidelines for organizing and accessing </a:t>
            </a:r>
            <a:r>
              <a:rPr lang="en-US" sz="2400" dirty="0" smtClean="0"/>
              <a:t>LDP resources</a:t>
            </a:r>
          </a:p>
          <a:p>
            <a:pPr lvl="1"/>
            <a:r>
              <a:rPr lang="en-US" sz="2000" dirty="0"/>
              <a:t>Via HTTP RESTful services</a:t>
            </a:r>
          </a:p>
          <a:p>
            <a:pPr lvl="1"/>
            <a:r>
              <a:rPr lang="en-US" sz="2000" dirty="0" smtClean="0"/>
              <a:t>Resources can be RDF </a:t>
            </a:r>
            <a:r>
              <a:rPr lang="en-US" sz="2000" dirty="0"/>
              <a:t>or </a:t>
            </a:r>
            <a:r>
              <a:rPr lang="en-US" sz="2000" dirty="0" smtClean="0"/>
              <a:t>non-RDF</a:t>
            </a:r>
            <a:endParaRPr lang="en-US" sz="2000" dirty="0"/>
          </a:p>
          <a:p>
            <a:r>
              <a:rPr lang="en-US" sz="2400" dirty="0" smtClean="0"/>
              <a:t>A </a:t>
            </a:r>
            <a:r>
              <a:rPr lang="en-US" sz="2400" dirty="0"/>
              <a:t>W3C recommendation</a:t>
            </a:r>
          </a:p>
          <a:p>
            <a:pPr lvl="1"/>
            <a:r>
              <a:rPr lang="en-US" sz="2000" dirty="0" smtClean="0"/>
              <a:t>Specifies the expected </a:t>
            </a:r>
            <a:r>
              <a:rPr lang="en-US" sz="2000" dirty="0"/>
              <a:t>behavior of a Linked Data server when </a:t>
            </a:r>
            <a:r>
              <a:rPr lang="en-US" sz="2000" dirty="0" smtClean="0"/>
              <a:t>it receives HTTP requests</a:t>
            </a:r>
          </a:p>
          <a:p>
            <a:pPr lvl="2"/>
            <a:r>
              <a:rPr lang="en-US" sz="1800" dirty="0" smtClean="0"/>
              <a:t>Creation</a:t>
            </a:r>
            <a:r>
              <a:rPr lang="en-US" sz="1800" dirty="0"/>
              <a:t>, </a:t>
            </a:r>
            <a:r>
              <a:rPr lang="en-US" sz="1800" dirty="0" smtClean="0"/>
              <a:t>deletion, update</a:t>
            </a:r>
          </a:p>
          <a:p>
            <a:pPr lvl="1"/>
            <a:r>
              <a:rPr lang="en-US" sz="2000" dirty="0"/>
              <a:t>D</a:t>
            </a:r>
            <a:r>
              <a:rPr lang="en-US" sz="2000" dirty="0" smtClean="0"/>
              <a:t>efines </a:t>
            </a:r>
            <a:r>
              <a:rPr lang="en-US" sz="2000" dirty="0"/>
              <a:t>the concept of </a:t>
            </a:r>
            <a:r>
              <a:rPr lang="en-US" sz="2000" dirty="0" smtClean="0"/>
              <a:t>a Linked </a:t>
            </a:r>
            <a:r>
              <a:rPr lang="en-US" sz="2000" dirty="0"/>
              <a:t>Data Platform </a:t>
            </a:r>
            <a:r>
              <a:rPr lang="en-US" sz="2000" dirty="0" smtClean="0"/>
              <a:t>Container</a:t>
            </a:r>
          </a:p>
          <a:p>
            <a:pPr lvl="2"/>
            <a:r>
              <a:rPr lang="en-US" sz="1800" dirty="0" smtClean="0"/>
              <a:t>A collection of resources (usually homogeneous)</a:t>
            </a:r>
          </a:p>
          <a:p>
            <a:r>
              <a:rPr lang="en-US" sz="2400" dirty="0" smtClean="0"/>
              <a:t>LDP </a:t>
            </a:r>
            <a:r>
              <a:rPr lang="en-US" sz="2400" dirty="0"/>
              <a:t>specification </a:t>
            </a:r>
            <a:r>
              <a:rPr lang="en-US" sz="2400" dirty="0" smtClean="0"/>
              <a:t>expected </a:t>
            </a:r>
            <a:r>
              <a:rPr lang="en-US" sz="2400" dirty="0"/>
              <a:t>to establish </a:t>
            </a:r>
            <a:r>
              <a:rPr lang="en-US" sz="2400" dirty="0" smtClean="0"/>
              <a:t>a standard </a:t>
            </a:r>
            <a:r>
              <a:rPr lang="en-US" sz="2400" dirty="0"/>
              <a:t>behavior for </a:t>
            </a:r>
            <a:r>
              <a:rPr lang="en-US" sz="2400" dirty="0" smtClean="0"/>
              <a:t>Linked </a:t>
            </a:r>
            <a:r>
              <a:rPr lang="en-US" sz="2400" dirty="0"/>
              <a:t>Data </a:t>
            </a:r>
            <a:r>
              <a:rPr lang="en-US" sz="2400" dirty="0" smtClean="0"/>
              <a:t>systems</a:t>
            </a:r>
          </a:p>
          <a:p>
            <a:r>
              <a:rPr lang="en-US" sz="2400" dirty="0" smtClean="0"/>
              <a:t>Example: Apache </a:t>
            </a:r>
            <a:r>
              <a:rPr lang="en-US" sz="2400" dirty="0" err="1" smtClean="0"/>
              <a:t>Marmotta</a:t>
            </a:r>
            <a:endParaRPr lang="en-US" sz="24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161</a:t>
            </a:fld>
            <a:endParaRPr lang="en-US"/>
          </a:p>
        </p:txBody>
      </p:sp>
    </p:spTree>
    <p:extLst>
      <p:ext uri="{BB962C8B-B14F-4D97-AF65-F5344CB8AC3E}">
        <p14:creationId xmlns:p14="http://schemas.microsoft.com/office/powerpoint/2010/main" val="28439136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solidFill>
                  <a:schemeClr val="tx1">
                    <a:lumMod val="50000"/>
                    <a:lumOff val="50000"/>
                  </a:schemeClr>
                </a:solidFill>
              </a:rPr>
              <a:t>Introduction</a:t>
            </a:r>
          </a:p>
          <a:p>
            <a:r>
              <a:rPr lang="en-US" sz="2800" dirty="0" smtClean="0">
                <a:solidFill>
                  <a:schemeClr val="tx1">
                    <a:lumMod val="50000"/>
                    <a:lumOff val="50000"/>
                  </a:schemeClr>
                </a:solidFill>
              </a:rPr>
              <a:t>RDF and RDF Schema</a:t>
            </a:r>
          </a:p>
          <a:p>
            <a:r>
              <a:rPr lang="en-US" sz="2800" dirty="0" smtClean="0">
                <a:solidFill>
                  <a:schemeClr val="tx1">
                    <a:lumMod val="50000"/>
                    <a:lumOff val="50000"/>
                  </a:schemeClr>
                </a:solidFill>
              </a:rPr>
              <a:t>Description Logics</a:t>
            </a:r>
          </a:p>
          <a:p>
            <a:r>
              <a:rPr lang="en-US" sz="2800" dirty="0" smtClean="0">
                <a:solidFill>
                  <a:schemeClr val="tx1">
                    <a:lumMod val="50000"/>
                    <a:lumOff val="50000"/>
                  </a:schemeClr>
                </a:solidFill>
              </a:rPr>
              <a:t>Querying RDF data with SPARQL</a:t>
            </a:r>
          </a:p>
          <a:p>
            <a:r>
              <a:rPr lang="en-US" sz="2800" dirty="0" smtClean="0">
                <a:solidFill>
                  <a:schemeClr val="tx1">
                    <a:lumMod val="50000"/>
                    <a:lumOff val="50000"/>
                  </a:schemeClr>
                </a:solidFill>
              </a:rPr>
              <a:t>Mapping relational data with R2RML</a:t>
            </a:r>
          </a:p>
          <a:p>
            <a:r>
              <a:rPr lang="en-US" sz="2800" dirty="0" smtClean="0">
                <a:solidFill>
                  <a:schemeClr val="tx1">
                    <a:lumMod val="50000"/>
                    <a:lumOff val="50000"/>
                  </a:schemeClr>
                </a:solidFill>
              </a:rPr>
              <a:t>Other technologies</a:t>
            </a:r>
          </a:p>
          <a:p>
            <a:r>
              <a:rPr lang="en-US" sz="2800" dirty="0" smtClean="0"/>
              <a:t>Ontologies</a:t>
            </a:r>
          </a:p>
          <a:p>
            <a:r>
              <a:rPr lang="en-US" sz="2800" dirty="0" smtClean="0">
                <a:solidFill>
                  <a:schemeClr val="tx1">
                    <a:lumMod val="50000"/>
                    <a:lumOff val="50000"/>
                  </a:schemeClr>
                </a:solidFill>
              </a:rPr>
              <a:t>Datasets</a:t>
            </a:r>
            <a:endParaRPr lang="en-US" sz="28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162</a:t>
            </a:fld>
            <a:endParaRPr lang="en-US"/>
          </a:p>
        </p:txBody>
      </p:sp>
    </p:spTree>
    <p:extLst>
      <p:ext uri="{BB962C8B-B14F-4D97-AF65-F5344CB8AC3E}">
        <p14:creationId xmlns:p14="http://schemas.microsoft.com/office/powerpoint/2010/main" val="327735349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Ontologies and </a:t>
            </a:r>
            <a:r>
              <a:rPr lang="en-US" dirty="0" smtClean="0"/>
              <a:t>Datasets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Standards and technologies (e.g. RDF and OWL)</a:t>
            </a:r>
          </a:p>
          <a:p>
            <a:pPr lvl="1"/>
            <a:r>
              <a:rPr lang="en-US" sz="2800" dirty="0" smtClean="0"/>
              <a:t>Machine-consumable </a:t>
            </a:r>
            <a:r>
              <a:rPr lang="en-US" sz="2800" dirty="0"/>
              <a:t>serializations </a:t>
            </a:r>
            <a:endParaRPr lang="en-US" sz="2800" dirty="0" smtClean="0"/>
          </a:p>
          <a:p>
            <a:pPr lvl="1"/>
            <a:r>
              <a:rPr lang="en-US" sz="2800" dirty="0" smtClean="0"/>
              <a:t>Syntactical groundwork</a:t>
            </a:r>
          </a:p>
          <a:p>
            <a:pPr lvl="1"/>
            <a:r>
              <a:rPr lang="en-US" sz="2800" dirty="0" smtClean="0"/>
              <a:t>Assignment of meaning </a:t>
            </a:r>
            <a:r>
              <a:rPr lang="en-US" sz="2800" dirty="0"/>
              <a:t>to </a:t>
            </a:r>
            <a:r>
              <a:rPr lang="en-US" sz="2800" dirty="0" smtClean="0"/>
              <a:t>resources </a:t>
            </a:r>
            <a:r>
              <a:rPr lang="en-US" sz="2800" dirty="0"/>
              <a:t>and their relationships</a:t>
            </a:r>
            <a:endParaRPr lang="en-US" sz="2800" dirty="0" smtClean="0"/>
          </a:p>
          <a:p>
            <a:r>
              <a:rPr lang="en-US" sz="3200" dirty="0" smtClean="0"/>
              <a:t>Vocabularies</a:t>
            </a:r>
          </a:p>
          <a:p>
            <a:pPr lvl="1"/>
            <a:r>
              <a:rPr lang="en-US" sz="2800" dirty="0" smtClean="0"/>
              <a:t>(Re)used </a:t>
            </a:r>
            <a:r>
              <a:rPr lang="en-US" sz="2800" dirty="0"/>
              <a:t>in order for the described information to be commonly, unambiguously interpreted and </a:t>
            </a:r>
            <a:r>
              <a:rPr lang="en-US" sz="2800" dirty="0" smtClean="0"/>
              <a:t>understood</a:t>
            </a:r>
          </a:p>
          <a:p>
            <a:pPr lvl="1"/>
            <a:r>
              <a:rPr lang="en-US" sz="2800" dirty="0" smtClean="0"/>
              <a:t>Reused by</a:t>
            </a:r>
            <a:r>
              <a:rPr lang="en-US" sz="2800" dirty="0"/>
              <a:t> various data </a:t>
            </a:r>
            <a:r>
              <a:rPr lang="en-US" sz="2800" dirty="0" smtClean="0"/>
              <a:t>producers</a:t>
            </a:r>
          </a:p>
          <a:p>
            <a:pPr lvl="1"/>
            <a:r>
              <a:rPr lang="en-US" sz="2800" dirty="0" smtClean="0"/>
              <a:t>Make data </a:t>
            </a:r>
            <a:r>
              <a:rPr lang="en-US" sz="2800" dirty="0"/>
              <a:t>semantically interoperable</a:t>
            </a:r>
          </a:p>
          <a:p>
            <a:pPr lvl="1"/>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163</a:t>
            </a:fld>
            <a:endParaRPr lang="en-US"/>
          </a:p>
        </p:txBody>
      </p:sp>
    </p:spTree>
    <p:extLst>
      <p:ext uri="{BB962C8B-B14F-4D97-AF65-F5344CB8AC3E}">
        <p14:creationId xmlns:p14="http://schemas.microsoft.com/office/powerpoint/2010/main" val="340455377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Ontologies and </a:t>
            </a:r>
            <a:r>
              <a:rPr lang="en-US" dirty="0" smtClean="0"/>
              <a:t>Datasets (2)</a:t>
            </a:r>
            <a:endParaRPr lang="en-US" dirty="0"/>
          </a:p>
        </p:txBody>
      </p:sp>
      <p:sp>
        <p:nvSpPr>
          <p:cNvPr id="3" name="Content Placeholder 2"/>
          <p:cNvSpPr>
            <a:spLocks noGrp="1"/>
          </p:cNvSpPr>
          <p:nvPr>
            <p:ph idx="1"/>
          </p:nvPr>
        </p:nvSpPr>
        <p:spPr/>
        <p:txBody>
          <a:bodyPr>
            <a:normAutofit/>
          </a:bodyPr>
          <a:lstStyle/>
          <a:p>
            <a:r>
              <a:rPr lang="en-US" sz="3200" dirty="0" smtClean="0"/>
              <a:t>Datasets</a:t>
            </a:r>
          </a:p>
          <a:p>
            <a:pPr lvl="1"/>
            <a:r>
              <a:rPr lang="en-US" sz="2800" dirty="0" smtClean="0"/>
              <a:t>Collections </a:t>
            </a:r>
            <a:r>
              <a:rPr lang="en-US" sz="2800" dirty="0"/>
              <a:t>of </a:t>
            </a:r>
            <a:r>
              <a:rPr lang="en-US" sz="2800" dirty="0" smtClean="0"/>
              <a:t>facts involving </a:t>
            </a:r>
            <a:r>
              <a:rPr lang="en-US" sz="2800" dirty="0"/>
              <a:t>specific individual </a:t>
            </a:r>
            <a:r>
              <a:rPr lang="en-US" sz="2800" dirty="0" smtClean="0"/>
              <a:t>entities </a:t>
            </a:r>
            <a:r>
              <a:rPr lang="en-US" sz="2800" dirty="0"/>
              <a:t>and ontologies, which provide an abstract</a:t>
            </a:r>
            <a:r>
              <a:rPr lang="en-US" sz="2800" dirty="0" smtClean="0"/>
              <a:t>, high-level</a:t>
            </a:r>
            <a:r>
              <a:rPr lang="en-US" sz="2800" dirty="0"/>
              <a:t>, terminological description of a </a:t>
            </a:r>
            <a:r>
              <a:rPr lang="en-US" sz="2800" dirty="0" smtClean="0"/>
              <a:t>domain, </a:t>
            </a:r>
            <a:r>
              <a:rPr lang="en-US" sz="2800" dirty="0"/>
              <a:t>containing axioms that hold for </a:t>
            </a:r>
            <a:r>
              <a:rPr lang="en-US" sz="2800" dirty="0" smtClean="0"/>
              <a:t>every individual</a:t>
            </a:r>
          </a:p>
          <a:p>
            <a:r>
              <a:rPr lang="en-US" sz="3200" dirty="0"/>
              <a:t>A great number of ontologies exist </a:t>
            </a:r>
            <a:r>
              <a:rPr lang="en-US" sz="3200" dirty="0" smtClean="0"/>
              <a:t>nowadays</a:t>
            </a:r>
          </a:p>
          <a:p>
            <a:pPr lvl="1"/>
            <a:r>
              <a:rPr lang="en-US" sz="2800" dirty="0" smtClean="0"/>
              <a:t>Subject </a:t>
            </a:r>
            <a:r>
              <a:rPr lang="en-US" sz="2800" dirty="0"/>
              <a:t>domains: </a:t>
            </a:r>
            <a:r>
              <a:rPr lang="en-US" sz="2800" dirty="0" smtClean="0"/>
              <a:t>e.g. geographical, business, life </a:t>
            </a:r>
            <a:r>
              <a:rPr lang="en-US" sz="2800" dirty="0"/>
              <a:t>sciences, </a:t>
            </a:r>
            <a:r>
              <a:rPr lang="en-US" sz="2800" dirty="0" smtClean="0"/>
              <a:t>literature, media</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164</a:t>
            </a:fld>
            <a:endParaRPr lang="en-US"/>
          </a:p>
        </p:txBody>
      </p:sp>
    </p:spTree>
    <p:extLst>
      <p:ext uri="{BB962C8B-B14F-4D97-AF65-F5344CB8AC3E}">
        <p14:creationId xmlns:p14="http://schemas.microsoft.com/office/powerpoint/2010/main" val="305909682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Ontology search engines and specialized directories</a:t>
            </a:r>
          </a:p>
        </p:txBody>
      </p:sp>
      <p:sp>
        <p:nvSpPr>
          <p:cNvPr id="3" name="Content Placeholder 2"/>
          <p:cNvSpPr>
            <a:spLocks noGrp="1"/>
          </p:cNvSpPr>
          <p:nvPr>
            <p:ph idx="1"/>
          </p:nvPr>
        </p:nvSpPr>
        <p:spPr/>
        <p:txBody>
          <a:bodyPr>
            <a:noAutofit/>
          </a:bodyPr>
          <a:lstStyle/>
          <a:p>
            <a:r>
              <a:rPr lang="en-US" sz="3200" dirty="0" smtClean="0"/>
              <a:t>Schemapedia</a:t>
            </a:r>
          </a:p>
          <a:p>
            <a:r>
              <a:rPr lang="en-US" sz="3200" dirty="0" smtClean="0"/>
              <a:t>Watson</a:t>
            </a:r>
          </a:p>
          <a:p>
            <a:r>
              <a:rPr lang="en-US" sz="3200" dirty="0" smtClean="0"/>
              <a:t>Swoogle</a:t>
            </a:r>
          </a:p>
          <a:p>
            <a:r>
              <a:rPr lang="en-US" sz="3200" dirty="0" smtClean="0"/>
              <a:t>Linked Open Vocabularies </a:t>
            </a:r>
            <a:r>
              <a:rPr lang="en-US" sz="3200" dirty="0"/>
              <a:t>(LOV</a:t>
            </a:r>
            <a:r>
              <a:rPr lang="en-US" sz="3200" dirty="0" smtClean="0"/>
              <a:t>)</a:t>
            </a:r>
            <a:endParaRPr lang="en-US" sz="3200" dirty="0"/>
          </a:p>
          <a:p>
            <a:pPr lvl="1"/>
            <a:r>
              <a:rPr lang="en-US" sz="2800" dirty="0" smtClean="0"/>
              <a:t>The most accurate and comprehensive source of ontologies used in the Linked Data cloud</a:t>
            </a:r>
          </a:p>
          <a:p>
            <a:pPr lvl="1"/>
            <a:r>
              <a:rPr lang="en-US" sz="2800" dirty="0" smtClean="0"/>
              <a:t>Vocabularies described by appropriate metadata and classified </a:t>
            </a:r>
            <a:r>
              <a:rPr lang="en-US" sz="2800" dirty="0"/>
              <a:t>to domain </a:t>
            </a:r>
            <a:r>
              <a:rPr lang="en-US" sz="2800" dirty="0" smtClean="0"/>
              <a:t>spaces</a:t>
            </a:r>
          </a:p>
          <a:p>
            <a:pPr lvl="1"/>
            <a:r>
              <a:rPr lang="en-US" sz="2800" dirty="0" smtClean="0"/>
              <a:t>Full-text </a:t>
            </a:r>
            <a:r>
              <a:rPr lang="en-US" sz="2800" dirty="0"/>
              <a:t>search </a:t>
            </a:r>
            <a:r>
              <a:rPr lang="en-US" sz="2800" dirty="0" smtClean="0"/>
              <a:t>enabled at </a:t>
            </a:r>
            <a:r>
              <a:rPr lang="en-US" sz="2800" dirty="0"/>
              <a:t>vocabulary and element </a:t>
            </a:r>
            <a:r>
              <a:rPr lang="en-US" sz="2800" dirty="0" smtClean="0"/>
              <a:t>level</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165</a:t>
            </a:fld>
            <a:endParaRPr lang="en-US"/>
          </a:p>
        </p:txBody>
      </p:sp>
    </p:spTree>
    <p:extLst>
      <p:ext uri="{BB962C8B-B14F-4D97-AF65-F5344CB8AC3E}">
        <p14:creationId xmlns:p14="http://schemas.microsoft.com/office/powerpoint/2010/main" val="342216829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 Dublin Core (1)</a:t>
            </a:r>
            <a:endParaRPr lang="en-US" dirty="0"/>
          </a:p>
        </p:txBody>
      </p:sp>
      <p:sp>
        <p:nvSpPr>
          <p:cNvPr id="3" name="Content Placeholder 2"/>
          <p:cNvSpPr>
            <a:spLocks noGrp="1"/>
          </p:cNvSpPr>
          <p:nvPr>
            <p:ph idx="1"/>
          </p:nvPr>
        </p:nvSpPr>
        <p:spPr/>
        <p:txBody>
          <a:bodyPr>
            <a:noAutofit/>
          </a:bodyPr>
          <a:lstStyle/>
          <a:p>
            <a:r>
              <a:rPr lang="en-US" sz="3200" dirty="0"/>
              <a:t>A</a:t>
            </a:r>
            <a:r>
              <a:rPr lang="en-US" sz="3200" dirty="0" smtClean="0"/>
              <a:t> </a:t>
            </a:r>
            <a:r>
              <a:rPr lang="en-US" sz="3200" dirty="0"/>
              <a:t>minimal metadata element </a:t>
            </a:r>
            <a:r>
              <a:rPr lang="en-US" sz="3200" dirty="0" smtClean="0"/>
              <a:t>set</a:t>
            </a:r>
          </a:p>
          <a:p>
            <a:r>
              <a:rPr lang="en-US" sz="3200" dirty="0" smtClean="0"/>
              <a:t>Mainly </a:t>
            </a:r>
            <a:r>
              <a:rPr lang="en-US" sz="3200" dirty="0"/>
              <a:t>used for the </a:t>
            </a:r>
            <a:r>
              <a:rPr lang="en-US" sz="3200" dirty="0" smtClean="0"/>
              <a:t>description of </a:t>
            </a:r>
            <a:r>
              <a:rPr lang="en-US" sz="3200" dirty="0"/>
              <a:t>web </a:t>
            </a:r>
            <a:r>
              <a:rPr lang="en-US" sz="3200" dirty="0" smtClean="0"/>
              <a:t>resources</a:t>
            </a:r>
          </a:p>
          <a:p>
            <a:r>
              <a:rPr lang="en-US" sz="3200" dirty="0" smtClean="0"/>
              <a:t>DC vocabulary</a:t>
            </a:r>
          </a:p>
          <a:p>
            <a:pPr lvl="1"/>
            <a:r>
              <a:rPr lang="en-US" sz="2800" dirty="0" smtClean="0"/>
              <a:t>Available </a:t>
            </a:r>
            <a:r>
              <a:rPr lang="en-US" sz="2800" dirty="0"/>
              <a:t>as an RDFS </a:t>
            </a:r>
            <a:r>
              <a:rPr lang="en-US" sz="2800" dirty="0" smtClean="0"/>
              <a:t>ontology</a:t>
            </a:r>
          </a:p>
          <a:p>
            <a:pPr lvl="1"/>
            <a:r>
              <a:rPr lang="en-US" sz="2800" dirty="0" smtClean="0"/>
              <a:t>Contains classes </a:t>
            </a:r>
            <a:r>
              <a:rPr lang="en-US" sz="2800" dirty="0"/>
              <a:t>and </a:t>
            </a:r>
            <a:r>
              <a:rPr lang="en-US" sz="2800" dirty="0" smtClean="0"/>
              <a:t>properties</a:t>
            </a:r>
          </a:p>
          <a:p>
            <a:pPr lvl="2"/>
            <a:r>
              <a:rPr lang="en-US" sz="2400" dirty="0" smtClean="0"/>
              <a:t>E.g. agent</a:t>
            </a:r>
            <a:r>
              <a:rPr lang="en-US" sz="2400" dirty="0"/>
              <a:t>, bibliographic resource, creator, title, publisher, </a:t>
            </a:r>
            <a:r>
              <a:rPr lang="en-US" sz="2400" dirty="0" smtClean="0"/>
              <a:t>description</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166</a:t>
            </a:fld>
            <a:endParaRPr lang="en-US"/>
          </a:p>
        </p:txBody>
      </p:sp>
    </p:spTree>
    <p:extLst>
      <p:ext uri="{BB962C8B-B14F-4D97-AF65-F5344CB8AC3E}">
        <p14:creationId xmlns:p14="http://schemas.microsoft.com/office/powerpoint/2010/main" val="107117075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 Dublin Core (2)</a:t>
            </a:r>
            <a:endParaRPr lang="en-US" dirty="0"/>
          </a:p>
        </p:txBody>
      </p:sp>
      <p:sp>
        <p:nvSpPr>
          <p:cNvPr id="3" name="Content Placeholder 2"/>
          <p:cNvSpPr>
            <a:spLocks noGrp="1"/>
          </p:cNvSpPr>
          <p:nvPr>
            <p:ph idx="1"/>
          </p:nvPr>
        </p:nvSpPr>
        <p:spPr/>
        <p:txBody>
          <a:bodyPr>
            <a:noAutofit/>
          </a:bodyPr>
          <a:lstStyle/>
          <a:p>
            <a:r>
              <a:rPr lang="en-US" sz="3200" dirty="0" smtClean="0"/>
              <a:t>DC </a:t>
            </a:r>
            <a:r>
              <a:rPr lang="en-US" sz="3200" dirty="0"/>
              <a:t>ontology </a:t>
            </a:r>
            <a:r>
              <a:rPr lang="en-US" sz="3200" dirty="0" smtClean="0"/>
              <a:t>partitioned </a:t>
            </a:r>
            <a:r>
              <a:rPr lang="en-US" sz="3200" dirty="0"/>
              <a:t>in two </a:t>
            </a:r>
            <a:r>
              <a:rPr lang="en-US" sz="3200" dirty="0" smtClean="0"/>
              <a:t>sets</a:t>
            </a:r>
            <a:endParaRPr lang="en-US" sz="3200" dirty="0"/>
          </a:p>
          <a:p>
            <a:pPr lvl="1"/>
            <a:r>
              <a:rPr lang="en-US" sz="2800" dirty="0" smtClean="0"/>
              <a:t>Simple DC</a:t>
            </a:r>
          </a:p>
          <a:p>
            <a:pPr lvl="2"/>
            <a:r>
              <a:rPr lang="en-US" sz="2400" dirty="0" smtClean="0"/>
              <a:t>Contains </a:t>
            </a:r>
            <a:r>
              <a:rPr lang="en-US" sz="2400" dirty="0"/>
              <a:t>15 core </a:t>
            </a:r>
            <a:r>
              <a:rPr lang="en-US" sz="2400" dirty="0" smtClean="0"/>
              <a:t>properties</a:t>
            </a:r>
          </a:p>
          <a:p>
            <a:pPr lvl="1"/>
            <a:r>
              <a:rPr lang="en-US" sz="2800" dirty="0" smtClean="0"/>
              <a:t>Qualified DC</a:t>
            </a:r>
          </a:p>
          <a:p>
            <a:pPr lvl="2"/>
            <a:r>
              <a:rPr lang="en-US" sz="2400" dirty="0" smtClean="0"/>
              <a:t>Contains </a:t>
            </a:r>
            <a:r>
              <a:rPr lang="en-US" sz="2400" dirty="0"/>
              <a:t>all the classes and the rest of the </a:t>
            </a:r>
            <a:r>
              <a:rPr lang="en-US" sz="2400" dirty="0" smtClean="0"/>
              <a:t>properties (specializations of those </a:t>
            </a:r>
            <a:r>
              <a:rPr lang="en-US" sz="2400" dirty="0"/>
              <a:t>in simple </a:t>
            </a:r>
            <a:r>
              <a:rPr lang="en-US" sz="2400" dirty="0" smtClean="0"/>
              <a:t>DC)</a:t>
            </a:r>
            <a:endParaRPr lang="en-US" sz="24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167</a:t>
            </a:fld>
            <a:endParaRPr lang="en-US"/>
          </a:p>
        </p:txBody>
      </p:sp>
    </p:spTree>
    <p:extLst>
      <p:ext uri="{BB962C8B-B14F-4D97-AF65-F5344CB8AC3E}">
        <p14:creationId xmlns:p14="http://schemas.microsoft.com/office/powerpoint/2010/main" val="393592419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FOAF – Friend-Of-A-Friend</a:t>
            </a:r>
            <a:endParaRPr lang="en-US" dirty="0"/>
          </a:p>
        </p:txBody>
      </p:sp>
      <p:sp>
        <p:nvSpPr>
          <p:cNvPr id="3" name="Content Placeholder 2"/>
          <p:cNvSpPr>
            <a:spLocks noGrp="1"/>
          </p:cNvSpPr>
          <p:nvPr>
            <p:ph idx="1"/>
          </p:nvPr>
        </p:nvSpPr>
        <p:spPr/>
        <p:txBody>
          <a:bodyPr>
            <a:normAutofit/>
          </a:bodyPr>
          <a:lstStyle/>
          <a:p>
            <a:r>
              <a:rPr lang="en-US" sz="3200" dirty="0" smtClean="0"/>
              <a:t>One </a:t>
            </a:r>
            <a:r>
              <a:rPr lang="en-US" sz="3200" dirty="0"/>
              <a:t>of </a:t>
            </a:r>
            <a:r>
              <a:rPr lang="en-US" sz="3200" dirty="0" smtClean="0"/>
              <a:t>the first </a:t>
            </a:r>
            <a:r>
              <a:rPr lang="en-US" sz="3200" dirty="0"/>
              <a:t>lightweight ontologies being developed since the first years of the Semantic </a:t>
            </a:r>
            <a:r>
              <a:rPr lang="en-US" sz="3200" dirty="0" smtClean="0"/>
              <a:t>Web</a:t>
            </a:r>
          </a:p>
          <a:p>
            <a:r>
              <a:rPr lang="en-US" sz="3200" dirty="0" smtClean="0"/>
              <a:t>Describes </a:t>
            </a:r>
            <a:r>
              <a:rPr lang="en-US" sz="3200" dirty="0"/>
              <a:t>human social </a:t>
            </a:r>
            <a:r>
              <a:rPr lang="en-US" sz="3200" dirty="0" smtClean="0"/>
              <a:t>networks</a:t>
            </a:r>
          </a:p>
          <a:p>
            <a:r>
              <a:rPr lang="en-US" sz="3200" dirty="0" smtClean="0"/>
              <a:t>Classes </a:t>
            </a:r>
            <a:r>
              <a:rPr lang="en-US" sz="3200" dirty="0"/>
              <a:t>such as Person, Agent or </a:t>
            </a:r>
            <a:r>
              <a:rPr lang="en-US" sz="3200" dirty="0" smtClean="0"/>
              <a:t>Organization</a:t>
            </a:r>
          </a:p>
          <a:p>
            <a:r>
              <a:rPr lang="en-US" sz="3200" dirty="0" smtClean="0"/>
              <a:t>Properties </a:t>
            </a:r>
            <a:r>
              <a:rPr lang="en-US" sz="3200" dirty="0"/>
              <a:t>denoting personal details and relationships with other persons and </a:t>
            </a:r>
            <a:r>
              <a:rPr lang="en-US" sz="3200" dirty="0" smtClean="0"/>
              <a:t>entities</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168</a:t>
            </a:fld>
            <a:endParaRPr lang="en-US"/>
          </a:p>
        </p:txBody>
      </p:sp>
    </p:spTree>
    <p:extLst>
      <p:ext uri="{BB962C8B-B14F-4D97-AF65-F5344CB8AC3E}">
        <p14:creationId xmlns:p14="http://schemas.microsoft.com/office/powerpoint/2010/main" val="125971040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SKOS </a:t>
            </a:r>
            <a:r>
              <a:rPr lang="en-US" sz="4000" dirty="0" smtClean="0"/>
              <a:t>– Simple </a:t>
            </a:r>
            <a:r>
              <a:rPr lang="en-US" sz="4000" dirty="0"/>
              <a:t>Knowledge Organization </a:t>
            </a:r>
            <a:r>
              <a:rPr lang="en-US" sz="4000" dirty="0" smtClean="0"/>
              <a:t>System (1)</a:t>
            </a:r>
            <a:endParaRPr lang="en-US" sz="4000" dirty="0"/>
          </a:p>
        </p:txBody>
      </p:sp>
      <p:sp>
        <p:nvSpPr>
          <p:cNvPr id="3" name="Content Placeholder 2"/>
          <p:cNvSpPr>
            <a:spLocks noGrp="1"/>
          </p:cNvSpPr>
          <p:nvPr>
            <p:ph idx="1"/>
          </p:nvPr>
        </p:nvSpPr>
        <p:spPr/>
        <p:txBody>
          <a:bodyPr>
            <a:noAutofit/>
          </a:bodyPr>
          <a:lstStyle/>
          <a:p>
            <a:r>
              <a:rPr lang="en-US" sz="3200" dirty="0" smtClean="0"/>
              <a:t>A </a:t>
            </a:r>
            <a:r>
              <a:rPr lang="en-US" sz="3200" dirty="0"/>
              <a:t>fundamental vocabulary in </a:t>
            </a:r>
            <a:r>
              <a:rPr lang="en-US" sz="3200" dirty="0" smtClean="0"/>
              <a:t>the Linked </a:t>
            </a:r>
            <a:r>
              <a:rPr lang="en-US" sz="3200" dirty="0"/>
              <a:t>Data </a:t>
            </a:r>
            <a:r>
              <a:rPr lang="en-US" sz="3200" dirty="0" smtClean="0"/>
              <a:t>ecosystem</a:t>
            </a:r>
          </a:p>
          <a:p>
            <a:r>
              <a:rPr lang="en-US" sz="3200" dirty="0"/>
              <a:t>A W3C recommendation since 2009</a:t>
            </a:r>
          </a:p>
          <a:p>
            <a:r>
              <a:rPr lang="en-US" sz="3200" dirty="0" smtClean="0"/>
              <a:t>Contains terms </a:t>
            </a:r>
            <a:r>
              <a:rPr lang="en-US" sz="3200" dirty="0"/>
              <a:t>for organizing </a:t>
            </a:r>
            <a:r>
              <a:rPr lang="en-US" sz="3200" dirty="0" smtClean="0"/>
              <a:t>knowledge</a:t>
            </a:r>
          </a:p>
          <a:p>
            <a:pPr lvl="1"/>
            <a:r>
              <a:rPr lang="en-US" sz="2800" dirty="0" smtClean="0"/>
              <a:t>In the form </a:t>
            </a:r>
            <a:r>
              <a:rPr lang="en-US" sz="2800" dirty="0"/>
              <a:t>of taxonomies, </a:t>
            </a:r>
            <a:r>
              <a:rPr lang="en-US" sz="2800" dirty="0" smtClean="0"/>
              <a:t>thesauri</a:t>
            </a:r>
            <a:r>
              <a:rPr lang="en-US" sz="2800" dirty="0"/>
              <a:t>, and </a:t>
            </a:r>
            <a:r>
              <a:rPr lang="en-US" sz="2800" dirty="0" smtClean="0"/>
              <a:t>concept hierarchies</a:t>
            </a:r>
          </a:p>
          <a:p>
            <a:r>
              <a:rPr lang="en-US" sz="3200" dirty="0"/>
              <a:t>Defines concept schemes as sets of concepts</a:t>
            </a:r>
          </a:p>
          <a:p>
            <a:pPr lvl="1"/>
            <a:r>
              <a:rPr lang="en-US" sz="2800" dirty="0"/>
              <a:t>Concept schemes can relate to each other through “broader/narrower than” or equivalence </a:t>
            </a:r>
            <a:r>
              <a:rPr lang="en-US" sz="2800" dirty="0" smtClean="0"/>
              <a:t>relationships</a:t>
            </a:r>
          </a:p>
          <a:p>
            <a:pPr lvl="2"/>
            <a:endParaRPr lang="en-US" sz="20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169</a:t>
            </a:fld>
            <a:endParaRPr lang="en-US"/>
          </a:p>
        </p:txBody>
      </p:sp>
    </p:spTree>
    <p:extLst>
      <p:ext uri="{BB962C8B-B14F-4D97-AF65-F5344CB8AC3E}">
        <p14:creationId xmlns:p14="http://schemas.microsoft.com/office/powerpoint/2010/main" val="399138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Semantic Web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Example</a:t>
            </a:r>
          </a:p>
          <a:p>
            <a:pPr lvl="1"/>
            <a:r>
              <a:rPr lang="en-US" sz="2800" dirty="0" smtClean="0"/>
              <a:t>A </a:t>
            </a:r>
            <a:r>
              <a:rPr lang="en-US" sz="2800" dirty="0"/>
              <a:t>researcher </a:t>
            </a:r>
            <a:r>
              <a:rPr lang="en-US" sz="2800" dirty="0" smtClean="0"/>
              <a:t>would </a:t>
            </a:r>
            <a:r>
              <a:rPr lang="en-US" sz="2800" dirty="0"/>
              <a:t>not have to visit every result page </a:t>
            </a:r>
            <a:r>
              <a:rPr lang="en-US" sz="2800" dirty="0" smtClean="0"/>
              <a:t>and distinguish </a:t>
            </a:r>
            <a:r>
              <a:rPr lang="en-US" sz="2800" dirty="0"/>
              <a:t>the relevant from the irrelevant </a:t>
            </a:r>
            <a:r>
              <a:rPr lang="en-US" sz="2800" dirty="0" smtClean="0"/>
              <a:t>results</a:t>
            </a:r>
          </a:p>
          <a:p>
            <a:pPr lvl="1"/>
            <a:r>
              <a:rPr lang="en-US" sz="2800" dirty="0" smtClean="0"/>
              <a:t>Instead, retrieve </a:t>
            </a:r>
            <a:r>
              <a:rPr lang="en-US" sz="2800" dirty="0"/>
              <a:t>a list of more </a:t>
            </a:r>
            <a:r>
              <a:rPr lang="en-US" sz="2800" dirty="0" smtClean="0"/>
              <a:t>related, machine-</a:t>
            </a:r>
            <a:r>
              <a:rPr lang="en-US" sz="2800" dirty="0" err="1" smtClean="0"/>
              <a:t>processable</a:t>
            </a:r>
            <a:r>
              <a:rPr lang="en-US" sz="2800" dirty="0" smtClean="0"/>
              <a:t> information</a:t>
            </a:r>
          </a:p>
          <a:p>
            <a:pPr lvl="2"/>
            <a:r>
              <a:rPr lang="en-US" sz="2400" dirty="0" smtClean="0"/>
              <a:t>Ideally </a:t>
            </a:r>
            <a:r>
              <a:rPr lang="en-US" sz="2400" dirty="0"/>
              <a:t>containing links to more relevant information</a:t>
            </a:r>
            <a:endParaRPr lang="en-US" sz="24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17</a:t>
            </a:fld>
            <a:endParaRPr lang="en-US"/>
          </a:p>
        </p:txBody>
      </p:sp>
    </p:spTree>
    <p:extLst>
      <p:ext uri="{BB962C8B-B14F-4D97-AF65-F5344CB8AC3E}">
        <p14:creationId xmlns:p14="http://schemas.microsoft.com/office/powerpoint/2010/main" val="65733210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SKOS </a:t>
            </a:r>
            <a:r>
              <a:rPr lang="en-US" sz="4000" dirty="0" smtClean="0"/>
              <a:t>– Simple </a:t>
            </a:r>
            <a:r>
              <a:rPr lang="en-US" sz="4000" dirty="0"/>
              <a:t>Knowledge Organization </a:t>
            </a:r>
            <a:r>
              <a:rPr lang="en-US" sz="4000" dirty="0" smtClean="0"/>
              <a:t>System (2)</a:t>
            </a:r>
            <a:endParaRPr lang="en-US" sz="4000" dirty="0"/>
          </a:p>
        </p:txBody>
      </p:sp>
      <p:sp>
        <p:nvSpPr>
          <p:cNvPr id="3" name="Content Placeholder 2"/>
          <p:cNvSpPr>
            <a:spLocks noGrp="1"/>
          </p:cNvSpPr>
          <p:nvPr>
            <p:ph idx="1"/>
          </p:nvPr>
        </p:nvSpPr>
        <p:spPr/>
        <p:txBody>
          <a:bodyPr>
            <a:noAutofit/>
          </a:bodyPr>
          <a:lstStyle/>
          <a:p>
            <a:r>
              <a:rPr lang="en-US" sz="3200" dirty="0" smtClean="0"/>
              <a:t>Defined </a:t>
            </a:r>
            <a:r>
              <a:rPr lang="en-US" sz="3200" dirty="0"/>
              <a:t>as </a:t>
            </a:r>
            <a:r>
              <a:rPr lang="en-US" sz="3200" dirty="0" smtClean="0"/>
              <a:t>an OWL </a:t>
            </a:r>
            <a:r>
              <a:rPr lang="en-US" sz="3200" dirty="0"/>
              <a:t>Full </a:t>
            </a:r>
            <a:r>
              <a:rPr lang="en-US" sz="3200" dirty="0" smtClean="0"/>
              <a:t>ontology</a:t>
            </a:r>
          </a:p>
          <a:p>
            <a:pPr lvl="1"/>
            <a:r>
              <a:rPr lang="en-US" sz="2800" dirty="0" smtClean="0"/>
              <a:t>Has </a:t>
            </a:r>
            <a:r>
              <a:rPr lang="en-US" sz="2800" dirty="0"/>
              <a:t>its own </a:t>
            </a:r>
            <a:r>
              <a:rPr lang="en-US" sz="2800" dirty="0" smtClean="0"/>
              <a:t>semantics</a:t>
            </a:r>
          </a:p>
          <a:p>
            <a:pPr lvl="2"/>
            <a:r>
              <a:rPr lang="en-US" sz="2400" dirty="0" smtClean="0"/>
              <a:t>Its </a:t>
            </a:r>
            <a:r>
              <a:rPr lang="en-US" sz="2400" dirty="0"/>
              <a:t>own set of entailment rules distinct from </a:t>
            </a:r>
            <a:r>
              <a:rPr lang="en-US" sz="2400" dirty="0" smtClean="0"/>
              <a:t>those of </a:t>
            </a:r>
            <a:r>
              <a:rPr lang="en-US" sz="2400" dirty="0"/>
              <a:t>RDFS and </a:t>
            </a:r>
            <a:r>
              <a:rPr lang="en-US" sz="2400" dirty="0" smtClean="0"/>
              <a:t>OWL</a:t>
            </a:r>
          </a:p>
          <a:p>
            <a:r>
              <a:rPr lang="en-US" sz="3200" dirty="0"/>
              <a:t>Widely used in the library and information science domain</a:t>
            </a:r>
          </a:p>
          <a:p>
            <a:pPr lvl="2"/>
            <a:endParaRPr lang="en-US" sz="20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170</a:t>
            </a:fld>
            <a:endParaRPr lang="en-US"/>
          </a:p>
        </p:txBody>
      </p:sp>
    </p:spTree>
    <p:extLst>
      <p:ext uri="{BB962C8B-B14F-4D97-AF65-F5344CB8AC3E}">
        <p14:creationId xmlns:p14="http://schemas.microsoft.com/office/powerpoint/2010/main" val="338807270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VoID</a:t>
            </a:r>
            <a:r>
              <a:rPr lang="en-US" dirty="0"/>
              <a:t> </a:t>
            </a:r>
            <a:r>
              <a:rPr lang="en-US" dirty="0" smtClean="0"/>
              <a:t>– Vocabulary </a:t>
            </a:r>
            <a:r>
              <a:rPr lang="en-US" dirty="0"/>
              <a:t>of Interlinked </a:t>
            </a:r>
            <a:r>
              <a:rPr lang="en-US" dirty="0" smtClean="0"/>
              <a:t>Datasets</a:t>
            </a:r>
            <a:endParaRPr lang="en-US" dirty="0"/>
          </a:p>
        </p:txBody>
      </p:sp>
      <p:sp>
        <p:nvSpPr>
          <p:cNvPr id="3" name="Content Placeholder 2"/>
          <p:cNvSpPr>
            <a:spLocks noGrp="1"/>
          </p:cNvSpPr>
          <p:nvPr>
            <p:ph idx="1"/>
          </p:nvPr>
        </p:nvSpPr>
        <p:spPr>
          <a:xfrm>
            <a:off x="1097279" y="1845734"/>
            <a:ext cx="10115203" cy="4023360"/>
          </a:xfrm>
        </p:spPr>
        <p:txBody>
          <a:bodyPr>
            <a:noAutofit/>
          </a:bodyPr>
          <a:lstStyle/>
          <a:p>
            <a:r>
              <a:rPr lang="en-US" sz="2800" dirty="0" smtClean="0"/>
              <a:t>Metadata for RDF datasets</a:t>
            </a:r>
          </a:p>
          <a:p>
            <a:pPr lvl="1"/>
            <a:r>
              <a:rPr lang="en-US" sz="2400" dirty="0" smtClean="0"/>
              <a:t>General metadata</a:t>
            </a:r>
          </a:p>
          <a:p>
            <a:pPr lvl="2"/>
            <a:r>
              <a:rPr lang="en-US" sz="2000" dirty="0" smtClean="0"/>
              <a:t>E.g. Name</a:t>
            </a:r>
            <a:r>
              <a:rPr lang="en-US" sz="2000" dirty="0"/>
              <a:t>, description, </a:t>
            </a:r>
            <a:r>
              <a:rPr lang="en-US" sz="2000" dirty="0" smtClean="0"/>
              <a:t>creator</a:t>
            </a:r>
          </a:p>
          <a:p>
            <a:pPr lvl="1"/>
            <a:r>
              <a:rPr lang="en-US" sz="2400" dirty="0" smtClean="0"/>
              <a:t>Information </a:t>
            </a:r>
            <a:r>
              <a:rPr lang="en-US" sz="2400" dirty="0"/>
              <a:t>on </a:t>
            </a:r>
            <a:r>
              <a:rPr lang="en-US" sz="2400" dirty="0" smtClean="0"/>
              <a:t>the ways </a:t>
            </a:r>
            <a:r>
              <a:rPr lang="en-US" sz="2400" dirty="0"/>
              <a:t>that this dataset can be </a:t>
            </a:r>
            <a:r>
              <a:rPr lang="en-US" sz="2400" dirty="0" smtClean="0"/>
              <a:t>accessed</a:t>
            </a:r>
          </a:p>
          <a:p>
            <a:pPr lvl="2"/>
            <a:r>
              <a:rPr lang="en-US" sz="2000" dirty="0" smtClean="0"/>
              <a:t>E.g</a:t>
            </a:r>
            <a:r>
              <a:rPr lang="en-US" sz="2000" dirty="0"/>
              <a:t>. as a data </a:t>
            </a:r>
            <a:r>
              <a:rPr lang="en-US" sz="2000" dirty="0" smtClean="0"/>
              <a:t>dump, via a SPARQL endpoint</a:t>
            </a:r>
          </a:p>
          <a:p>
            <a:pPr lvl="1"/>
            <a:r>
              <a:rPr lang="en-US" sz="2400" dirty="0" smtClean="0"/>
              <a:t>Structural information</a:t>
            </a:r>
          </a:p>
          <a:p>
            <a:pPr lvl="2"/>
            <a:r>
              <a:rPr lang="en-US" sz="2000" dirty="0" smtClean="0"/>
              <a:t>E.g</a:t>
            </a:r>
            <a:r>
              <a:rPr lang="en-US" sz="2000" dirty="0"/>
              <a:t>. the set of vocabularies that are used or the pattern of a typical </a:t>
            </a:r>
            <a:r>
              <a:rPr lang="en-US" sz="2000" dirty="0" smtClean="0"/>
              <a:t>URI</a:t>
            </a:r>
          </a:p>
          <a:p>
            <a:pPr lvl="1"/>
            <a:r>
              <a:rPr lang="en-US" sz="2400" dirty="0" smtClean="0"/>
              <a:t>Information </a:t>
            </a:r>
            <a:r>
              <a:rPr lang="en-US" sz="2400" dirty="0"/>
              <a:t>on the </a:t>
            </a:r>
            <a:r>
              <a:rPr lang="en-US" sz="2400" dirty="0" smtClean="0"/>
              <a:t>links</a:t>
            </a:r>
          </a:p>
          <a:p>
            <a:pPr lvl="2"/>
            <a:r>
              <a:rPr lang="en-US" sz="2000" dirty="0" smtClean="0"/>
              <a:t>E.g</a:t>
            </a:r>
            <a:r>
              <a:rPr lang="en-US" sz="2000" dirty="0"/>
              <a:t>. the number and target </a:t>
            </a:r>
            <a:r>
              <a:rPr lang="en-US" sz="2000" dirty="0" smtClean="0"/>
              <a:t>datasets</a:t>
            </a:r>
          </a:p>
          <a:p>
            <a:r>
              <a:rPr lang="en-US" sz="2800" dirty="0" smtClean="0"/>
              <a:t>Aid </a:t>
            </a:r>
            <a:r>
              <a:rPr lang="en-US" sz="2800" dirty="0"/>
              <a:t>users and machines to decide whether a dataset is suitable for their needs</a:t>
            </a:r>
          </a:p>
          <a:p>
            <a:pPr lvl="2"/>
            <a:endParaRPr lang="en-US" sz="18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171</a:t>
            </a:fld>
            <a:endParaRPr lang="en-US"/>
          </a:p>
        </p:txBody>
      </p:sp>
    </p:spTree>
    <p:extLst>
      <p:ext uri="{BB962C8B-B14F-4D97-AF65-F5344CB8AC3E}">
        <p14:creationId xmlns:p14="http://schemas.microsoft.com/office/powerpoint/2010/main" val="3546614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SIOC </a:t>
            </a:r>
            <a:r>
              <a:rPr lang="en-US" sz="3600" dirty="0" smtClean="0"/>
              <a:t>– Semantically-Interlinked </a:t>
            </a:r>
            <a:r>
              <a:rPr lang="en-US" sz="3600" dirty="0"/>
              <a:t>Online </a:t>
            </a:r>
            <a:r>
              <a:rPr lang="en-US" sz="3600" dirty="0" smtClean="0"/>
              <a:t>Communities</a:t>
            </a:r>
            <a:endParaRPr lang="en-US" sz="3600" dirty="0"/>
          </a:p>
        </p:txBody>
      </p:sp>
      <p:sp>
        <p:nvSpPr>
          <p:cNvPr id="3" name="Content Placeholder 2"/>
          <p:cNvSpPr>
            <a:spLocks noGrp="1"/>
          </p:cNvSpPr>
          <p:nvPr>
            <p:ph idx="1"/>
          </p:nvPr>
        </p:nvSpPr>
        <p:spPr/>
        <p:txBody>
          <a:bodyPr>
            <a:normAutofit lnSpcReduction="10000"/>
          </a:bodyPr>
          <a:lstStyle/>
          <a:p>
            <a:r>
              <a:rPr lang="en-US" sz="3200" dirty="0" smtClean="0"/>
              <a:t>An </a:t>
            </a:r>
            <a:r>
              <a:rPr lang="en-US" sz="3200" dirty="0"/>
              <a:t>OWL </a:t>
            </a:r>
            <a:r>
              <a:rPr lang="en-US" sz="3200" dirty="0" smtClean="0"/>
              <a:t>ontology</a:t>
            </a:r>
          </a:p>
          <a:p>
            <a:r>
              <a:rPr lang="en-US" sz="3200" dirty="0"/>
              <a:t>D</a:t>
            </a:r>
            <a:r>
              <a:rPr lang="en-US" sz="3200" dirty="0" smtClean="0"/>
              <a:t>escribes </a:t>
            </a:r>
            <a:r>
              <a:rPr lang="en-US" sz="3200" dirty="0"/>
              <a:t>online </a:t>
            </a:r>
            <a:r>
              <a:rPr lang="en-US" sz="3200" dirty="0" smtClean="0"/>
              <a:t>communities</a:t>
            </a:r>
          </a:p>
          <a:p>
            <a:pPr lvl="1"/>
            <a:r>
              <a:rPr lang="en-US" sz="2800" dirty="0" smtClean="0"/>
              <a:t>E.g. forums</a:t>
            </a:r>
            <a:r>
              <a:rPr lang="en-US" sz="2800" dirty="0"/>
              <a:t>, </a:t>
            </a:r>
            <a:r>
              <a:rPr lang="en-US" sz="2800" dirty="0" smtClean="0"/>
              <a:t>blogs, mailing lists</a:t>
            </a:r>
          </a:p>
          <a:p>
            <a:r>
              <a:rPr lang="en-US" sz="3200" dirty="0" smtClean="0"/>
              <a:t>Main classes</a:t>
            </a:r>
          </a:p>
          <a:p>
            <a:pPr lvl="1"/>
            <a:r>
              <a:rPr lang="en-US" sz="2800" dirty="0" smtClean="0"/>
              <a:t>E.g. forum</a:t>
            </a:r>
            <a:r>
              <a:rPr lang="en-US" sz="2800" dirty="0"/>
              <a:t>, post, event, </a:t>
            </a:r>
            <a:r>
              <a:rPr lang="en-US" sz="2800" dirty="0" smtClean="0"/>
              <a:t>group, user</a:t>
            </a:r>
          </a:p>
          <a:p>
            <a:r>
              <a:rPr lang="en-US" sz="3200" dirty="0" smtClean="0"/>
              <a:t>Properties</a:t>
            </a:r>
          </a:p>
          <a:p>
            <a:pPr lvl="1"/>
            <a:r>
              <a:rPr lang="en-US" sz="2800" dirty="0" smtClean="0"/>
              <a:t>Attributes </a:t>
            </a:r>
            <a:r>
              <a:rPr lang="en-US" sz="2800" dirty="0"/>
              <a:t>of those </a:t>
            </a:r>
            <a:r>
              <a:rPr lang="en-US" sz="2800" dirty="0" smtClean="0"/>
              <a:t>classes</a:t>
            </a:r>
          </a:p>
          <a:p>
            <a:pPr lvl="1"/>
            <a:r>
              <a:rPr lang="en-US" sz="2800" dirty="0" smtClean="0"/>
              <a:t>E.g. the </a:t>
            </a:r>
            <a:r>
              <a:rPr lang="en-US" sz="2800" dirty="0"/>
              <a:t>topic or the number of views of a </a:t>
            </a:r>
            <a:r>
              <a:rPr lang="en-US" sz="2800" dirty="0" smtClean="0"/>
              <a:t>post</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172</a:t>
            </a:fld>
            <a:endParaRPr lang="en-US"/>
          </a:p>
        </p:txBody>
      </p:sp>
    </p:spTree>
    <p:extLst>
      <p:ext uri="{BB962C8B-B14F-4D97-AF65-F5344CB8AC3E}">
        <p14:creationId xmlns:p14="http://schemas.microsoft.com/office/powerpoint/2010/main" val="40289476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Relations</a:t>
            </a:r>
          </a:p>
        </p:txBody>
      </p:sp>
      <p:sp>
        <p:nvSpPr>
          <p:cNvPr id="3" name="Content Placeholder 2"/>
          <p:cNvSpPr>
            <a:spLocks noGrp="1"/>
          </p:cNvSpPr>
          <p:nvPr>
            <p:ph idx="1"/>
          </p:nvPr>
        </p:nvSpPr>
        <p:spPr/>
        <p:txBody>
          <a:bodyPr>
            <a:normAutofit/>
          </a:bodyPr>
          <a:lstStyle/>
          <a:p>
            <a:r>
              <a:rPr lang="en-US" sz="3200" dirty="0" smtClean="0"/>
              <a:t>Describes </a:t>
            </a:r>
            <a:r>
              <a:rPr lang="en-US" sz="3200" dirty="0"/>
              <a:t>online commercial </a:t>
            </a:r>
            <a:r>
              <a:rPr lang="en-US" sz="3200" dirty="0" smtClean="0"/>
              <a:t>offerings</a:t>
            </a:r>
          </a:p>
          <a:p>
            <a:pPr lvl="1"/>
            <a:r>
              <a:rPr lang="en-US" sz="2800" dirty="0" smtClean="0"/>
              <a:t>E.g. Product </a:t>
            </a:r>
            <a:r>
              <a:rPr lang="en-US" sz="2800" dirty="0"/>
              <a:t>and business </a:t>
            </a:r>
            <a:r>
              <a:rPr lang="en-US" sz="2800" dirty="0" smtClean="0"/>
              <a:t>descriptions, pricing </a:t>
            </a:r>
            <a:r>
              <a:rPr lang="en-US" sz="2800" dirty="0"/>
              <a:t>and delivery </a:t>
            </a:r>
            <a:r>
              <a:rPr lang="en-US" sz="2800" dirty="0" smtClean="0"/>
              <a:t>methods</a:t>
            </a:r>
            <a:endParaRPr lang="en-US" sz="2800" dirty="0"/>
          </a:p>
          <a:p>
            <a:r>
              <a:rPr lang="en-US" sz="3200" dirty="0" smtClean="0"/>
              <a:t>Great impact </a:t>
            </a:r>
            <a:r>
              <a:rPr lang="en-US" sz="3200" dirty="0"/>
              <a:t>in real-life </a:t>
            </a:r>
            <a:r>
              <a:rPr lang="en-US" sz="3200" dirty="0" smtClean="0"/>
              <a:t>applications</a:t>
            </a:r>
          </a:p>
          <a:p>
            <a:pPr lvl="1"/>
            <a:r>
              <a:rPr lang="en-US" sz="2800" dirty="0" smtClean="0"/>
              <a:t>Adoption by </a:t>
            </a:r>
            <a:r>
              <a:rPr lang="en-US" sz="2800" dirty="0"/>
              <a:t>several online retailers and search </a:t>
            </a:r>
            <a:r>
              <a:rPr lang="en-US" sz="2800" dirty="0" smtClean="0"/>
              <a:t>engines</a:t>
            </a:r>
          </a:p>
          <a:p>
            <a:r>
              <a:rPr lang="en-US" sz="3200" dirty="0" smtClean="0"/>
              <a:t>Search engines able </a:t>
            </a:r>
            <a:r>
              <a:rPr lang="en-US" sz="3200" dirty="0"/>
              <a:t>to </a:t>
            </a:r>
            <a:r>
              <a:rPr lang="en-US" sz="3200" dirty="0" smtClean="0"/>
              <a:t>interpret product </a:t>
            </a:r>
            <a:r>
              <a:rPr lang="en-US" sz="3200" dirty="0"/>
              <a:t>metadata expressed in </a:t>
            </a:r>
            <a:r>
              <a:rPr lang="en-US" sz="3200" dirty="0" smtClean="0"/>
              <a:t>the Good </a:t>
            </a:r>
            <a:r>
              <a:rPr lang="en-US" sz="3200" dirty="0"/>
              <a:t>Relations </a:t>
            </a:r>
            <a:r>
              <a:rPr lang="en-US" sz="3200" dirty="0" smtClean="0"/>
              <a:t>vocabulary</a:t>
            </a:r>
          </a:p>
          <a:p>
            <a:pPr lvl="1"/>
            <a:r>
              <a:rPr lang="en-US" sz="2800" dirty="0" smtClean="0"/>
              <a:t>Offer results better tailored </a:t>
            </a:r>
            <a:r>
              <a:rPr lang="en-US" sz="2800" dirty="0"/>
              <a:t>to the needs of end </a:t>
            </a:r>
            <a:r>
              <a:rPr lang="en-US" sz="2800" dirty="0" smtClean="0"/>
              <a:t>users</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173</a:t>
            </a:fld>
            <a:endParaRPr lang="en-US"/>
          </a:p>
        </p:txBody>
      </p:sp>
    </p:spTree>
    <p:extLst>
      <p:ext uri="{BB962C8B-B14F-4D97-AF65-F5344CB8AC3E}">
        <p14:creationId xmlns:p14="http://schemas.microsoft.com/office/powerpoint/2010/main" val="345035598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solidFill>
                  <a:schemeClr val="tx1">
                    <a:lumMod val="50000"/>
                    <a:lumOff val="50000"/>
                  </a:schemeClr>
                </a:solidFill>
              </a:rPr>
              <a:t>Introduction</a:t>
            </a:r>
          </a:p>
          <a:p>
            <a:r>
              <a:rPr lang="en-US" sz="2800" dirty="0" smtClean="0">
                <a:solidFill>
                  <a:schemeClr val="tx1">
                    <a:lumMod val="50000"/>
                    <a:lumOff val="50000"/>
                  </a:schemeClr>
                </a:solidFill>
              </a:rPr>
              <a:t>RDF and RDF Schema</a:t>
            </a:r>
          </a:p>
          <a:p>
            <a:r>
              <a:rPr lang="en-US" sz="2800" dirty="0" smtClean="0">
                <a:solidFill>
                  <a:schemeClr val="tx1">
                    <a:lumMod val="50000"/>
                    <a:lumOff val="50000"/>
                  </a:schemeClr>
                </a:solidFill>
              </a:rPr>
              <a:t>Description Logics</a:t>
            </a:r>
          </a:p>
          <a:p>
            <a:r>
              <a:rPr lang="en-US" sz="2800" dirty="0" smtClean="0">
                <a:solidFill>
                  <a:schemeClr val="tx1">
                    <a:lumMod val="50000"/>
                    <a:lumOff val="50000"/>
                  </a:schemeClr>
                </a:solidFill>
              </a:rPr>
              <a:t>Querying RDF data with SPARQL</a:t>
            </a:r>
          </a:p>
          <a:p>
            <a:r>
              <a:rPr lang="en-US" sz="2800" dirty="0" smtClean="0">
                <a:solidFill>
                  <a:schemeClr val="tx1">
                    <a:lumMod val="50000"/>
                    <a:lumOff val="50000"/>
                  </a:schemeClr>
                </a:solidFill>
              </a:rPr>
              <a:t>Mapping relational data with R2RML</a:t>
            </a:r>
          </a:p>
          <a:p>
            <a:r>
              <a:rPr lang="en-US" sz="2800" dirty="0" smtClean="0">
                <a:solidFill>
                  <a:schemeClr val="tx1">
                    <a:lumMod val="50000"/>
                    <a:lumOff val="50000"/>
                  </a:schemeClr>
                </a:solidFill>
              </a:rPr>
              <a:t>Other technologies</a:t>
            </a:r>
          </a:p>
          <a:p>
            <a:r>
              <a:rPr lang="en-US" sz="2800" dirty="0" smtClean="0">
                <a:solidFill>
                  <a:schemeClr val="tx1">
                    <a:lumMod val="50000"/>
                    <a:lumOff val="50000"/>
                  </a:schemeClr>
                </a:solidFill>
              </a:rPr>
              <a:t>Ontologies</a:t>
            </a:r>
          </a:p>
          <a:p>
            <a:r>
              <a:rPr lang="en-US" sz="2800" dirty="0" smtClean="0"/>
              <a:t>Datasets</a:t>
            </a:r>
            <a:endParaRPr lang="en-US" sz="2800"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174</a:t>
            </a:fld>
            <a:endParaRPr lang="en-US"/>
          </a:p>
        </p:txBody>
      </p:sp>
    </p:spTree>
    <p:extLst>
      <p:ext uri="{BB962C8B-B14F-4D97-AF65-F5344CB8AC3E}">
        <p14:creationId xmlns:p14="http://schemas.microsoft.com/office/powerpoint/2010/main" val="341072721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normAutofit/>
          </a:bodyPr>
          <a:lstStyle/>
          <a:p>
            <a:r>
              <a:rPr lang="en-US" sz="3200" dirty="0" smtClean="0"/>
              <a:t>Several </a:t>
            </a:r>
            <a:r>
              <a:rPr lang="en-US" sz="3200" dirty="0"/>
              <a:t>“thematic neighborhoods</a:t>
            </a:r>
            <a:r>
              <a:rPr lang="en-US" sz="3200" dirty="0" smtClean="0"/>
              <a:t>” in the Linked </a:t>
            </a:r>
            <a:r>
              <a:rPr lang="en-US" sz="3200" dirty="0"/>
              <a:t>Data </a:t>
            </a:r>
            <a:r>
              <a:rPr lang="en-US" sz="3200" dirty="0" smtClean="0"/>
              <a:t>cloud</a:t>
            </a:r>
          </a:p>
          <a:p>
            <a:pPr lvl="1"/>
            <a:r>
              <a:rPr lang="en-US" sz="2800" dirty="0" smtClean="0"/>
              <a:t>E.g. government</a:t>
            </a:r>
            <a:r>
              <a:rPr lang="en-US" sz="2800" dirty="0"/>
              <a:t>, media</a:t>
            </a:r>
            <a:r>
              <a:rPr lang="en-US" sz="2800" dirty="0" smtClean="0"/>
              <a:t>, geography, life sciences</a:t>
            </a:r>
          </a:p>
          <a:p>
            <a:r>
              <a:rPr lang="en-US" sz="3200" dirty="0" smtClean="0"/>
              <a:t>Single-domain </a:t>
            </a:r>
            <a:r>
              <a:rPr lang="en-US" sz="3200" dirty="0"/>
              <a:t>and cross-domain datasets</a:t>
            </a:r>
          </a:p>
          <a:p>
            <a:pPr lvl="1"/>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175</a:t>
            </a:fld>
            <a:endParaRPr lang="en-US"/>
          </a:p>
        </p:txBody>
      </p:sp>
    </p:spTree>
    <p:extLst>
      <p:ext uri="{BB962C8B-B14F-4D97-AF65-F5344CB8AC3E}">
        <p14:creationId xmlns:p14="http://schemas.microsoft.com/office/powerpoint/2010/main" val="390829989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DBpedia</a:t>
            </a:r>
            <a:r>
              <a:rPr lang="en-US" dirty="0" smtClean="0"/>
              <a:t> (1)</a:t>
            </a:r>
            <a:endParaRPr lang="en-US" dirty="0"/>
          </a:p>
        </p:txBody>
      </p:sp>
      <p:sp>
        <p:nvSpPr>
          <p:cNvPr id="3" name="Content Placeholder 2"/>
          <p:cNvSpPr>
            <a:spLocks noGrp="1"/>
          </p:cNvSpPr>
          <p:nvPr>
            <p:ph idx="1"/>
          </p:nvPr>
        </p:nvSpPr>
        <p:spPr/>
        <p:txBody>
          <a:bodyPr>
            <a:noAutofit/>
          </a:bodyPr>
          <a:lstStyle/>
          <a:p>
            <a:r>
              <a:rPr lang="en-US" sz="3200" dirty="0" smtClean="0"/>
              <a:t>The </a:t>
            </a:r>
            <a:r>
              <a:rPr lang="en-US" sz="3200" dirty="0"/>
              <a:t>RDF version of </a:t>
            </a:r>
            <a:r>
              <a:rPr lang="en-US" sz="3200" dirty="0" smtClean="0"/>
              <a:t>Wikipedia</a:t>
            </a:r>
          </a:p>
          <a:p>
            <a:pPr lvl="1"/>
            <a:r>
              <a:rPr lang="en-US" sz="2800" dirty="0" smtClean="0"/>
              <a:t>Perhaps </a:t>
            </a:r>
            <a:r>
              <a:rPr lang="en-US" sz="2800" dirty="0"/>
              <a:t>the most popular </a:t>
            </a:r>
            <a:r>
              <a:rPr lang="en-US" sz="2800" dirty="0" smtClean="0"/>
              <a:t>RDF dataset </a:t>
            </a:r>
            <a:r>
              <a:rPr lang="en-US" sz="2800" dirty="0"/>
              <a:t>in the LOD </a:t>
            </a:r>
            <a:r>
              <a:rPr lang="en-US" sz="2800" dirty="0" smtClean="0"/>
              <a:t>cloud</a:t>
            </a:r>
          </a:p>
          <a:p>
            <a:pPr lvl="1"/>
            <a:r>
              <a:rPr lang="en-US" sz="2800" dirty="0" smtClean="0"/>
              <a:t>A </a:t>
            </a:r>
            <a:r>
              <a:rPr lang="en-US" sz="2800" dirty="0"/>
              <a:t>large number of incoming </a:t>
            </a:r>
            <a:r>
              <a:rPr lang="en-US" sz="2800" dirty="0" smtClean="0"/>
              <a:t>links</a:t>
            </a:r>
          </a:p>
          <a:p>
            <a:r>
              <a:rPr lang="en-US" sz="3200" dirty="0" smtClean="0"/>
              <a:t>A </a:t>
            </a:r>
            <a:r>
              <a:rPr lang="en-US" sz="3200" dirty="0"/>
              <a:t>cross-domain </a:t>
            </a:r>
            <a:r>
              <a:rPr lang="en-US" sz="3200" dirty="0" smtClean="0"/>
              <a:t>dataset</a:t>
            </a:r>
          </a:p>
          <a:p>
            <a:pPr lvl="1"/>
            <a:r>
              <a:rPr lang="en-US" sz="2800" dirty="0" smtClean="0"/>
              <a:t>Assigns </a:t>
            </a:r>
            <a:r>
              <a:rPr lang="en-US" sz="2800" dirty="0"/>
              <a:t>a URI to </a:t>
            </a:r>
            <a:r>
              <a:rPr lang="en-US" sz="2800" dirty="0" smtClean="0"/>
              <a:t>every resource </a:t>
            </a:r>
            <a:r>
              <a:rPr lang="en-US" sz="2800" dirty="0"/>
              <a:t>described by a Wikipedia </a:t>
            </a:r>
            <a:r>
              <a:rPr lang="en-US" sz="2800" dirty="0" smtClean="0"/>
              <a:t>article</a:t>
            </a:r>
          </a:p>
          <a:p>
            <a:pPr lvl="1"/>
            <a:r>
              <a:rPr lang="en-US" sz="2800" dirty="0" smtClean="0"/>
              <a:t>Produces </a:t>
            </a:r>
            <a:r>
              <a:rPr lang="en-US" sz="2800" dirty="0"/>
              <a:t>structured information by </a:t>
            </a:r>
            <a:r>
              <a:rPr lang="en-US" sz="2800" dirty="0" smtClean="0"/>
              <a:t>mining information </a:t>
            </a:r>
            <a:r>
              <a:rPr lang="en-US" sz="2800" dirty="0"/>
              <a:t>from Wikipedia </a:t>
            </a:r>
            <a:r>
              <a:rPr lang="en-US" sz="2800" dirty="0" err="1" smtClean="0"/>
              <a:t>infoboxes</a:t>
            </a:r>
            <a:endParaRPr lang="en-US" sz="28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176</a:t>
            </a:fld>
            <a:endParaRPr lang="en-US"/>
          </a:p>
        </p:txBody>
      </p:sp>
    </p:spTree>
    <p:extLst>
      <p:ext uri="{BB962C8B-B14F-4D97-AF65-F5344CB8AC3E}">
        <p14:creationId xmlns:p14="http://schemas.microsoft.com/office/powerpoint/2010/main" val="28910520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DBpedia</a:t>
            </a:r>
            <a:r>
              <a:rPr lang="en-US" dirty="0" smtClean="0"/>
              <a:t> (2)</a:t>
            </a:r>
            <a:endParaRPr lang="en-US" dirty="0"/>
          </a:p>
        </p:txBody>
      </p:sp>
      <p:sp>
        <p:nvSpPr>
          <p:cNvPr id="3" name="Content Placeholder 2"/>
          <p:cNvSpPr>
            <a:spLocks noGrp="1"/>
          </p:cNvSpPr>
          <p:nvPr>
            <p:ph idx="1"/>
          </p:nvPr>
        </p:nvSpPr>
        <p:spPr/>
        <p:txBody>
          <a:bodyPr>
            <a:noAutofit/>
          </a:bodyPr>
          <a:lstStyle/>
          <a:p>
            <a:r>
              <a:rPr lang="en-US" sz="3200" dirty="0" smtClean="0"/>
              <a:t>A multilingual dataset</a:t>
            </a:r>
          </a:p>
          <a:p>
            <a:pPr lvl="1"/>
            <a:r>
              <a:rPr lang="en-US" sz="2800" dirty="0" smtClean="0"/>
              <a:t>Transforms </a:t>
            </a:r>
            <a:r>
              <a:rPr lang="en-US" sz="2800" dirty="0"/>
              <a:t>various language editions of </a:t>
            </a:r>
            <a:r>
              <a:rPr lang="en-US" sz="2800" dirty="0" smtClean="0"/>
              <a:t>Wikipedia</a:t>
            </a:r>
          </a:p>
          <a:p>
            <a:r>
              <a:rPr lang="en-US" sz="3200" dirty="0" smtClean="0"/>
              <a:t>The </a:t>
            </a:r>
            <a:r>
              <a:rPr lang="en-US" sz="3200" dirty="0" err="1"/>
              <a:t>DBpedia</a:t>
            </a:r>
            <a:r>
              <a:rPr lang="en-US" sz="3200" dirty="0"/>
              <a:t> dataset </a:t>
            </a:r>
            <a:r>
              <a:rPr lang="en-US" sz="3200" dirty="0" smtClean="0"/>
              <a:t>offered </a:t>
            </a:r>
            <a:r>
              <a:rPr lang="en-US" sz="3200" dirty="0"/>
              <a:t>as data dump </a:t>
            </a:r>
            <a:r>
              <a:rPr lang="en-US" sz="3200" dirty="0" smtClean="0"/>
              <a:t>and through </a:t>
            </a:r>
            <a:r>
              <a:rPr lang="en-US" sz="3200" dirty="0"/>
              <a:t>a SPARQL </a:t>
            </a:r>
            <a:r>
              <a:rPr lang="en-US" sz="3200" dirty="0" smtClean="0"/>
              <a:t>endpoint</a:t>
            </a:r>
          </a:p>
          <a:p>
            <a:r>
              <a:rPr lang="en-US" sz="3200" dirty="0" smtClean="0"/>
              <a:t>A </a:t>
            </a:r>
            <a:r>
              <a:rPr lang="en-US" sz="3200" dirty="0"/>
              <a:t>“live” </a:t>
            </a:r>
            <a:r>
              <a:rPr lang="en-US" sz="3200" dirty="0" smtClean="0"/>
              <a:t>version available, updated </a:t>
            </a:r>
            <a:r>
              <a:rPr lang="en-US" sz="3200" dirty="0"/>
              <a:t>whenever </a:t>
            </a:r>
            <a:r>
              <a:rPr lang="en-US" sz="3200" dirty="0" smtClean="0"/>
              <a:t>a Wikipedia </a:t>
            </a:r>
            <a:r>
              <a:rPr lang="en-US" sz="3200" dirty="0"/>
              <a:t>page is </a:t>
            </a:r>
            <a:r>
              <a:rPr lang="en-US" sz="3200" dirty="0" smtClean="0"/>
              <a:t>updated</a:t>
            </a:r>
            <a:endParaRPr lang="en-US" sz="32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177</a:t>
            </a:fld>
            <a:endParaRPr lang="en-US"/>
          </a:p>
        </p:txBody>
      </p:sp>
    </p:spTree>
    <p:extLst>
      <p:ext uri="{BB962C8B-B14F-4D97-AF65-F5344CB8AC3E}">
        <p14:creationId xmlns:p14="http://schemas.microsoft.com/office/powerpoint/2010/main" val="366203029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Freebase</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Openly-licensed, </a:t>
            </a:r>
            <a:r>
              <a:rPr lang="en-US" sz="3200" dirty="0"/>
              <a:t>structured </a:t>
            </a:r>
            <a:r>
              <a:rPr lang="en-US" sz="3200" dirty="0" smtClean="0"/>
              <a:t>dataset, also available </a:t>
            </a:r>
            <a:r>
              <a:rPr lang="en-US" sz="3200" dirty="0"/>
              <a:t>as an RDF </a:t>
            </a:r>
            <a:r>
              <a:rPr lang="en-US" sz="3200" dirty="0" smtClean="0"/>
              <a:t>graph</a:t>
            </a:r>
          </a:p>
          <a:p>
            <a:r>
              <a:rPr lang="en-US" sz="3200" dirty="0" smtClean="0"/>
              <a:t>Tens </a:t>
            </a:r>
            <a:r>
              <a:rPr lang="en-US" sz="3200" dirty="0"/>
              <a:t>of millions of concepts, types and </a:t>
            </a:r>
            <a:r>
              <a:rPr lang="en-US" sz="3200" dirty="0" smtClean="0"/>
              <a:t>properties</a:t>
            </a:r>
            <a:endParaRPr lang="en-US" sz="3200" dirty="0"/>
          </a:p>
          <a:p>
            <a:r>
              <a:rPr lang="en-US" sz="3200" dirty="0" smtClean="0"/>
              <a:t>Can </a:t>
            </a:r>
            <a:r>
              <a:rPr lang="en-US" sz="3200" dirty="0"/>
              <a:t>be edited by </a:t>
            </a:r>
            <a:r>
              <a:rPr lang="en-US" sz="3200" dirty="0" smtClean="0"/>
              <a:t>anyone</a:t>
            </a:r>
          </a:p>
          <a:p>
            <a:r>
              <a:rPr lang="en-US" sz="3200" dirty="0" smtClean="0"/>
              <a:t>Gathers </a:t>
            </a:r>
            <a:r>
              <a:rPr lang="en-US" sz="3200" dirty="0"/>
              <a:t>information from several </a:t>
            </a:r>
            <a:r>
              <a:rPr lang="en-US" sz="3200" dirty="0" smtClean="0"/>
              <a:t>structured sources and free text</a:t>
            </a:r>
          </a:p>
          <a:p>
            <a:r>
              <a:rPr lang="en-US" sz="3200" dirty="0" smtClean="0"/>
              <a:t>Offers </a:t>
            </a:r>
            <a:r>
              <a:rPr lang="en-US" sz="3200" dirty="0"/>
              <a:t>an API for </a:t>
            </a:r>
            <a:r>
              <a:rPr lang="en-US" sz="3200" dirty="0" smtClean="0"/>
              <a:t>developers</a:t>
            </a:r>
          </a:p>
          <a:p>
            <a:r>
              <a:rPr lang="en-US" sz="3200" dirty="0" smtClean="0"/>
              <a:t>Linked </a:t>
            </a:r>
            <a:r>
              <a:rPr lang="en-US" sz="3200" dirty="0"/>
              <a:t>to </a:t>
            </a:r>
            <a:r>
              <a:rPr lang="en-US" sz="3200" dirty="0" err="1"/>
              <a:t>DBpedia</a:t>
            </a:r>
            <a:r>
              <a:rPr lang="en-US" sz="3200" dirty="0"/>
              <a:t> through </a:t>
            </a:r>
            <a:r>
              <a:rPr lang="en-US" sz="3200" dirty="0" smtClean="0"/>
              <a:t>incoming </a:t>
            </a:r>
            <a:r>
              <a:rPr lang="en-US" sz="3200" dirty="0"/>
              <a:t>and outgoing </a:t>
            </a:r>
            <a:r>
              <a:rPr lang="en-US" sz="3200" dirty="0" smtClean="0"/>
              <a:t>links</a:t>
            </a:r>
            <a:endParaRPr lang="en-US" sz="32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178</a:t>
            </a:fld>
            <a:endParaRPr lang="en-US"/>
          </a:p>
        </p:txBody>
      </p:sp>
    </p:spTree>
    <p:extLst>
      <p:ext uri="{BB962C8B-B14F-4D97-AF65-F5344CB8AC3E}">
        <p14:creationId xmlns:p14="http://schemas.microsoft.com/office/powerpoint/2010/main" val="205280899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GeoNames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An </a:t>
            </a:r>
            <a:r>
              <a:rPr lang="en-US" sz="3200" dirty="0"/>
              <a:t>open geographical </a:t>
            </a:r>
            <a:r>
              <a:rPr lang="en-US" sz="3200" dirty="0" smtClean="0"/>
              <a:t>database</a:t>
            </a:r>
          </a:p>
          <a:p>
            <a:r>
              <a:rPr lang="en-US" sz="3200" dirty="0" smtClean="0"/>
              <a:t>Millions </a:t>
            </a:r>
            <a:r>
              <a:rPr lang="en-US" sz="3200" dirty="0"/>
              <a:t>of geographical </a:t>
            </a:r>
            <a:r>
              <a:rPr lang="en-US" sz="3200" dirty="0" smtClean="0"/>
              <a:t>places</a:t>
            </a:r>
          </a:p>
          <a:p>
            <a:r>
              <a:rPr lang="en-US" sz="3200" dirty="0" smtClean="0"/>
              <a:t>Can </a:t>
            </a:r>
            <a:r>
              <a:rPr lang="en-US" sz="3200" dirty="0"/>
              <a:t>be edited by </a:t>
            </a:r>
            <a:r>
              <a:rPr lang="en-US" sz="3200" dirty="0" smtClean="0"/>
              <a:t>anyone</a:t>
            </a:r>
          </a:p>
          <a:p>
            <a:r>
              <a:rPr lang="en-US" sz="3200" dirty="0"/>
              <a:t>Geographical information </a:t>
            </a:r>
            <a:r>
              <a:rPr lang="en-US" sz="3200" dirty="0" smtClean="0"/>
              <a:t>as the </a:t>
            </a:r>
            <a:r>
              <a:rPr lang="en-US" sz="3200" dirty="0"/>
              <a:t>context of descriptions </a:t>
            </a:r>
            <a:r>
              <a:rPr lang="en-US" sz="3200" dirty="0" smtClean="0"/>
              <a:t>and facts</a:t>
            </a:r>
          </a:p>
          <a:p>
            <a:r>
              <a:rPr lang="en-US" sz="3200" dirty="0" smtClean="0"/>
              <a:t>Omnipresent </a:t>
            </a:r>
            <a:r>
              <a:rPr lang="en-US" sz="3200" dirty="0"/>
              <a:t>in the Linked Data </a:t>
            </a:r>
            <a:r>
              <a:rPr lang="en-US" sz="3200" dirty="0" smtClean="0"/>
              <a:t>cloud</a:t>
            </a:r>
          </a:p>
          <a:p>
            <a:r>
              <a:rPr lang="en-US" sz="3200" dirty="0" smtClean="0"/>
              <a:t>Several incoming </a:t>
            </a:r>
            <a:r>
              <a:rPr lang="en-US" sz="3200" dirty="0"/>
              <a:t>links from other </a:t>
            </a:r>
            <a:r>
              <a:rPr lang="en-US" sz="3200" dirty="0" smtClean="0"/>
              <a:t>datasets</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179</a:t>
            </a:fld>
            <a:endParaRPr lang="en-US"/>
          </a:p>
        </p:txBody>
      </p:sp>
    </p:spTree>
    <p:extLst>
      <p:ext uri="{BB962C8B-B14F-4D97-AF65-F5344CB8AC3E}">
        <p14:creationId xmlns:p14="http://schemas.microsoft.com/office/powerpoint/2010/main" val="746836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smtClean="0"/>
              <a:t>Preliminaries</a:t>
            </a:r>
          </a:p>
          <a:p>
            <a:r>
              <a:rPr lang="en-US" sz="3200" dirty="0" smtClean="0">
                <a:solidFill>
                  <a:schemeClr val="tx1">
                    <a:lumMod val="50000"/>
                    <a:lumOff val="50000"/>
                  </a:schemeClr>
                </a:solidFill>
              </a:rPr>
              <a:t>The Linked Open Data Cloud</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1</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DE3829F2-FB2F-4D39-9255-3F895459FD56}" type="slidenum">
              <a:rPr lang="en-US" smtClean="0"/>
              <a:t>18</a:t>
            </a:fld>
            <a:endParaRPr lang="en-US"/>
          </a:p>
        </p:txBody>
      </p:sp>
    </p:spTree>
    <p:extLst>
      <p:ext uri="{BB962C8B-B14F-4D97-AF65-F5344CB8AC3E}">
        <p14:creationId xmlns:p14="http://schemas.microsoft.com/office/powerpoint/2010/main" val="31016530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Lexvo</a:t>
            </a:r>
            <a:endParaRPr lang="en-US" dirty="0"/>
          </a:p>
        </p:txBody>
      </p:sp>
      <p:sp>
        <p:nvSpPr>
          <p:cNvPr id="3" name="Content Placeholder 2"/>
          <p:cNvSpPr>
            <a:spLocks noGrp="1"/>
          </p:cNvSpPr>
          <p:nvPr>
            <p:ph idx="1"/>
          </p:nvPr>
        </p:nvSpPr>
        <p:spPr/>
        <p:txBody>
          <a:bodyPr>
            <a:normAutofit/>
          </a:bodyPr>
          <a:lstStyle/>
          <a:p>
            <a:r>
              <a:rPr lang="en-US" sz="3000" dirty="0" smtClean="0"/>
              <a:t>Central </a:t>
            </a:r>
            <a:r>
              <a:rPr lang="en-US" sz="3000" dirty="0"/>
              <a:t>dataset for the so-called linguistic Linked Data Cloud</a:t>
            </a:r>
          </a:p>
          <a:p>
            <a:r>
              <a:rPr lang="en-US" sz="3200" dirty="0" smtClean="0"/>
              <a:t>Provides </a:t>
            </a:r>
            <a:r>
              <a:rPr lang="en-US" sz="3200" dirty="0"/>
              <a:t>identifiers for thousands of </a:t>
            </a:r>
            <a:r>
              <a:rPr lang="en-US" sz="3200" dirty="0" smtClean="0"/>
              <a:t>languages</a:t>
            </a:r>
          </a:p>
          <a:p>
            <a:r>
              <a:rPr lang="en-US" sz="3200" dirty="0" smtClean="0"/>
              <a:t>URIs </a:t>
            </a:r>
            <a:r>
              <a:rPr lang="en-US" sz="3200" dirty="0"/>
              <a:t>for </a:t>
            </a:r>
            <a:r>
              <a:rPr lang="en-US" sz="3200" dirty="0" smtClean="0"/>
              <a:t>terms in </a:t>
            </a:r>
            <a:r>
              <a:rPr lang="en-US" sz="3200" dirty="0"/>
              <a:t>every </a:t>
            </a:r>
            <a:r>
              <a:rPr lang="en-US" sz="3200" dirty="0" smtClean="0"/>
              <a:t>language</a:t>
            </a:r>
          </a:p>
          <a:p>
            <a:r>
              <a:rPr lang="en-US" sz="3200" dirty="0" smtClean="0"/>
              <a:t>Identifiers </a:t>
            </a:r>
            <a:r>
              <a:rPr lang="en-US" sz="3200" dirty="0"/>
              <a:t>for language </a:t>
            </a:r>
            <a:r>
              <a:rPr lang="en-US" sz="3200" dirty="0" smtClean="0"/>
              <a:t>characters</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180</a:t>
            </a:fld>
            <a:endParaRPr lang="en-US"/>
          </a:p>
        </p:txBody>
      </p:sp>
    </p:spTree>
    <p:extLst>
      <p:ext uri="{BB962C8B-B14F-4D97-AF65-F5344CB8AC3E}">
        <p14:creationId xmlns:p14="http://schemas.microsoft.com/office/powerpoint/2010/main" val="377950335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endParaRPr lang="en-US" dirty="0" smtClean="0"/>
          </a:p>
          <a:p>
            <a:r>
              <a:rPr lang="en-US" dirty="0" err="1" smtClean="0"/>
              <a:t>Nikolaos</a:t>
            </a:r>
            <a:r>
              <a:rPr lang="en-US" dirty="0" smtClean="0"/>
              <a:t> Konstantinou</a:t>
            </a:r>
          </a:p>
          <a:p>
            <a:r>
              <a:rPr lang="en-US" dirty="0" smtClean="0"/>
              <a:t>Dimitrios-Emmanuel Spanos</a:t>
            </a:r>
            <a:endParaRPr lang="en-US" dirty="0"/>
          </a:p>
        </p:txBody>
      </p:sp>
      <p:sp>
        <p:nvSpPr>
          <p:cNvPr id="7" name="Footer Placeholder 7"/>
          <p:cNvSpPr>
            <a:spLocks noGrp="1"/>
          </p:cNvSpPr>
          <p:nvPr>
            <p:ph type="ftr" sz="quarter" idx="11"/>
          </p:nvPr>
        </p:nvSpPr>
        <p:spPr/>
        <p:txBody>
          <a:bodyPr/>
          <a:lstStyle/>
          <a:p>
            <a:r>
              <a:rPr lang="en-US" dirty="0" smtClean="0"/>
              <a:t>Materializing the Web of Linked Data</a:t>
            </a:r>
            <a:endParaRPr lang="en-US" dirty="0"/>
          </a:p>
        </p:txBody>
      </p:sp>
      <p:sp>
        <p:nvSpPr>
          <p:cNvPr id="5" name="Title 1"/>
          <p:cNvSpPr txBox="1">
            <a:spLocks/>
          </p:cNvSpPr>
          <p:nvPr/>
        </p:nvSpPr>
        <p:spPr>
          <a:xfrm>
            <a:off x="1097279" y="758952"/>
            <a:ext cx="10535277" cy="35661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dirty="0">
                <a:solidFill>
                  <a:prstClr val="black">
                    <a:lumMod val="85000"/>
                    <a:lumOff val="15000"/>
                  </a:prstClr>
                </a:solidFill>
              </a:rPr>
              <a:t>Chapter 3</a:t>
            </a:r>
            <a:br>
              <a:rPr lang="en-US" dirty="0">
                <a:solidFill>
                  <a:prstClr val="black">
                    <a:lumMod val="85000"/>
                    <a:lumOff val="15000"/>
                  </a:prstClr>
                </a:solidFill>
              </a:rPr>
            </a:br>
            <a:r>
              <a:rPr lang="en-US" sz="7200" dirty="0">
                <a:solidFill>
                  <a:prstClr val="black">
                    <a:lumMod val="85000"/>
                    <a:lumOff val="15000"/>
                  </a:prstClr>
                </a:solidFill>
                <a:hlinkClick r:id="rId3"/>
              </a:rPr>
              <a:t>Deploying Linked Open Data</a:t>
            </a:r>
            <a:r>
              <a:rPr lang="en-US" dirty="0">
                <a:solidFill>
                  <a:prstClr val="black">
                    <a:lumMod val="85000"/>
                    <a:lumOff val="15000"/>
                  </a:prstClr>
                </a:solidFill>
                <a:hlinkClick r:id="rId3"/>
              </a:rPr>
              <a:t/>
            </a:r>
            <a:br>
              <a:rPr lang="en-US" dirty="0">
                <a:solidFill>
                  <a:prstClr val="black">
                    <a:lumMod val="85000"/>
                    <a:lumOff val="15000"/>
                  </a:prstClr>
                </a:solidFill>
                <a:hlinkClick r:id="rId3"/>
              </a:rPr>
            </a:br>
            <a:r>
              <a:rPr lang="en-US" sz="4900" dirty="0">
                <a:solidFill>
                  <a:prstClr val="black">
                    <a:lumMod val="85000"/>
                    <a:lumOff val="15000"/>
                  </a:prstClr>
                </a:solidFill>
                <a:hlinkClick r:id="rId3"/>
              </a:rPr>
              <a:t>Methodologies and Software Tools</a:t>
            </a:r>
            <a:endParaRPr lang="en-US" dirty="0">
              <a:solidFill>
                <a:prstClr val="black">
                  <a:lumMod val="85000"/>
                  <a:lumOff val="15000"/>
                </a:prstClr>
              </a:solidFill>
            </a:endParaRPr>
          </a:p>
        </p:txBody>
      </p:sp>
    </p:spTree>
    <p:extLst>
      <p:ext uri="{BB962C8B-B14F-4D97-AF65-F5344CB8AC3E}">
        <p14:creationId xmlns:p14="http://schemas.microsoft.com/office/powerpoint/2010/main" val="362203689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Introduction</a:t>
            </a:r>
          </a:p>
          <a:p>
            <a:r>
              <a:rPr lang="en-US" sz="3200" dirty="0" smtClean="0">
                <a:solidFill>
                  <a:schemeClr val="tx1">
                    <a:lumMod val="50000"/>
                    <a:lumOff val="50000"/>
                  </a:schemeClr>
                </a:solidFill>
              </a:rPr>
              <a:t>Modeling Data</a:t>
            </a:r>
          </a:p>
          <a:p>
            <a:r>
              <a:rPr lang="en-US" sz="3200" dirty="0">
                <a:solidFill>
                  <a:schemeClr val="tx1">
                    <a:lumMod val="50000"/>
                    <a:lumOff val="50000"/>
                  </a:schemeClr>
                </a:solidFill>
              </a:rPr>
              <a:t>Software for Working with Linked Data</a:t>
            </a:r>
          </a:p>
          <a:p>
            <a:r>
              <a:rPr lang="en-US" sz="3200" dirty="0" smtClean="0">
                <a:solidFill>
                  <a:schemeClr val="tx1">
                    <a:lumMod val="50000"/>
                    <a:lumOff val="50000"/>
                  </a:schemeClr>
                </a:solidFill>
              </a:rPr>
              <a:t>Software </a:t>
            </a:r>
            <a:r>
              <a:rPr lang="en-US" sz="3200" dirty="0">
                <a:solidFill>
                  <a:schemeClr val="tx1">
                    <a:lumMod val="50000"/>
                    <a:lumOff val="50000"/>
                  </a:schemeClr>
                </a:solidFill>
              </a:rPr>
              <a:t>Tools for Storing and Processing Linked Data</a:t>
            </a:r>
          </a:p>
          <a:p>
            <a:r>
              <a:rPr lang="en-US" sz="3200" dirty="0" smtClean="0">
                <a:solidFill>
                  <a:schemeClr val="tx1">
                    <a:lumMod val="50000"/>
                    <a:lumOff val="50000"/>
                  </a:schemeClr>
                </a:solidFill>
              </a:rPr>
              <a:t>Tools </a:t>
            </a:r>
            <a:r>
              <a:rPr lang="en-US" sz="3200" dirty="0">
                <a:solidFill>
                  <a:schemeClr val="tx1">
                    <a:lumMod val="50000"/>
                    <a:lumOff val="50000"/>
                  </a:schemeClr>
                </a:solidFill>
              </a:rPr>
              <a:t>for Linking and Aligning Linked Data</a:t>
            </a:r>
          </a:p>
          <a:p>
            <a:r>
              <a:rPr lang="en-US" sz="3200" dirty="0" smtClean="0">
                <a:solidFill>
                  <a:schemeClr val="tx1">
                    <a:lumMod val="50000"/>
                    <a:lumOff val="50000"/>
                  </a:schemeClr>
                </a:solidFill>
              </a:rPr>
              <a:t>Software </a:t>
            </a:r>
            <a:r>
              <a:rPr lang="en-US" sz="3200" dirty="0">
                <a:solidFill>
                  <a:schemeClr val="tx1">
                    <a:lumMod val="50000"/>
                    <a:lumOff val="50000"/>
                  </a:schemeClr>
                </a:solidFill>
              </a:rPr>
              <a:t>Libraries for working with RDF</a:t>
            </a:r>
          </a:p>
          <a:p>
            <a:endParaRPr lang="en-US" sz="3200" dirty="0"/>
          </a:p>
        </p:txBody>
      </p:sp>
      <p:sp>
        <p:nvSpPr>
          <p:cNvPr id="7" name="Date Placeholder 6"/>
          <p:cNvSpPr>
            <a:spLocks noGrp="1"/>
          </p:cNvSpPr>
          <p:nvPr>
            <p:ph type="dt" sz="half" idx="10"/>
          </p:nvPr>
        </p:nvSpPr>
        <p:spPr/>
        <p:txBody>
          <a:bodyPr/>
          <a:lstStyle/>
          <a:p>
            <a:r>
              <a:rPr lang="el-GR" smtClean="0"/>
              <a:t>Chapter 3</a:t>
            </a:r>
            <a:endParaRPr lang="en-US"/>
          </a:p>
        </p:txBody>
      </p:sp>
      <p:sp>
        <p:nvSpPr>
          <p:cNvPr id="8" name="Footer Placeholder 7"/>
          <p:cNvSpPr>
            <a:spLocks noGrp="1"/>
          </p:cNvSpPr>
          <p:nvPr>
            <p:ph type="ftr" sz="quarter" idx="11"/>
          </p:nvPr>
        </p:nvSpPr>
        <p:spPr/>
        <p:txBody>
          <a:bodyPr/>
          <a:lstStyle/>
          <a:p>
            <a:r>
              <a:rPr lang="en-US" dirty="0" smtClean="0"/>
              <a:t>Materializing the Web of Linked Data</a:t>
            </a:r>
            <a:endParaRPr lang="en-US" dirty="0"/>
          </a:p>
        </p:txBody>
      </p:sp>
      <p:sp>
        <p:nvSpPr>
          <p:cNvPr id="9" name="Slide Number Placeholder 8"/>
          <p:cNvSpPr>
            <a:spLocks noGrp="1"/>
          </p:cNvSpPr>
          <p:nvPr>
            <p:ph type="sldNum" sz="quarter" idx="12"/>
          </p:nvPr>
        </p:nvSpPr>
        <p:spPr/>
        <p:txBody>
          <a:bodyPr/>
          <a:lstStyle/>
          <a:p>
            <a:fld id="{93ECB2FE-F275-4179-BB2C-35EE9387AA7C}" type="slidenum">
              <a:rPr lang="en-US" smtClean="0"/>
              <a:pPr/>
              <a:t>182</a:t>
            </a:fld>
            <a:endParaRPr lang="en-US"/>
          </a:p>
        </p:txBody>
      </p:sp>
    </p:spTree>
    <p:extLst>
      <p:ext uri="{BB962C8B-B14F-4D97-AF65-F5344CB8AC3E}">
        <p14:creationId xmlns:p14="http://schemas.microsoft.com/office/powerpoint/2010/main" val="26291319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200" dirty="0" smtClean="0"/>
              <a:t>Today’s Web: Anyone </a:t>
            </a:r>
            <a:r>
              <a:rPr lang="en-US" sz="3200" dirty="0"/>
              <a:t>can </a:t>
            </a:r>
            <a:r>
              <a:rPr lang="en-US" sz="3200" dirty="0" smtClean="0"/>
              <a:t>say anything </a:t>
            </a:r>
            <a:r>
              <a:rPr lang="en-US" sz="3200" dirty="0"/>
              <a:t>about any </a:t>
            </a:r>
            <a:r>
              <a:rPr lang="en-US" sz="3200" dirty="0" smtClean="0"/>
              <a:t>topic</a:t>
            </a:r>
          </a:p>
          <a:p>
            <a:pPr lvl="1"/>
            <a:r>
              <a:rPr lang="en-US" sz="2800" dirty="0" smtClean="0"/>
              <a:t>Information on </a:t>
            </a:r>
            <a:r>
              <a:rPr lang="en-US" sz="2800" dirty="0"/>
              <a:t>the Web </a:t>
            </a:r>
            <a:r>
              <a:rPr lang="en-US" sz="2800" dirty="0" smtClean="0"/>
              <a:t>cannot </a:t>
            </a:r>
            <a:r>
              <a:rPr lang="en-US" sz="2800" dirty="0"/>
              <a:t>always be </a:t>
            </a:r>
            <a:r>
              <a:rPr lang="en-US" sz="2800" dirty="0" smtClean="0"/>
              <a:t>trusted</a:t>
            </a:r>
          </a:p>
          <a:p>
            <a:r>
              <a:rPr lang="en-US" sz="3200" dirty="0" smtClean="0"/>
              <a:t>Linked </a:t>
            </a:r>
            <a:r>
              <a:rPr lang="en-US" sz="3200" dirty="0"/>
              <a:t>Open Data (LOD) </a:t>
            </a:r>
            <a:r>
              <a:rPr lang="en-US" sz="3200" dirty="0" smtClean="0"/>
              <a:t>approach</a:t>
            </a:r>
          </a:p>
          <a:p>
            <a:pPr lvl="1"/>
            <a:r>
              <a:rPr lang="en-US" sz="2800" dirty="0" smtClean="0"/>
              <a:t>Materializes </a:t>
            </a:r>
            <a:r>
              <a:rPr lang="en-US" sz="2800" dirty="0"/>
              <a:t>the Semantic Web </a:t>
            </a:r>
            <a:r>
              <a:rPr lang="en-US" sz="2800" dirty="0" smtClean="0"/>
              <a:t>vision</a:t>
            </a:r>
          </a:p>
          <a:p>
            <a:pPr lvl="1"/>
            <a:r>
              <a:rPr lang="en-US" sz="2800" dirty="0" smtClean="0"/>
              <a:t>A </a:t>
            </a:r>
            <a:r>
              <a:rPr lang="en-US" sz="2800" dirty="0"/>
              <a:t>focal point is provided for any given web resource</a:t>
            </a:r>
            <a:endParaRPr lang="en-US" sz="2800" dirty="0" smtClean="0"/>
          </a:p>
          <a:p>
            <a:pPr lvl="2"/>
            <a:r>
              <a:rPr lang="en-US" sz="2400" dirty="0" smtClean="0"/>
              <a:t>Referencing </a:t>
            </a:r>
            <a:r>
              <a:rPr lang="en-US" sz="2400" dirty="0"/>
              <a:t>(referring to</a:t>
            </a:r>
            <a:r>
              <a:rPr lang="en-US" sz="2400" dirty="0" smtClean="0"/>
              <a:t>)</a:t>
            </a:r>
          </a:p>
          <a:p>
            <a:pPr lvl="2"/>
            <a:r>
              <a:rPr lang="en-US" sz="2400" dirty="0" smtClean="0"/>
              <a:t>De-referencing (</a:t>
            </a:r>
            <a:r>
              <a:rPr lang="en-US" sz="2400" dirty="0"/>
              <a:t>retrieving data about</a:t>
            </a:r>
            <a:r>
              <a:rPr lang="en-US" sz="2400" dirty="0" smtClean="0"/>
              <a:t>)</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183</a:t>
            </a:fld>
            <a:endParaRPr lang="en-US"/>
          </a:p>
        </p:txBody>
      </p:sp>
    </p:spTree>
    <p:extLst>
      <p:ext uri="{BB962C8B-B14F-4D97-AF65-F5344CB8AC3E}">
        <p14:creationId xmlns:p14="http://schemas.microsoft.com/office/powerpoint/2010/main" val="342367698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 All Data Can Be Published Online</a:t>
            </a:r>
            <a:endParaRPr lang="en-US" dirty="0"/>
          </a:p>
        </p:txBody>
      </p:sp>
      <p:sp>
        <p:nvSpPr>
          <p:cNvPr id="3" name="Content Placeholder 2"/>
          <p:cNvSpPr>
            <a:spLocks noGrp="1"/>
          </p:cNvSpPr>
          <p:nvPr>
            <p:ph idx="1"/>
          </p:nvPr>
        </p:nvSpPr>
        <p:spPr/>
        <p:txBody>
          <a:bodyPr>
            <a:normAutofit/>
          </a:bodyPr>
          <a:lstStyle/>
          <a:p>
            <a:r>
              <a:rPr lang="en-US" sz="3200" dirty="0" smtClean="0"/>
              <a:t>Data has to be</a:t>
            </a:r>
          </a:p>
          <a:p>
            <a:pPr lvl="1"/>
            <a:r>
              <a:rPr lang="en-US" sz="2800" dirty="0" smtClean="0"/>
              <a:t>Stand-alone</a:t>
            </a:r>
          </a:p>
          <a:p>
            <a:pPr lvl="2"/>
            <a:r>
              <a:rPr lang="en-US" sz="2400" dirty="0" smtClean="0"/>
              <a:t>Strictly </a:t>
            </a:r>
            <a:r>
              <a:rPr lang="en-US" sz="2400" dirty="0"/>
              <a:t>separated from </a:t>
            </a:r>
            <a:r>
              <a:rPr lang="en-US" sz="2400" dirty="0" smtClean="0"/>
              <a:t>business logic</a:t>
            </a:r>
            <a:r>
              <a:rPr lang="en-US" sz="2400" dirty="0"/>
              <a:t>, </a:t>
            </a:r>
            <a:r>
              <a:rPr lang="en-US" sz="2400" dirty="0" smtClean="0"/>
              <a:t>formatting, presentation processing</a:t>
            </a:r>
            <a:endParaRPr lang="en-US" sz="2400" dirty="0"/>
          </a:p>
          <a:p>
            <a:pPr lvl="1"/>
            <a:r>
              <a:rPr lang="en-US" sz="2800" dirty="0" smtClean="0"/>
              <a:t>Adequately described</a:t>
            </a:r>
          </a:p>
          <a:p>
            <a:pPr lvl="2"/>
            <a:r>
              <a:rPr lang="en-US" sz="2400" dirty="0" smtClean="0"/>
              <a:t>Use well-known </a:t>
            </a:r>
            <a:r>
              <a:rPr lang="en-US" sz="2400" dirty="0"/>
              <a:t>vocabularies to describe </a:t>
            </a:r>
            <a:r>
              <a:rPr lang="en-US" sz="2400" dirty="0" smtClean="0"/>
              <a:t>it, or</a:t>
            </a:r>
          </a:p>
          <a:p>
            <a:pPr lvl="2"/>
            <a:r>
              <a:rPr lang="en-US" sz="2400" dirty="0" smtClean="0"/>
              <a:t>Provide de-</a:t>
            </a:r>
            <a:r>
              <a:rPr lang="en-US" sz="2400" dirty="0" err="1" smtClean="0"/>
              <a:t>referenceable</a:t>
            </a:r>
            <a:r>
              <a:rPr lang="en-US" sz="2400" dirty="0" smtClean="0"/>
              <a:t> </a:t>
            </a:r>
            <a:r>
              <a:rPr lang="en-US" sz="2400" dirty="0"/>
              <a:t>URIs with vocabulary term </a:t>
            </a:r>
            <a:r>
              <a:rPr lang="en-US" sz="2400" dirty="0" smtClean="0"/>
              <a:t>definitions</a:t>
            </a:r>
            <a:endParaRPr lang="en-US" sz="2400" dirty="0"/>
          </a:p>
          <a:p>
            <a:pPr lvl="1"/>
            <a:r>
              <a:rPr lang="en-US" sz="2800" dirty="0" smtClean="0"/>
              <a:t>Linked to other datasets</a:t>
            </a:r>
          </a:p>
          <a:p>
            <a:pPr lvl="1"/>
            <a:r>
              <a:rPr lang="en-US" sz="2800" dirty="0" smtClean="0"/>
              <a:t>Accessed simply</a:t>
            </a:r>
          </a:p>
          <a:p>
            <a:pPr lvl="2"/>
            <a:r>
              <a:rPr lang="en-US" sz="2400" dirty="0" smtClean="0"/>
              <a:t>HTTP and RDF instead of Web APIs</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184</a:t>
            </a:fld>
            <a:endParaRPr lang="en-US"/>
          </a:p>
        </p:txBody>
      </p:sp>
    </p:spTree>
    <p:extLst>
      <p:ext uri="{BB962C8B-B14F-4D97-AF65-F5344CB8AC3E}">
        <p14:creationId xmlns:p14="http://schemas.microsoft.com/office/powerpoint/2010/main" val="90665468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Data-driven </a:t>
            </a:r>
            <a:r>
              <a:rPr lang="en-US" dirty="0" smtClean="0"/>
              <a:t>Applications (1)</a:t>
            </a:r>
            <a:endParaRPr lang="en-US" dirty="0"/>
          </a:p>
        </p:txBody>
      </p:sp>
      <p:sp>
        <p:nvSpPr>
          <p:cNvPr id="3" name="Content Placeholder 2"/>
          <p:cNvSpPr>
            <a:spLocks noGrp="1"/>
          </p:cNvSpPr>
          <p:nvPr>
            <p:ph idx="1"/>
          </p:nvPr>
        </p:nvSpPr>
        <p:spPr/>
        <p:txBody>
          <a:bodyPr>
            <a:noAutofit/>
          </a:bodyPr>
          <a:lstStyle/>
          <a:p>
            <a:r>
              <a:rPr lang="en-US" sz="3200" dirty="0" smtClean="0"/>
              <a:t>Content reuse</a:t>
            </a:r>
          </a:p>
          <a:p>
            <a:pPr lvl="1"/>
            <a:r>
              <a:rPr lang="en-US" sz="2800" dirty="0" smtClean="0"/>
              <a:t>E.g. BBC’s </a:t>
            </a:r>
            <a:r>
              <a:rPr lang="en-US" sz="2800" dirty="0"/>
              <a:t>Music </a:t>
            </a:r>
            <a:r>
              <a:rPr lang="en-US" sz="2800" dirty="0" smtClean="0"/>
              <a:t>Store</a:t>
            </a:r>
          </a:p>
          <a:p>
            <a:pPr lvl="2"/>
            <a:r>
              <a:rPr lang="en-US" sz="2400" dirty="0" smtClean="0"/>
              <a:t>Uses </a:t>
            </a:r>
            <a:r>
              <a:rPr lang="en-US" sz="2400" dirty="0" err="1" smtClean="0"/>
              <a:t>DBpedia</a:t>
            </a:r>
            <a:r>
              <a:rPr lang="en-US" sz="2400" dirty="0" smtClean="0"/>
              <a:t> and </a:t>
            </a:r>
            <a:r>
              <a:rPr lang="en-US" sz="2400" dirty="0" err="1" smtClean="0"/>
              <a:t>MusicBrainz</a:t>
            </a:r>
            <a:endParaRPr lang="en-US" sz="2400" dirty="0"/>
          </a:p>
          <a:p>
            <a:r>
              <a:rPr lang="en-US" sz="3200" dirty="0" smtClean="0"/>
              <a:t>Semantic </a:t>
            </a:r>
            <a:r>
              <a:rPr lang="en-US" sz="3200" dirty="0"/>
              <a:t>tagging and </a:t>
            </a:r>
            <a:r>
              <a:rPr lang="en-US" sz="3200" dirty="0" smtClean="0"/>
              <a:t>rating</a:t>
            </a:r>
          </a:p>
          <a:p>
            <a:pPr lvl="1"/>
            <a:r>
              <a:rPr lang="en-US" sz="2800" dirty="0" smtClean="0"/>
              <a:t>E.g. </a:t>
            </a:r>
            <a:r>
              <a:rPr lang="en-US" sz="2800" dirty="0" err="1" smtClean="0"/>
              <a:t>Faviki</a:t>
            </a:r>
            <a:endParaRPr lang="en-US" sz="2800" dirty="0" smtClean="0"/>
          </a:p>
          <a:p>
            <a:pPr lvl="2"/>
            <a:r>
              <a:rPr lang="en-US" sz="2400" dirty="0" smtClean="0"/>
              <a:t>Uses </a:t>
            </a:r>
            <a:r>
              <a:rPr lang="en-US" sz="2400" dirty="0" err="1" smtClean="0"/>
              <a:t>DBpedia</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185</a:t>
            </a:fld>
            <a:endParaRPr lang="en-US"/>
          </a:p>
        </p:txBody>
      </p:sp>
    </p:spTree>
    <p:extLst>
      <p:ext uri="{BB962C8B-B14F-4D97-AF65-F5344CB8AC3E}">
        <p14:creationId xmlns:p14="http://schemas.microsoft.com/office/powerpoint/2010/main" val="371501074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Data-driven </a:t>
            </a:r>
            <a:r>
              <a:rPr lang="en-US" dirty="0" smtClean="0"/>
              <a:t>Applications (2)</a:t>
            </a:r>
            <a:endParaRPr lang="en-US" dirty="0"/>
          </a:p>
        </p:txBody>
      </p:sp>
      <p:sp>
        <p:nvSpPr>
          <p:cNvPr id="3" name="Content Placeholder 2"/>
          <p:cNvSpPr>
            <a:spLocks noGrp="1"/>
          </p:cNvSpPr>
          <p:nvPr>
            <p:ph idx="1"/>
          </p:nvPr>
        </p:nvSpPr>
        <p:spPr/>
        <p:txBody>
          <a:bodyPr>
            <a:noAutofit/>
          </a:bodyPr>
          <a:lstStyle/>
          <a:p>
            <a:r>
              <a:rPr lang="en-US" sz="3200" dirty="0" smtClean="0"/>
              <a:t>Integrated question-answering</a:t>
            </a:r>
          </a:p>
          <a:p>
            <a:pPr lvl="1"/>
            <a:r>
              <a:rPr lang="en-US" sz="2800" dirty="0" smtClean="0"/>
              <a:t>E.g. </a:t>
            </a:r>
            <a:r>
              <a:rPr lang="en-US" sz="2800" dirty="0" err="1" smtClean="0"/>
              <a:t>DBpedia</a:t>
            </a:r>
            <a:r>
              <a:rPr lang="en-US" sz="2800" dirty="0" smtClean="0"/>
              <a:t> mobile</a:t>
            </a:r>
          </a:p>
          <a:p>
            <a:pPr lvl="2"/>
            <a:r>
              <a:rPr lang="en-US" sz="2400" dirty="0" smtClean="0"/>
              <a:t>Indicate </a:t>
            </a:r>
            <a:r>
              <a:rPr lang="en-US" sz="2400" dirty="0"/>
              <a:t>locations </a:t>
            </a:r>
            <a:r>
              <a:rPr lang="en-US" sz="2400" dirty="0" smtClean="0"/>
              <a:t>in </a:t>
            </a:r>
            <a:r>
              <a:rPr lang="en-US" sz="2400" dirty="0"/>
              <a:t>the user’s </a:t>
            </a:r>
            <a:r>
              <a:rPr lang="en-US" sz="2400" dirty="0" smtClean="0"/>
              <a:t>vicinity</a:t>
            </a:r>
          </a:p>
          <a:p>
            <a:r>
              <a:rPr lang="en-US" sz="3200" dirty="0" smtClean="0"/>
              <a:t>Event </a:t>
            </a:r>
            <a:r>
              <a:rPr lang="en-US" sz="3200" dirty="0"/>
              <a:t>data </a:t>
            </a:r>
            <a:r>
              <a:rPr lang="en-US" sz="3200" dirty="0" smtClean="0"/>
              <a:t>management</a:t>
            </a:r>
          </a:p>
          <a:p>
            <a:pPr lvl="1"/>
            <a:r>
              <a:rPr lang="en-US" sz="2800" dirty="0" smtClean="0"/>
              <a:t>E.g. Virtuoso’s calendar module</a:t>
            </a:r>
          </a:p>
          <a:p>
            <a:pPr lvl="2"/>
            <a:r>
              <a:rPr lang="en-US" sz="2400" dirty="0" smtClean="0"/>
              <a:t>Can </a:t>
            </a:r>
            <a:r>
              <a:rPr lang="en-US" sz="2400" dirty="0"/>
              <a:t>organize events, tasks, and </a:t>
            </a:r>
            <a:r>
              <a:rPr lang="en-US" sz="2400" dirty="0" smtClean="0"/>
              <a:t>notes</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186</a:t>
            </a:fld>
            <a:endParaRPr lang="en-US"/>
          </a:p>
        </p:txBody>
      </p:sp>
    </p:spTree>
    <p:extLst>
      <p:ext uri="{BB962C8B-B14F-4D97-AF65-F5344CB8AC3E}">
        <p14:creationId xmlns:p14="http://schemas.microsoft.com/office/powerpoint/2010/main" val="61656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Data-driven </a:t>
            </a:r>
            <a:r>
              <a:rPr lang="en-US" dirty="0" smtClean="0"/>
              <a:t>Applications (3)</a:t>
            </a:r>
            <a:endParaRPr lang="en-US" dirty="0"/>
          </a:p>
        </p:txBody>
      </p:sp>
      <p:sp>
        <p:nvSpPr>
          <p:cNvPr id="3" name="Content Placeholder 2"/>
          <p:cNvSpPr>
            <a:spLocks noGrp="1"/>
          </p:cNvSpPr>
          <p:nvPr>
            <p:ph idx="1"/>
          </p:nvPr>
        </p:nvSpPr>
        <p:spPr/>
        <p:txBody>
          <a:bodyPr>
            <a:normAutofit/>
          </a:bodyPr>
          <a:lstStyle/>
          <a:p>
            <a:r>
              <a:rPr lang="en-US" sz="3200" dirty="0"/>
              <a:t>Linked </a:t>
            </a:r>
            <a:r>
              <a:rPr lang="en-US" sz="3200" dirty="0" smtClean="0"/>
              <a:t>Data-driven </a:t>
            </a:r>
            <a:r>
              <a:rPr lang="en-US" sz="3200" dirty="0"/>
              <a:t>data webs are </a:t>
            </a:r>
            <a:r>
              <a:rPr lang="en-US" sz="3200" dirty="0" smtClean="0"/>
              <a:t>expected </a:t>
            </a:r>
            <a:r>
              <a:rPr lang="en-US" sz="3200" dirty="0"/>
              <a:t>to evolve in numerous domains</a:t>
            </a:r>
            <a:endParaRPr lang="en-US" sz="3200" i="1" dirty="0" smtClean="0"/>
          </a:p>
          <a:p>
            <a:pPr lvl="1"/>
            <a:r>
              <a:rPr lang="en-US" sz="2800" dirty="0" smtClean="0"/>
              <a:t>E.g. Biology, software engineering</a:t>
            </a:r>
          </a:p>
          <a:p>
            <a:r>
              <a:rPr lang="en-US" sz="3200" dirty="0" smtClean="0"/>
              <a:t>The </a:t>
            </a:r>
            <a:r>
              <a:rPr lang="en-US" sz="3200" dirty="0"/>
              <a:t>bulk of Linked </a:t>
            </a:r>
            <a:r>
              <a:rPr lang="en-US" sz="3200" dirty="0" smtClean="0"/>
              <a:t>Data processing is </a:t>
            </a:r>
            <a:r>
              <a:rPr lang="en-US" sz="3200" dirty="0"/>
              <a:t>not done </a:t>
            </a:r>
            <a:r>
              <a:rPr lang="en-US" sz="3200" dirty="0" smtClean="0"/>
              <a:t>online</a:t>
            </a:r>
          </a:p>
          <a:p>
            <a:r>
              <a:rPr lang="en-US" sz="3200" dirty="0" smtClean="0"/>
              <a:t>Traditional applications use other </a:t>
            </a:r>
            <a:r>
              <a:rPr lang="en-US" sz="3200" dirty="0"/>
              <a:t>technologies </a:t>
            </a:r>
            <a:endParaRPr lang="en-US" sz="3200" dirty="0" smtClean="0"/>
          </a:p>
          <a:p>
            <a:pPr lvl="1"/>
            <a:r>
              <a:rPr lang="en-US" sz="2800" dirty="0" smtClean="0"/>
              <a:t>E.g. relational </a:t>
            </a:r>
            <a:r>
              <a:rPr lang="en-US" sz="2800" dirty="0"/>
              <a:t>databases</a:t>
            </a:r>
            <a:r>
              <a:rPr lang="en-US" sz="2800" dirty="0" smtClean="0"/>
              <a:t>, spreadsheets</a:t>
            </a:r>
            <a:r>
              <a:rPr lang="en-US" sz="2800" dirty="0"/>
              <a:t>, XML </a:t>
            </a:r>
            <a:r>
              <a:rPr lang="en-US" sz="2800" dirty="0" smtClean="0"/>
              <a:t>files</a:t>
            </a:r>
          </a:p>
          <a:p>
            <a:pPr lvl="1"/>
            <a:r>
              <a:rPr lang="en-US" sz="2800" dirty="0" smtClean="0"/>
              <a:t>Data must </a:t>
            </a:r>
            <a:r>
              <a:rPr lang="en-US" sz="2800" dirty="0"/>
              <a:t>be transformed </a:t>
            </a:r>
            <a:r>
              <a:rPr lang="en-US" sz="2800" dirty="0" smtClean="0"/>
              <a:t>in </a:t>
            </a:r>
            <a:r>
              <a:rPr lang="en-US" sz="2800" dirty="0"/>
              <a:t>order to be published </a:t>
            </a:r>
            <a:r>
              <a:rPr lang="en-US" sz="2800" dirty="0" smtClean="0"/>
              <a:t>on the web</a:t>
            </a:r>
          </a:p>
          <a:p>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187</a:t>
            </a:fld>
            <a:endParaRPr lang="en-US"/>
          </a:p>
        </p:txBody>
      </p:sp>
    </p:spTree>
    <p:extLst>
      <p:ext uri="{BB962C8B-B14F-4D97-AF65-F5344CB8AC3E}">
        <p14:creationId xmlns:p14="http://schemas.microsoft.com/office/powerpoint/2010/main" val="267345117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O in LOD: Open </a:t>
            </a:r>
            <a:r>
              <a:rPr lang="en-US" dirty="0" smtClean="0"/>
              <a:t>Data</a:t>
            </a:r>
            <a:endParaRPr lang="en-US" dirty="0"/>
          </a:p>
        </p:txBody>
      </p:sp>
      <p:sp>
        <p:nvSpPr>
          <p:cNvPr id="3" name="Content Placeholder 2"/>
          <p:cNvSpPr>
            <a:spLocks noGrp="1"/>
          </p:cNvSpPr>
          <p:nvPr>
            <p:ph idx="1"/>
          </p:nvPr>
        </p:nvSpPr>
        <p:spPr/>
        <p:txBody>
          <a:bodyPr>
            <a:normAutofit/>
          </a:bodyPr>
          <a:lstStyle/>
          <a:p>
            <a:r>
              <a:rPr lang="en-US" sz="2800" dirty="0" smtClean="0"/>
              <a:t>Open ≠ Linked</a:t>
            </a:r>
          </a:p>
          <a:p>
            <a:pPr lvl="1"/>
            <a:r>
              <a:rPr lang="en-US" sz="2400" dirty="0"/>
              <a:t>Open data is data that is publicly accessible via </a:t>
            </a:r>
            <a:r>
              <a:rPr lang="en-US" sz="2400" dirty="0" smtClean="0"/>
              <a:t>internet</a:t>
            </a:r>
          </a:p>
          <a:p>
            <a:pPr lvl="2"/>
            <a:r>
              <a:rPr lang="en-US" sz="2000" dirty="0" smtClean="0"/>
              <a:t>No physical </a:t>
            </a:r>
            <a:r>
              <a:rPr lang="en-US" sz="2000" dirty="0"/>
              <a:t>or virtual barriers to accessing </a:t>
            </a:r>
            <a:r>
              <a:rPr lang="en-US" sz="2000" dirty="0" smtClean="0"/>
              <a:t>them</a:t>
            </a:r>
            <a:endParaRPr lang="en-US" sz="2000" dirty="0"/>
          </a:p>
          <a:p>
            <a:pPr lvl="1"/>
            <a:r>
              <a:rPr lang="en-US" sz="2400" dirty="0"/>
              <a:t>Linked Data </a:t>
            </a:r>
            <a:r>
              <a:rPr lang="en-US" sz="2400" dirty="0" smtClean="0"/>
              <a:t>allows </a:t>
            </a:r>
            <a:r>
              <a:rPr lang="en-US" sz="2400" dirty="0"/>
              <a:t>relationships to be expressed among these </a:t>
            </a:r>
            <a:r>
              <a:rPr lang="en-US" sz="2400" dirty="0" smtClean="0"/>
              <a:t>data</a:t>
            </a:r>
            <a:endParaRPr lang="en-US" sz="2400" dirty="0"/>
          </a:p>
          <a:p>
            <a:r>
              <a:rPr lang="en-US" sz="2800" dirty="0"/>
              <a:t>RDF is ideal for representing Linked </a:t>
            </a:r>
            <a:r>
              <a:rPr lang="en-US" sz="2800" dirty="0" smtClean="0"/>
              <a:t>Data</a:t>
            </a:r>
            <a:endParaRPr lang="en-US" sz="2800" dirty="0"/>
          </a:p>
          <a:p>
            <a:pPr lvl="1"/>
            <a:r>
              <a:rPr lang="en-US" sz="2400" dirty="0" smtClean="0"/>
              <a:t>This contributes </a:t>
            </a:r>
            <a:r>
              <a:rPr lang="en-US" sz="2400" dirty="0"/>
              <a:t>to the </a:t>
            </a:r>
            <a:r>
              <a:rPr lang="en-US" sz="2400" dirty="0" smtClean="0"/>
              <a:t>misconception </a:t>
            </a:r>
            <a:r>
              <a:rPr lang="en-US" sz="2400" dirty="0"/>
              <a:t>that LOD can only be published </a:t>
            </a:r>
            <a:r>
              <a:rPr lang="en-US" sz="2400" dirty="0" smtClean="0"/>
              <a:t>in RDF</a:t>
            </a:r>
            <a:endParaRPr lang="en-US" sz="2400" dirty="0"/>
          </a:p>
          <a:p>
            <a:r>
              <a:rPr lang="en-US" sz="2800" dirty="0" smtClean="0"/>
              <a:t>Definition </a:t>
            </a:r>
            <a:r>
              <a:rPr lang="en-US" sz="2800" dirty="0"/>
              <a:t>of openness </a:t>
            </a:r>
            <a:r>
              <a:rPr lang="en-US" sz="2800" dirty="0" smtClean="0"/>
              <a:t>by www.opendefinition.org</a:t>
            </a:r>
          </a:p>
        </p:txBody>
      </p:sp>
      <p:sp>
        <p:nvSpPr>
          <p:cNvPr id="6" name="Date Placeholder 5"/>
          <p:cNvSpPr>
            <a:spLocks noGrp="1"/>
          </p:cNvSpPr>
          <p:nvPr>
            <p:ph type="dt" sz="half" idx="10"/>
          </p:nvPr>
        </p:nvSpPr>
        <p:spPr/>
        <p:txBody>
          <a:bodyPr/>
          <a:lstStyle/>
          <a:p>
            <a:r>
              <a:rPr lang="el-GR" smtClean="0"/>
              <a:t>Chapter 3</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8" name="Slide Number Placeholder 7"/>
          <p:cNvSpPr>
            <a:spLocks noGrp="1"/>
          </p:cNvSpPr>
          <p:nvPr>
            <p:ph type="sldNum" sz="quarter" idx="12"/>
          </p:nvPr>
        </p:nvSpPr>
        <p:spPr/>
        <p:txBody>
          <a:bodyPr/>
          <a:lstStyle/>
          <a:p>
            <a:fld id="{93ECB2FE-F275-4179-BB2C-35EE9387AA7C}" type="slidenum">
              <a:rPr lang="en-US" smtClean="0"/>
              <a:pPr/>
              <a:t>188</a:t>
            </a:fld>
            <a:endParaRPr lang="en-US"/>
          </a:p>
        </p:txBody>
      </p:sp>
      <p:graphicFrame>
        <p:nvGraphicFramePr>
          <p:cNvPr id="4" name="Table 3"/>
          <p:cNvGraphicFramePr>
            <a:graphicFrameLocks noGrp="1"/>
          </p:cNvGraphicFramePr>
          <p:nvPr>
            <p:extLst/>
          </p:nvPr>
        </p:nvGraphicFramePr>
        <p:xfrm>
          <a:off x="1330730" y="5000978"/>
          <a:ext cx="8522159" cy="1206436"/>
        </p:xfrm>
        <a:graphic>
          <a:graphicData uri="http://schemas.openxmlformats.org/drawingml/2006/table">
            <a:tbl>
              <a:tblPr bandRow="1">
                <a:tableStyleId>{5C22544A-7EE6-4342-B048-85BDC9FD1C3A}</a:tableStyleId>
              </a:tblPr>
              <a:tblGrid>
                <a:gridCol w="8522159"/>
              </a:tblGrid>
              <a:tr h="1206436">
                <a:tc>
                  <a:txBody>
                    <a:bodyPr/>
                    <a:lstStyle/>
                    <a:p>
                      <a:r>
                        <a:rPr lang="en-US" sz="2400" dirty="0" smtClean="0">
                          <a:solidFill>
                            <a:schemeClr val="bg1"/>
                          </a:solidFill>
                        </a:rPr>
                        <a:t>Open means anyone can freely access, use, modify, and share for any purpose (subject, at most, to requirements that preserve provenance and openness)</a:t>
                      </a:r>
                    </a:p>
                  </a:txBody>
                  <a:tcPr>
                    <a:solidFill>
                      <a:srgbClr val="009DD9"/>
                    </a:solidFill>
                  </a:tcPr>
                </a:tc>
              </a:tr>
            </a:tbl>
          </a:graphicData>
        </a:graphic>
      </p:graphicFrame>
    </p:spTree>
    <p:extLst>
      <p:ext uri="{BB962C8B-B14F-4D97-AF65-F5344CB8AC3E}">
        <p14:creationId xmlns:p14="http://schemas.microsoft.com/office/powerpoint/2010/main" val="33826401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a:t>should anyone open their data?</a:t>
            </a:r>
          </a:p>
        </p:txBody>
      </p:sp>
      <p:sp>
        <p:nvSpPr>
          <p:cNvPr id="3" name="Content Placeholder 2"/>
          <p:cNvSpPr>
            <a:spLocks noGrp="1"/>
          </p:cNvSpPr>
          <p:nvPr>
            <p:ph idx="1"/>
          </p:nvPr>
        </p:nvSpPr>
        <p:spPr/>
        <p:txBody>
          <a:bodyPr>
            <a:normAutofit/>
          </a:bodyPr>
          <a:lstStyle/>
          <a:p>
            <a:r>
              <a:rPr lang="en-US" sz="3200" dirty="0" smtClean="0"/>
              <a:t>Reluctance by data owners</a:t>
            </a:r>
          </a:p>
          <a:p>
            <a:pPr lvl="1"/>
            <a:r>
              <a:rPr lang="en-US" sz="2800" dirty="0" smtClean="0"/>
              <a:t>Fear </a:t>
            </a:r>
            <a:r>
              <a:rPr lang="en-US" sz="2800" dirty="0"/>
              <a:t>of becoming useless by </a:t>
            </a:r>
            <a:r>
              <a:rPr lang="en-US" sz="2800" dirty="0" smtClean="0"/>
              <a:t>giving away </a:t>
            </a:r>
            <a:r>
              <a:rPr lang="en-US" sz="2800" dirty="0"/>
              <a:t>their core </a:t>
            </a:r>
            <a:r>
              <a:rPr lang="en-US" sz="2800" dirty="0" smtClean="0"/>
              <a:t>value</a:t>
            </a:r>
          </a:p>
          <a:p>
            <a:r>
              <a:rPr lang="en-US" sz="3200" dirty="0" smtClean="0"/>
              <a:t>In </a:t>
            </a:r>
            <a:r>
              <a:rPr lang="en-US" sz="3200" dirty="0"/>
              <a:t>practice the opposite </a:t>
            </a:r>
            <a:r>
              <a:rPr lang="en-US" sz="3200" dirty="0" smtClean="0"/>
              <a:t>happens</a:t>
            </a:r>
          </a:p>
          <a:p>
            <a:pPr lvl="1"/>
            <a:r>
              <a:rPr lang="en-US" sz="2800" dirty="0" smtClean="0"/>
              <a:t>Allowing </a:t>
            </a:r>
            <a:r>
              <a:rPr lang="en-US" sz="2800" dirty="0"/>
              <a:t>access </a:t>
            </a:r>
            <a:r>
              <a:rPr lang="en-US" sz="2800" dirty="0" smtClean="0"/>
              <a:t>to content </a:t>
            </a:r>
            <a:r>
              <a:rPr lang="en-US" sz="2800" dirty="0"/>
              <a:t>leverages its </a:t>
            </a:r>
            <a:r>
              <a:rPr lang="en-US" sz="2800" dirty="0" smtClean="0"/>
              <a:t>value</a:t>
            </a:r>
          </a:p>
          <a:p>
            <a:pPr lvl="2"/>
            <a:r>
              <a:rPr lang="en-US" sz="2400" dirty="0" smtClean="0"/>
              <a:t>Added-value </a:t>
            </a:r>
            <a:r>
              <a:rPr lang="en-US" sz="2400" dirty="0"/>
              <a:t>services </a:t>
            </a:r>
            <a:r>
              <a:rPr lang="en-US" sz="2400" dirty="0" smtClean="0"/>
              <a:t>and products by third </a:t>
            </a:r>
            <a:r>
              <a:rPr lang="en-US" sz="2400" dirty="0"/>
              <a:t>parties and interested </a:t>
            </a:r>
            <a:r>
              <a:rPr lang="en-US" sz="2400" dirty="0" smtClean="0"/>
              <a:t>audience</a:t>
            </a:r>
            <a:endParaRPr lang="en-US" sz="2400" dirty="0"/>
          </a:p>
          <a:p>
            <a:pPr lvl="2"/>
            <a:r>
              <a:rPr lang="en-US" sz="2400" dirty="0" smtClean="0"/>
              <a:t>Discovery of mistakes </a:t>
            </a:r>
            <a:r>
              <a:rPr lang="en-US" sz="2400" dirty="0"/>
              <a:t>and inconsistencies </a:t>
            </a:r>
            <a:endParaRPr lang="en-US" sz="2400" dirty="0" smtClean="0"/>
          </a:p>
          <a:p>
            <a:pPr lvl="3"/>
            <a:r>
              <a:rPr lang="en-US" sz="2000" dirty="0" smtClean="0"/>
              <a:t>People can </a:t>
            </a:r>
            <a:r>
              <a:rPr lang="en-US" sz="2000" dirty="0"/>
              <a:t>verify </a:t>
            </a:r>
            <a:r>
              <a:rPr lang="en-US" sz="2000" dirty="0" smtClean="0"/>
              <a:t>convent freshness</a:t>
            </a:r>
            <a:r>
              <a:rPr lang="en-US" sz="2000" dirty="0"/>
              <a:t>, completeness, accuracy, </a:t>
            </a:r>
            <a:r>
              <a:rPr lang="en-US" sz="2000" dirty="0" smtClean="0"/>
              <a:t>integrity, overall value</a:t>
            </a:r>
          </a:p>
          <a:p>
            <a:pPr lvl="2"/>
            <a:r>
              <a:rPr lang="en-US" sz="2400" dirty="0"/>
              <a:t>In specific domains, data have to be open for strategic </a:t>
            </a:r>
            <a:r>
              <a:rPr lang="en-US" sz="2400" dirty="0" smtClean="0"/>
              <a:t>reasons</a:t>
            </a:r>
          </a:p>
          <a:p>
            <a:pPr lvl="3"/>
            <a:r>
              <a:rPr lang="en-US" sz="2000" dirty="0" smtClean="0"/>
              <a:t>E.g</a:t>
            </a:r>
            <a:r>
              <a:rPr lang="en-US" sz="2000" dirty="0"/>
              <a:t>. </a:t>
            </a:r>
            <a:r>
              <a:rPr lang="en-US" sz="2000" dirty="0" smtClean="0"/>
              <a:t>transparency in government data</a:t>
            </a:r>
            <a:endParaRPr lang="en-US" sz="20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189</a:t>
            </a:fld>
            <a:endParaRPr lang="en-US"/>
          </a:p>
        </p:txBody>
      </p:sp>
    </p:spTree>
    <p:extLst>
      <p:ext uri="{BB962C8B-B14F-4D97-AF65-F5344CB8AC3E}">
        <p14:creationId xmlns:p14="http://schemas.microsoft.com/office/powerpoint/2010/main" val="15955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Data-Information-Knowledge (1)</a:t>
            </a:r>
            <a:endParaRPr lang="en-US" dirty="0"/>
          </a:p>
        </p:txBody>
      </p:sp>
      <p:sp>
        <p:nvSpPr>
          <p:cNvPr id="3" name="Content Placeholder 2"/>
          <p:cNvSpPr>
            <a:spLocks noGrp="1"/>
          </p:cNvSpPr>
          <p:nvPr>
            <p:ph idx="1"/>
          </p:nvPr>
        </p:nvSpPr>
        <p:spPr/>
        <p:txBody>
          <a:bodyPr>
            <a:noAutofit/>
          </a:bodyPr>
          <a:lstStyle/>
          <a:p>
            <a:r>
              <a:rPr lang="en-US" sz="2800" dirty="0" smtClean="0"/>
              <a:t>Data</a:t>
            </a:r>
          </a:p>
          <a:p>
            <a:endParaRPr lang="en-US" sz="2800" dirty="0" smtClean="0"/>
          </a:p>
          <a:p>
            <a:endParaRPr lang="en-US" sz="2800" dirty="0"/>
          </a:p>
          <a:p>
            <a:r>
              <a:rPr lang="en-US" sz="2800" dirty="0" smtClean="0"/>
              <a:t>Information</a:t>
            </a:r>
          </a:p>
          <a:p>
            <a:pPr lvl="1"/>
            <a:r>
              <a:rPr lang="en-US" sz="2400" dirty="0" smtClean="0"/>
              <a:t>“facts </a:t>
            </a:r>
            <a:r>
              <a:rPr lang="en-US" sz="2400" dirty="0"/>
              <a:t>about a situation, person, event, etc</a:t>
            </a:r>
            <a:r>
              <a:rPr lang="en-US" sz="2400" dirty="0" smtClean="0"/>
              <a:t>.”</a:t>
            </a:r>
          </a:p>
          <a:p>
            <a:r>
              <a:rPr lang="en-US" sz="2800" dirty="0" smtClean="0"/>
              <a:t>Smallest </a:t>
            </a:r>
            <a:r>
              <a:rPr lang="en-US" sz="2800" dirty="0"/>
              <a:t>information </a:t>
            </a:r>
            <a:r>
              <a:rPr lang="en-US" sz="2800" dirty="0" smtClean="0"/>
              <a:t>particle</a:t>
            </a:r>
          </a:p>
          <a:p>
            <a:pPr lvl="1"/>
            <a:r>
              <a:rPr lang="en-US" sz="2400" dirty="0" smtClean="0"/>
              <a:t>The bit</a:t>
            </a:r>
          </a:p>
          <a:p>
            <a:pPr lvl="2"/>
            <a:r>
              <a:rPr lang="en-US" sz="2000" dirty="0" smtClean="0"/>
              <a:t>Replies </a:t>
            </a:r>
            <a:r>
              <a:rPr lang="en-US" sz="2000" dirty="0"/>
              <a:t>with a yes or no (1 or </a:t>
            </a:r>
            <a:r>
              <a:rPr lang="en-US" sz="2000" dirty="0" smtClean="0"/>
              <a:t>0)</a:t>
            </a:r>
          </a:p>
          <a:p>
            <a:pPr lvl="2"/>
            <a:r>
              <a:rPr lang="en-US" sz="2000" dirty="0" smtClean="0"/>
              <a:t>Can </a:t>
            </a:r>
            <a:r>
              <a:rPr lang="en-US" sz="2000" dirty="0"/>
              <a:t>carry data, but in the same time, it can carry the result of a </a:t>
            </a:r>
            <a:r>
              <a:rPr lang="en-US" sz="2000" dirty="0" smtClean="0"/>
              <a:t>process</a:t>
            </a:r>
          </a:p>
          <a:p>
            <a:pPr lvl="2"/>
            <a:r>
              <a:rPr lang="en-US" sz="2000" dirty="0" smtClean="0"/>
              <a:t>For </a:t>
            </a:r>
            <a:r>
              <a:rPr lang="en-US" sz="2000" dirty="0"/>
              <a:t>instance whether an experiment had a successful conclusion or </a:t>
            </a:r>
            <a:r>
              <a:rPr lang="en-US" sz="2000" dirty="0" smtClean="0"/>
              <a:t>not</a:t>
            </a:r>
            <a:endParaRPr lang="en-US" sz="20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19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82340235"/>
              </p:ext>
            </p:extLst>
          </p:nvPr>
        </p:nvGraphicFramePr>
        <p:xfrm>
          <a:off x="1301398" y="2323195"/>
          <a:ext cx="9009552" cy="1188720"/>
        </p:xfrm>
        <a:graphic>
          <a:graphicData uri="http://schemas.openxmlformats.org/drawingml/2006/table">
            <a:tbl>
              <a:tblPr bandRow="1">
                <a:tableStyleId>{5C22544A-7EE6-4342-B048-85BDC9FD1C3A}</a:tableStyleId>
              </a:tblPr>
              <a:tblGrid>
                <a:gridCol w="9009552"/>
              </a:tblGrid>
              <a:tr h="370840">
                <a:tc>
                  <a:txBody>
                    <a:bodyPr/>
                    <a:lstStyle/>
                    <a:p>
                      <a:pPr marL="18000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Information, especially facts or numbers, collected to be examined and considered and used to help decision-making, or information in an electronic form that can be stored and used by a computer</a:t>
                      </a:r>
                    </a:p>
                  </a:txBody>
                  <a:tcPr anchor="ctr">
                    <a:solidFill>
                      <a:srgbClr val="009DD9"/>
                    </a:solidFill>
                  </a:tcPr>
                </a:tc>
              </a:tr>
            </a:tbl>
          </a:graphicData>
        </a:graphic>
      </p:graphicFrame>
    </p:spTree>
    <p:extLst>
      <p:ext uri="{BB962C8B-B14F-4D97-AF65-F5344CB8AC3E}">
        <p14:creationId xmlns:p14="http://schemas.microsoft.com/office/powerpoint/2010/main" val="54096986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Publishing </a:t>
            </a:r>
            <a:r>
              <a:rPr lang="en-US" dirty="0"/>
              <a:t>Linked Open </a:t>
            </a:r>
            <a:r>
              <a:rPr lang="en-US" dirty="0" smtClean="0"/>
              <a:t>Data (1)</a:t>
            </a:r>
            <a:endParaRPr lang="en-US" dirty="0"/>
          </a:p>
        </p:txBody>
      </p:sp>
      <p:sp>
        <p:nvSpPr>
          <p:cNvPr id="3" name="Content Placeholder 2"/>
          <p:cNvSpPr>
            <a:spLocks noGrp="1"/>
          </p:cNvSpPr>
          <p:nvPr>
            <p:ph idx="1"/>
          </p:nvPr>
        </p:nvSpPr>
        <p:spPr/>
        <p:txBody>
          <a:bodyPr>
            <a:normAutofit/>
          </a:bodyPr>
          <a:lstStyle/>
          <a:p>
            <a:r>
              <a:rPr lang="en-US" sz="3200" dirty="0" smtClean="0"/>
              <a:t>Data should be kept simple</a:t>
            </a:r>
          </a:p>
          <a:p>
            <a:pPr lvl="1"/>
            <a:r>
              <a:rPr lang="en-US" sz="2800" dirty="0" smtClean="0"/>
              <a:t>Start small and fast</a:t>
            </a:r>
          </a:p>
          <a:p>
            <a:pPr lvl="1"/>
            <a:r>
              <a:rPr lang="en-US" sz="2800" dirty="0" smtClean="0"/>
              <a:t>Not all data is required to be opened at once</a:t>
            </a:r>
          </a:p>
          <a:p>
            <a:pPr lvl="1"/>
            <a:r>
              <a:rPr lang="en-US" sz="2800" dirty="0" smtClean="0"/>
              <a:t>Start by opening up just one dataset, or part of a larger dataset</a:t>
            </a:r>
          </a:p>
          <a:p>
            <a:pPr lvl="1"/>
            <a:r>
              <a:rPr lang="en-US" sz="2800" dirty="0" smtClean="0"/>
              <a:t>Open up more datasets</a:t>
            </a:r>
          </a:p>
          <a:p>
            <a:pPr lvl="2"/>
            <a:r>
              <a:rPr lang="en-US" sz="2400" dirty="0" smtClean="0"/>
              <a:t>Experience and momentum may be gained</a:t>
            </a:r>
          </a:p>
          <a:p>
            <a:pPr lvl="2"/>
            <a:r>
              <a:rPr lang="en-US" sz="2400" dirty="0" smtClean="0"/>
              <a:t>Risk of unnecessary spending of resources</a:t>
            </a:r>
          </a:p>
          <a:p>
            <a:pPr lvl="3"/>
            <a:r>
              <a:rPr lang="en-US" sz="2000" dirty="0" smtClean="0"/>
              <a:t>Not every dataset is useful</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190</a:t>
            </a:fld>
            <a:endParaRPr lang="en-US"/>
          </a:p>
        </p:txBody>
      </p:sp>
    </p:spTree>
    <p:extLst>
      <p:ext uri="{BB962C8B-B14F-4D97-AF65-F5344CB8AC3E}">
        <p14:creationId xmlns:p14="http://schemas.microsoft.com/office/powerpoint/2010/main" val="34327669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Publishing </a:t>
            </a:r>
            <a:r>
              <a:rPr lang="en-US" dirty="0"/>
              <a:t>Linked Open </a:t>
            </a:r>
            <a:r>
              <a:rPr lang="en-US" dirty="0" smtClean="0"/>
              <a:t>Data (2)</a:t>
            </a:r>
            <a:endParaRPr lang="en-US" dirty="0"/>
          </a:p>
        </p:txBody>
      </p:sp>
      <p:sp>
        <p:nvSpPr>
          <p:cNvPr id="3" name="Content Placeholder 2"/>
          <p:cNvSpPr>
            <a:spLocks noGrp="1"/>
          </p:cNvSpPr>
          <p:nvPr>
            <p:ph idx="1"/>
          </p:nvPr>
        </p:nvSpPr>
        <p:spPr>
          <a:xfrm>
            <a:off x="1098000" y="1846800"/>
            <a:ext cx="11024937" cy="4351338"/>
          </a:xfrm>
        </p:spPr>
        <p:txBody>
          <a:bodyPr>
            <a:noAutofit/>
          </a:bodyPr>
          <a:lstStyle/>
          <a:p>
            <a:r>
              <a:rPr lang="en-US" sz="3200" dirty="0" smtClean="0"/>
              <a:t>Engage early and engage often</a:t>
            </a:r>
          </a:p>
          <a:p>
            <a:pPr lvl="1"/>
            <a:r>
              <a:rPr lang="en-US" sz="2800" dirty="0" smtClean="0"/>
              <a:t>Know your audience</a:t>
            </a:r>
          </a:p>
          <a:p>
            <a:pPr lvl="1"/>
            <a:r>
              <a:rPr lang="en-US" sz="2800" dirty="0" smtClean="0"/>
              <a:t>Take its feedback into account</a:t>
            </a:r>
          </a:p>
          <a:p>
            <a:pPr lvl="1"/>
            <a:r>
              <a:rPr lang="en-US" sz="2800" dirty="0" smtClean="0"/>
              <a:t>Ensure that next iteration of the service will be as relevant as it can be</a:t>
            </a:r>
          </a:p>
          <a:p>
            <a:pPr lvl="1"/>
            <a:r>
              <a:rPr lang="en-US" sz="2800" dirty="0" smtClean="0"/>
              <a:t>End users will not always be direct consumers of the data</a:t>
            </a:r>
          </a:p>
          <a:p>
            <a:pPr lvl="2"/>
            <a:r>
              <a:rPr lang="en-US" sz="2400" dirty="0" smtClean="0"/>
              <a:t>It is likely that intermediaries will come between data providers and end users</a:t>
            </a:r>
          </a:p>
          <a:p>
            <a:pPr lvl="3"/>
            <a:r>
              <a:rPr lang="en-US" sz="2000" dirty="0" smtClean="0"/>
              <a:t>E.g. an end user will not find use in an array of geographical coordinates but a company offering maps will</a:t>
            </a:r>
          </a:p>
          <a:p>
            <a:pPr lvl="2"/>
            <a:r>
              <a:rPr lang="en-US" sz="2400" dirty="0" smtClean="0"/>
              <a:t>Engage with the intermediaries</a:t>
            </a:r>
          </a:p>
          <a:p>
            <a:pPr lvl="3"/>
            <a:r>
              <a:rPr lang="en-US" sz="2000" dirty="0" smtClean="0"/>
              <a:t>They will reuse and repurpose the data</a:t>
            </a:r>
            <a:endParaRPr lang="en-US" sz="20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191</a:t>
            </a:fld>
            <a:endParaRPr lang="en-US"/>
          </a:p>
        </p:txBody>
      </p:sp>
    </p:spTree>
    <p:extLst>
      <p:ext uri="{BB962C8B-B14F-4D97-AF65-F5344CB8AC3E}">
        <p14:creationId xmlns:p14="http://schemas.microsoft.com/office/powerpoint/2010/main" val="4744563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Publishing </a:t>
            </a:r>
            <a:r>
              <a:rPr lang="en-US" dirty="0"/>
              <a:t>Linked Open </a:t>
            </a:r>
            <a:r>
              <a:rPr lang="en-US" dirty="0" smtClean="0"/>
              <a:t>Data (3)</a:t>
            </a:r>
            <a:endParaRPr lang="en-US" dirty="0"/>
          </a:p>
        </p:txBody>
      </p:sp>
      <p:sp>
        <p:nvSpPr>
          <p:cNvPr id="3" name="Content Placeholder 2"/>
          <p:cNvSpPr>
            <a:spLocks noGrp="1"/>
          </p:cNvSpPr>
          <p:nvPr>
            <p:ph idx="1"/>
          </p:nvPr>
        </p:nvSpPr>
        <p:spPr/>
        <p:txBody>
          <a:bodyPr>
            <a:normAutofit/>
          </a:bodyPr>
          <a:lstStyle/>
          <a:p>
            <a:r>
              <a:rPr lang="en-US" sz="3200" dirty="0" smtClean="0"/>
              <a:t>Deal in advance with common </a:t>
            </a:r>
            <a:r>
              <a:rPr lang="en-US" sz="3200" dirty="0"/>
              <a:t>fears and </a:t>
            </a:r>
            <a:r>
              <a:rPr lang="en-US" sz="3200" dirty="0" smtClean="0"/>
              <a:t>misunderstandings</a:t>
            </a:r>
          </a:p>
          <a:p>
            <a:pPr lvl="1"/>
            <a:r>
              <a:rPr lang="en-US" sz="2800" dirty="0" smtClean="0"/>
              <a:t>Opening data is not always looked upon favorably</a:t>
            </a:r>
          </a:p>
          <a:p>
            <a:pPr lvl="1"/>
            <a:r>
              <a:rPr lang="en-US" sz="2800" dirty="0" smtClean="0"/>
              <a:t>Especially </a:t>
            </a:r>
            <a:r>
              <a:rPr lang="en-US" sz="2800" dirty="0"/>
              <a:t>in </a:t>
            </a:r>
            <a:r>
              <a:rPr lang="en-US" sz="2800" dirty="0" smtClean="0"/>
              <a:t>large  institutions</a:t>
            </a:r>
            <a:r>
              <a:rPr lang="en-US" sz="2800" dirty="0"/>
              <a:t>, </a:t>
            </a:r>
            <a:r>
              <a:rPr lang="en-US" sz="2800" dirty="0" smtClean="0"/>
              <a:t>it </a:t>
            </a:r>
            <a:r>
              <a:rPr lang="en-US" sz="2800" dirty="0"/>
              <a:t>will entail </a:t>
            </a:r>
            <a:r>
              <a:rPr lang="en-US" sz="2800" dirty="0" smtClean="0"/>
              <a:t>a series </a:t>
            </a:r>
            <a:r>
              <a:rPr lang="en-US" sz="2800" dirty="0"/>
              <a:t>of consequences and, respectively, </a:t>
            </a:r>
            <a:r>
              <a:rPr lang="en-US" sz="2800" dirty="0" smtClean="0"/>
              <a:t>opposition</a:t>
            </a:r>
          </a:p>
          <a:p>
            <a:pPr lvl="1"/>
            <a:r>
              <a:rPr lang="en-US" sz="2800" dirty="0" smtClean="0"/>
              <a:t>Identify, explain, and deal </a:t>
            </a:r>
            <a:r>
              <a:rPr lang="en-US" sz="2800" dirty="0"/>
              <a:t>with the most important fears and probable </a:t>
            </a:r>
            <a:r>
              <a:rPr lang="en-US" sz="2800" dirty="0" smtClean="0"/>
              <a:t>misconceptions </a:t>
            </a:r>
            <a:r>
              <a:rPr lang="en-US" sz="2800" dirty="0"/>
              <a:t>from an early </a:t>
            </a:r>
            <a:r>
              <a:rPr lang="en-US" sz="2800" dirty="0" smtClean="0"/>
              <a:t>stage</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192</a:t>
            </a:fld>
            <a:endParaRPr lang="en-US"/>
          </a:p>
        </p:txBody>
      </p:sp>
    </p:spTree>
    <p:extLst>
      <p:ext uri="{BB962C8B-B14F-4D97-AF65-F5344CB8AC3E}">
        <p14:creationId xmlns:p14="http://schemas.microsoft.com/office/powerpoint/2010/main" val="50550290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Publishing Linked Open Data </a:t>
            </a:r>
            <a:r>
              <a:rPr lang="en-US" dirty="0" smtClean="0"/>
              <a:t>(4)</a:t>
            </a:r>
            <a:endParaRPr lang="en-US" dirty="0"/>
          </a:p>
        </p:txBody>
      </p:sp>
      <p:sp>
        <p:nvSpPr>
          <p:cNvPr id="3" name="Content Placeholder 2"/>
          <p:cNvSpPr>
            <a:spLocks noGrp="1"/>
          </p:cNvSpPr>
          <p:nvPr>
            <p:ph idx="1"/>
          </p:nvPr>
        </p:nvSpPr>
        <p:spPr/>
        <p:txBody>
          <a:bodyPr>
            <a:normAutofit/>
          </a:bodyPr>
          <a:lstStyle/>
          <a:p>
            <a:r>
              <a:rPr lang="en-US" sz="3200" dirty="0"/>
              <a:t>It is fine to charge for access to the data via an </a:t>
            </a:r>
            <a:r>
              <a:rPr lang="en-US" sz="3200" dirty="0" smtClean="0"/>
              <a:t>API</a:t>
            </a:r>
          </a:p>
          <a:p>
            <a:pPr lvl="1"/>
            <a:r>
              <a:rPr lang="en-US" sz="2800" dirty="0" smtClean="0"/>
              <a:t>As </a:t>
            </a:r>
            <a:r>
              <a:rPr lang="en-US" sz="2800" dirty="0"/>
              <a:t>long as the data itself is provided in bulk for </a:t>
            </a:r>
            <a:r>
              <a:rPr lang="en-US" sz="2800" dirty="0" smtClean="0"/>
              <a:t>free</a:t>
            </a:r>
            <a:endParaRPr lang="en-US" sz="2800" dirty="0"/>
          </a:p>
          <a:p>
            <a:pPr lvl="1"/>
            <a:r>
              <a:rPr lang="en-US" sz="2800" dirty="0" smtClean="0"/>
              <a:t>Data </a:t>
            </a:r>
            <a:r>
              <a:rPr lang="en-US" sz="2800" dirty="0"/>
              <a:t>can be considered as </a:t>
            </a:r>
            <a:r>
              <a:rPr lang="en-US" sz="2800" dirty="0" smtClean="0"/>
              <a:t>open</a:t>
            </a:r>
          </a:p>
          <a:p>
            <a:pPr lvl="2"/>
            <a:r>
              <a:rPr lang="en-US" sz="2400" dirty="0" smtClean="0"/>
              <a:t>The </a:t>
            </a:r>
            <a:r>
              <a:rPr lang="en-US" sz="2400" dirty="0"/>
              <a:t>API is considered as an added-value service on </a:t>
            </a:r>
            <a:r>
              <a:rPr lang="en-US" sz="2400" dirty="0" smtClean="0"/>
              <a:t>top of </a:t>
            </a:r>
            <a:r>
              <a:rPr lang="en-US" sz="2400" dirty="0"/>
              <a:t>the </a:t>
            </a:r>
            <a:r>
              <a:rPr lang="en-US" sz="2400" dirty="0" smtClean="0"/>
              <a:t>data</a:t>
            </a:r>
          </a:p>
          <a:p>
            <a:pPr lvl="2"/>
            <a:r>
              <a:rPr lang="en-US" sz="2400" dirty="0" smtClean="0"/>
              <a:t>Fees are charged for the use of the API, </a:t>
            </a:r>
            <a:r>
              <a:rPr lang="en-US" sz="2400" dirty="0"/>
              <a:t>not of the </a:t>
            </a:r>
            <a:r>
              <a:rPr lang="en-US" sz="2400" dirty="0" smtClean="0"/>
              <a:t>data </a:t>
            </a:r>
          </a:p>
          <a:p>
            <a:pPr lvl="1"/>
            <a:r>
              <a:rPr lang="en-US" sz="2800" dirty="0" smtClean="0"/>
              <a:t>This opens business </a:t>
            </a:r>
            <a:r>
              <a:rPr lang="en-US" sz="2800" dirty="0"/>
              <a:t>opportunities in the data-value chain around open </a:t>
            </a:r>
            <a:r>
              <a:rPr lang="en-US" sz="2800" dirty="0" smtClean="0"/>
              <a:t>data</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193</a:t>
            </a:fld>
            <a:endParaRPr lang="en-US"/>
          </a:p>
        </p:txBody>
      </p:sp>
    </p:spTree>
    <p:extLst>
      <p:ext uri="{BB962C8B-B14F-4D97-AF65-F5344CB8AC3E}">
        <p14:creationId xmlns:p14="http://schemas.microsoft.com/office/powerpoint/2010/main" val="37816594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Publishing Linked Open Data </a:t>
            </a:r>
            <a:r>
              <a:rPr lang="en-US" dirty="0" smtClean="0"/>
              <a:t>(5)</a:t>
            </a:r>
            <a:endParaRPr lang="en-US" dirty="0"/>
          </a:p>
        </p:txBody>
      </p:sp>
      <p:sp>
        <p:nvSpPr>
          <p:cNvPr id="3" name="Content Placeholder 2"/>
          <p:cNvSpPr>
            <a:spLocks noGrp="1"/>
          </p:cNvSpPr>
          <p:nvPr>
            <p:ph idx="1"/>
          </p:nvPr>
        </p:nvSpPr>
        <p:spPr/>
        <p:txBody>
          <a:bodyPr>
            <a:normAutofit/>
          </a:bodyPr>
          <a:lstStyle/>
          <a:p>
            <a:r>
              <a:rPr lang="en-US" sz="3200" dirty="0" smtClean="0"/>
              <a:t>Data </a:t>
            </a:r>
            <a:r>
              <a:rPr lang="en-US" sz="3200" dirty="0"/>
              <a:t>openness ≠ </a:t>
            </a:r>
            <a:r>
              <a:rPr lang="en-US" sz="3200" dirty="0" smtClean="0"/>
              <a:t>data freshness</a:t>
            </a:r>
          </a:p>
          <a:p>
            <a:pPr lvl="1"/>
            <a:r>
              <a:rPr lang="en-US" sz="2800" dirty="0" smtClean="0"/>
              <a:t>Opened data does not have </a:t>
            </a:r>
            <a:r>
              <a:rPr lang="en-US" sz="2800" dirty="0"/>
              <a:t>to be a real-time snapshot of the system </a:t>
            </a:r>
            <a:r>
              <a:rPr lang="en-US" sz="2800" dirty="0" smtClean="0"/>
              <a:t>data</a:t>
            </a:r>
          </a:p>
          <a:p>
            <a:pPr lvl="2"/>
            <a:r>
              <a:rPr lang="en-US" sz="2400" dirty="0" smtClean="0"/>
              <a:t>Consolidate data into bulks asynchronously</a:t>
            </a:r>
          </a:p>
          <a:p>
            <a:pPr lvl="2"/>
            <a:r>
              <a:rPr lang="en-US" sz="2400" dirty="0" smtClean="0"/>
              <a:t>E.g</a:t>
            </a:r>
            <a:r>
              <a:rPr lang="en-US" sz="2400" dirty="0"/>
              <a:t>. every hour or every </a:t>
            </a:r>
            <a:r>
              <a:rPr lang="en-US" sz="2400" dirty="0" smtClean="0"/>
              <a:t>day</a:t>
            </a:r>
          </a:p>
          <a:p>
            <a:pPr lvl="2"/>
            <a:r>
              <a:rPr lang="en-US" sz="2400" dirty="0" smtClean="0"/>
              <a:t>You could offer </a:t>
            </a:r>
            <a:r>
              <a:rPr lang="en-US" sz="2400" dirty="0"/>
              <a:t>bulk access to the data </a:t>
            </a:r>
            <a:r>
              <a:rPr lang="en-US" sz="2400" dirty="0" smtClean="0"/>
              <a:t>dump and </a:t>
            </a:r>
            <a:r>
              <a:rPr lang="en-US" sz="2400" dirty="0"/>
              <a:t>access through an API to the real-time </a:t>
            </a:r>
            <a:r>
              <a:rPr lang="en-US" sz="2400" dirty="0" smtClean="0"/>
              <a:t>data</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194</a:t>
            </a:fld>
            <a:endParaRPr lang="en-US"/>
          </a:p>
        </p:txBody>
      </p:sp>
    </p:spTree>
    <p:extLst>
      <p:ext uri="{BB962C8B-B14F-4D97-AF65-F5344CB8AC3E}">
        <p14:creationId xmlns:p14="http://schemas.microsoft.com/office/powerpoint/2010/main" val="9045741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Dataset Metadata (1)</a:t>
            </a:r>
          </a:p>
        </p:txBody>
      </p:sp>
      <p:sp>
        <p:nvSpPr>
          <p:cNvPr id="3" name="Content Placeholder 2"/>
          <p:cNvSpPr>
            <a:spLocks noGrp="1"/>
          </p:cNvSpPr>
          <p:nvPr>
            <p:ph idx="1"/>
          </p:nvPr>
        </p:nvSpPr>
        <p:spPr/>
        <p:txBody>
          <a:bodyPr>
            <a:normAutofit/>
          </a:bodyPr>
          <a:lstStyle/>
          <a:p>
            <a:r>
              <a:rPr lang="en-US" sz="3200" dirty="0" smtClean="0"/>
              <a:t>Provenance</a:t>
            </a:r>
          </a:p>
          <a:p>
            <a:pPr lvl="1"/>
            <a:r>
              <a:rPr lang="en-US" sz="2800" dirty="0" smtClean="0"/>
              <a:t>Information </a:t>
            </a:r>
            <a:r>
              <a:rPr lang="en-US" sz="2800" dirty="0"/>
              <a:t>about entities, activities and people involved in </a:t>
            </a:r>
            <a:r>
              <a:rPr lang="en-US" sz="2800" dirty="0" smtClean="0"/>
              <a:t>the creation </a:t>
            </a:r>
            <a:r>
              <a:rPr lang="en-US" sz="2800" dirty="0"/>
              <a:t>of a dataset, a piece of software, a tangible object, a thing in </a:t>
            </a:r>
            <a:r>
              <a:rPr lang="en-US" sz="2800" dirty="0" smtClean="0"/>
              <a:t>general</a:t>
            </a:r>
          </a:p>
          <a:p>
            <a:pPr lvl="1"/>
            <a:r>
              <a:rPr lang="en-US" sz="2800" dirty="0" smtClean="0"/>
              <a:t>Can </a:t>
            </a:r>
            <a:r>
              <a:rPr lang="en-US" sz="2800" dirty="0"/>
              <a:t>be used in order to assess the thing’s quality, reliability, trustworthiness, etc</a:t>
            </a:r>
            <a:r>
              <a:rPr lang="en-US" sz="2800" dirty="0" smtClean="0"/>
              <a:t>.</a:t>
            </a:r>
          </a:p>
          <a:p>
            <a:pPr lvl="1"/>
            <a:r>
              <a:rPr lang="en-US" sz="2800" dirty="0" smtClean="0"/>
              <a:t>Two related recommendations by W3C </a:t>
            </a:r>
          </a:p>
          <a:p>
            <a:pPr lvl="2"/>
            <a:r>
              <a:rPr lang="en-US" sz="2400" dirty="0" smtClean="0"/>
              <a:t>The </a:t>
            </a:r>
            <a:r>
              <a:rPr lang="en-US" sz="2400" dirty="0"/>
              <a:t>PROV Data Model, </a:t>
            </a:r>
            <a:r>
              <a:rPr lang="en-US" sz="2400" dirty="0" smtClean="0"/>
              <a:t>in </a:t>
            </a:r>
            <a:r>
              <a:rPr lang="en-US" sz="2400" dirty="0"/>
              <a:t>OWL </a:t>
            </a:r>
            <a:r>
              <a:rPr lang="en-US" sz="2400" dirty="0" smtClean="0"/>
              <a:t>2</a:t>
            </a:r>
          </a:p>
          <a:p>
            <a:pPr lvl="2"/>
            <a:r>
              <a:rPr lang="en-US" sz="2400" dirty="0" smtClean="0"/>
              <a:t>The PROV ontology</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195</a:t>
            </a:fld>
            <a:endParaRPr lang="en-US"/>
          </a:p>
        </p:txBody>
      </p:sp>
    </p:spTree>
    <p:extLst>
      <p:ext uri="{BB962C8B-B14F-4D97-AF65-F5344CB8AC3E}">
        <p14:creationId xmlns:p14="http://schemas.microsoft.com/office/powerpoint/2010/main" val="100484163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Metadata (2)</a:t>
            </a:r>
            <a:endParaRPr lang="en-US" dirty="0"/>
          </a:p>
        </p:txBody>
      </p:sp>
      <p:sp>
        <p:nvSpPr>
          <p:cNvPr id="3" name="Content Placeholder 2"/>
          <p:cNvSpPr>
            <a:spLocks noGrp="1"/>
          </p:cNvSpPr>
          <p:nvPr>
            <p:ph idx="1"/>
          </p:nvPr>
        </p:nvSpPr>
        <p:spPr/>
        <p:txBody>
          <a:bodyPr>
            <a:normAutofit/>
          </a:bodyPr>
          <a:lstStyle/>
          <a:p>
            <a:r>
              <a:rPr lang="en-US" sz="3200" dirty="0" smtClean="0"/>
              <a:t>Description </a:t>
            </a:r>
            <a:r>
              <a:rPr lang="en-US" sz="3200" dirty="0"/>
              <a:t>about the </a:t>
            </a:r>
            <a:r>
              <a:rPr lang="en-US" sz="3200" dirty="0" smtClean="0"/>
              <a:t>dataset</a:t>
            </a:r>
          </a:p>
          <a:p>
            <a:r>
              <a:rPr lang="en-US" sz="3200" dirty="0" smtClean="0"/>
              <a:t>W3C recommendation</a:t>
            </a:r>
          </a:p>
          <a:p>
            <a:pPr lvl="1"/>
            <a:r>
              <a:rPr lang="en-US" sz="2800" dirty="0" smtClean="0"/>
              <a:t>DCAT</a:t>
            </a:r>
          </a:p>
          <a:p>
            <a:pPr lvl="2"/>
            <a:r>
              <a:rPr lang="en-US" sz="2400" dirty="0" smtClean="0"/>
              <a:t>Describes an </a:t>
            </a:r>
            <a:r>
              <a:rPr lang="en-US" sz="2400" dirty="0"/>
              <a:t>RDF </a:t>
            </a:r>
            <a:r>
              <a:rPr lang="en-US" sz="2400" dirty="0" smtClean="0"/>
              <a:t>vocabulary</a:t>
            </a:r>
          </a:p>
          <a:p>
            <a:pPr lvl="2"/>
            <a:r>
              <a:rPr lang="en-US" sz="2400" dirty="0" smtClean="0"/>
              <a:t>Specifically </a:t>
            </a:r>
            <a:r>
              <a:rPr lang="en-US" sz="2400" dirty="0"/>
              <a:t>designed to facilitate interoperability between data catalogs published on the </a:t>
            </a:r>
            <a:r>
              <a:rPr lang="en-US" sz="2400" dirty="0" smtClean="0"/>
              <a:t>Web</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196</a:t>
            </a:fld>
            <a:endParaRPr lang="en-US"/>
          </a:p>
        </p:txBody>
      </p:sp>
    </p:spTree>
    <p:extLst>
      <p:ext uri="{BB962C8B-B14F-4D97-AF65-F5344CB8AC3E}">
        <p14:creationId xmlns:p14="http://schemas.microsoft.com/office/powerpoint/2010/main" val="22493459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Metadata (3)</a:t>
            </a:r>
            <a:endParaRPr lang="en-US" dirty="0"/>
          </a:p>
        </p:txBody>
      </p:sp>
      <p:sp>
        <p:nvSpPr>
          <p:cNvPr id="3" name="Content Placeholder 2"/>
          <p:cNvSpPr>
            <a:spLocks noGrp="1"/>
          </p:cNvSpPr>
          <p:nvPr>
            <p:ph idx="1"/>
          </p:nvPr>
        </p:nvSpPr>
        <p:spPr/>
        <p:txBody>
          <a:bodyPr>
            <a:normAutofit/>
          </a:bodyPr>
          <a:lstStyle/>
          <a:p>
            <a:r>
              <a:rPr lang="en-US" sz="3200" dirty="0" smtClean="0"/>
              <a:t>Licensing</a:t>
            </a:r>
          </a:p>
          <a:p>
            <a:pPr lvl="1"/>
            <a:r>
              <a:rPr lang="en-US" sz="2800" dirty="0" smtClean="0"/>
              <a:t>A </a:t>
            </a:r>
            <a:r>
              <a:rPr lang="en-US" sz="2800" dirty="0"/>
              <a:t>short description regarding the terms of use of the </a:t>
            </a:r>
            <a:r>
              <a:rPr lang="en-US" sz="2800" dirty="0" smtClean="0"/>
              <a:t>dataset</a:t>
            </a:r>
          </a:p>
          <a:p>
            <a:pPr lvl="1"/>
            <a:r>
              <a:rPr lang="en-US" sz="2800" dirty="0" smtClean="0"/>
              <a:t>E.g. for the Open </a:t>
            </a:r>
            <a:r>
              <a:rPr lang="en-US" sz="2800" dirty="0"/>
              <a:t>Data Commons Attribution </a:t>
            </a:r>
            <a:r>
              <a:rPr lang="en-US" sz="2800" dirty="0" smtClean="0"/>
              <a:t>License</a:t>
            </a:r>
          </a:p>
        </p:txBody>
      </p:sp>
      <p:sp>
        <p:nvSpPr>
          <p:cNvPr id="6" name="Date Placeholder 5"/>
          <p:cNvSpPr>
            <a:spLocks noGrp="1"/>
          </p:cNvSpPr>
          <p:nvPr>
            <p:ph type="dt" sz="half" idx="10"/>
          </p:nvPr>
        </p:nvSpPr>
        <p:spPr/>
        <p:txBody>
          <a:bodyPr/>
          <a:lstStyle/>
          <a:p>
            <a:r>
              <a:rPr lang="el-GR" smtClean="0"/>
              <a:t>Chapter 3</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8" name="Slide Number Placeholder 7"/>
          <p:cNvSpPr>
            <a:spLocks noGrp="1"/>
          </p:cNvSpPr>
          <p:nvPr>
            <p:ph type="sldNum" sz="quarter" idx="12"/>
          </p:nvPr>
        </p:nvSpPr>
        <p:spPr/>
        <p:txBody>
          <a:bodyPr/>
          <a:lstStyle/>
          <a:p>
            <a:fld id="{93ECB2FE-F275-4179-BB2C-35EE9387AA7C}" type="slidenum">
              <a:rPr lang="en-US" smtClean="0"/>
              <a:pPr/>
              <a:t>197</a:t>
            </a:fld>
            <a:endParaRPr lang="en-US"/>
          </a:p>
        </p:txBody>
      </p:sp>
      <p:graphicFrame>
        <p:nvGraphicFramePr>
          <p:cNvPr id="4" name="Table 3"/>
          <p:cNvGraphicFramePr>
            <a:graphicFrameLocks noGrp="1"/>
          </p:cNvGraphicFramePr>
          <p:nvPr>
            <p:extLst/>
          </p:nvPr>
        </p:nvGraphicFramePr>
        <p:xfrm>
          <a:off x="1137362" y="3370670"/>
          <a:ext cx="10216438" cy="1357741"/>
        </p:xfrm>
        <a:graphic>
          <a:graphicData uri="http://schemas.openxmlformats.org/drawingml/2006/table">
            <a:tbl>
              <a:tblPr bandRow="1">
                <a:tableStyleId>{5C22544A-7EE6-4342-B048-85BDC9FD1C3A}</a:tableStyleId>
              </a:tblPr>
              <a:tblGrid>
                <a:gridCol w="10216438"/>
              </a:tblGrid>
              <a:tr h="1357741">
                <a:tc>
                  <a:txBody>
                    <a:bodyPr/>
                    <a:lstStyle/>
                    <a:p>
                      <a:pPr marL="14400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This {DATA(BASE)-NAME} is made available under the Open Data Commons Attribution License: http://opendatacommons.org/licenses/by/{version }.—See more at: </a:t>
                      </a:r>
                      <a:r>
                        <a:rPr lang="en-US" sz="2400" dirty="0" smtClean="0">
                          <a:solidFill>
                            <a:schemeClr val="bg1"/>
                          </a:solidFill>
                          <a:hlinkClick r:id="rId2"/>
                        </a:rPr>
                        <a:t>http://opendatacommons.org/licenses/by/#sthash.9HadQzSW.dpuf</a:t>
                      </a:r>
                      <a:endParaRPr lang="en-US" sz="2400" dirty="0" smtClean="0">
                        <a:solidFill>
                          <a:schemeClr val="bg1"/>
                        </a:solidFill>
                      </a:endParaRPr>
                    </a:p>
                  </a:txBody>
                  <a:tcPr anchor="ctr">
                    <a:solidFill>
                      <a:srgbClr val="009DD9"/>
                    </a:solidFill>
                  </a:tcPr>
                </a:tc>
              </a:tr>
            </a:tbl>
          </a:graphicData>
        </a:graphic>
      </p:graphicFrame>
    </p:spTree>
    <p:extLst>
      <p:ext uri="{BB962C8B-B14F-4D97-AF65-F5344CB8AC3E}">
        <p14:creationId xmlns:p14="http://schemas.microsoft.com/office/powerpoint/2010/main" val="88331069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a:t>
            </a:r>
            <a:r>
              <a:rPr lang="en-US" dirty="0"/>
              <a:t>Access vs. </a:t>
            </a:r>
            <a:r>
              <a:rPr lang="en-US" dirty="0" smtClean="0"/>
              <a:t>API (1)</a:t>
            </a:r>
            <a:endParaRPr lang="en-US" dirty="0"/>
          </a:p>
        </p:txBody>
      </p:sp>
      <p:sp>
        <p:nvSpPr>
          <p:cNvPr id="3" name="Content Placeholder 2"/>
          <p:cNvSpPr>
            <a:spLocks noGrp="1"/>
          </p:cNvSpPr>
          <p:nvPr>
            <p:ph idx="1"/>
          </p:nvPr>
        </p:nvSpPr>
        <p:spPr/>
        <p:txBody>
          <a:bodyPr>
            <a:noAutofit/>
          </a:bodyPr>
          <a:lstStyle/>
          <a:p>
            <a:r>
              <a:rPr lang="en-US" sz="3200" dirty="0" smtClean="0"/>
              <a:t>Offering bulk access is a requirement</a:t>
            </a:r>
          </a:p>
          <a:p>
            <a:pPr lvl="1"/>
            <a:r>
              <a:rPr lang="en-US" sz="2800" dirty="0" smtClean="0"/>
              <a:t>Offering an API is not</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198</a:t>
            </a:fld>
            <a:endParaRPr lang="en-US"/>
          </a:p>
        </p:txBody>
      </p:sp>
    </p:spTree>
    <p:extLst>
      <p:ext uri="{BB962C8B-B14F-4D97-AF65-F5344CB8AC3E}">
        <p14:creationId xmlns:p14="http://schemas.microsoft.com/office/powerpoint/2010/main" val="36035186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a:t>
            </a:r>
            <a:r>
              <a:rPr lang="en-US" dirty="0"/>
              <a:t>Access vs. </a:t>
            </a:r>
            <a:r>
              <a:rPr lang="en-US" dirty="0" smtClean="0"/>
              <a:t>API (2)</a:t>
            </a:r>
            <a:endParaRPr lang="en-US" dirty="0"/>
          </a:p>
        </p:txBody>
      </p:sp>
      <p:sp>
        <p:nvSpPr>
          <p:cNvPr id="3" name="Content Placeholder 2"/>
          <p:cNvSpPr>
            <a:spLocks noGrp="1"/>
          </p:cNvSpPr>
          <p:nvPr>
            <p:ph idx="1"/>
          </p:nvPr>
        </p:nvSpPr>
        <p:spPr/>
        <p:txBody>
          <a:bodyPr>
            <a:noAutofit/>
          </a:bodyPr>
          <a:lstStyle/>
          <a:p>
            <a:r>
              <a:rPr lang="en-US" sz="3200" dirty="0" smtClean="0"/>
              <a:t>Bulk access</a:t>
            </a:r>
          </a:p>
          <a:p>
            <a:pPr lvl="1"/>
            <a:r>
              <a:rPr lang="en-US" sz="2800" dirty="0" smtClean="0"/>
              <a:t>Can </a:t>
            </a:r>
            <a:r>
              <a:rPr lang="en-US" sz="2800" dirty="0"/>
              <a:t>be cheaper than providing an </a:t>
            </a:r>
            <a:r>
              <a:rPr lang="en-US" sz="2800" dirty="0" smtClean="0"/>
              <a:t>API</a:t>
            </a:r>
          </a:p>
          <a:p>
            <a:pPr lvl="2"/>
            <a:r>
              <a:rPr lang="en-US" sz="2400" dirty="0" smtClean="0"/>
              <a:t>Even </a:t>
            </a:r>
            <a:r>
              <a:rPr lang="en-US" sz="2400" dirty="0"/>
              <a:t>an elementary </a:t>
            </a:r>
            <a:r>
              <a:rPr lang="en-US" sz="2400" dirty="0" smtClean="0"/>
              <a:t>API entails </a:t>
            </a:r>
            <a:r>
              <a:rPr lang="en-US" sz="2400" dirty="0"/>
              <a:t>development and maintenance </a:t>
            </a:r>
            <a:r>
              <a:rPr lang="en-US" sz="2400" dirty="0" smtClean="0"/>
              <a:t>costs</a:t>
            </a:r>
            <a:endParaRPr lang="en-US" sz="2400" dirty="0"/>
          </a:p>
          <a:p>
            <a:pPr lvl="1"/>
            <a:r>
              <a:rPr lang="en-US" sz="2800" dirty="0" smtClean="0"/>
              <a:t>Allows </a:t>
            </a:r>
            <a:r>
              <a:rPr lang="en-US" sz="2800" dirty="0"/>
              <a:t>building an </a:t>
            </a:r>
            <a:r>
              <a:rPr lang="en-US" sz="2800" dirty="0" smtClean="0"/>
              <a:t>API </a:t>
            </a:r>
            <a:r>
              <a:rPr lang="en-US" sz="2800" dirty="0"/>
              <a:t>on top of the offered </a:t>
            </a:r>
            <a:r>
              <a:rPr lang="en-US" sz="2800" dirty="0" smtClean="0"/>
              <a:t>data</a:t>
            </a:r>
          </a:p>
          <a:p>
            <a:pPr lvl="2"/>
            <a:r>
              <a:rPr lang="en-US" sz="2400" dirty="0" smtClean="0"/>
              <a:t>Offering </a:t>
            </a:r>
            <a:r>
              <a:rPr lang="en-US" sz="2400" dirty="0"/>
              <a:t>an </a:t>
            </a:r>
            <a:r>
              <a:rPr lang="en-US" sz="2400" dirty="0" smtClean="0"/>
              <a:t>API does </a:t>
            </a:r>
            <a:r>
              <a:rPr lang="en-US" sz="2400" dirty="0"/>
              <a:t>not allow clients to retrieve the whole amount of </a:t>
            </a:r>
            <a:r>
              <a:rPr lang="en-US" sz="2400" dirty="0" smtClean="0"/>
              <a:t>data</a:t>
            </a:r>
            <a:endParaRPr lang="en-US" sz="2400" dirty="0"/>
          </a:p>
          <a:p>
            <a:pPr lvl="1"/>
            <a:r>
              <a:rPr lang="en-US" sz="2800" dirty="0" smtClean="0"/>
              <a:t>Guarantees </a:t>
            </a:r>
            <a:r>
              <a:rPr lang="en-US" sz="2800" dirty="0"/>
              <a:t>full access to the </a:t>
            </a:r>
            <a:r>
              <a:rPr lang="en-US" sz="2800" dirty="0" smtClean="0"/>
              <a:t>data</a:t>
            </a:r>
          </a:p>
          <a:p>
            <a:pPr lvl="2"/>
            <a:r>
              <a:rPr lang="en-US" sz="2400" dirty="0" smtClean="0"/>
              <a:t>An </a:t>
            </a:r>
            <a:r>
              <a:rPr lang="en-US" sz="2400" dirty="0"/>
              <a:t>API does </a:t>
            </a:r>
            <a:r>
              <a:rPr lang="en-US" sz="2400" dirty="0" smtClean="0"/>
              <a:t>not</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199</a:t>
            </a:fld>
            <a:endParaRPr lang="en-US"/>
          </a:p>
        </p:txBody>
      </p:sp>
    </p:spTree>
    <p:extLst>
      <p:ext uri="{BB962C8B-B14F-4D97-AF65-F5344CB8AC3E}">
        <p14:creationId xmlns:p14="http://schemas.microsoft.com/office/powerpoint/2010/main" val="394968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a:t>
            </a:r>
            <a:endParaRPr lang="en-US" dirty="0"/>
          </a:p>
        </p:txBody>
      </p:sp>
      <p:sp>
        <p:nvSpPr>
          <p:cNvPr id="3" name="Content Placeholder 2"/>
          <p:cNvSpPr>
            <a:spLocks noGrp="1"/>
          </p:cNvSpPr>
          <p:nvPr>
            <p:ph idx="1"/>
          </p:nvPr>
        </p:nvSpPr>
        <p:spPr>
          <a:xfrm>
            <a:off x="1097280" y="1845733"/>
            <a:ext cx="10058400" cy="4441855"/>
          </a:xfrm>
        </p:spPr>
        <p:txBody>
          <a:bodyPr>
            <a:normAutofit/>
          </a:bodyPr>
          <a:lstStyle/>
          <a:p>
            <a:r>
              <a:rPr lang="en-US" sz="3200" dirty="0" smtClean="0"/>
              <a:t>“Materializing </a:t>
            </a:r>
            <a:r>
              <a:rPr lang="en-US" sz="3200" dirty="0"/>
              <a:t>the Web of Linked </a:t>
            </a:r>
            <a:r>
              <a:rPr lang="en-US" sz="3200" dirty="0" smtClean="0"/>
              <a:t>Data”</a:t>
            </a:r>
          </a:p>
          <a:p>
            <a:r>
              <a:rPr lang="en-US" sz="3200" dirty="0" smtClean="0"/>
              <a:t>Nikolaos Konstantinou and Dimitrios-Emmanuel Spanos</a:t>
            </a:r>
          </a:p>
          <a:p>
            <a:r>
              <a:rPr lang="en-US" sz="3200" dirty="0" smtClean="0"/>
              <a:t>© Springer, 2015</a:t>
            </a:r>
          </a:p>
          <a:p>
            <a:r>
              <a:rPr lang="en-US" sz="3200" dirty="0" smtClean="0"/>
              <a:t>ISBN</a:t>
            </a:r>
          </a:p>
          <a:p>
            <a:pPr lvl="1"/>
            <a:r>
              <a:rPr lang="en-US" sz="3000" dirty="0" smtClean="0"/>
              <a:t>978-3-319-16073-3 </a:t>
            </a:r>
            <a:r>
              <a:rPr lang="en-US" sz="3000" dirty="0"/>
              <a:t>(</a:t>
            </a:r>
            <a:r>
              <a:rPr lang="en-US" sz="3000" dirty="0" smtClean="0"/>
              <a:t>Print)</a:t>
            </a:r>
          </a:p>
          <a:p>
            <a:pPr lvl="1"/>
            <a:r>
              <a:rPr lang="en-US" sz="3000" dirty="0" smtClean="0"/>
              <a:t>978-3-319-16074-0 </a:t>
            </a:r>
            <a:r>
              <a:rPr lang="en-US" sz="3000" dirty="0"/>
              <a:t>(Online</a:t>
            </a:r>
            <a:r>
              <a:rPr lang="en-US" sz="3000" dirty="0" smtClean="0"/>
              <a:t>)</a:t>
            </a:r>
          </a:p>
          <a:p>
            <a:r>
              <a:rPr lang="en-US" sz="3200" dirty="0" smtClean="0"/>
              <a:t>DOI</a:t>
            </a:r>
          </a:p>
          <a:p>
            <a:pPr lvl="1"/>
            <a:r>
              <a:rPr lang="en-US" sz="3000" dirty="0" smtClean="0"/>
              <a:t>10.1007/978-3-319-16074-0</a:t>
            </a:r>
          </a:p>
        </p:txBody>
      </p:sp>
      <p:sp>
        <p:nvSpPr>
          <p:cNvPr id="6" name="Footer Placeholder 4"/>
          <p:cNvSpPr>
            <a:spLocks noGrp="1"/>
          </p:cNvSpPr>
          <p:nvPr>
            <p:ph type="ftr" sz="quarter" idx="11"/>
          </p:nvPr>
        </p:nvSpPr>
        <p:spPr>
          <a:xfrm>
            <a:off x="3686185" y="6459785"/>
            <a:ext cx="4822804" cy="365125"/>
          </a:xfrm>
        </p:spPr>
        <p:txBody>
          <a:bodyPr/>
          <a:lstStyle/>
          <a:p>
            <a:r>
              <a:rPr lang="en-US" smtClean="0"/>
              <a:t>Materializing the Web of Linked Data</a:t>
            </a:r>
            <a:endParaRPr lang="en-US"/>
          </a:p>
        </p:txBody>
      </p:sp>
    </p:spTree>
    <p:extLst>
      <p:ext uri="{BB962C8B-B14F-4D97-AF65-F5344CB8AC3E}">
        <p14:creationId xmlns:p14="http://schemas.microsoft.com/office/powerpoint/2010/main" val="2008102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Data-Information-Knowledge (2)</a:t>
            </a:r>
            <a:endParaRPr lang="en-US" dirty="0"/>
          </a:p>
        </p:txBody>
      </p:sp>
      <p:sp>
        <p:nvSpPr>
          <p:cNvPr id="3" name="Content Placeholder 2"/>
          <p:cNvSpPr>
            <a:spLocks noGrp="1"/>
          </p:cNvSpPr>
          <p:nvPr>
            <p:ph idx="1"/>
          </p:nvPr>
        </p:nvSpPr>
        <p:spPr/>
        <p:txBody>
          <a:bodyPr>
            <a:normAutofit/>
          </a:bodyPr>
          <a:lstStyle/>
          <a:p>
            <a:r>
              <a:rPr lang="en-US" sz="3200" dirty="0" smtClean="0"/>
              <a:t>E.g. “temperature” in a relational database could be</a:t>
            </a:r>
          </a:p>
          <a:p>
            <a:pPr lvl="1"/>
            <a:r>
              <a:rPr lang="en-US" sz="2800" dirty="0" smtClean="0"/>
              <a:t>The </a:t>
            </a:r>
            <a:r>
              <a:rPr lang="en-US" sz="2800" dirty="0"/>
              <a:t>information produced after statistical analysis over numerous </a:t>
            </a:r>
            <a:r>
              <a:rPr lang="en-US" sz="2800" dirty="0" smtClean="0"/>
              <a:t>measurements</a:t>
            </a:r>
          </a:p>
          <a:p>
            <a:pPr lvl="2"/>
            <a:r>
              <a:rPr lang="en-US" sz="2400" dirty="0" smtClean="0"/>
              <a:t>By </a:t>
            </a:r>
            <a:r>
              <a:rPr lang="en-US" sz="2400" dirty="0"/>
              <a:t>a researcher wishing to extract the average value in a region over the </a:t>
            </a:r>
            <a:r>
              <a:rPr lang="en-US" sz="2400" dirty="0" smtClean="0"/>
              <a:t>years </a:t>
            </a:r>
          </a:p>
          <a:p>
            <a:pPr lvl="1"/>
            <a:r>
              <a:rPr lang="en-US" sz="2800" dirty="0" smtClean="0"/>
              <a:t>A </a:t>
            </a:r>
            <a:r>
              <a:rPr lang="en-US" sz="2800" dirty="0"/>
              <a:t>sensor </a:t>
            </a:r>
            <a:r>
              <a:rPr lang="en-US" sz="2800" dirty="0" smtClean="0"/>
              <a:t>measurement</a:t>
            </a:r>
          </a:p>
          <a:p>
            <a:pPr lvl="2"/>
            <a:r>
              <a:rPr lang="en-US" sz="2400" dirty="0" smtClean="0"/>
              <a:t>Part </a:t>
            </a:r>
            <a:r>
              <a:rPr lang="en-US" sz="2400" dirty="0"/>
              <a:t>of the data that will contribute in drawing conclusions regarding climate </a:t>
            </a:r>
            <a:r>
              <a:rPr lang="en-US" sz="2400" dirty="0" smtClean="0"/>
              <a:t>change</a:t>
            </a:r>
          </a:p>
          <a:p>
            <a:pPr lvl="1"/>
            <a:endParaRPr lang="en-US" sz="28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20</a:t>
            </a:fld>
            <a:endParaRPr lang="en-US"/>
          </a:p>
        </p:txBody>
      </p:sp>
    </p:spTree>
    <p:extLst>
      <p:ext uri="{BB962C8B-B14F-4D97-AF65-F5344CB8AC3E}">
        <p14:creationId xmlns:p14="http://schemas.microsoft.com/office/powerpoint/2010/main" val="239512190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a:t>
            </a:r>
            <a:r>
              <a:rPr lang="en-US" dirty="0"/>
              <a:t>Access vs. </a:t>
            </a:r>
            <a:r>
              <a:rPr lang="en-US" dirty="0" smtClean="0"/>
              <a:t>API (3)</a:t>
            </a:r>
            <a:endParaRPr lang="en-US" dirty="0"/>
          </a:p>
        </p:txBody>
      </p:sp>
      <p:sp>
        <p:nvSpPr>
          <p:cNvPr id="3" name="Content Placeholder 2"/>
          <p:cNvSpPr>
            <a:spLocks noGrp="1"/>
          </p:cNvSpPr>
          <p:nvPr>
            <p:ph idx="1"/>
          </p:nvPr>
        </p:nvSpPr>
        <p:spPr/>
        <p:txBody>
          <a:bodyPr>
            <a:noAutofit/>
          </a:bodyPr>
          <a:lstStyle/>
          <a:p>
            <a:r>
              <a:rPr lang="en-US" sz="3200" dirty="0" smtClean="0"/>
              <a:t>API</a:t>
            </a:r>
          </a:p>
          <a:p>
            <a:pPr lvl="1"/>
            <a:r>
              <a:rPr lang="en-US" sz="2800" dirty="0" smtClean="0"/>
              <a:t>More </a:t>
            </a:r>
            <a:r>
              <a:rPr lang="en-US" sz="2800" dirty="0"/>
              <a:t>suitable for large volumes of </a:t>
            </a:r>
            <a:r>
              <a:rPr lang="en-US" sz="2800" dirty="0" smtClean="0"/>
              <a:t>data</a:t>
            </a:r>
          </a:p>
          <a:p>
            <a:pPr lvl="2"/>
            <a:r>
              <a:rPr lang="en-US" sz="2400" dirty="0" smtClean="0"/>
              <a:t>No need to </a:t>
            </a:r>
            <a:r>
              <a:rPr lang="en-US" sz="2400" dirty="0"/>
              <a:t>download the whole </a:t>
            </a:r>
            <a:r>
              <a:rPr lang="en-US" sz="2400" dirty="0" smtClean="0"/>
              <a:t>dataset when a </a:t>
            </a:r>
            <a:r>
              <a:rPr lang="en-US" sz="2400" dirty="0"/>
              <a:t>small subset </a:t>
            </a:r>
            <a:r>
              <a:rPr lang="en-US" sz="2400" dirty="0" smtClean="0"/>
              <a:t>is needed</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200</a:t>
            </a:fld>
            <a:endParaRPr lang="en-US"/>
          </a:p>
        </p:txBody>
      </p:sp>
    </p:spTree>
    <p:extLst>
      <p:ext uri="{BB962C8B-B14F-4D97-AF65-F5344CB8AC3E}">
        <p14:creationId xmlns:p14="http://schemas.microsoft.com/office/powerpoint/2010/main" val="147463717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5-Star Deployment Scheme</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201</a:t>
            </a:fld>
            <a:endParaRPr lang="en-US"/>
          </a:p>
        </p:txBody>
      </p:sp>
      <p:graphicFrame>
        <p:nvGraphicFramePr>
          <p:cNvPr id="4" name="Table 3"/>
          <p:cNvGraphicFramePr>
            <a:graphicFrameLocks noGrp="1"/>
          </p:cNvGraphicFramePr>
          <p:nvPr>
            <p:extLst/>
          </p:nvPr>
        </p:nvGraphicFramePr>
        <p:xfrm>
          <a:off x="312820" y="1985552"/>
          <a:ext cx="11574380" cy="4114800"/>
        </p:xfrm>
        <a:graphic>
          <a:graphicData uri="http://schemas.openxmlformats.org/drawingml/2006/table">
            <a:tbl>
              <a:tblPr bandRow="1">
                <a:tableStyleId>{21E4AEA4-8DFA-4A89-87EB-49C32662AFE0}</a:tableStyleId>
              </a:tblPr>
              <a:tblGrid>
                <a:gridCol w="1856033"/>
                <a:gridCol w="9718347"/>
              </a:tblGrid>
              <a:tr h="816864">
                <a:tc>
                  <a:txBody>
                    <a:bodyPr/>
                    <a:lstStyle/>
                    <a:p>
                      <a:pPr algn="r"/>
                      <a:r>
                        <a:rPr lang="en-US" sz="2400" dirty="0" smtClean="0">
                          <a:solidFill>
                            <a:schemeClr val="bg1"/>
                          </a:solidFill>
                        </a:rPr>
                        <a:t>★</a:t>
                      </a:r>
                      <a:endParaRPr lang="en-US" sz="2400" dirty="0">
                        <a:solidFill>
                          <a:schemeClr val="bg1"/>
                        </a:solidFill>
                      </a:endParaRPr>
                    </a:p>
                  </a:txBody>
                  <a:tcPr anchor="ctr"/>
                </a:tc>
                <a:tc>
                  <a:txBody>
                    <a:bodyPr/>
                    <a:lstStyle/>
                    <a:p>
                      <a:pPr marL="10800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Data is made available on the Web (whatever format) but with an open license to be Open Data</a:t>
                      </a:r>
                      <a:endParaRPr lang="en-US" sz="2400" dirty="0"/>
                    </a:p>
                  </a:txBody>
                  <a:tcPr anchor="ctr"/>
                </a:tc>
              </a:tr>
              <a:tr h="816864">
                <a:tc>
                  <a:txBody>
                    <a:bodyPr/>
                    <a:lstStyle/>
                    <a:p>
                      <a:pPr algn="r"/>
                      <a:r>
                        <a:rPr lang="en-US" sz="2400" dirty="0" smtClean="0"/>
                        <a:t>★★</a:t>
                      </a:r>
                      <a:endParaRPr lang="en-US" sz="2400" dirty="0"/>
                    </a:p>
                  </a:txBody>
                  <a:tcPr anchor="ctr"/>
                </a:tc>
                <a:tc>
                  <a:txBody>
                    <a:bodyPr/>
                    <a:lstStyle/>
                    <a:p>
                      <a:pPr marL="10800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Available as machine-readable structured data: e.g. an Excel spreadsheet instead of image scan of a table</a:t>
                      </a:r>
                      <a:endParaRPr lang="en-US" sz="2400" dirty="0"/>
                    </a:p>
                  </a:txBody>
                  <a:tcPr anchor="ctr"/>
                </a:tc>
              </a:tr>
              <a:tr h="816864">
                <a:tc>
                  <a:txBody>
                    <a:bodyPr/>
                    <a:lstStyle/>
                    <a:p>
                      <a:pPr algn="r"/>
                      <a:r>
                        <a:rPr lang="en-US" sz="2400" dirty="0" smtClean="0"/>
                        <a:t>★★★</a:t>
                      </a:r>
                      <a:endParaRPr lang="en-US" sz="2400" dirty="0"/>
                    </a:p>
                  </a:txBody>
                  <a:tcPr anchor="ctr"/>
                </a:tc>
                <a:tc>
                  <a:txBody>
                    <a:bodyPr/>
                    <a:lstStyle/>
                    <a:p>
                      <a:pPr marL="108000"/>
                      <a:r>
                        <a:rPr lang="en-US" sz="2400" dirty="0" smtClean="0"/>
                        <a:t>As the 2-star approach, in a non-proprietary format:</a:t>
                      </a:r>
                    </a:p>
                    <a:p>
                      <a:pPr marL="108000"/>
                      <a:r>
                        <a:rPr lang="en-US" sz="2400" dirty="0" smtClean="0"/>
                        <a:t>e.g. CSV instead of Excel</a:t>
                      </a:r>
                      <a:endParaRPr lang="en-US" sz="2400" dirty="0"/>
                    </a:p>
                  </a:txBody>
                  <a:tcPr anchor="ctr"/>
                </a:tc>
              </a:tr>
              <a:tr h="816864">
                <a:tc>
                  <a:txBody>
                    <a:bodyPr/>
                    <a:lstStyle/>
                    <a:p>
                      <a:pPr algn="r"/>
                      <a:r>
                        <a:rPr lang="en-US" sz="2400" dirty="0" smtClean="0"/>
                        <a:t>★★★★</a:t>
                      </a:r>
                      <a:endParaRPr lang="en-US" sz="2400" dirty="0"/>
                    </a:p>
                  </a:txBody>
                  <a:tcPr anchor="ctr"/>
                </a:tc>
                <a:tc>
                  <a:txBody>
                    <a:bodyPr/>
                    <a:lstStyle/>
                    <a:p>
                      <a:pPr marL="108000"/>
                      <a:r>
                        <a:rPr lang="en-US" sz="2400" dirty="0" smtClean="0"/>
                        <a:t>All the above plus the use of open standards from W3C (RDF and SPARQL) to identify things, so that people can point at your stuff</a:t>
                      </a:r>
                      <a:endParaRPr lang="en-US" sz="2400" dirty="0"/>
                    </a:p>
                  </a:txBody>
                  <a:tcPr anchor="ctr"/>
                </a:tc>
              </a:tr>
              <a:tr h="816864">
                <a:tc>
                  <a:txBody>
                    <a:bodyPr/>
                    <a:lstStyle/>
                    <a:p>
                      <a:pPr algn="r"/>
                      <a:r>
                        <a:rPr lang="en-US" sz="2400" dirty="0" smtClean="0"/>
                        <a:t>★★★★★</a:t>
                      </a:r>
                      <a:endParaRPr lang="en-US" sz="2400" dirty="0"/>
                    </a:p>
                  </a:txBody>
                  <a:tcPr anchor="ctr"/>
                </a:tc>
                <a:tc>
                  <a:txBody>
                    <a:bodyPr/>
                    <a:lstStyle/>
                    <a:p>
                      <a:pPr marL="10800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 the above, plus: Links from the data to other people’s data in order to provide context</a:t>
                      </a:r>
                    </a:p>
                  </a:txBody>
                  <a:tcPr anchor="ctr"/>
                </a:tc>
              </a:tr>
            </a:tbl>
          </a:graphicData>
        </a:graphic>
      </p:graphicFrame>
    </p:spTree>
    <p:extLst>
      <p:ext uri="{BB962C8B-B14F-4D97-AF65-F5344CB8AC3E}">
        <p14:creationId xmlns:p14="http://schemas.microsoft.com/office/powerpoint/2010/main" val="18121844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smtClean="0"/>
              <a:t>Modeling Data</a:t>
            </a:r>
          </a:p>
          <a:p>
            <a:r>
              <a:rPr lang="en-US" sz="3200" dirty="0">
                <a:solidFill>
                  <a:schemeClr val="tx1">
                    <a:lumMod val="50000"/>
                    <a:lumOff val="50000"/>
                  </a:schemeClr>
                </a:solidFill>
              </a:rPr>
              <a:t>Software Tools for Storing and Processing Linked Data</a:t>
            </a:r>
          </a:p>
          <a:p>
            <a:r>
              <a:rPr lang="en-US" sz="3200" dirty="0" smtClean="0">
                <a:solidFill>
                  <a:schemeClr val="tx1">
                    <a:lumMod val="50000"/>
                    <a:lumOff val="50000"/>
                  </a:schemeClr>
                </a:solidFill>
              </a:rPr>
              <a:t>Tools </a:t>
            </a:r>
            <a:r>
              <a:rPr lang="en-US" sz="3200" dirty="0">
                <a:solidFill>
                  <a:schemeClr val="tx1">
                    <a:lumMod val="50000"/>
                    <a:lumOff val="50000"/>
                  </a:schemeClr>
                </a:solidFill>
              </a:rPr>
              <a:t>for Linking and Aligning Linked Data</a:t>
            </a:r>
          </a:p>
          <a:p>
            <a:r>
              <a:rPr lang="en-US" sz="3200" dirty="0" smtClean="0">
                <a:solidFill>
                  <a:schemeClr val="tx1">
                    <a:lumMod val="50000"/>
                    <a:lumOff val="50000"/>
                  </a:schemeClr>
                </a:solidFill>
              </a:rPr>
              <a:t>Software </a:t>
            </a:r>
            <a:r>
              <a:rPr lang="en-US" sz="3200" dirty="0">
                <a:solidFill>
                  <a:schemeClr val="tx1">
                    <a:lumMod val="50000"/>
                    <a:lumOff val="50000"/>
                  </a:schemeClr>
                </a:solidFill>
              </a:rPr>
              <a:t>Libraries for working with RDF</a:t>
            </a:r>
          </a:p>
          <a:p>
            <a:endParaRPr lang="en-US" sz="3200" dirty="0"/>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202</a:t>
            </a:fld>
            <a:endParaRPr lang="en-US"/>
          </a:p>
        </p:txBody>
      </p:sp>
    </p:spTree>
    <p:extLst>
      <p:ext uri="{BB962C8B-B14F-4D97-AF65-F5344CB8AC3E}">
        <p14:creationId xmlns:p14="http://schemas.microsoft.com/office/powerpoint/2010/main" val="31873854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 in LOD: Modeling </a:t>
            </a:r>
            <a:r>
              <a:rPr lang="en-US" dirty="0" smtClean="0"/>
              <a:t>Content</a:t>
            </a:r>
            <a:endParaRPr lang="en-US" dirty="0"/>
          </a:p>
        </p:txBody>
      </p:sp>
      <p:sp>
        <p:nvSpPr>
          <p:cNvPr id="3" name="Content Placeholder 2"/>
          <p:cNvSpPr>
            <a:spLocks noGrp="1"/>
          </p:cNvSpPr>
          <p:nvPr>
            <p:ph idx="1"/>
          </p:nvPr>
        </p:nvSpPr>
        <p:spPr/>
        <p:txBody>
          <a:bodyPr>
            <a:noAutofit/>
          </a:bodyPr>
          <a:lstStyle/>
          <a:p>
            <a:r>
              <a:rPr lang="en-US" sz="2800" dirty="0" smtClean="0"/>
              <a:t>Content has to comply </a:t>
            </a:r>
            <a:r>
              <a:rPr lang="en-US" sz="2800" dirty="0"/>
              <a:t>with a specific </a:t>
            </a:r>
            <a:r>
              <a:rPr lang="en-US" sz="2800" dirty="0" smtClean="0"/>
              <a:t>model</a:t>
            </a:r>
          </a:p>
          <a:p>
            <a:pPr lvl="1"/>
            <a:r>
              <a:rPr lang="en-US" sz="2400" dirty="0"/>
              <a:t>A </a:t>
            </a:r>
            <a:r>
              <a:rPr lang="en-US" sz="2400" dirty="0" smtClean="0"/>
              <a:t>model can be used</a:t>
            </a:r>
          </a:p>
          <a:p>
            <a:pPr lvl="2"/>
            <a:r>
              <a:rPr lang="en-US" sz="2000" dirty="0" smtClean="0"/>
              <a:t>As </a:t>
            </a:r>
            <a:r>
              <a:rPr lang="en-US" sz="2000" dirty="0"/>
              <a:t>a mediator among multiple </a:t>
            </a:r>
            <a:r>
              <a:rPr lang="en-US" sz="2000" dirty="0" smtClean="0"/>
              <a:t>viewpoints</a:t>
            </a:r>
          </a:p>
          <a:p>
            <a:pPr lvl="2"/>
            <a:r>
              <a:rPr lang="en-US" sz="2000" dirty="0" smtClean="0"/>
              <a:t>As </a:t>
            </a:r>
            <a:r>
              <a:rPr lang="en-US" sz="2000" dirty="0"/>
              <a:t>an interfacing mechanism </a:t>
            </a:r>
            <a:r>
              <a:rPr lang="en-US" sz="2000" dirty="0" smtClean="0"/>
              <a:t>between humans </a:t>
            </a:r>
            <a:r>
              <a:rPr lang="en-US" sz="2000" dirty="0"/>
              <a:t>or </a:t>
            </a:r>
            <a:r>
              <a:rPr lang="en-US" sz="2000" dirty="0" smtClean="0"/>
              <a:t>computers</a:t>
            </a:r>
          </a:p>
          <a:p>
            <a:pPr lvl="2"/>
            <a:r>
              <a:rPr lang="en-US" sz="2000" dirty="0" smtClean="0"/>
              <a:t>To offer analytics </a:t>
            </a:r>
            <a:r>
              <a:rPr lang="en-US" sz="2000" dirty="0"/>
              <a:t>and </a:t>
            </a:r>
            <a:r>
              <a:rPr lang="en-US" sz="2000" dirty="0" smtClean="0"/>
              <a:t>predictions</a:t>
            </a:r>
          </a:p>
          <a:p>
            <a:pPr lvl="1"/>
            <a:r>
              <a:rPr lang="en-US" sz="2400" dirty="0" smtClean="0"/>
              <a:t>Expressed </a:t>
            </a:r>
            <a:r>
              <a:rPr lang="en-US" sz="2400" dirty="0"/>
              <a:t>in </a:t>
            </a:r>
            <a:r>
              <a:rPr lang="en-US" sz="2400" dirty="0" smtClean="0"/>
              <a:t>RDF(S</a:t>
            </a:r>
            <a:r>
              <a:rPr lang="en-US" sz="2400" dirty="0"/>
              <a:t>), </a:t>
            </a:r>
            <a:r>
              <a:rPr lang="en-US" sz="2400" dirty="0" smtClean="0"/>
              <a:t>OWL</a:t>
            </a:r>
          </a:p>
          <a:p>
            <a:pPr lvl="1"/>
            <a:r>
              <a:rPr lang="en-US" sz="2400" dirty="0" smtClean="0"/>
              <a:t>Custom </a:t>
            </a:r>
            <a:r>
              <a:rPr lang="en-US" sz="2400" dirty="0"/>
              <a:t>or </a:t>
            </a:r>
            <a:r>
              <a:rPr lang="en-US" sz="2400" dirty="0" smtClean="0"/>
              <a:t>reusing </a:t>
            </a:r>
            <a:r>
              <a:rPr lang="en-US" sz="2400" dirty="0"/>
              <a:t>existing </a:t>
            </a:r>
            <a:r>
              <a:rPr lang="en-US" sz="2400" dirty="0" smtClean="0"/>
              <a:t>vocabularies</a:t>
            </a:r>
          </a:p>
          <a:p>
            <a:pPr lvl="1"/>
            <a:r>
              <a:rPr lang="en-US" sz="2400" dirty="0" smtClean="0"/>
              <a:t>Decide on the </a:t>
            </a:r>
            <a:r>
              <a:rPr lang="en-US" sz="2400" dirty="0"/>
              <a:t>ontology that will serve as a model</a:t>
            </a:r>
            <a:endParaRPr lang="en-US" sz="2400" dirty="0" smtClean="0"/>
          </a:p>
          <a:p>
            <a:pPr lvl="2"/>
            <a:r>
              <a:rPr lang="en-US" sz="2000" dirty="0" smtClean="0"/>
              <a:t>Among </a:t>
            </a:r>
            <a:r>
              <a:rPr lang="en-US" sz="2000" dirty="0"/>
              <a:t>the first decisions </a:t>
            </a:r>
            <a:r>
              <a:rPr lang="en-US" sz="2000" dirty="0" smtClean="0"/>
              <a:t>when </a:t>
            </a:r>
            <a:r>
              <a:rPr lang="en-US" sz="2000" dirty="0"/>
              <a:t>publishing a dataset as </a:t>
            </a:r>
            <a:r>
              <a:rPr lang="en-US" sz="2000" dirty="0" smtClean="0"/>
              <a:t>LOD</a:t>
            </a:r>
          </a:p>
          <a:p>
            <a:pPr lvl="1"/>
            <a:r>
              <a:rPr lang="en-US" sz="2400" dirty="0" smtClean="0"/>
              <a:t>Complexity </a:t>
            </a:r>
            <a:r>
              <a:rPr lang="en-US" sz="2400" dirty="0"/>
              <a:t>of the model has to be taken into account, based on the desired </a:t>
            </a:r>
            <a:r>
              <a:rPr lang="en-US" sz="2400" dirty="0" smtClean="0"/>
              <a:t>properties</a:t>
            </a:r>
            <a:endParaRPr lang="en-US" sz="2400" dirty="0"/>
          </a:p>
          <a:p>
            <a:pPr lvl="2"/>
            <a:r>
              <a:rPr lang="en-US" sz="2000" dirty="0" smtClean="0"/>
              <a:t>Decide </a:t>
            </a:r>
            <a:r>
              <a:rPr lang="en-US" sz="2000" dirty="0"/>
              <a:t>whether RDFS or one of the OWL </a:t>
            </a:r>
            <a:r>
              <a:rPr lang="en-US" sz="2000" dirty="0" smtClean="0"/>
              <a:t>profiles (flavors) </a:t>
            </a:r>
            <a:r>
              <a:rPr lang="en-US" sz="2000" dirty="0"/>
              <a:t>is </a:t>
            </a:r>
            <a:r>
              <a:rPr lang="en-US" sz="2000" dirty="0" smtClean="0"/>
              <a:t>needed</a:t>
            </a:r>
            <a:endParaRPr lang="en-US" sz="20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203</a:t>
            </a:fld>
            <a:endParaRPr lang="en-US"/>
          </a:p>
        </p:txBody>
      </p:sp>
    </p:spTree>
    <p:extLst>
      <p:ext uri="{BB962C8B-B14F-4D97-AF65-F5344CB8AC3E}">
        <p14:creationId xmlns:p14="http://schemas.microsoft.com/office/powerpoint/2010/main" val="370611673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Existing </a:t>
            </a:r>
            <a:r>
              <a:rPr lang="en-US" dirty="0"/>
              <a:t>Works (1)</a:t>
            </a:r>
          </a:p>
        </p:txBody>
      </p:sp>
      <p:sp>
        <p:nvSpPr>
          <p:cNvPr id="3" name="Content Placeholder 2"/>
          <p:cNvSpPr>
            <a:spLocks noGrp="1"/>
          </p:cNvSpPr>
          <p:nvPr>
            <p:ph idx="1"/>
          </p:nvPr>
        </p:nvSpPr>
        <p:spPr/>
        <p:txBody>
          <a:bodyPr>
            <a:normAutofit/>
          </a:bodyPr>
          <a:lstStyle/>
          <a:p>
            <a:r>
              <a:rPr lang="en-US" sz="3200" dirty="0" smtClean="0"/>
              <a:t>Vocabularies </a:t>
            </a:r>
            <a:r>
              <a:rPr lang="en-US" sz="3200" dirty="0"/>
              <a:t>and ontologies </a:t>
            </a:r>
            <a:r>
              <a:rPr lang="en-US" sz="3200" dirty="0" smtClean="0"/>
              <a:t>have existed </a:t>
            </a:r>
            <a:r>
              <a:rPr lang="en-US" sz="3200" dirty="0"/>
              <a:t>long before </a:t>
            </a:r>
            <a:r>
              <a:rPr lang="en-US" sz="3200" dirty="0" smtClean="0"/>
              <a:t>the emergence of </a:t>
            </a:r>
            <a:r>
              <a:rPr lang="en-US" sz="3200" dirty="0"/>
              <a:t>the </a:t>
            </a:r>
            <a:r>
              <a:rPr lang="en-US" sz="3200" dirty="0" smtClean="0"/>
              <a:t>Web</a:t>
            </a:r>
          </a:p>
          <a:p>
            <a:pPr lvl="1"/>
            <a:r>
              <a:rPr lang="en-US" sz="2800" dirty="0" smtClean="0"/>
              <a:t>Widespread </a:t>
            </a:r>
            <a:r>
              <a:rPr lang="en-US" sz="2800" dirty="0"/>
              <a:t>vocabularies </a:t>
            </a:r>
            <a:r>
              <a:rPr lang="en-US" sz="2800" dirty="0" smtClean="0"/>
              <a:t>and ontologies in </a:t>
            </a:r>
            <a:r>
              <a:rPr lang="en-US" sz="2800" dirty="0"/>
              <a:t>several </a:t>
            </a:r>
            <a:r>
              <a:rPr lang="en-US" sz="2800" dirty="0" smtClean="0"/>
              <a:t>domains encode </a:t>
            </a:r>
            <a:r>
              <a:rPr lang="en-US" sz="2800" dirty="0"/>
              <a:t>the accumulated knowledge </a:t>
            </a:r>
            <a:r>
              <a:rPr lang="en-US" sz="2800" dirty="0" smtClean="0"/>
              <a:t>and experience</a:t>
            </a:r>
          </a:p>
          <a:p>
            <a:r>
              <a:rPr lang="en-US" sz="3200" dirty="0" smtClean="0"/>
              <a:t>Highly probable </a:t>
            </a:r>
            <a:r>
              <a:rPr lang="en-US" sz="3200" dirty="0"/>
              <a:t>that a vocabulary has already been created in order to describe the involved </a:t>
            </a:r>
            <a:r>
              <a:rPr lang="en-US" sz="3200" dirty="0" smtClean="0"/>
              <a:t>concepts</a:t>
            </a:r>
          </a:p>
          <a:p>
            <a:pPr lvl="1"/>
            <a:r>
              <a:rPr lang="en-US" sz="2800" dirty="0" smtClean="0"/>
              <a:t>Any domain </a:t>
            </a:r>
            <a:r>
              <a:rPr lang="en-US" sz="2800" dirty="0"/>
              <a:t>of </a:t>
            </a:r>
            <a:r>
              <a:rPr lang="en-US" sz="2800" dirty="0" smtClean="0"/>
              <a:t>interest</a:t>
            </a:r>
          </a:p>
          <a:p>
            <a:endParaRPr lang="en-US" sz="3200" dirty="0" smtClean="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204</a:t>
            </a:fld>
            <a:endParaRPr lang="en-US"/>
          </a:p>
        </p:txBody>
      </p:sp>
    </p:spTree>
    <p:extLst>
      <p:ext uri="{BB962C8B-B14F-4D97-AF65-F5344CB8AC3E}">
        <p14:creationId xmlns:p14="http://schemas.microsoft.com/office/powerpoint/2010/main" val="371445096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Existing Works (2)</a:t>
            </a:r>
            <a:endParaRPr lang="en-US" dirty="0"/>
          </a:p>
        </p:txBody>
      </p:sp>
      <p:sp>
        <p:nvSpPr>
          <p:cNvPr id="3" name="Content Placeholder 2"/>
          <p:cNvSpPr>
            <a:spLocks noGrp="1"/>
          </p:cNvSpPr>
          <p:nvPr>
            <p:ph idx="1"/>
          </p:nvPr>
        </p:nvSpPr>
        <p:spPr/>
        <p:txBody>
          <a:bodyPr>
            <a:noAutofit/>
          </a:bodyPr>
          <a:lstStyle/>
          <a:p>
            <a:r>
              <a:rPr lang="en-US" sz="3200" dirty="0" smtClean="0"/>
              <a:t>Increased interoperability</a:t>
            </a:r>
            <a:endParaRPr lang="en-US" sz="3200" dirty="0"/>
          </a:p>
          <a:p>
            <a:pPr lvl="1"/>
            <a:r>
              <a:rPr lang="en-US" sz="2800" dirty="0" smtClean="0"/>
              <a:t>Use of standards </a:t>
            </a:r>
            <a:r>
              <a:rPr lang="en-US" sz="2800" dirty="0"/>
              <a:t>can help content aggregators to parse and process the </a:t>
            </a:r>
            <a:r>
              <a:rPr lang="en-US" sz="2800" dirty="0" smtClean="0"/>
              <a:t>information</a:t>
            </a:r>
          </a:p>
          <a:p>
            <a:pPr lvl="2"/>
            <a:r>
              <a:rPr lang="en-US" sz="2400" dirty="0"/>
              <a:t>Without much extra effort per data source</a:t>
            </a:r>
          </a:p>
          <a:p>
            <a:pPr lvl="1"/>
            <a:r>
              <a:rPr lang="en-US" sz="2800" dirty="0" smtClean="0"/>
              <a:t>E.g. an aggregator that parses and processes dates from </a:t>
            </a:r>
            <a:r>
              <a:rPr lang="en-US" sz="2800" dirty="0"/>
              <a:t>several </a:t>
            </a:r>
            <a:r>
              <a:rPr lang="en-US" sz="2800" dirty="0" smtClean="0"/>
              <a:t>sources</a:t>
            </a:r>
          </a:p>
          <a:p>
            <a:pPr lvl="2"/>
            <a:r>
              <a:rPr lang="en-US" sz="2400" dirty="0" smtClean="0"/>
              <a:t>More likely </a:t>
            </a:r>
            <a:r>
              <a:rPr lang="en-US" sz="2400" dirty="0"/>
              <a:t>to support the standard date </a:t>
            </a:r>
            <a:r>
              <a:rPr lang="en-US" sz="2400" dirty="0" smtClean="0"/>
              <a:t>formats</a:t>
            </a:r>
          </a:p>
          <a:p>
            <a:pPr lvl="2"/>
            <a:r>
              <a:rPr lang="en-US" sz="2400" dirty="0" smtClean="0"/>
              <a:t>Less </a:t>
            </a:r>
            <a:r>
              <a:rPr lang="en-US" sz="2400" dirty="0"/>
              <a:t>likely </a:t>
            </a:r>
            <a:r>
              <a:rPr lang="en-US" sz="2400" dirty="0" smtClean="0"/>
              <a:t>to </a:t>
            </a:r>
            <a:r>
              <a:rPr lang="en-US" sz="2400" dirty="0"/>
              <a:t>convert the formatting from each source to a uniform </a:t>
            </a:r>
            <a:r>
              <a:rPr lang="en-US" sz="2400" dirty="0" smtClean="0"/>
              <a:t>syntax</a:t>
            </a:r>
          </a:p>
          <a:p>
            <a:pPr lvl="3"/>
            <a:r>
              <a:rPr lang="en-US" sz="2000" dirty="0" smtClean="0"/>
              <a:t>Much extra effort per data source</a:t>
            </a:r>
            <a:endParaRPr lang="en-US" sz="2000" dirty="0"/>
          </a:p>
          <a:p>
            <a:pPr lvl="2"/>
            <a:r>
              <a:rPr lang="en-US" sz="2400" dirty="0" smtClean="0"/>
              <a:t>E.g</a:t>
            </a:r>
            <a:r>
              <a:rPr lang="en-US" sz="2400" dirty="0"/>
              <a:t>. </a:t>
            </a:r>
            <a:r>
              <a:rPr lang="en-US" sz="2400" dirty="0" smtClean="0"/>
              <a:t>DCMI </a:t>
            </a:r>
            <a:r>
              <a:rPr lang="en-US" sz="2400" dirty="0"/>
              <a:t>Metadata </a:t>
            </a:r>
            <a:r>
              <a:rPr lang="en-US" sz="2400" dirty="0" smtClean="0"/>
              <a:t>Terms</a:t>
            </a:r>
          </a:p>
          <a:p>
            <a:pPr lvl="3"/>
            <a:r>
              <a:rPr lang="en-US" sz="2000" dirty="0" smtClean="0"/>
              <a:t>Field </a:t>
            </a:r>
            <a:r>
              <a:rPr lang="en-US" sz="2000" dirty="0" err="1" smtClean="0"/>
              <a:t>dcterms:created</a:t>
            </a:r>
            <a:r>
              <a:rPr lang="en-US" sz="2000" dirty="0" smtClean="0"/>
              <a:t>, value "</a:t>
            </a:r>
            <a:r>
              <a:rPr lang="en-US" sz="2000" dirty="0"/>
              <a:t>2014-11-07"^^</a:t>
            </a:r>
            <a:r>
              <a:rPr lang="en-US" sz="2000" dirty="0" err="1" smtClean="0"/>
              <a:t>xsd:date</a:t>
            </a:r>
            <a:endParaRPr lang="en-US" sz="2000" dirty="0" smtClean="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205</a:t>
            </a:fld>
            <a:endParaRPr lang="en-US"/>
          </a:p>
        </p:txBody>
      </p:sp>
    </p:spTree>
    <p:extLst>
      <p:ext uri="{BB962C8B-B14F-4D97-AF65-F5344CB8AC3E}">
        <p14:creationId xmlns:p14="http://schemas.microsoft.com/office/powerpoint/2010/main" val="118801973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Existing Works (3)</a:t>
            </a:r>
            <a:endParaRPr lang="en-US" dirty="0"/>
          </a:p>
        </p:txBody>
      </p:sp>
      <p:sp>
        <p:nvSpPr>
          <p:cNvPr id="3" name="Content Placeholder 2"/>
          <p:cNvSpPr>
            <a:spLocks noGrp="1"/>
          </p:cNvSpPr>
          <p:nvPr>
            <p:ph idx="1"/>
          </p:nvPr>
        </p:nvSpPr>
        <p:spPr/>
        <p:txBody>
          <a:bodyPr>
            <a:noAutofit/>
          </a:bodyPr>
          <a:lstStyle/>
          <a:p>
            <a:r>
              <a:rPr lang="en-US" sz="2800" dirty="0" smtClean="0"/>
              <a:t>Credibility</a:t>
            </a:r>
          </a:p>
          <a:p>
            <a:pPr lvl="1"/>
            <a:r>
              <a:rPr lang="en-US" sz="2400" dirty="0" smtClean="0"/>
              <a:t>Shows </a:t>
            </a:r>
            <a:r>
              <a:rPr lang="en-US" sz="2400" dirty="0"/>
              <a:t>that the </a:t>
            </a:r>
            <a:r>
              <a:rPr lang="en-US" sz="2400" dirty="0" smtClean="0"/>
              <a:t>published dataset</a:t>
            </a:r>
          </a:p>
          <a:p>
            <a:pPr lvl="2"/>
            <a:r>
              <a:rPr lang="en-US" sz="2000" dirty="0" smtClean="0"/>
              <a:t>Has </a:t>
            </a:r>
            <a:r>
              <a:rPr lang="en-US" sz="2000" dirty="0"/>
              <a:t>been </a:t>
            </a:r>
            <a:r>
              <a:rPr lang="en-US" sz="2000" dirty="0" smtClean="0"/>
              <a:t>well </a:t>
            </a:r>
            <a:r>
              <a:rPr lang="en-US" sz="2000" dirty="0"/>
              <a:t>thought </a:t>
            </a:r>
            <a:r>
              <a:rPr lang="en-US" sz="2000" dirty="0" smtClean="0"/>
              <a:t>of</a:t>
            </a:r>
          </a:p>
          <a:p>
            <a:pPr lvl="2"/>
            <a:r>
              <a:rPr lang="en-US" sz="2000" dirty="0" smtClean="0"/>
              <a:t>Is curated</a:t>
            </a:r>
          </a:p>
          <a:p>
            <a:pPr lvl="1"/>
            <a:r>
              <a:rPr lang="en-US" sz="2400" dirty="0" smtClean="0"/>
              <a:t>A state-of-the-art </a:t>
            </a:r>
            <a:r>
              <a:rPr lang="en-US" sz="2400" dirty="0"/>
              <a:t>survey </a:t>
            </a:r>
            <a:r>
              <a:rPr lang="en-US" sz="2400" dirty="0" smtClean="0"/>
              <a:t>has been performed prior </a:t>
            </a:r>
            <a:r>
              <a:rPr lang="en-US" sz="2400" dirty="0"/>
              <a:t>to publishing </a:t>
            </a:r>
            <a:r>
              <a:rPr lang="en-US" sz="2400" dirty="0" smtClean="0"/>
              <a:t>the data</a:t>
            </a:r>
          </a:p>
          <a:p>
            <a:r>
              <a:rPr lang="en-US" sz="2800" dirty="0" smtClean="0"/>
              <a:t>Ease </a:t>
            </a:r>
            <a:r>
              <a:rPr lang="en-US" sz="2800" dirty="0"/>
              <a:t>of </a:t>
            </a:r>
            <a:r>
              <a:rPr lang="en-US" sz="2800" dirty="0" smtClean="0"/>
              <a:t>use</a:t>
            </a:r>
          </a:p>
          <a:p>
            <a:pPr lvl="1"/>
            <a:r>
              <a:rPr lang="en-US" sz="2400" dirty="0" smtClean="0"/>
              <a:t>Reusing is easier </a:t>
            </a:r>
            <a:r>
              <a:rPr lang="en-US" sz="2400" dirty="0"/>
              <a:t>than rethinking and </a:t>
            </a:r>
            <a:r>
              <a:rPr lang="en-US" sz="2400" dirty="0" smtClean="0"/>
              <a:t>implementing again or replicating existing solutions</a:t>
            </a:r>
          </a:p>
          <a:p>
            <a:pPr lvl="2"/>
            <a:r>
              <a:rPr lang="en-US" sz="2000" dirty="0" smtClean="0"/>
              <a:t>Even </a:t>
            </a:r>
            <a:r>
              <a:rPr lang="en-US" sz="2000" dirty="0"/>
              <a:t>more, </a:t>
            </a:r>
            <a:r>
              <a:rPr lang="en-US" sz="2000" dirty="0" smtClean="0"/>
              <a:t>when vocabularies are published </a:t>
            </a:r>
            <a:r>
              <a:rPr lang="en-US" sz="2000" dirty="0"/>
              <a:t>by multidisciplinary consortia with potentially more spherical view on the domain </a:t>
            </a:r>
            <a:r>
              <a:rPr lang="en-US" sz="2000" dirty="0" smtClean="0"/>
              <a:t>than yours</a:t>
            </a:r>
            <a:endParaRPr lang="en-US" sz="20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206</a:t>
            </a:fld>
            <a:endParaRPr lang="en-US"/>
          </a:p>
        </p:txBody>
      </p:sp>
    </p:spTree>
    <p:extLst>
      <p:ext uri="{BB962C8B-B14F-4D97-AF65-F5344CB8AC3E}">
        <p14:creationId xmlns:p14="http://schemas.microsoft.com/office/powerpoint/2010/main" val="278924317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Reusing Existing Works </a:t>
            </a:r>
            <a:r>
              <a:rPr lang="en-US" dirty="0" smtClean="0"/>
              <a:t>(4)</a:t>
            </a:r>
            <a:endParaRPr lang="en-US" dirty="0"/>
          </a:p>
        </p:txBody>
      </p:sp>
      <p:sp>
        <p:nvSpPr>
          <p:cNvPr id="3" name="Content Placeholder 2"/>
          <p:cNvSpPr>
            <a:spLocks noGrp="1"/>
          </p:cNvSpPr>
          <p:nvPr>
            <p:ph idx="1"/>
          </p:nvPr>
        </p:nvSpPr>
        <p:spPr/>
        <p:txBody>
          <a:bodyPr>
            <a:normAutofit/>
          </a:bodyPr>
          <a:lstStyle/>
          <a:p>
            <a:r>
              <a:rPr lang="en-US" sz="3200" dirty="0"/>
              <a:t>In </a:t>
            </a:r>
            <a:r>
              <a:rPr lang="en-US" sz="3200" dirty="0" smtClean="0"/>
              <a:t>conclusion</a:t>
            </a:r>
          </a:p>
          <a:p>
            <a:pPr lvl="1"/>
            <a:r>
              <a:rPr lang="en-US" sz="2800" dirty="0" smtClean="0"/>
              <a:t>Before </a:t>
            </a:r>
            <a:r>
              <a:rPr lang="en-US" sz="2800" dirty="0"/>
              <a:t>adding </a:t>
            </a:r>
            <a:r>
              <a:rPr lang="en-US" sz="2800" dirty="0" smtClean="0"/>
              <a:t>terms </a:t>
            </a:r>
            <a:r>
              <a:rPr lang="en-US" sz="2800" dirty="0"/>
              <a:t>in our vocabulary, </a:t>
            </a:r>
            <a:r>
              <a:rPr lang="en-US" sz="2800" dirty="0" smtClean="0"/>
              <a:t>make </a:t>
            </a:r>
            <a:r>
              <a:rPr lang="en-US" sz="2800" dirty="0"/>
              <a:t>sure </a:t>
            </a:r>
            <a:r>
              <a:rPr lang="en-US" sz="2800" dirty="0" smtClean="0"/>
              <a:t>they do not </a:t>
            </a:r>
            <a:r>
              <a:rPr lang="en-US" sz="2800" dirty="0"/>
              <a:t>already </a:t>
            </a:r>
            <a:r>
              <a:rPr lang="en-US" sz="2800" dirty="0" smtClean="0"/>
              <a:t>exist</a:t>
            </a:r>
          </a:p>
          <a:p>
            <a:pPr lvl="2"/>
            <a:r>
              <a:rPr lang="en-US" sz="2400" dirty="0"/>
              <a:t>In such </a:t>
            </a:r>
            <a:r>
              <a:rPr lang="en-US" sz="2400" dirty="0" smtClean="0"/>
              <a:t>case, reuse them by reference</a:t>
            </a:r>
          </a:p>
          <a:p>
            <a:pPr lvl="1"/>
            <a:r>
              <a:rPr lang="en-US" sz="2800" dirty="0" smtClean="0"/>
              <a:t>When we need to be more specific, we can create a subclass or a subproperty of the existing</a:t>
            </a:r>
          </a:p>
          <a:p>
            <a:pPr lvl="1"/>
            <a:r>
              <a:rPr lang="en-US" sz="2800" dirty="0"/>
              <a:t>New terms can </a:t>
            </a:r>
            <a:r>
              <a:rPr lang="en-US" sz="2800" dirty="0" smtClean="0"/>
              <a:t>be </a:t>
            </a:r>
            <a:r>
              <a:rPr lang="en-US" sz="2800" dirty="0"/>
              <a:t>generated, when the existing ones do not suffice</a:t>
            </a:r>
          </a:p>
          <a:p>
            <a:pPr lvl="1"/>
            <a:endParaRPr lang="en-US" sz="2800" dirty="0" smtClean="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207</a:t>
            </a:fld>
            <a:endParaRPr lang="en-US"/>
          </a:p>
        </p:txBody>
      </p:sp>
    </p:spTree>
    <p:extLst>
      <p:ext uri="{BB962C8B-B14F-4D97-AF65-F5344CB8AC3E}">
        <p14:creationId xmlns:p14="http://schemas.microsoft.com/office/powerpoint/2010/main" val="163609473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a:t>
            </a:r>
            <a:r>
              <a:rPr lang="en-US" dirty="0" smtClean="0"/>
              <a:t>for </a:t>
            </a:r>
            <a:r>
              <a:rPr lang="en-US" dirty="0"/>
              <a:t>Content Modeling</a:t>
            </a:r>
          </a:p>
        </p:txBody>
      </p:sp>
      <p:sp>
        <p:nvSpPr>
          <p:cNvPr id="3" name="Content Placeholder 2"/>
          <p:cNvSpPr>
            <a:spLocks noGrp="1"/>
          </p:cNvSpPr>
          <p:nvPr>
            <p:ph idx="1"/>
          </p:nvPr>
        </p:nvSpPr>
        <p:spPr/>
        <p:txBody>
          <a:bodyPr>
            <a:noAutofit/>
          </a:bodyPr>
          <a:lstStyle/>
          <a:p>
            <a:r>
              <a:rPr lang="en-US" sz="2800" dirty="0" smtClean="0"/>
              <a:t>Powerful </a:t>
            </a:r>
            <a:r>
              <a:rPr lang="en-US" sz="2800" dirty="0"/>
              <a:t>means for system </a:t>
            </a:r>
            <a:r>
              <a:rPr lang="en-US" sz="2800" dirty="0" smtClean="0"/>
              <a:t>description</a:t>
            </a:r>
          </a:p>
          <a:p>
            <a:pPr lvl="1"/>
            <a:r>
              <a:rPr lang="en-US" sz="2400" dirty="0" smtClean="0"/>
              <a:t>Concept </a:t>
            </a:r>
            <a:r>
              <a:rPr lang="en-US" sz="2400" dirty="0"/>
              <a:t>hierarchy, </a:t>
            </a:r>
            <a:r>
              <a:rPr lang="en-US" sz="2400" dirty="0" smtClean="0"/>
              <a:t>property </a:t>
            </a:r>
            <a:r>
              <a:rPr lang="en-US" sz="2400" dirty="0"/>
              <a:t>hierarchy, </a:t>
            </a:r>
            <a:r>
              <a:rPr lang="en-US" sz="2400" dirty="0" smtClean="0"/>
              <a:t>set of individuals</a:t>
            </a:r>
            <a:r>
              <a:rPr lang="en-US" sz="2400" dirty="0"/>
              <a:t>, etc</a:t>
            </a:r>
            <a:r>
              <a:rPr lang="en-US" sz="2400" dirty="0" smtClean="0"/>
              <a:t>.</a:t>
            </a:r>
          </a:p>
          <a:p>
            <a:r>
              <a:rPr lang="en-US" sz="2800" dirty="0" smtClean="0"/>
              <a:t>Beyond description</a:t>
            </a:r>
            <a:endParaRPr lang="en-US" sz="2800" dirty="0"/>
          </a:p>
          <a:p>
            <a:pPr lvl="1"/>
            <a:r>
              <a:rPr lang="en-US" sz="2400" dirty="0" smtClean="0"/>
              <a:t>Model checking</a:t>
            </a:r>
          </a:p>
          <a:p>
            <a:pPr lvl="2"/>
            <a:r>
              <a:rPr lang="en-US" sz="2000" dirty="0" smtClean="0"/>
              <a:t>Use </a:t>
            </a:r>
            <a:r>
              <a:rPr lang="en-US" sz="2000" dirty="0"/>
              <a:t>of a </a:t>
            </a:r>
            <a:r>
              <a:rPr lang="en-US" sz="2000" dirty="0" smtClean="0"/>
              <a:t>reasoner assures creation of coherent</a:t>
            </a:r>
            <a:r>
              <a:rPr lang="en-US" sz="2000" dirty="0"/>
              <a:t>, consistent </a:t>
            </a:r>
            <a:r>
              <a:rPr lang="en-US" sz="2000" dirty="0" smtClean="0"/>
              <a:t>models</a:t>
            </a:r>
          </a:p>
          <a:p>
            <a:pPr lvl="1"/>
            <a:r>
              <a:rPr lang="en-US" sz="2400" dirty="0" smtClean="0"/>
              <a:t>Semantic interoperability</a:t>
            </a:r>
          </a:p>
          <a:p>
            <a:pPr lvl="1"/>
            <a:r>
              <a:rPr lang="en-US" sz="2400" dirty="0" smtClean="0"/>
              <a:t>Inference</a:t>
            </a:r>
          </a:p>
          <a:p>
            <a:pPr lvl="1"/>
            <a:r>
              <a:rPr lang="en-US" sz="2400" dirty="0" smtClean="0"/>
              <a:t>Formally </a:t>
            </a:r>
            <a:r>
              <a:rPr lang="en-US" sz="2400" dirty="0"/>
              <a:t>defined </a:t>
            </a:r>
            <a:r>
              <a:rPr lang="en-US" sz="2400" dirty="0" smtClean="0"/>
              <a:t>semantics</a:t>
            </a:r>
          </a:p>
          <a:p>
            <a:pPr lvl="1"/>
            <a:r>
              <a:rPr lang="en-US" sz="2400" dirty="0" smtClean="0"/>
              <a:t>Support </a:t>
            </a:r>
            <a:r>
              <a:rPr lang="en-US" sz="2400" dirty="0"/>
              <a:t>of </a:t>
            </a:r>
            <a:r>
              <a:rPr lang="en-US" sz="2400" dirty="0" smtClean="0"/>
              <a:t>rules</a:t>
            </a:r>
          </a:p>
          <a:p>
            <a:pPr lvl="1"/>
            <a:r>
              <a:rPr lang="en-US" sz="2400" dirty="0" smtClean="0"/>
              <a:t>Support of logic programming</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208</a:t>
            </a:fld>
            <a:endParaRPr lang="en-US"/>
          </a:p>
        </p:txBody>
      </p:sp>
    </p:spTree>
    <p:extLst>
      <p:ext uri="{BB962C8B-B14F-4D97-AF65-F5344CB8AC3E}">
        <p14:creationId xmlns:p14="http://schemas.microsoft.com/office/powerpoint/2010/main" val="286141294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URIs to </a:t>
            </a:r>
            <a:r>
              <a:rPr lang="en-US" dirty="0" smtClean="0"/>
              <a:t>Entities</a:t>
            </a:r>
            <a:endParaRPr lang="en-US" dirty="0"/>
          </a:p>
        </p:txBody>
      </p:sp>
      <p:sp>
        <p:nvSpPr>
          <p:cNvPr id="3" name="Content Placeholder 2"/>
          <p:cNvSpPr>
            <a:spLocks noGrp="1"/>
          </p:cNvSpPr>
          <p:nvPr>
            <p:ph idx="1"/>
          </p:nvPr>
        </p:nvSpPr>
        <p:spPr/>
        <p:txBody>
          <a:bodyPr>
            <a:normAutofit/>
          </a:bodyPr>
          <a:lstStyle/>
          <a:p>
            <a:r>
              <a:rPr lang="en-US" sz="2800" dirty="0" smtClean="0"/>
              <a:t>Descriptions </a:t>
            </a:r>
            <a:r>
              <a:rPr lang="en-US" sz="2800" dirty="0"/>
              <a:t>can be </a:t>
            </a:r>
            <a:r>
              <a:rPr lang="en-US" sz="2800" dirty="0" smtClean="0"/>
              <a:t>provided for</a:t>
            </a:r>
          </a:p>
          <a:p>
            <a:pPr lvl="1"/>
            <a:r>
              <a:rPr lang="en-US" sz="2400" dirty="0" smtClean="0"/>
              <a:t>Things </a:t>
            </a:r>
            <a:r>
              <a:rPr lang="en-US" sz="2400" dirty="0"/>
              <a:t>that exist online</a:t>
            </a:r>
            <a:endParaRPr lang="en-US" sz="2400" dirty="0" smtClean="0"/>
          </a:p>
          <a:p>
            <a:pPr lvl="1"/>
            <a:r>
              <a:rPr lang="en-US" sz="2400" dirty="0"/>
              <a:t>I</a:t>
            </a:r>
            <a:r>
              <a:rPr lang="en-US" sz="2400" dirty="0" smtClean="0"/>
              <a:t>tems/persons/ideas/things (</a:t>
            </a:r>
            <a:r>
              <a:rPr lang="en-US" sz="2400" dirty="0"/>
              <a:t>in general) that exist outside of the </a:t>
            </a:r>
            <a:r>
              <a:rPr lang="en-US" sz="2400" dirty="0" smtClean="0"/>
              <a:t>Web</a:t>
            </a:r>
          </a:p>
          <a:p>
            <a:r>
              <a:rPr lang="en-US" sz="2800" dirty="0" smtClean="0"/>
              <a:t>Example: Two URIs to describe a company</a:t>
            </a:r>
          </a:p>
          <a:p>
            <a:pPr lvl="1"/>
            <a:r>
              <a:rPr lang="en-US" sz="2400" dirty="0" smtClean="0"/>
              <a:t>The </a:t>
            </a:r>
            <a:r>
              <a:rPr lang="en-US" sz="2400" dirty="0"/>
              <a:t>company’s </a:t>
            </a:r>
            <a:r>
              <a:rPr lang="en-US" sz="2400" dirty="0" smtClean="0"/>
              <a:t>website</a:t>
            </a:r>
          </a:p>
          <a:p>
            <a:pPr lvl="1"/>
            <a:r>
              <a:rPr lang="en-US" sz="2400" dirty="0" smtClean="0"/>
              <a:t>A description of the </a:t>
            </a:r>
            <a:r>
              <a:rPr lang="en-US" sz="2400" dirty="0"/>
              <a:t>company </a:t>
            </a:r>
            <a:r>
              <a:rPr lang="en-US" sz="2400" dirty="0" smtClean="0"/>
              <a:t>itself</a:t>
            </a:r>
          </a:p>
          <a:p>
            <a:pPr lvl="2"/>
            <a:r>
              <a:rPr lang="en-US" sz="2000" dirty="0" smtClean="0"/>
              <a:t>May </a:t>
            </a:r>
            <a:r>
              <a:rPr lang="en-US" sz="2000" dirty="0"/>
              <a:t>well be in an RDF </a:t>
            </a:r>
            <a:r>
              <a:rPr lang="en-US" sz="2000" dirty="0" smtClean="0"/>
              <a:t>document</a:t>
            </a:r>
          </a:p>
          <a:p>
            <a:r>
              <a:rPr lang="en-US" sz="2800" dirty="0" smtClean="0"/>
              <a:t>A </a:t>
            </a:r>
            <a:r>
              <a:rPr lang="en-US" sz="2800" dirty="0"/>
              <a:t>strategy has to be devised in assigning URIs to </a:t>
            </a:r>
            <a:r>
              <a:rPr lang="en-US" sz="2800" dirty="0" smtClean="0"/>
              <a:t>entities</a:t>
            </a:r>
          </a:p>
          <a:p>
            <a:pPr lvl="1"/>
            <a:r>
              <a:rPr lang="en-US" sz="2400" dirty="0" smtClean="0"/>
              <a:t>No </a:t>
            </a:r>
            <a:r>
              <a:rPr lang="en-US" sz="2400" dirty="0"/>
              <a:t>deterministic </a:t>
            </a:r>
            <a:r>
              <a:rPr lang="en-US" sz="2400" dirty="0" smtClean="0"/>
              <a:t>approaches</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209</a:t>
            </a:fld>
            <a:endParaRPr lang="en-US"/>
          </a:p>
        </p:txBody>
      </p:sp>
    </p:spTree>
    <p:extLst>
      <p:ext uri="{BB962C8B-B14F-4D97-AF65-F5344CB8AC3E}">
        <p14:creationId xmlns:p14="http://schemas.microsoft.com/office/powerpoint/2010/main" val="166851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Data-Information-Knowledge (3)</a:t>
            </a:r>
            <a:endParaRPr lang="en-US" dirty="0"/>
          </a:p>
        </p:txBody>
      </p:sp>
      <p:sp>
        <p:nvSpPr>
          <p:cNvPr id="3" name="Content Placeholder 2"/>
          <p:cNvSpPr>
            <a:spLocks noGrp="1"/>
          </p:cNvSpPr>
          <p:nvPr>
            <p:ph idx="1"/>
          </p:nvPr>
        </p:nvSpPr>
        <p:spPr/>
        <p:txBody>
          <a:bodyPr>
            <a:normAutofit/>
          </a:bodyPr>
          <a:lstStyle/>
          <a:p>
            <a:r>
              <a:rPr lang="en-US" sz="3200" dirty="0" smtClean="0"/>
              <a:t>Knowledge </a:t>
            </a:r>
          </a:p>
          <a:p>
            <a:pPr lvl="2"/>
            <a:endParaRPr lang="en-US" sz="2400" dirty="0" smtClean="0"/>
          </a:p>
          <a:p>
            <a:pPr lvl="2"/>
            <a:endParaRPr lang="en-US" sz="2400" dirty="0"/>
          </a:p>
          <a:p>
            <a:pPr lvl="2"/>
            <a:endParaRPr lang="en-US" sz="2400" dirty="0" smtClean="0"/>
          </a:p>
          <a:p>
            <a:pPr lvl="2"/>
            <a:endParaRPr lang="en-US" sz="2400" dirty="0"/>
          </a:p>
          <a:p>
            <a:pPr lvl="2"/>
            <a:r>
              <a:rPr lang="en-US" sz="2400" dirty="0" smtClean="0"/>
              <a:t>Key term: “</a:t>
            </a:r>
            <a:r>
              <a:rPr lang="en-US" sz="2400" dirty="0"/>
              <a:t>by experience or study</a:t>
            </a:r>
            <a:r>
              <a:rPr lang="en-US" sz="2400" dirty="0" smtClean="0"/>
              <a:t>”</a:t>
            </a:r>
          </a:p>
          <a:p>
            <a:pPr lvl="3"/>
            <a:r>
              <a:rPr lang="en-US" sz="2000" dirty="0" smtClean="0"/>
              <a:t>Implies </a:t>
            </a:r>
            <a:r>
              <a:rPr lang="en-US" sz="2000" dirty="0"/>
              <a:t>processing of the underlying information</a:t>
            </a:r>
          </a:p>
          <a:p>
            <a:pPr lvl="1"/>
            <a:endParaRPr lang="en-US" sz="28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45447249"/>
              </p:ext>
            </p:extLst>
          </p:nvPr>
        </p:nvGraphicFramePr>
        <p:xfrm>
          <a:off x="1261978" y="2428147"/>
          <a:ext cx="8543759" cy="1371600"/>
        </p:xfrm>
        <a:graphic>
          <a:graphicData uri="http://schemas.openxmlformats.org/drawingml/2006/table">
            <a:tbl>
              <a:tblPr bandRow="1">
                <a:tableStyleId>{5C22544A-7EE6-4342-B048-85BDC9FD1C3A}</a:tableStyleId>
              </a:tblPr>
              <a:tblGrid>
                <a:gridCol w="8543759"/>
              </a:tblGrid>
              <a:tr h="370840">
                <a:tc>
                  <a:txBody>
                    <a:bodyPr/>
                    <a:lstStyle/>
                    <a:p>
                      <a:pPr marL="18000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rPr>
                        <a:t>Understanding of or information about a subject that you get by experience or study, either known by one person or by people generally</a:t>
                      </a:r>
                    </a:p>
                  </a:txBody>
                  <a:tcPr>
                    <a:solidFill>
                      <a:srgbClr val="009DD9"/>
                    </a:solidFill>
                  </a:tcPr>
                </a:tc>
              </a:tr>
            </a:tbl>
          </a:graphicData>
        </a:graphic>
      </p:graphicFrame>
    </p:spTree>
    <p:extLst>
      <p:ext uri="{BB962C8B-B14F-4D97-AF65-F5344CB8AC3E}">
        <p14:creationId xmlns:p14="http://schemas.microsoft.com/office/powerpoint/2010/main" val="55366858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URIs to </a:t>
            </a:r>
            <a:r>
              <a:rPr lang="en-US" dirty="0" smtClean="0"/>
              <a:t>Entities: Challenges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Dealing with ungrounded data</a:t>
            </a:r>
          </a:p>
          <a:p>
            <a:r>
              <a:rPr lang="en-US" sz="3200" dirty="0"/>
              <a:t>L</a:t>
            </a:r>
            <a:r>
              <a:rPr lang="en-US" sz="3200" dirty="0" smtClean="0"/>
              <a:t>ack </a:t>
            </a:r>
            <a:r>
              <a:rPr lang="en-US" sz="3200" dirty="0"/>
              <a:t>of reconciliation </a:t>
            </a:r>
            <a:r>
              <a:rPr lang="en-US" sz="3200" dirty="0" smtClean="0"/>
              <a:t>options</a:t>
            </a:r>
          </a:p>
          <a:p>
            <a:r>
              <a:rPr lang="en-US" sz="3200" dirty="0"/>
              <a:t>L</a:t>
            </a:r>
            <a:r>
              <a:rPr lang="en-US" sz="3200" dirty="0" smtClean="0"/>
              <a:t>ack </a:t>
            </a:r>
            <a:r>
              <a:rPr lang="en-US" sz="3200" dirty="0"/>
              <a:t>of identifier scheme </a:t>
            </a:r>
            <a:r>
              <a:rPr lang="en-US" sz="3200" dirty="0" smtClean="0"/>
              <a:t>documentation</a:t>
            </a:r>
          </a:p>
          <a:p>
            <a:r>
              <a:rPr lang="en-US" sz="3200" dirty="0" smtClean="0"/>
              <a:t>Proprietary identifier schemes</a:t>
            </a:r>
          </a:p>
          <a:p>
            <a:r>
              <a:rPr lang="en-US" sz="3200" dirty="0"/>
              <a:t>M</a:t>
            </a:r>
            <a:r>
              <a:rPr lang="en-US" sz="3200" dirty="0" smtClean="0"/>
              <a:t>ultiple </a:t>
            </a:r>
            <a:r>
              <a:rPr lang="en-US" sz="3200" dirty="0"/>
              <a:t>identifiers for the same </a:t>
            </a:r>
            <a:r>
              <a:rPr lang="en-US" sz="3200" dirty="0" smtClean="0"/>
              <a:t>concepts/entities</a:t>
            </a:r>
          </a:p>
          <a:p>
            <a:r>
              <a:rPr lang="en-US" sz="3200" dirty="0"/>
              <a:t>I</a:t>
            </a:r>
            <a:r>
              <a:rPr lang="en-US" sz="3200" dirty="0" smtClean="0"/>
              <a:t>nability </a:t>
            </a:r>
            <a:r>
              <a:rPr lang="en-US" sz="3200" dirty="0"/>
              <a:t>to resolve </a:t>
            </a:r>
            <a:r>
              <a:rPr lang="en-US" sz="3200" dirty="0" smtClean="0"/>
              <a:t>identifiers</a:t>
            </a:r>
            <a:endParaRPr lang="en-US" sz="3200" dirty="0"/>
          </a:p>
          <a:p>
            <a:r>
              <a:rPr lang="en-US" sz="3200" dirty="0" smtClean="0"/>
              <a:t>Fragile identifiers</a:t>
            </a:r>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210</a:t>
            </a:fld>
            <a:endParaRPr lang="en-US"/>
          </a:p>
        </p:txBody>
      </p:sp>
    </p:spTree>
    <p:extLst>
      <p:ext uri="{BB962C8B-B14F-4D97-AF65-F5344CB8AC3E}">
        <p14:creationId xmlns:p14="http://schemas.microsoft.com/office/powerpoint/2010/main" val="253509585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URIs to </a:t>
            </a:r>
            <a:r>
              <a:rPr lang="en-US" dirty="0" smtClean="0"/>
              <a:t>Entities: Benefits</a:t>
            </a:r>
            <a:endParaRPr lang="en-US" dirty="0"/>
          </a:p>
        </p:txBody>
      </p:sp>
      <p:sp>
        <p:nvSpPr>
          <p:cNvPr id="3" name="Content Placeholder 2"/>
          <p:cNvSpPr>
            <a:spLocks noGrp="1"/>
          </p:cNvSpPr>
          <p:nvPr>
            <p:ph idx="1"/>
          </p:nvPr>
        </p:nvSpPr>
        <p:spPr/>
        <p:txBody>
          <a:bodyPr>
            <a:normAutofit/>
          </a:bodyPr>
          <a:lstStyle/>
          <a:p>
            <a:r>
              <a:rPr lang="en-US" sz="3200" dirty="0" smtClean="0"/>
              <a:t>Semantic annotation</a:t>
            </a:r>
          </a:p>
          <a:p>
            <a:r>
              <a:rPr lang="en-US" sz="3200" dirty="0" smtClean="0"/>
              <a:t>Data is discoverable and citable</a:t>
            </a:r>
          </a:p>
          <a:p>
            <a:r>
              <a:rPr lang="en-US" sz="3200" dirty="0" smtClean="0"/>
              <a:t>The </a:t>
            </a:r>
            <a:r>
              <a:rPr lang="en-US" sz="3200" dirty="0"/>
              <a:t>value of the </a:t>
            </a:r>
            <a:r>
              <a:rPr lang="en-US" sz="3200" dirty="0" smtClean="0"/>
              <a:t>data increases as </a:t>
            </a:r>
            <a:r>
              <a:rPr lang="en-US" sz="3200" dirty="0"/>
              <a:t>the usage of its identifiers </a:t>
            </a:r>
            <a:r>
              <a:rPr lang="en-US" sz="3200" dirty="0" smtClean="0"/>
              <a:t>increases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211</a:t>
            </a:fld>
            <a:endParaRPr lang="en-US"/>
          </a:p>
        </p:txBody>
      </p:sp>
    </p:spTree>
    <p:extLst>
      <p:ext uri="{BB962C8B-B14F-4D97-AF65-F5344CB8AC3E}">
        <p14:creationId xmlns:p14="http://schemas.microsoft.com/office/powerpoint/2010/main" val="184966482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Design Patterns </a:t>
            </a:r>
            <a:r>
              <a:rPr lang="en-US" dirty="0" smtClean="0"/>
              <a:t>(1)</a:t>
            </a:r>
            <a:endParaRPr lang="en-US" dirty="0"/>
          </a:p>
        </p:txBody>
      </p:sp>
      <p:sp>
        <p:nvSpPr>
          <p:cNvPr id="3" name="Content Placeholder 2"/>
          <p:cNvSpPr>
            <a:spLocks noGrp="1"/>
          </p:cNvSpPr>
          <p:nvPr>
            <p:ph idx="1"/>
          </p:nvPr>
        </p:nvSpPr>
        <p:spPr/>
        <p:txBody>
          <a:bodyPr>
            <a:noAutofit/>
          </a:bodyPr>
          <a:lstStyle/>
          <a:p>
            <a:r>
              <a:rPr lang="en-US" sz="2800" dirty="0" smtClean="0"/>
              <a:t>Conventions </a:t>
            </a:r>
            <a:r>
              <a:rPr lang="en-US" sz="2800" dirty="0"/>
              <a:t>for how URIs will be assigned to </a:t>
            </a:r>
            <a:r>
              <a:rPr lang="en-US" sz="2800" dirty="0" smtClean="0"/>
              <a:t>resources</a:t>
            </a:r>
          </a:p>
          <a:p>
            <a:r>
              <a:rPr lang="en-US" sz="2800" dirty="0" smtClean="0"/>
              <a:t>Also </a:t>
            </a:r>
            <a:r>
              <a:rPr lang="en-US" sz="2800" dirty="0"/>
              <a:t>widely used in modern web </a:t>
            </a:r>
            <a:r>
              <a:rPr lang="en-US" sz="2800" dirty="0" smtClean="0"/>
              <a:t>frameworks</a:t>
            </a:r>
          </a:p>
          <a:p>
            <a:r>
              <a:rPr lang="en-US" sz="2800" dirty="0" smtClean="0"/>
              <a:t>In general applicable </a:t>
            </a:r>
            <a:r>
              <a:rPr lang="en-US" sz="2800" dirty="0"/>
              <a:t>to </a:t>
            </a:r>
            <a:r>
              <a:rPr lang="en-US" sz="2800" dirty="0" smtClean="0"/>
              <a:t>web applications</a:t>
            </a:r>
          </a:p>
          <a:p>
            <a:r>
              <a:rPr lang="en-US" sz="2800" dirty="0" smtClean="0"/>
              <a:t>Can </a:t>
            </a:r>
            <a:r>
              <a:rPr lang="en-US" sz="2800" dirty="0"/>
              <a:t>be </a:t>
            </a:r>
            <a:r>
              <a:rPr lang="en-US" sz="2800" dirty="0" smtClean="0"/>
              <a:t>combined</a:t>
            </a:r>
          </a:p>
          <a:p>
            <a:r>
              <a:rPr lang="en-US" sz="2800" dirty="0" smtClean="0"/>
              <a:t>Can </a:t>
            </a:r>
            <a:r>
              <a:rPr lang="en-US" sz="2800" dirty="0"/>
              <a:t>evolve and be extended </a:t>
            </a:r>
            <a:r>
              <a:rPr lang="en-US" sz="2800" dirty="0" smtClean="0"/>
              <a:t>over time</a:t>
            </a:r>
          </a:p>
          <a:p>
            <a:r>
              <a:rPr lang="en-US" sz="2800" dirty="0" smtClean="0"/>
              <a:t>Their </a:t>
            </a:r>
            <a:r>
              <a:rPr lang="en-US" sz="2800" dirty="0"/>
              <a:t>use is not </a:t>
            </a:r>
            <a:r>
              <a:rPr lang="en-US" sz="2800" dirty="0" smtClean="0"/>
              <a:t>restrictive</a:t>
            </a:r>
          </a:p>
          <a:p>
            <a:pPr lvl="1"/>
            <a:r>
              <a:rPr lang="en-US" sz="2400" dirty="0" smtClean="0"/>
              <a:t>Each </a:t>
            </a:r>
            <a:r>
              <a:rPr lang="en-US" sz="2400" dirty="0"/>
              <a:t>dataset has its own </a:t>
            </a:r>
            <a:r>
              <a:rPr lang="en-US" sz="2400" dirty="0" smtClean="0"/>
              <a:t>characteristics</a:t>
            </a:r>
          </a:p>
          <a:p>
            <a:r>
              <a:rPr lang="en-US" sz="2800" dirty="0" smtClean="0"/>
              <a:t>Some upfront thought </a:t>
            </a:r>
            <a:r>
              <a:rPr lang="en-US" sz="2800" dirty="0"/>
              <a:t>about identifiers is always </a:t>
            </a:r>
            <a:r>
              <a:rPr lang="en-US" sz="2800" dirty="0" smtClean="0"/>
              <a:t>beneficial</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212</a:t>
            </a:fld>
            <a:endParaRPr lang="en-US"/>
          </a:p>
        </p:txBody>
      </p:sp>
    </p:spTree>
    <p:extLst>
      <p:ext uri="{BB962C8B-B14F-4D97-AF65-F5344CB8AC3E}">
        <p14:creationId xmlns:p14="http://schemas.microsoft.com/office/powerpoint/2010/main" val="191103714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Design </a:t>
            </a:r>
            <a:r>
              <a:rPr lang="en-US" dirty="0" smtClean="0"/>
              <a:t>Patterns (2)</a:t>
            </a:r>
            <a:endParaRPr lang="en-US" dirty="0"/>
          </a:p>
        </p:txBody>
      </p:sp>
      <p:sp>
        <p:nvSpPr>
          <p:cNvPr id="3" name="Content Placeholder 2"/>
          <p:cNvSpPr>
            <a:spLocks noGrp="1"/>
          </p:cNvSpPr>
          <p:nvPr>
            <p:ph idx="1"/>
          </p:nvPr>
        </p:nvSpPr>
        <p:spPr/>
        <p:txBody>
          <a:bodyPr>
            <a:normAutofit/>
          </a:bodyPr>
          <a:lstStyle/>
          <a:p>
            <a:r>
              <a:rPr lang="en-US" sz="3200" dirty="0" smtClean="0"/>
              <a:t>Hierarchical URIs</a:t>
            </a:r>
          </a:p>
          <a:p>
            <a:pPr lvl="1"/>
            <a:r>
              <a:rPr lang="en-US" sz="2800" dirty="0" smtClean="0"/>
              <a:t>URIs </a:t>
            </a:r>
            <a:r>
              <a:rPr lang="en-US" sz="2800" dirty="0"/>
              <a:t>assigned to a group of resources that form a natural </a:t>
            </a:r>
            <a:r>
              <a:rPr lang="en-US" sz="2800" dirty="0" smtClean="0"/>
              <a:t>hierarchy</a:t>
            </a:r>
          </a:p>
          <a:p>
            <a:pPr lvl="2"/>
            <a:r>
              <a:rPr lang="en-US" sz="2400" dirty="0" smtClean="0"/>
              <a:t>E.g. :</a:t>
            </a:r>
            <a:r>
              <a:rPr lang="en-US" sz="2400" dirty="0"/>
              <a:t>collection/:item/:sub-collection/:</a:t>
            </a:r>
            <a:r>
              <a:rPr lang="en-US" sz="2400" dirty="0" smtClean="0"/>
              <a:t>item</a:t>
            </a:r>
            <a:endParaRPr lang="en-US" sz="2400" dirty="0"/>
          </a:p>
          <a:p>
            <a:r>
              <a:rPr lang="en-US" sz="3200" dirty="0" smtClean="0"/>
              <a:t>Natural keys</a:t>
            </a:r>
          </a:p>
          <a:p>
            <a:pPr lvl="1"/>
            <a:r>
              <a:rPr lang="en-US" sz="2800" dirty="0" smtClean="0"/>
              <a:t>URIs </a:t>
            </a:r>
            <a:r>
              <a:rPr lang="en-US" sz="2800" dirty="0"/>
              <a:t>created from data that already has unique </a:t>
            </a:r>
            <a:r>
              <a:rPr lang="en-US" sz="2800" dirty="0" smtClean="0"/>
              <a:t>identifiers</a:t>
            </a:r>
          </a:p>
          <a:p>
            <a:pPr lvl="2"/>
            <a:r>
              <a:rPr lang="en-US" sz="2400" dirty="0" smtClean="0"/>
              <a:t>E.g</a:t>
            </a:r>
            <a:r>
              <a:rPr lang="en-US" sz="2400" dirty="0"/>
              <a:t>. </a:t>
            </a:r>
            <a:r>
              <a:rPr lang="en-US" sz="2400" dirty="0" smtClean="0"/>
              <a:t>identify books using their ISBN</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213</a:t>
            </a:fld>
            <a:endParaRPr lang="en-US"/>
          </a:p>
        </p:txBody>
      </p:sp>
    </p:spTree>
    <p:extLst>
      <p:ext uri="{BB962C8B-B14F-4D97-AF65-F5344CB8AC3E}">
        <p14:creationId xmlns:p14="http://schemas.microsoft.com/office/powerpoint/2010/main" val="155922016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Design Patterns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a:t>Literal keys</a:t>
            </a:r>
          </a:p>
          <a:p>
            <a:pPr lvl="1"/>
            <a:r>
              <a:rPr lang="en-US" sz="2800" dirty="0"/>
              <a:t>URIs created from existing, non-global identifiers</a:t>
            </a:r>
          </a:p>
          <a:p>
            <a:pPr lvl="2"/>
            <a:r>
              <a:rPr lang="en-US" sz="2400" dirty="0"/>
              <a:t>E.g. the </a:t>
            </a:r>
            <a:r>
              <a:rPr lang="en-US" sz="2400" dirty="0" err="1"/>
              <a:t>dc:identifier</a:t>
            </a:r>
            <a:r>
              <a:rPr lang="en-US" sz="2400" dirty="0"/>
              <a:t> property of the described resource</a:t>
            </a:r>
          </a:p>
          <a:p>
            <a:r>
              <a:rPr lang="en-US" sz="3200" dirty="0"/>
              <a:t>Patterned URIs</a:t>
            </a:r>
          </a:p>
          <a:p>
            <a:pPr lvl="1"/>
            <a:r>
              <a:rPr lang="en-US" sz="2800" dirty="0"/>
              <a:t>More predictable, human-readable URIs</a:t>
            </a:r>
          </a:p>
          <a:p>
            <a:pPr lvl="1"/>
            <a:r>
              <a:rPr lang="en-US" sz="2800" dirty="0"/>
              <a:t>E.g. /books/12345</a:t>
            </a:r>
          </a:p>
          <a:p>
            <a:pPr lvl="2"/>
            <a:r>
              <a:rPr lang="en-US" sz="2400" dirty="0"/>
              <a:t>/books is the base part of the URI indicating “the collection of books”</a:t>
            </a:r>
          </a:p>
          <a:p>
            <a:pPr lvl="2"/>
            <a:r>
              <a:rPr lang="en-US" sz="2400" dirty="0"/>
              <a:t>12345 is an identifier for an individual book</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214</a:t>
            </a:fld>
            <a:endParaRPr lang="en-US"/>
          </a:p>
        </p:txBody>
      </p:sp>
    </p:spTree>
    <p:extLst>
      <p:ext uri="{BB962C8B-B14F-4D97-AF65-F5344CB8AC3E}">
        <p14:creationId xmlns:p14="http://schemas.microsoft.com/office/powerpoint/2010/main" val="345473694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Design Patterns </a:t>
            </a:r>
            <a:r>
              <a:rPr lang="en-US" dirty="0" smtClean="0"/>
              <a:t>(4)</a:t>
            </a:r>
            <a:endParaRPr lang="en-US" dirty="0"/>
          </a:p>
        </p:txBody>
      </p:sp>
      <p:sp>
        <p:nvSpPr>
          <p:cNvPr id="3" name="Content Placeholder 2"/>
          <p:cNvSpPr>
            <a:spLocks noGrp="1"/>
          </p:cNvSpPr>
          <p:nvPr>
            <p:ph idx="1"/>
          </p:nvPr>
        </p:nvSpPr>
        <p:spPr>
          <a:xfrm>
            <a:off x="1098000" y="1846800"/>
            <a:ext cx="11169317" cy="4351338"/>
          </a:xfrm>
        </p:spPr>
        <p:txBody>
          <a:bodyPr>
            <a:noAutofit/>
          </a:bodyPr>
          <a:lstStyle/>
          <a:p>
            <a:r>
              <a:rPr lang="en-US" sz="3200" dirty="0"/>
              <a:t>Proxy URIs</a:t>
            </a:r>
          </a:p>
          <a:p>
            <a:pPr lvl="1"/>
            <a:r>
              <a:rPr lang="en-US" sz="2800" dirty="0"/>
              <a:t>Used in order to deal with the lack of standard identifiers for third-party resources</a:t>
            </a:r>
          </a:p>
          <a:p>
            <a:pPr lvl="1"/>
            <a:r>
              <a:rPr lang="en-US" sz="2800" dirty="0"/>
              <a:t>If for these resources, identifiers do exist, then these should be reused</a:t>
            </a:r>
          </a:p>
          <a:p>
            <a:pPr lvl="2"/>
            <a:r>
              <a:rPr lang="en-US" sz="2400" dirty="0"/>
              <a:t>If not, use locally minted Proxy URIs</a:t>
            </a:r>
          </a:p>
          <a:p>
            <a:r>
              <a:rPr lang="en-US" sz="3200" dirty="0" smtClean="0"/>
              <a:t>Rebased URIs</a:t>
            </a:r>
          </a:p>
          <a:p>
            <a:pPr lvl="1"/>
            <a:r>
              <a:rPr lang="en-US" sz="2800" dirty="0" smtClean="0"/>
              <a:t>URIs </a:t>
            </a:r>
            <a:r>
              <a:rPr lang="en-US" sz="2800" dirty="0"/>
              <a:t>constructed based on other </a:t>
            </a:r>
            <a:r>
              <a:rPr lang="en-US" sz="2800" dirty="0" smtClean="0"/>
              <a:t>URIs</a:t>
            </a:r>
          </a:p>
          <a:p>
            <a:pPr lvl="2"/>
            <a:r>
              <a:rPr lang="en-US" sz="2400" dirty="0" smtClean="0"/>
              <a:t>E.g. URIs rewritten using regular expressions</a:t>
            </a:r>
          </a:p>
          <a:p>
            <a:pPr lvl="2"/>
            <a:r>
              <a:rPr lang="en-US" sz="2400" dirty="0" smtClean="0"/>
              <a:t>From http</a:t>
            </a:r>
            <a:r>
              <a:rPr lang="en-US" sz="2400" dirty="0"/>
              <a:t>://</a:t>
            </a:r>
            <a:r>
              <a:rPr lang="en-US" sz="2400" dirty="0">
                <a:solidFill>
                  <a:schemeClr val="accent1"/>
                </a:solidFill>
              </a:rPr>
              <a:t>graph1</a:t>
            </a:r>
            <a:r>
              <a:rPr lang="en-US" sz="2400" dirty="0"/>
              <a:t>.example.org/document/1 </a:t>
            </a:r>
            <a:r>
              <a:rPr lang="en-US" sz="2400" dirty="0" smtClean="0"/>
              <a:t>to http</a:t>
            </a:r>
            <a:r>
              <a:rPr lang="en-US" sz="2400" dirty="0"/>
              <a:t>://</a:t>
            </a:r>
            <a:r>
              <a:rPr lang="en-US" sz="2400" dirty="0" smtClean="0">
                <a:solidFill>
                  <a:schemeClr val="accent1"/>
                </a:solidFill>
              </a:rPr>
              <a:t>graph2</a:t>
            </a:r>
            <a:r>
              <a:rPr lang="en-US" sz="2400" dirty="0" smtClean="0"/>
              <a:t>.example.org/document/1</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215</a:t>
            </a:fld>
            <a:endParaRPr lang="en-US"/>
          </a:p>
        </p:txBody>
      </p:sp>
    </p:spTree>
    <p:extLst>
      <p:ext uri="{BB962C8B-B14F-4D97-AF65-F5344CB8AC3E}">
        <p14:creationId xmlns:p14="http://schemas.microsoft.com/office/powerpoint/2010/main" val="110866850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Design Patterns </a:t>
            </a:r>
            <a:r>
              <a:rPr lang="en-US" dirty="0" smtClean="0"/>
              <a:t>(5)</a:t>
            </a:r>
            <a:endParaRPr lang="en-US" dirty="0"/>
          </a:p>
        </p:txBody>
      </p:sp>
      <p:sp>
        <p:nvSpPr>
          <p:cNvPr id="3" name="Content Placeholder 2"/>
          <p:cNvSpPr>
            <a:spLocks noGrp="1"/>
          </p:cNvSpPr>
          <p:nvPr>
            <p:ph idx="1"/>
          </p:nvPr>
        </p:nvSpPr>
        <p:spPr>
          <a:xfrm>
            <a:off x="1097280" y="1845734"/>
            <a:ext cx="10058400" cy="4023360"/>
          </a:xfrm>
        </p:spPr>
        <p:txBody>
          <a:bodyPr>
            <a:noAutofit/>
          </a:bodyPr>
          <a:lstStyle/>
          <a:p>
            <a:r>
              <a:rPr lang="en-US" sz="2800" dirty="0"/>
              <a:t>Shared </a:t>
            </a:r>
            <a:r>
              <a:rPr lang="en-US" sz="2800" dirty="0" smtClean="0"/>
              <a:t>keys</a:t>
            </a:r>
            <a:endParaRPr lang="en-US" sz="2800" dirty="0"/>
          </a:p>
          <a:p>
            <a:pPr lvl="1"/>
            <a:r>
              <a:rPr lang="en-US" sz="2400" dirty="0"/>
              <a:t>URIs specifically designed to simplify the linking task between </a:t>
            </a:r>
            <a:r>
              <a:rPr lang="en-US" sz="2400" dirty="0" smtClean="0"/>
              <a:t>datasets</a:t>
            </a:r>
          </a:p>
          <a:p>
            <a:pPr lvl="1"/>
            <a:r>
              <a:rPr lang="en-US" sz="2400" dirty="0" smtClean="0"/>
              <a:t>Achieved </a:t>
            </a:r>
            <a:r>
              <a:rPr lang="en-US" sz="2400" dirty="0"/>
              <a:t>by a creating </a:t>
            </a:r>
            <a:r>
              <a:rPr lang="en-US" sz="2400" i="1" dirty="0"/>
              <a:t>Patterned URIs </a:t>
            </a:r>
            <a:r>
              <a:rPr lang="en-US" sz="2400" dirty="0"/>
              <a:t>while applying the </a:t>
            </a:r>
            <a:r>
              <a:rPr lang="en-US" sz="2400" i="1" dirty="0"/>
              <a:t>Natural Keys </a:t>
            </a:r>
            <a:r>
              <a:rPr lang="en-US" sz="2400" dirty="0" smtClean="0"/>
              <a:t>pattern</a:t>
            </a:r>
          </a:p>
          <a:p>
            <a:pPr lvl="1"/>
            <a:r>
              <a:rPr lang="en-US" sz="2400" dirty="0" smtClean="0"/>
              <a:t>Public</a:t>
            </a:r>
            <a:r>
              <a:rPr lang="en-US" sz="2400" dirty="0"/>
              <a:t>, standard identifiers </a:t>
            </a:r>
            <a:r>
              <a:rPr lang="en-US" sz="2400" dirty="0" smtClean="0"/>
              <a:t>are preferable to internal</a:t>
            </a:r>
            <a:r>
              <a:rPr lang="en-US" sz="2400" dirty="0"/>
              <a:t>, </a:t>
            </a:r>
            <a:r>
              <a:rPr lang="en-US" sz="2400" dirty="0" smtClean="0"/>
              <a:t>system-specific</a:t>
            </a:r>
            <a:endParaRPr lang="en-US" sz="2400" dirty="0"/>
          </a:p>
          <a:p>
            <a:r>
              <a:rPr lang="en-US" sz="2800" dirty="0"/>
              <a:t>URL </a:t>
            </a:r>
            <a:r>
              <a:rPr lang="en-US" sz="2800" dirty="0" smtClean="0"/>
              <a:t>slugs</a:t>
            </a:r>
            <a:endParaRPr lang="en-US" sz="2800" dirty="0"/>
          </a:p>
          <a:p>
            <a:pPr lvl="1"/>
            <a:r>
              <a:rPr lang="en-US" sz="2400" dirty="0"/>
              <a:t>URIs created from arbitrary text or keywords, following a certain </a:t>
            </a:r>
            <a:r>
              <a:rPr lang="en-US" sz="2400" dirty="0" smtClean="0"/>
              <a:t>algorithm</a:t>
            </a:r>
          </a:p>
          <a:p>
            <a:pPr lvl="1"/>
            <a:r>
              <a:rPr lang="en-US" sz="2400" dirty="0" smtClean="0"/>
              <a:t>E.g. lowercasing </a:t>
            </a:r>
            <a:r>
              <a:rPr lang="en-US" sz="2400" dirty="0"/>
              <a:t>the text, removing special characters and replacing spaces with a </a:t>
            </a:r>
            <a:r>
              <a:rPr lang="en-US" sz="2400" dirty="0" smtClean="0"/>
              <a:t>dash</a:t>
            </a:r>
          </a:p>
          <a:p>
            <a:pPr lvl="2"/>
            <a:r>
              <a:rPr lang="en-US" sz="2000" dirty="0" smtClean="0"/>
              <a:t>A </a:t>
            </a:r>
            <a:r>
              <a:rPr lang="en-US" sz="2000" dirty="0"/>
              <a:t>URI for the name “Brad Pitt” could be http://</a:t>
            </a:r>
            <a:r>
              <a:rPr lang="en-US" sz="2000" dirty="0" smtClean="0"/>
              <a:t>www.example.org/brad-pitt</a:t>
            </a:r>
            <a:endParaRPr lang="en-US" sz="20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216</a:t>
            </a:fld>
            <a:endParaRPr lang="en-US"/>
          </a:p>
        </p:txBody>
      </p:sp>
    </p:spTree>
    <p:extLst>
      <p:ext uri="{BB962C8B-B14F-4D97-AF65-F5344CB8AC3E}">
        <p14:creationId xmlns:p14="http://schemas.microsoft.com/office/powerpoint/2010/main" val="344505149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URIs to </a:t>
            </a:r>
            <a:r>
              <a:rPr lang="en-US" dirty="0" smtClean="0"/>
              <a:t>Entities</a:t>
            </a:r>
            <a:endParaRPr lang="en-US" dirty="0"/>
          </a:p>
        </p:txBody>
      </p:sp>
      <p:sp>
        <p:nvSpPr>
          <p:cNvPr id="3" name="Content Placeholder 2"/>
          <p:cNvSpPr>
            <a:spLocks noGrp="1"/>
          </p:cNvSpPr>
          <p:nvPr>
            <p:ph idx="1"/>
          </p:nvPr>
        </p:nvSpPr>
        <p:spPr>
          <a:xfrm>
            <a:off x="1098000" y="1846800"/>
            <a:ext cx="6776276" cy="4351338"/>
          </a:xfrm>
        </p:spPr>
        <p:txBody>
          <a:bodyPr>
            <a:noAutofit/>
          </a:bodyPr>
          <a:lstStyle/>
          <a:p>
            <a:r>
              <a:rPr lang="en-US" sz="3200" dirty="0" smtClean="0"/>
              <a:t>Desired functionality</a:t>
            </a:r>
          </a:p>
          <a:p>
            <a:pPr lvl="1"/>
            <a:r>
              <a:rPr lang="en-US" sz="2800" dirty="0" smtClean="0"/>
              <a:t>Semantic Web applications </a:t>
            </a:r>
            <a:r>
              <a:rPr lang="en-US" sz="2800" dirty="0"/>
              <a:t>retrieve the RDF description of </a:t>
            </a:r>
            <a:r>
              <a:rPr lang="en-US" sz="2800" dirty="0" smtClean="0"/>
              <a:t>things</a:t>
            </a:r>
          </a:p>
          <a:p>
            <a:pPr lvl="1"/>
            <a:r>
              <a:rPr lang="en-US" sz="2800" dirty="0" smtClean="0"/>
              <a:t>Web </a:t>
            </a:r>
            <a:r>
              <a:rPr lang="en-US" sz="2800" dirty="0"/>
              <a:t>browsers are directed to the (HTML) documents describing the same resource</a:t>
            </a:r>
          </a:p>
          <a:p>
            <a:r>
              <a:rPr lang="en-US" sz="3200" dirty="0" smtClean="0"/>
              <a:t>Two categories of </a:t>
            </a:r>
            <a:r>
              <a:rPr lang="en-US" sz="3200" dirty="0"/>
              <a:t>technical approaches </a:t>
            </a:r>
            <a:r>
              <a:rPr lang="en-US" sz="3200" dirty="0" smtClean="0"/>
              <a:t>for providing </a:t>
            </a:r>
            <a:r>
              <a:rPr lang="en-US" sz="3200" dirty="0"/>
              <a:t>URIs for dataset entities</a:t>
            </a:r>
            <a:endParaRPr lang="en-US" sz="3200" dirty="0" smtClean="0"/>
          </a:p>
          <a:p>
            <a:pPr lvl="1"/>
            <a:r>
              <a:rPr lang="en-US" sz="2800" dirty="0" smtClean="0"/>
              <a:t>Hash URIs</a:t>
            </a:r>
          </a:p>
          <a:p>
            <a:pPr lvl="1"/>
            <a:r>
              <a:rPr lang="en-US" sz="2800" dirty="0" smtClean="0"/>
              <a:t>303 URIs</a:t>
            </a:r>
            <a:endParaRPr lang="en-US" sz="2800" dirty="0"/>
          </a:p>
        </p:txBody>
      </p:sp>
      <p:sp>
        <p:nvSpPr>
          <p:cNvPr id="16" name="Date Placeholder 15"/>
          <p:cNvSpPr>
            <a:spLocks noGrp="1"/>
          </p:cNvSpPr>
          <p:nvPr>
            <p:ph type="dt" sz="half" idx="10"/>
          </p:nvPr>
        </p:nvSpPr>
        <p:spPr/>
        <p:txBody>
          <a:bodyPr/>
          <a:lstStyle/>
          <a:p>
            <a:r>
              <a:rPr lang="el-GR" smtClean="0"/>
              <a:t>Chapter 3</a:t>
            </a:r>
            <a:endParaRPr lang="en-US"/>
          </a:p>
        </p:txBody>
      </p:sp>
      <p:sp>
        <p:nvSpPr>
          <p:cNvPr id="17" name="Footer Placeholder 16"/>
          <p:cNvSpPr>
            <a:spLocks noGrp="1"/>
          </p:cNvSpPr>
          <p:nvPr>
            <p:ph type="ftr" sz="quarter" idx="11"/>
          </p:nvPr>
        </p:nvSpPr>
        <p:spPr/>
        <p:txBody>
          <a:bodyPr/>
          <a:lstStyle/>
          <a:p>
            <a:r>
              <a:rPr lang="en-US" smtClean="0"/>
              <a:t>Materializing the Web of Linked Data</a:t>
            </a:r>
            <a:endParaRPr lang="en-US"/>
          </a:p>
        </p:txBody>
      </p:sp>
      <p:sp>
        <p:nvSpPr>
          <p:cNvPr id="18" name="Slide Number Placeholder 17"/>
          <p:cNvSpPr>
            <a:spLocks noGrp="1"/>
          </p:cNvSpPr>
          <p:nvPr>
            <p:ph type="sldNum" sz="quarter" idx="12"/>
          </p:nvPr>
        </p:nvSpPr>
        <p:spPr/>
        <p:txBody>
          <a:bodyPr/>
          <a:lstStyle/>
          <a:p>
            <a:fld id="{93ECB2FE-F275-4179-BB2C-35EE9387AA7C}" type="slidenum">
              <a:rPr lang="en-US" smtClean="0"/>
              <a:pPr/>
              <a:t>217</a:t>
            </a:fld>
            <a:endParaRPr lang="en-US"/>
          </a:p>
        </p:txBody>
      </p:sp>
      <p:grpSp>
        <p:nvGrpSpPr>
          <p:cNvPr id="14" name="Group 13"/>
          <p:cNvGrpSpPr/>
          <p:nvPr/>
        </p:nvGrpSpPr>
        <p:grpSpPr>
          <a:xfrm>
            <a:off x="7760294" y="2360922"/>
            <a:ext cx="4129397" cy="2753803"/>
            <a:chOff x="8304068" y="2396548"/>
            <a:chExt cx="3457575" cy="2025419"/>
          </a:xfrm>
        </p:grpSpPr>
        <p:sp>
          <p:nvSpPr>
            <p:cNvPr id="4" name="TextBox 1"/>
            <p:cNvSpPr txBox="1">
              <a:spLocks noChangeArrowheads="1"/>
            </p:cNvSpPr>
            <p:nvPr/>
          </p:nvSpPr>
          <p:spPr bwMode="auto">
            <a:xfrm>
              <a:off x="8937746" y="2396548"/>
              <a:ext cx="2088092" cy="24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alibri" panose="020F0502020204030204"/>
                  <a:cs typeface="Times New Roman" panose="02020603050405020304" pitchFamily="18" charset="0"/>
                </a:rPr>
                <a:t>Resource Identifier (URI)</a:t>
              </a:r>
            </a:p>
          </p:txBody>
        </p:sp>
        <p:sp>
          <p:nvSpPr>
            <p:cNvPr id="5" name="Oval 4"/>
            <p:cNvSpPr/>
            <p:nvPr/>
          </p:nvSpPr>
          <p:spPr>
            <a:xfrm>
              <a:off x="9556606" y="2706111"/>
              <a:ext cx="849312" cy="2968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cs typeface="Times New Roman" panose="02020603050405020304" pitchFamily="18" charset="0"/>
                </a:rPr>
                <a:t>ID</a:t>
              </a:r>
            </a:p>
          </p:txBody>
        </p:sp>
        <p:sp>
          <p:nvSpPr>
            <p:cNvPr id="6" name="TextBox 2"/>
            <p:cNvSpPr txBox="1">
              <a:spLocks noChangeArrowheads="1"/>
            </p:cNvSpPr>
            <p:nvPr/>
          </p:nvSpPr>
          <p:spPr bwMode="auto">
            <a:xfrm>
              <a:off x="8304068" y="2887086"/>
              <a:ext cx="1177925" cy="43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en-US" altLang="el-GR" sz="1600" dirty="0">
                  <a:solidFill>
                    <a:prstClr val="black"/>
                  </a:solidFill>
                  <a:latin typeface="Calibri" panose="020F0502020204030204"/>
                  <a:cs typeface="Times New Roman" panose="02020603050405020304" pitchFamily="18" charset="0"/>
                </a:rPr>
                <a:t>Semantic Web applications</a:t>
              </a:r>
            </a:p>
          </p:txBody>
        </p:sp>
        <p:sp>
          <p:nvSpPr>
            <p:cNvPr id="7" name="TextBox 7"/>
            <p:cNvSpPr txBox="1">
              <a:spLocks noChangeArrowheads="1"/>
            </p:cNvSpPr>
            <p:nvPr/>
          </p:nvSpPr>
          <p:spPr bwMode="auto">
            <a:xfrm>
              <a:off x="10515456" y="2850573"/>
              <a:ext cx="1046162" cy="43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a:solidFill>
                    <a:prstClr val="black"/>
                  </a:solidFill>
                  <a:latin typeface="Calibri" panose="020F0502020204030204"/>
                  <a:cs typeface="Times New Roman" panose="02020603050405020304" pitchFamily="18" charset="0"/>
                </a:rPr>
                <a:t>Web browsers</a:t>
              </a:r>
            </a:p>
          </p:txBody>
        </p:sp>
        <p:sp>
          <p:nvSpPr>
            <p:cNvPr id="8" name="TextBox 8"/>
            <p:cNvSpPr txBox="1">
              <a:spLocks noChangeArrowheads="1"/>
            </p:cNvSpPr>
            <p:nvPr/>
          </p:nvSpPr>
          <p:spPr bwMode="auto">
            <a:xfrm>
              <a:off x="8324706" y="4172961"/>
              <a:ext cx="1614487" cy="24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a:solidFill>
                    <a:prstClr val="black"/>
                  </a:solidFill>
                  <a:latin typeface="Calibri" panose="020F0502020204030204"/>
                  <a:cs typeface="Times New Roman" panose="02020603050405020304" pitchFamily="18" charset="0"/>
                </a:rPr>
                <a:t>RDF document URI</a:t>
              </a:r>
            </a:p>
          </p:txBody>
        </p:sp>
        <p:sp>
          <p:nvSpPr>
            <p:cNvPr id="9" name="TextBox 9"/>
            <p:cNvSpPr txBox="1">
              <a:spLocks noChangeArrowheads="1"/>
            </p:cNvSpPr>
            <p:nvPr/>
          </p:nvSpPr>
          <p:spPr bwMode="auto">
            <a:xfrm>
              <a:off x="10101118" y="4172961"/>
              <a:ext cx="1660525" cy="24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a:solidFill>
                    <a:prstClr val="black"/>
                  </a:solidFill>
                  <a:latin typeface="Calibri" panose="020F0502020204030204"/>
                  <a:cs typeface="Times New Roman" panose="02020603050405020304" pitchFamily="18" charset="0"/>
                </a:rPr>
                <a:t>HTML document URI</a:t>
              </a:r>
            </a:p>
          </p:txBody>
        </p:sp>
        <p:cxnSp>
          <p:nvCxnSpPr>
            <p:cNvPr id="10" name="Straight Arrow Connector 9"/>
            <p:cNvCxnSpPr>
              <a:stCxn id="5" idx="4"/>
              <a:endCxn id="13" idx="0"/>
            </p:cNvCxnSpPr>
            <p:nvPr/>
          </p:nvCxnSpPr>
          <p:spPr>
            <a:xfrm flipH="1">
              <a:off x="9132743" y="3002973"/>
              <a:ext cx="849313" cy="4175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12" idx="0"/>
            </p:cNvCxnSpPr>
            <p:nvPr/>
          </p:nvCxnSpPr>
          <p:spPr>
            <a:xfrm>
              <a:off x="9982056" y="3002973"/>
              <a:ext cx="947737" cy="4095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05943" y="3412548"/>
              <a:ext cx="6492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10481" y="3420486"/>
              <a:ext cx="6429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902708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t>
            </a:r>
            <a:r>
              <a:rPr lang="en-US" dirty="0" smtClean="0"/>
              <a:t>URIs</a:t>
            </a:r>
            <a:endParaRPr lang="en-US" dirty="0"/>
          </a:p>
        </p:txBody>
      </p:sp>
      <p:sp>
        <p:nvSpPr>
          <p:cNvPr id="3" name="Content Placeholder 2"/>
          <p:cNvSpPr>
            <a:spLocks noGrp="1"/>
          </p:cNvSpPr>
          <p:nvPr>
            <p:ph idx="1"/>
          </p:nvPr>
        </p:nvSpPr>
        <p:spPr/>
        <p:txBody>
          <a:bodyPr>
            <a:noAutofit/>
          </a:bodyPr>
          <a:lstStyle/>
          <a:p>
            <a:r>
              <a:rPr lang="en-US" sz="3200" dirty="0"/>
              <a:t>URIs </a:t>
            </a:r>
            <a:r>
              <a:rPr lang="en-US" sz="3200" dirty="0" smtClean="0"/>
              <a:t>contain </a:t>
            </a:r>
            <a:r>
              <a:rPr lang="en-US" sz="3200" dirty="0"/>
              <a:t>a </a:t>
            </a:r>
            <a:r>
              <a:rPr lang="en-US" sz="3200" dirty="0" smtClean="0"/>
              <a:t>fragment separated from the </a:t>
            </a:r>
            <a:r>
              <a:rPr lang="en-US" sz="3200" dirty="0"/>
              <a:t>rest of the URI using </a:t>
            </a:r>
            <a:r>
              <a:rPr lang="en-US" sz="3200" dirty="0" smtClean="0"/>
              <a:t>‘#’</a:t>
            </a:r>
          </a:p>
          <a:p>
            <a:pPr lvl="1"/>
            <a:r>
              <a:rPr lang="en-US" sz="2800" dirty="0" smtClean="0"/>
              <a:t>E.g. URIs for the </a:t>
            </a:r>
            <a:r>
              <a:rPr lang="en-US" sz="2800" dirty="0"/>
              <a:t>descriptions of two </a:t>
            </a:r>
            <a:r>
              <a:rPr lang="en-US" sz="2800" dirty="0" smtClean="0"/>
              <a:t>companies</a:t>
            </a:r>
            <a:endParaRPr lang="en-US" sz="2800" dirty="0"/>
          </a:p>
          <a:p>
            <a:pPr lvl="2"/>
            <a:r>
              <a:rPr lang="en-US" sz="2400" dirty="0" smtClean="0"/>
              <a:t>http</a:t>
            </a:r>
            <a:r>
              <a:rPr lang="en-US" sz="2400" dirty="0"/>
              <a:t>://</a:t>
            </a:r>
            <a:r>
              <a:rPr lang="en-US" sz="2400" dirty="0" smtClean="0"/>
              <a:t>www.example.org/info#alpha</a:t>
            </a:r>
            <a:endParaRPr lang="en-US" sz="2400" dirty="0"/>
          </a:p>
          <a:p>
            <a:pPr lvl="2"/>
            <a:r>
              <a:rPr lang="en-US" sz="2400" dirty="0" smtClean="0"/>
              <a:t>http</a:t>
            </a:r>
            <a:r>
              <a:rPr lang="en-US" sz="2400" dirty="0"/>
              <a:t>://</a:t>
            </a:r>
            <a:r>
              <a:rPr lang="en-US" sz="2400" dirty="0" smtClean="0"/>
              <a:t>www.example.org/info#beta</a:t>
            </a:r>
            <a:endParaRPr lang="el-GR" sz="2400" dirty="0" smtClean="0"/>
          </a:p>
          <a:p>
            <a:pPr lvl="1"/>
            <a:r>
              <a:rPr lang="en-US" sz="2800" dirty="0" smtClean="0"/>
              <a:t>The RDF </a:t>
            </a:r>
            <a:r>
              <a:rPr lang="en-US" sz="2800" dirty="0"/>
              <a:t>document </a:t>
            </a:r>
            <a:r>
              <a:rPr lang="en-US" sz="2800" dirty="0" smtClean="0"/>
              <a:t>containing </a:t>
            </a:r>
            <a:r>
              <a:rPr lang="en-US" sz="2800" dirty="0"/>
              <a:t>descriptions about both </a:t>
            </a:r>
            <a:r>
              <a:rPr lang="en-US" sz="2800" dirty="0" smtClean="0"/>
              <a:t>companies</a:t>
            </a:r>
          </a:p>
          <a:p>
            <a:pPr lvl="2"/>
            <a:r>
              <a:rPr lang="en-US" sz="2400" dirty="0" smtClean="0"/>
              <a:t>http</a:t>
            </a:r>
            <a:r>
              <a:rPr lang="en-US" sz="2400" dirty="0"/>
              <a:t>://</a:t>
            </a:r>
            <a:r>
              <a:rPr lang="en-US" sz="2400" dirty="0" smtClean="0"/>
              <a:t>www.example.org/info</a:t>
            </a:r>
            <a:endParaRPr lang="el-GR" sz="2400" dirty="0" smtClean="0"/>
          </a:p>
          <a:p>
            <a:pPr lvl="1"/>
            <a:r>
              <a:rPr lang="en-US" sz="2800" dirty="0" smtClean="0"/>
              <a:t>The </a:t>
            </a:r>
            <a:r>
              <a:rPr lang="en-US" sz="2800" dirty="0"/>
              <a:t>original URIs </a:t>
            </a:r>
            <a:r>
              <a:rPr lang="en-US" sz="2800" dirty="0" smtClean="0"/>
              <a:t>will be used in this </a:t>
            </a:r>
            <a:r>
              <a:rPr lang="en-US" sz="2800" dirty="0"/>
              <a:t>RDF document </a:t>
            </a:r>
            <a:r>
              <a:rPr lang="en-US" sz="2800" dirty="0" smtClean="0"/>
              <a:t>to </a:t>
            </a:r>
            <a:r>
              <a:rPr lang="en-US" sz="2800" dirty="0"/>
              <a:t>uniquely </a:t>
            </a:r>
            <a:r>
              <a:rPr lang="en-US" sz="2800" dirty="0" smtClean="0"/>
              <a:t>identify</a:t>
            </a:r>
            <a:r>
              <a:rPr lang="el-GR" sz="2800" dirty="0" smtClean="0"/>
              <a:t> </a:t>
            </a:r>
            <a:r>
              <a:rPr lang="en-US" sz="2800" dirty="0" smtClean="0"/>
              <a:t>the resources</a:t>
            </a:r>
          </a:p>
          <a:p>
            <a:pPr lvl="2"/>
            <a:r>
              <a:rPr lang="en-US" sz="2400" dirty="0" smtClean="0"/>
              <a:t>Companies </a:t>
            </a:r>
            <a:r>
              <a:rPr lang="en-US" sz="2400" dirty="0"/>
              <a:t>Alpha, Beta and anything </a:t>
            </a:r>
            <a:r>
              <a:rPr lang="en-US" sz="2400" dirty="0" smtClean="0"/>
              <a:t>else</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218</a:t>
            </a:fld>
            <a:endParaRPr lang="en-US"/>
          </a:p>
        </p:txBody>
      </p:sp>
    </p:spTree>
    <p:extLst>
      <p:ext uri="{BB962C8B-B14F-4D97-AF65-F5344CB8AC3E}">
        <p14:creationId xmlns:p14="http://schemas.microsoft.com/office/powerpoint/2010/main" val="164982712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t>
            </a:r>
            <a:r>
              <a:rPr lang="en-US" dirty="0" smtClean="0"/>
              <a:t>URIs</a:t>
            </a:r>
            <a:r>
              <a:rPr lang="el-GR" dirty="0" smtClean="0"/>
              <a:t> </a:t>
            </a:r>
            <a:r>
              <a:rPr lang="en-US" dirty="0"/>
              <a:t>with </a:t>
            </a:r>
            <a:r>
              <a:rPr lang="en-US" dirty="0" smtClean="0"/>
              <a:t>Content Negotiation</a:t>
            </a:r>
            <a:endParaRPr lang="en-US" dirty="0"/>
          </a:p>
        </p:txBody>
      </p:sp>
      <p:sp>
        <p:nvSpPr>
          <p:cNvPr id="3" name="Content Placeholder 2"/>
          <p:cNvSpPr>
            <a:spLocks noGrp="1"/>
          </p:cNvSpPr>
          <p:nvPr>
            <p:ph idx="1"/>
          </p:nvPr>
        </p:nvSpPr>
        <p:spPr>
          <a:xfrm>
            <a:off x="1098000" y="1846800"/>
            <a:ext cx="6147901" cy="4351338"/>
          </a:xfrm>
        </p:spPr>
        <p:txBody>
          <a:bodyPr>
            <a:noAutofit/>
          </a:bodyPr>
          <a:lstStyle/>
          <a:p>
            <a:r>
              <a:rPr lang="en-US" sz="3200" dirty="0" smtClean="0"/>
              <a:t>Redirect either to the RDF or the HTML representation</a:t>
            </a:r>
          </a:p>
          <a:p>
            <a:pPr lvl="1"/>
            <a:r>
              <a:rPr lang="en-US" sz="2800" dirty="0" smtClean="0"/>
              <a:t>Decision based on client </a:t>
            </a:r>
            <a:r>
              <a:rPr lang="en-US" sz="2800" dirty="0"/>
              <a:t>preferences and server </a:t>
            </a:r>
            <a:r>
              <a:rPr lang="en-US" sz="2800" dirty="0" smtClean="0"/>
              <a:t>configuration</a:t>
            </a:r>
          </a:p>
          <a:p>
            <a:r>
              <a:rPr lang="en-US" sz="3200" dirty="0" smtClean="0"/>
              <a:t>Technically</a:t>
            </a:r>
          </a:p>
          <a:p>
            <a:pPr lvl="1"/>
            <a:r>
              <a:rPr lang="en-US" sz="2800" dirty="0" smtClean="0"/>
              <a:t>The Content-Location header should be set </a:t>
            </a:r>
            <a:r>
              <a:rPr lang="en-US" sz="2800" dirty="0"/>
              <a:t>to indicate </a:t>
            </a:r>
            <a:r>
              <a:rPr lang="en-US" sz="2800" dirty="0" smtClean="0"/>
              <a:t>where the </a:t>
            </a:r>
            <a:r>
              <a:rPr lang="en-US" sz="2800" dirty="0"/>
              <a:t>hash URI refers </a:t>
            </a:r>
            <a:r>
              <a:rPr lang="en-US" sz="2800" dirty="0" smtClean="0"/>
              <a:t>to</a:t>
            </a:r>
          </a:p>
          <a:p>
            <a:pPr lvl="2"/>
            <a:r>
              <a:rPr lang="en-US" sz="2400" dirty="0" smtClean="0"/>
              <a:t>Part </a:t>
            </a:r>
            <a:r>
              <a:rPr lang="en-US" sz="2400" dirty="0"/>
              <a:t>of the </a:t>
            </a:r>
            <a:r>
              <a:rPr lang="en-US" sz="2400" dirty="0" smtClean="0"/>
              <a:t>RDF </a:t>
            </a:r>
            <a:r>
              <a:rPr lang="en-US" sz="2400" dirty="0"/>
              <a:t>document (</a:t>
            </a:r>
            <a:r>
              <a:rPr lang="en-US" sz="2400" dirty="0" err="1"/>
              <a:t>info.rdf</a:t>
            </a:r>
            <a:r>
              <a:rPr lang="en-US" sz="2400" dirty="0" smtClean="0"/>
              <a:t>)</a:t>
            </a:r>
          </a:p>
          <a:p>
            <a:pPr lvl="2"/>
            <a:r>
              <a:rPr lang="en-US" sz="2400" dirty="0" smtClean="0"/>
              <a:t>Part of the </a:t>
            </a:r>
            <a:r>
              <a:rPr lang="en-US" sz="2400" dirty="0"/>
              <a:t>HTML document (info.html</a:t>
            </a:r>
            <a:r>
              <a:rPr lang="en-US" sz="2400" dirty="0" smtClean="0"/>
              <a:t>)</a:t>
            </a:r>
            <a:endParaRPr lang="en-US" sz="2400" b="1" dirty="0" smtClean="0"/>
          </a:p>
          <a:p>
            <a:endParaRPr lang="en-US" sz="3200" dirty="0"/>
          </a:p>
        </p:txBody>
      </p:sp>
      <p:sp>
        <p:nvSpPr>
          <p:cNvPr id="6" name="Date Placeholder 5"/>
          <p:cNvSpPr>
            <a:spLocks noGrp="1"/>
          </p:cNvSpPr>
          <p:nvPr>
            <p:ph type="dt" sz="half" idx="10"/>
          </p:nvPr>
        </p:nvSpPr>
        <p:spPr/>
        <p:txBody>
          <a:bodyPr/>
          <a:lstStyle/>
          <a:p>
            <a:r>
              <a:rPr lang="el-GR" smtClean="0"/>
              <a:t>Chapter 3</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8" name="Slide Number Placeholder 7"/>
          <p:cNvSpPr>
            <a:spLocks noGrp="1"/>
          </p:cNvSpPr>
          <p:nvPr>
            <p:ph type="sldNum" sz="quarter" idx="12"/>
          </p:nvPr>
        </p:nvSpPr>
        <p:spPr/>
        <p:txBody>
          <a:bodyPr/>
          <a:lstStyle/>
          <a:p>
            <a:fld id="{93ECB2FE-F275-4179-BB2C-35EE9387AA7C}" type="slidenum">
              <a:rPr lang="en-US" smtClean="0"/>
              <a:pPr/>
              <a:t>219</a:t>
            </a:fld>
            <a:endParaRPr lang="en-US"/>
          </a:p>
        </p:txBody>
      </p:sp>
      <p:grpSp>
        <p:nvGrpSpPr>
          <p:cNvPr id="4" name="Group 3"/>
          <p:cNvGrpSpPr/>
          <p:nvPr/>
        </p:nvGrpSpPr>
        <p:grpSpPr>
          <a:xfrm>
            <a:off x="6438383" y="2040342"/>
            <a:ext cx="5741714" cy="4007210"/>
            <a:chOff x="7055689" y="2313277"/>
            <a:chExt cx="5136311" cy="3801500"/>
          </a:xfrm>
        </p:grpSpPr>
        <p:sp>
          <p:nvSpPr>
            <p:cNvPr id="18" name="TextBox 1"/>
            <p:cNvSpPr txBox="1">
              <a:spLocks noChangeArrowheads="1"/>
            </p:cNvSpPr>
            <p:nvPr/>
          </p:nvSpPr>
          <p:spPr bwMode="auto">
            <a:xfrm>
              <a:off x="8213615" y="2313277"/>
              <a:ext cx="3808525" cy="32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info#alpha</a:t>
              </a:r>
            </a:p>
          </p:txBody>
        </p:sp>
        <p:sp>
          <p:nvSpPr>
            <p:cNvPr id="19" name="Oval 18"/>
            <p:cNvSpPr/>
            <p:nvPr/>
          </p:nvSpPr>
          <p:spPr>
            <a:xfrm>
              <a:off x="9448800" y="2664114"/>
              <a:ext cx="1704975" cy="314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cs typeface="Times New Roman" panose="02020603050405020304" pitchFamily="18" charset="0"/>
                </a:rPr>
                <a:t>Thing</a:t>
              </a:r>
            </a:p>
          </p:txBody>
        </p:sp>
        <p:sp>
          <p:nvSpPr>
            <p:cNvPr id="20" name="Oval 19"/>
            <p:cNvSpPr/>
            <p:nvPr/>
          </p:nvSpPr>
          <p:spPr>
            <a:xfrm>
              <a:off x="9256713" y="3524539"/>
              <a:ext cx="2089150" cy="465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prstClr val="black"/>
                </a:solidFill>
                <a:latin typeface="Times New Roman" panose="02020603050405020304" pitchFamily="18" charset="0"/>
                <a:cs typeface="Times New Roman" panose="02020603050405020304" pitchFamily="18" charset="0"/>
              </a:endParaRPr>
            </a:p>
          </p:txBody>
        </p:sp>
        <p:cxnSp>
          <p:nvCxnSpPr>
            <p:cNvPr id="21" name="Straight Arrow Connector 20"/>
            <p:cNvCxnSpPr>
              <a:stCxn id="19" idx="4"/>
              <a:endCxn id="20" idx="0"/>
            </p:cNvCxnSpPr>
            <p:nvPr/>
          </p:nvCxnSpPr>
          <p:spPr>
            <a:xfrm>
              <a:off x="10301288" y="2978439"/>
              <a:ext cx="0" cy="5461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4"/>
              <a:endCxn id="31" idx="0"/>
            </p:cNvCxnSpPr>
            <p:nvPr/>
          </p:nvCxnSpPr>
          <p:spPr>
            <a:xfrm flipH="1">
              <a:off x="9972675" y="3989677"/>
              <a:ext cx="328613" cy="6191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30" idx="0"/>
            </p:cNvCxnSpPr>
            <p:nvPr/>
          </p:nvCxnSpPr>
          <p:spPr>
            <a:xfrm>
              <a:off x="10301288" y="3989677"/>
              <a:ext cx="738187" cy="990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31"/>
            <p:cNvSpPr txBox="1">
              <a:spLocks noChangeArrowheads="1"/>
            </p:cNvSpPr>
            <p:nvPr/>
          </p:nvSpPr>
          <p:spPr bwMode="auto">
            <a:xfrm>
              <a:off x="7650590" y="4119852"/>
              <a:ext cx="2354579" cy="5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application/</a:t>
              </a:r>
              <a:r>
                <a:rPr lang="en-US" altLang="el-GR" sz="1600" dirty="0" err="1">
                  <a:solidFill>
                    <a:prstClr val="black"/>
                  </a:solidFill>
                  <a:latin typeface="Courier New" panose="02070309020205020404" pitchFamily="49" charset="0"/>
                  <a:cs typeface="Courier New" panose="02070309020205020404" pitchFamily="49" charset="0"/>
                </a:rPr>
                <a:t>rdf+xml</a:t>
              </a:r>
              <a:r>
                <a:rPr lang="en-US" altLang="el-GR" sz="1600" dirty="0">
                  <a:solidFill>
                    <a:prstClr val="black"/>
                  </a:solidFill>
                  <a:latin typeface="Times New Roman" panose="02020603050405020304" pitchFamily="18" charset="0"/>
                  <a:cs typeface="Times New Roman" panose="02020603050405020304" pitchFamily="18" charset="0"/>
                </a:rPr>
                <a:t> </a:t>
              </a:r>
              <a:r>
                <a:rPr lang="en-US" altLang="el-GR" sz="1600" dirty="0">
                  <a:solidFill>
                    <a:prstClr val="black"/>
                  </a:solidFill>
                  <a:latin typeface="Calibri" panose="020F0502020204030204"/>
                  <a:cs typeface="Times New Roman" panose="02020603050405020304" pitchFamily="18" charset="0"/>
                </a:rPr>
                <a:t>wins</a:t>
              </a:r>
            </a:p>
          </p:txBody>
        </p:sp>
        <p:sp>
          <p:nvSpPr>
            <p:cNvPr id="25" name="TextBox 32"/>
            <p:cNvSpPr txBox="1">
              <a:spLocks noChangeArrowheads="1"/>
            </p:cNvSpPr>
            <p:nvPr/>
          </p:nvSpPr>
          <p:spPr bwMode="auto">
            <a:xfrm>
              <a:off x="10711217" y="4132552"/>
              <a:ext cx="1272746" cy="5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text/html</a:t>
              </a:r>
              <a:r>
                <a:rPr lang="en-US" altLang="el-GR" sz="1600" dirty="0">
                  <a:solidFill>
                    <a:prstClr val="black"/>
                  </a:solidFill>
                  <a:latin typeface="Times New Roman" panose="02020603050405020304" pitchFamily="18" charset="0"/>
                  <a:cs typeface="Times New Roman" panose="02020603050405020304" pitchFamily="18" charset="0"/>
                </a:rPr>
                <a:t> </a:t>
              </a:r>
              <a:r>
                <a:rPr lang="en-US" altLang="el-GR" sz="1600" dirty="0">
                  <a:solidFill>
                    <a:prstClr val="black"/>
                  </a:solidFill>
                  <a:latin typeface="Calibri" panose="020F0502020204030204"/>
                  <a:cs typeface="Times New Roman" panose="02020603050405020304" pitchFamily="18" charset="0"/>
                </a:rPr>
                <a:t>wins</a:t>
              </a:r>
            </a:p>
          </p:txBody>
        </p:sp>
        <p:sp>
          <p:nvSpPr>
            <p:cNvPr id="26" name="TextBox 33"/>
            <p:cNvSpPr txBox="1">
              <a:spLocks noChangeArrowheads="1"/>
            </p:cNvSpPr>
            <p:nvPr/>
          </p:nvSpPr>
          <p:spPr bwMode="auto">
            <a:xfrm>
              <a:off x="7885660" y="5560021"/>
              <a:ext cx="3722259" cy="5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Content-Location:</a:t>
              </a:r>
            </a:p>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info.html</a:t>
              </a:r>
            </a:p>
          </p:txBody>
        </p:sp>
        <p:sp>
          <p:nvSpPr>
            <p:cNvPr id="27" name="TextBox 34"/>
            <p:cNvSpPr txBox="1">
              <a:spLocks noChangeArrowheads="1"/>
            </p:cNvSpPr>
            <p:nvPr/>
          </p:nvSpPr>
          <p:spPr bwMode="auto">
            <a:xfrm>
              <a:off x="7055689" y="5088073"/>
              <a:ext cx="3602310" cy="5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Content-Location:</a:t>
              </a:r>
            </a:p>
            <a:p>
              <a:pPr algn="ct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info.rdf</a:t>
              </a:r>
            </a:p>
          </p:txBody>
        </p:sp>
        <p:sp>
          <p:nvSpPr>
            <p:cNvPr id="28" name="TextBox 19"/>
            <p:cNvSpPr txBox="1">
              <a:spLocks noChangeArrowheads="1"/>
            </p:cNvSpPr>
            <p:nvPr/>
          </p:nvSpPr>
          <p:spPr bwMode="auto">
            <a:xfrm>
              <a:off x="8677275" y="3092739"/>
              <a:ext cx="3378200" cy="3211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a:solidFill>
                    <a:prstClr val="black"/>
                  </a:solidFill>
                  <a:latin typeface="Calibri" panose="020F0502020204030204"/>
                  <a:cs typeface="Times New Roman" panose="02020603050405020304" pitchFamily="18" charset="0"/>
                </a:rPr>
                <a:t>Automatic truncation of fragment</a:t>
              </a:r>
            </a:p>
          </p:txBody>
        </p:sp>
        <p:sp>
          <p:nvSpPr>
            <p:cNvPr id="29" name="TextBox 20"/>
            <p:cNvSpPr txBox="1">
              <a:spLocks noChangeArrowheads="1"/>
            </p:cNvSpPr>
            <p:nvPr/>
          </p:nvSpPr>
          <p:spPr bwMode="auto">
            <a:xfrm>
              <a:off x="8540750" y="3618202"/>
              <a:ext cx="3651250" cy="3211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a:solidFill>
                    <a:prstClr val="black"/>
                  </a:solidFill>
                  <a:latin typeface="Courier New" panose="02070309020205020404" pitchFamily="49" charset="0"/>
                  <a:cs typeface="Courier New" panose="02070309020205020404" pitchFamily="49" charset="0"/>
                </a:rPr>
                <a:t>http://www.example.org/</a:t>
              </a:r>
              <a:r>
                <a:rPr lang="en-US" altLang="el-GR" sz="1600" b="1">
                  <a:solidFill>
                    <a:prstClr val="black"/>
                  </a:solidFill>
                  <a:latin typeface="Courier New" panose="02070309020205020404" pitchFamily="49" charset="0"/>
                  <a:cs typeface="Courier New" panose="02070309020205020404" pitchFamily="49" charset="0"/>
                </a:rPr>
                <a:t>info</a:t>
              </a:r>
            </a:p>
          </p:txBody>
        </p:sp>
        <p:pic>
          <p:nvPicPr>
            <p:cNvPr id="30" name="Picture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14038" y="4980277"/>
              <a:ext cx="650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2000" y="4608802"/>
              <a:ext cx="6429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9129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Data-Information-Knowledge (4)</a:t>
            </a:r>
            <a:endParaRPr lang="en-US" dirty="0"/>
          </a:p>
        </p:txBody>
      </p:sp>
      <p:sp>
        <p:nvSpPr>
          <p:cNvPr id="3" name="Content Placeholder 2"/>
          <p:cNvSpPr>
            <a:spLocks noGrp="1"/>
          </p:cNvSpPr>
          <p:nvPr>
            <p:ph idx="1"/>
          </p:nvPr>
        </p:nvSpPr>
        <p:spPr/>
        <p:txBody>
          <a:bodyPr>
            <a:noAutofit/>
          </a:bodyPr>
          <a:lstStyle/>
          <a:p>
            <a:r>
              <a:rPr lang="en-US" sz="2800" dirty="0" smtClean="0"/>
              <a:t>No clear lines between them</a:t>
            </a:r>
          </a:p>
          <a:p>
            <a:pPr lvl="1"/>
            <a:r>
              <a:rPr lang="en-US" sz="2400" dirty="0" smtClean="0"/>
              <a:t>Term </a:t>
            </a:r>
            <a:r>
              <a:rPr lang="en-US" sz="2400" dirty="0"/>
              <a:t>that is used </a:t>
            </a:r>
            <a:r>
              <a:rPr lang="en-US" sz="2400" dirty="0" smtClean="0"/>
              <a:t>depends </a:t>
            </a:r>
            <a:r>
              <a:rPr lang="en-US" sz="2400" dirty="0"/>
              <a:t>on the respective point of </a:t>
            </a:r>
            <a:r>
              <a:rPr lang="en-US" sz="2400" dirty="0" smtClean="0"/>
              <a:t>view</a:t>
            </a:r>
          </a:p>
          <a:p>
            <a:r>
              <a:rPr lang="en-US" sz="2800" dirty="0" smtClean="0"/>
              <a:t>When </a:t>
            </a:r>
            <a:r>
              <a:rPr lang="en-US" sz="2800" dirty="0"/>
              <a:t>we process collected data in order to extract </a:t>
            </a:r>
            <a:r>
              <a:rPr lang="en-US" sz="2800" dirty="0" smtClean="0"/>
              <a:t>meaning, </a:t>
            </a:r>
            <a:r>
              <a:rPr lang="en-US" sz="2800" dirty="0"/>
              <a:t>we create new </a:t>
            </a:r>
            <a:r>
              <a:rPr lang="en-US" sz="2800" dirty="0" smtClean="0"/>
              <a:t>information</a:t>
            </a:r>
          </a:p>
          <a:p>
            <a:r>
              <a:rPr lang="en-US" sz="2800" dirty="0" smtClean="0"/>
              <a:t>Addition </a:t>
            </a:r>
            <a:r>
              <a:rPr lang="en-US" sz="2800" dirty="0"/>
              <a:t>of </a:t>
            </a:r>
            <a:r>
              <a:rPr lang="en-US" sz="2800" dirty="0" smtClean="0"/>
              <a:t>semantics</a:t>
            </a:r>
          </a:p>
          <a:p>
            <a:pPr lvl="1"/>
            <a:r>
              <a:rPr lang="en-US" sz="2400" dirty="0" smtClean="0"/>
              <a:t>Indispensable </a:t>
            </a:r>
            <a:r>
              <a:rPr lang="en-US" sz="2400" dirty="0"/>
              <a:t>in generating new </a:t>
            </a:r>
            <a:r>
              <a:rPr lang="en-US" sz="2400" dirty="0" smtClean="0"/>
              <a:t>knowledge</a:t>
            </a:r>
          </a:p>
          <a:p>
            <a:pPr lvl="1"/>
            <a:r>
              <a:rPr lang="en-US" sz="2400" dirty="0" smtClean="0"/>
              <a:t>Semantic </a:t>
            </a:r>
            <a:r>
              <a:rPr lang="en-US" sz="2400" dirty="0"/>
              <a:t>enrichment of the </a:t>
            </a:r>
            <a:r>
              <a:rPr lang="en-US" sz="2400" dirty="0" smtClean="0"/>
              <a:t>information</a:t>
            </a:r>
          </a:p>
          <a:p>
            <a:pPr lvl="2"/>
            <a:r>
              <a:rPr lang="en-US" sz="2000" dirty="0" smtClean="0"/>
              <a:t>Makes </a:t>
            </a:r>
            <a:r>
              <a:rPr lang="en-US" sz="2000" dirty="0"/>
              <a:t>it unambiguously understood by any interested party (by people generally</a:t>
            </a:r>
            <a:r>
              <a:rPr lang="en-US" sz="2000" dirty="0" smtClean="0"/>
              <a:t>)</a:t>
            </a:r>
          </a:p>
          <a:p>
            <a:r>
              <a:rPr lang="en-US" sz="2800" dirty="0" smtClean="0"/>
              <a:t>Data </a:t>
            </a:r>
            <a:r>
              <a:rPr lang="en-US" sz="2800" dirty="0" smtClean="0">
                <a:latin typeface="Times New Roman" panose="02020603050405020304" pitchFamily="18" charset="0"/>
                <a:cs typeface="Times New Roman" panose="02020603050405020304" pitchFamily="18" charset="0"/>
              </a:rPr>
              <a:t>→</a:t>
            </a:r>
            <a:r>
              <a:rPr lang="en-US" sz="2800" dirty="0"/>
              <a:t> </a:t>
            </a:r>
            <a:r>
              <a:rPr lang="en-US" sz="2800" dirty="0" smtClean="0"/>
              <a:t>Information </a:t>
            </a:r>
            <a:r>
              <a:rPr lang="en-US" sz="2800" dirty="0">
                <a:latin typeface="Times New Roman" panose="02020603050405020304" pitchFamily="18" charset="0"/>
                <a:cs typeface="Times New Roman" panose="02020603050405020304" pitchFamily="18" charset="0"/>
              </a:rPr>
              <a:t>→ </a:t>
            </a:r>
            <a:r>
              <a:rPr lang="en-US" sz="2800" dirty="0" smtClean="0"/>
              <a:t>Knowledge</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22</a:t>
            </a:fld>
            <a:endParaRPr lang="en-US"/>
          </a:p>
        </p:txBody>
      </p:sp>
    </p:spTree>
    <p:extLst>
      <p:ext uri="{BB962C8B-B14F-4D97-AF65-F5344CB8AC3E}">
        <p14:creationId xmlns:p14="http://schemas.microsoft.com/office/powerpoint/2010/main" val="321276117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t>
            </a:r>
            <a:r>
              <a:rPr lang="en-US" dirty="0" smtClean="0"/>
              <a:t>URIs</a:t>
            </a:r>
            <a:r>
              <a:rPr lang="el-GR" dirty="0" smtClean="0"/>
              <a:t> </a:t>
            </a:r>
            <a:r>
              <a:rPr lang="en-US" dirty="0" smtClean="0"/>
              <a:t>without Content Negotiation</a:t>
            </a:r>
            <a:endParaRPr lang="en-US" dirty="0"/>
          </a:p>
        </p:txBody>
      </p:sp>
      <p:sp>
        <p:nvSpPr>
          <p:cNvPr id="3" name="Content Placeholder 2"/>
          <p:cNvSpPr>
            <a:spLocks noGrp="1"/>
          </p:cNvSpPr>
          <p:nvPr>
            <p:ph idx="1"/>
          </p:nvPr>
        </p:nvSpPr>
        <p:spPr>
          <a:xfrm>
            <a:off x="1098000" y="1846800"/>
            <a:ext cx="6771555" cy="4351338"/>
          </a:xfrm>
        </p:spPr>
        <p:txBody>
          <a:bodyPr>
            <a:normAutofit/>
          </a:bodyPr>
          <a:lstStyle/>
          <a:p>
            <a:r>
              <a:rPr lang="en-US" sz="2800" dirty="0" smtClean="0"/>
              <a:t>Can </a:t>
            </a:r>
            <a:r>
              <a:rPr lang="en-US" sz="2800" dirty="0"/>
              <a:t>be implemented by simply uploading static RDF files to a Web </a:t>
            </a:r>
            <a:r>
              <a:rPr lang="en-US" sz="2800" dirty="0" smtClean="0"/>
              <a:t>server</a:t>
            </a:r>
          </a:p>
          <a:p>
            <a:pPr lvl="1"/>
            <a:r>
              <a:rPr lang="en-US" sz="2400" dirty="0" smtClean="0"/>
              <a:t>No special </a:t>
            </a:r>
            <a:r>
              <a:rPr lang="en-US" sz="2400" dirty="0"/>
              <a:t>server </a:t>
            </a:r>
            <a:r>
              <a:rPr lang="en-US" sz="2400" dirty="0" smtClean="0"/>
              <a:t>configuration is needed</a:t>
            </a:r>
          </a:p>
          <a:p>
            <a:pPr lvl="1"/>
            <a:r>
              <a:rPr lang="en-US" sz="2400" dirty="0" smtClean="0"/>
              <a:t>Not as technically </a:t>
            </a:r>
            <a:r>
              <a:rPr lang="en-US" sz="2400" dirty="0"/>
              <a:t>challenging as the </a:t>
            </a:r>
            <a:r>
              <a:rPr lang="en-US" sz="2400" dirty="0" smtClean="0"/>
              <a:t>previous one</a:t>
            </a:r>
          </a:p>
          <a:p>
            <a:r>
              <a:rPr lang="en-US" sz="2800" dirty="0" smtClean="0"/>
              <a:t>Popular for </a:t>
            </a:r>
            <a:r>
              <a:rPr lang="en-US" sz="2800" dirty="0"/>
              <a:t>quick-and-dirty RDF </a:t>
            </a:r>
            <a:r>
              <a:rPr lang="en-US" sz="2800" dirty="0" smtClean="0"/>
              <a:t>publication</a:t>
            </a:r>
          </a:p>
          <a:p>
            <a:r>
              <a:rPr lang="en-US" sz="2800" dirty="0" smtClean="0"/>
              <a:t>Major problem: clients will </a:t>
            </a:r>
            <a:r>
              <a:rPr lang="en-US" sz="2800" dirty="0"/>
              <a:t>be obliged </a:t>
            </a:r>
            <a:r>
              <a:rPr lang="en-US" sz="2800" dirty="0" smtClean="0"/>
              <a:t>to load </a:t>
            </a:r>
            <a:r>
              <a:rPr lang="en-US" sz="2800" dirty="0"/>
              <a:t>(download) the whole RDF </a:t>
            </a:r>
            <a:r>
              <a:rPr lang="en-US" sz="2800" dirty="0" smtClean="0"/>
              <a:t>file</a:t>
            </a:r>
            <a:endParaRPr lang="en-US" sz="2800" dirty="0"/>
          </a:p>
          <a:p>
            <a:pPr lvl="1"/>
            <a:r>
              <a:rPr lang="en-US" sz="2400" dirty="0" smtClean="0"/>
              <a:t>Even if they are interested </a:t>
            </a:r>
            <a:r>
              <a:rPr lang="en-US" sz="2400" dirty="0"/>
              <a:t>in only one of the resources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220</a:t>
            </a:fld>
            <a:endParaRPr lang="en-US"/>
          </a:p>
        </p:txBody>
      </p:sp>
      <p:sp>
        <p:nvSpPr>
          <p:cNvPr id="32" name="TextBox 1"/>
          <p:cNvSpPr txBox="1">
            <a:spLocks noChangeArrowheads="1"/>
          </p:cNvSpPr>
          <p:nvPr/>
        </p:nvSpPr>
        <p:spPr bwMode="auto">
          <a:xfrm>
            <a:off x="7609754" y="2395997"/>
            <a:ext cx="45822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info#alpha</a:t>
            </a:r>
          </a:p>
        </p:txBody>
      </p:sp>
      <p:sp>
        <p:nvSpPr>
          <p:cNvPr id="33" name="Oval 32"/>
          <p:cNvSpPr/>
          <p:nvPr/>
        </p:nvSpPr>
        <p:spPr>
          <a:xfrm>
            <a:off x="9119466" y="2768172"/>
            <a:ext cx="1704975" cy="244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cs typeface="Times New Roman" panose="02020603050405020304" pitchFamily="18" charset="0"/>
              </a:rPr>
              <a:t>ID</a:t>
            </a:r>
          </a:p>
        </p:txBody>
      </p:sp>
      <p:sp>
        <p:nvSpPr>
          <p:cNvPr id="34" name="TextBox 11"/>
          <p:cNvSpPr txBox="1">
            <a:spLocks noChangeArrowheads="1"/>
          </p:cNvSpPr>
          <p:nvPr/>
        </p:nvSpPr>
        <p:spPr bwMode="auto">
          <a:xfrm>
            <a:off x="8216179" y="4533547"/>
            <a:ext cx="35115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info</a:t>
            </a:r>
          </a:p>
        </p:txBody>
      </p:sp>
      <p:cxnSp>
        <p:nvCxnSpPr>
          <p:cNvPr id="35" name="Straight Arrow Connector 34"/>
          <p:cNvCxnSpPr>
            <a:stCxn id="33" idx="4"/>
          </p:cNvCxnSpPr>
          <p:nvPr/>
        </p:nvCxnSpPr>
        <p:spPr>
          <a:xfrm>
            <a:off x="9971954" y="3012647"/>
            <a:ext cx="0" cy="698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9"/>
          <p:cNvSpPr txBox="1">
            <a:spLocks noChangeArrowheads="1"/>
          </p:cNvSpPr>
          <p:nvPr/>
        </p:nvSpPr>
        <p:spPr bwMode="auto">
          <a:xfrm>
            <a:off x="8462241" y="3176097"/>
            <a:ext cx="3019425"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alibri" panose="020F0502020204030204"/>
                <a:cs typeface="Times New Roman" panose="02020603050405020304" pitchFamily="18" charset="0"/>
              </a:rPr>
              <a:t>Automatic truncation of fragment</a:t>
            </a:r>
          </a:p>
        </p:txBody>
      </p:sp>
      <p:pic>
        <p:nvPicPr>
          <p:cNvPr id="3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9691" y="3710709"/>
            <a:ext cx="6445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2048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303 URIs (1)</a:t>
            </a:r>
            <a:endParaRPr lang="en-US" dirty="0"/>
          </a:p>
        </p:txBody>
      </p:sp>
      <p:sp>
        <p:nvSpPr>
          <p:cNvPr id="3" name="Content Placeholder 2"/>
          <p:cNvSpPr>
            <a:spLocks noGrp="1"/>
          </p:cNvSpPr>
          <p:nvPr>
            <p:ph idx="1"/>
          </p:nvPr>
        </p:nvSpPr>
        <p:spPr/>
        <p:txBody>
          <a:bodyPr>
            <a:noAutofit/>
          </a:bodyPr>
          <a:lstStyle/>
          <a:p>
            <a:r>
              <a:rPr lang="en-US" sz="3200" dirty="0" smtClean="0"/>
              <a:t>Approach relies </a:t>
            </a:r>
            <a:r>
              <a:rPr lang="en-US" sz="3200" dirty="0"/>
              <a:t>on the “303 See </a:t>
            </a:r>
            <a:r>
              <a:rPr lang="en-US" sz="3200" dirty="0" smtClean="0"/>
              <a:t>Other” HTTP </a:t>
            </a:r>
            <a:r>
              <a:rPr lang="en-US" sz="3200" dirty="0"/>
              <a:t>status </a:t>
            </a:r>
            <a:r>
              <a:rPr lang="en-US" sz="3200" dirty="0" smtClean="0"/>
              <a:t>code</a:t>
            </a:r>
          </a:p>
          <a:p>
            <a:pPr lvl="1"/>
            <a:r>
              <a:rPr lang="en-US" sz="2800" dirty="0" smtClean="0"/>
              <a:t>Indication </a:t>
            </a:r>
            <a:r>
              <a:rPr lang="en-US" sz="2800" dirty="0"/>
              <a:t>that the requested resource is not a </a:t>
            </a:r>
            <a:r>
              <a:rPr lang="en-US" sz="2800" dirty="0" smtClean="0"/>
              <a:t>regular Web document</a:t>
            </a:r>
            <a:endParaRPr lang="en-US" sz="2800" dirty="0"/>
          </a:p>
          <a:p>
            <a:r>
              <a:rPr lang="en-US" sz="3200" dirty="0" smtClean="0"/>
              <a:t>Regular </a:t>
            </a:r>
            <a:r>
              <a:rPr lang="en-US" sz="3200" dirty="0"/>
              <a:t>HTTP response (200) cannot be </a:t>
            </a:r>
            <a:r>
              <a:rPr lang="en-US" sz="3200" dirty="0" smtClean="0"/>
              <a:t>returned</a:t>
            </a:r>
          </a:p>
          <a:p>
            <a:pPr lvl="1"/>
            <a:r>
              <a:rPr lang="en-US" sz="2800" dirty="0" smtClean="0"/>
              <a:t>Requested </a:t>
            </a:r>
            <a:r>
              <a:rPr lang="en-US" sz="2800" dirty="0"/>
              <a:t>resource does not have </a:t>
            </a:r>
            <a:r>
              <a:rPr lang="en-US" sz="2800" dirty="0" smtClean="0"/>
              <a:t>a suitable representation</a:t>
            </a:r>
          </a:p>
          <a:p>
            <a:r>
              <a:rPr lang="en-US" sz="3200" dirty="0" smtClean="0"/>
              <a:t>However</a:t>
            </a:r>
            <a:r>
              <a:rPr lang="en-US" sz="3200" dirty="0"/>
              <a:t>, we still can retrieve description about this </a:t>
            </a:r>
            <a:r>
              <a:rPr lang="en-US" sz="3200" dirty="0" smtClean="0"/>
              <a:t>resource</a:t>
            </a:r>
          </a:p>
          <a:p>
            <a:pPr lvl="1"/>
            <a:r>
              <a:rPr lang="en-US" sz="2800" dirty="0" smtClean="0"/>
              <a:t>Distinguishing </a:t>
            </a:r>
            <a:r>
              <a:rPr lang="en-US" sz="2800" dirty="0"/>
              <a:t>between the real-world resource and its description (representation) on the </a:t>
            </a:r>
            <a:r>
              <a:rPr lang="en-US" sz="2800" dirty="0" smtClean="0"/>
              <a:t>Web</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221</a:t>
            </a:fld>
            <a:endParaRPr lang="en-US"/>
          </a:p>
        </p:txBody>
      </p:sp>
    </p:spTree>
    <p:extLst>
      <p:ext uri="{BB962C8B-B14F-4D97-AF65-F5344CB8AC3E}">
        <p14:creationId xmlns:p14="http://schemas.microsoft.com/office/powerpoint/2010/main" val="165709109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303 URIs (2)</a:t>
            </a:r>
            <a:endParaRPr lang="en-US" dirty="0"/>
          </a:p>
        </p:txBody>
      </p:sp>
      <p:sp>
        <p:nvSpPr>
          <p:cNvPr id="3" name="Content Placeholder 2"/>
          <p:cNvSpPr>
            <a:spLocks noGrp="1"/>
          </p:cNvSpPr>
          <p:nvPr>
            <p:ph idx="1"/>
          </p:nvPr>
        </p:nvSpPr>
        <p:spPr/>
        <p:txBody>
          <a:bodyPr>
            <a:noAutofit/>
          </a:bodyPr>
          <a:lstStyle/>
          <a:p>
            <a:r>
              <a:rPr lang="en-US" sz="3200" dirty="0" smtClean="0"/>
              <a:t>HTTP </a:t>
            </a:r>
            <a:r>
              <a:rPr lang="en-US" sz="3200" dirty="0"/>
              <a:t>303 is a redirect status </a:t>
            </a:r>
            <a:r>
              <a:rPr lang="en-US" sz="3200" dirty="0" smtClean="0"/>
              <a:t>code</a:t>
            </a:r>
          </a:p>
          <a:p>
            <a:pPr lvl="1"/>
            <a:r>
              <a:rPr lang="en-US" sz="2800" dirty="0" smtClean="0"/>
              <a:t>Server provides </a:t>
            </a:r>
            <a:r>
              <a:rPr lang="en-US" sz="2800" dirty="0"/>
              <a:t>the location of a document </a:t>
            </a:r>
            <a:r>
              <a:rPr lang="en-US" sz="2800" dirty="0" smtClean="0"/>
              <a:t>that represents </a:t>
            </a:r>
            <a:r>
              <a:rPr lang="en-US" sz="2800" dirty="0"/>
              <a:t>the </a:t>
            </a:r>
            <a:r>
              <a:rPr lang="en-US" sz="2800" dirty="0" smtClean="0"/>
              <a:t>resource</a:t>
            </a:r>
          </a:p>
          <a:p>
            <a:r>
              <a:rPr lang="en-US" sz="3200" dirty="0" smtClean="0"/>
              <a:t>E.g. companies </a:t>
            </a:r>
            <a:r>
              <a:rPr lang="en-US" sz="3200" dirty="0"/>
              <a:t>Alpha and Beta can </a:t>
            </a:r>
            <a:r>
              <a:rPr lang="en-US" sz="3200" dirty="0" smtClean="0"/>
              <a:t>be described </a:t>
            </a:r>
            <a:r>
              <a:rPr lang="en-US" sz="3200" dirty="0"/>
              <a:t>using the following </a:t>
            </a:r>
            <a:r>
              <a:rPr lang="en-US" sz="3200" dirty="0" smtClean="0"/>
              <a:t>URIs</a:t>
            </a:r>
          </a:p>
          <a:p>
            <a:pPr lvl="1"/>
            <a:r>
              <a:rPr lang="en-US" sz="2800" dirty="0"/>
              <a:t>http://</a:t>
            </a:r>
            <a:r>
              <a:rPr lang="en-US" sz="2800" dirty="0" smtClean="0"/>
              <a:t>www.example.org/id/alpha </a:t>
            </a:r>
            <a:endParaRPr lang="en-US" sz="2800" dirty="0"/>
          </a:p>
          <a:p>
            <a:pPr lvl="1"/>
            <a:r>
              <a:rPr lang="en-US" sz="2800" dirty="0"/>
              <a:t>http://</a:t>
            </a:r>
            <a:r>
              <a:rPr lang="en-US" sz="2800" dirty="0" smtClean="0"/>
              <a:t>www.example.org/id/beta</a:t>
            </a:r>
          </a:p>
          <a:p>
            <a:r>
              <a:rPr lang="en-US" sz="3200" dirty="0"/>
              <a:t>Server can be configured to answer requests to these URIs with a 303 (redirect) HTTP status code</a:t>
            </a:r>
          </a:p>
          <a:p>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222</a:t>
            </a:fld>
            <a:endParaRPr lang="en-US"/>
          </a:p>
        </p:txBody>
      </p:sp>
    </p:spTree>
    <p:extLst>
      <p:ext uri="{BB962C8B-B14F-4D97-AF65-F5344CB8AC3E}">
        <p14:creationId xmlns:p14="http://schemas.microsoft.com/office/powerpoint/2010/main" val="37624519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303 URIs (3)</a:t>
            </a:r>
            <a:endParaRPr lang="en-US" dirty="0"/>
          </a:p>
        </p:txBody>
      </p:sp>
      <p:sp>
        <p:nvSpPr>
          <p:cNvPr id="3" name="Content Placeholder 2"/>
          <p:cNvSpPr>
            <a:spLocks noGrp="1"/>
          </p:cNvSpPr>
          <p:nvPr>
            <p:ph idx="1"/>
          </p:nvPr>
        </p:nvSpPr>
        <p:spPr/>
        <p:txBody>
          <a:bodyPr>
            <a:noAutofit/>
          </a:bodyPr>
          <a:lstStyle/>
          <a:p>
            <a:r>
              <a:rPr lang="en-US" sz="2800" dirty="0" smtClean="0"/>
              <a:t>Location can contain </a:t>
            </a:r>
            <a:r>
              <a:rPr lang="en-US" sz="2800" dirty="0"/>
              <a:t>an HTML, an RDF, or any alternative form, </a:t>
            </a:r>
            <a:r>
              <a:rPr lang="en-US" sz="2800" dirty="0" smtClean="0"/>
              <a:t>e.g.</a:t>
            </a:r>
            <a:endParaRPr lang="en-US" sz="2800" dirty="0"/>
          </a:p>
          <a:p>
            <a:pPr lvl="1"/>
            <a:r>
              <a:rPr lang="en-US" sz="2400" dirty="0"/>
              <a:t>http://</a:t>
            </a:r>
            <a:r>
              <a:rPr lang="en-US" sz="2400" dirty="0" smtClean="0"/>
              <a:t>www.example.org/doc/alpha</a:t>
            </a:r>
            <a:endParaRPr lang="en-US" sz="2400" dirty="0"/>
          </a:p>
          <a:p>
            <a:pPr lvl="1"/>
            <a:r>
              <a:rPr lang="en-US" sz="2400" dirty="0"/>
              <a:t>http://</a:t>
            </a:r>
            <a:r>
              <a:rPr lang="en-US" sz="2400" dirty="0" smtClean="0"/>
              <a:t>www.example.org/doc/beta</a:t>
            </a:r>
          </a:p>
          <a:p>
            <a:r>
              <a:rPr lang="en-US" sz="2800" dirty="0"/>
              <a:t>This setup allows to maintain </a:t>
            </a:r>
            <a:r>
              <a:rPr lang="en-US" sz="2800" dirty="0" err="1"/>
              <a:t>bookmarkable</a:t>
            </a:r>
            <a:r>
              <a:rPr lang="en-US" sz="2800" dirty="0"/>
              <a:t>, de-</a:t>
            </a:r>
            <a:r>
              <a:rPr lang="en-US" sz="2800" dirty="0" err="1"/>
              <a:t>referenceable</a:t>
            </a:r>
            <a:r>
              <a:rPr lang="en-US" sz="2800" dirty="0"/>
              <a:t> </a:t>
            </a:r>
            <a:r>
              <a:rPr lang="en-US" sz="2800" dirty="0" smtClean="0"/>
              <a:t>URIs</a:t>
            </a:r>
          </a:p>
          <a:p>
            <a:pPr lvl="1"/>
            <a:r>
              <a:rPr lang="en-US" sz="2400" dirty="0" smtClean="0"/>
              <a:t>For </a:t>
            </a:r>
            <a:r>
              <a:rPr lang="en-US" sz="2400" dirty="0"/>
              <a:t>both the RDF and HTML </a:t>
            </a:r>
            <a:r>
              <a:rPr lang="en-US" sz="2400" dirty="0" smtClean="0"/>
              <a:t>views of </a:t>
            </a:r>
            <a:r>
              <a:rPr lang="en-US" sz="2400" dirty="0"/>
              <a:t>the same </a:t>
            </a:r>
            <a:r>
              <a:rPr lang="en-US" sz="2400" dirty="0" smtClean="0"/>
              <a:t>resource</a:t>
            </a:r>
          </a:p>
          <a:p>
            <a:r>
              <a:rPr lang="en-US" sz="2800" dirty="0" smtClean="0"/>
              <a:t>A </a:t>
            </a:r>
            <a:r>
              <a:rPr lang="en-US" sz="2800" dirty="0"/>
              <a:t>very flexible </a:t>
            </a:r>
            <a:r>
              <a:rPr lang="en-US" sz="2800" dirty="0" smtClean="0"/>
              <a:t>approach</a:t>
            </a:r>
          </a:p>
          <a:p>
            <a:pPr lvl="1"/>
            <a:r>
              <a:rPr lang="en-US" sz="2400" dirty="0" smtClean="0"/>
              <a:t>Redirection </a:t>
            </a:r>
            <a:r>
              <a:rPr lang="en-US" sz="2400" dirty="0"/>
              <a:t>target can </a:t>
            </a:r>
            <a:r>
              <a:rPr lang="en-US" sz="2400" dirty="0" smtClean="0"/>
              <a:t>be configured </a:t>
            </a:r>
            <a:r>
              <a:rPr lang="en-US" sz="2400" dirty="0"/>
              <a:t>separately per </a:t>
            </a:r>
            <a:r>
              <a:rPr lang="en-US" sz="2400" dirty="0" smtClean="0"/>
              <a:t>resource</a:t>
            </a:r>
          </a:p>
          <a:p>
            <a:pPr lvl="1"/>
            <a:r>
              <a:rPr lang="en-US" sz="2400" dirty="0" smtClean="0"/>
              <a:t>There </a:t>
            </a:r>
            <a:r>
              <a:rPr lang="en-US" sz="2400" dirty="0"/>
              <a:t>could be a document for each resource, or one (large</a:t>
            </a:r>
            <a:r>
              <a:rPr lang="en-US" sz="2400" dirty="0" smtClean="0"/>
              <a:t>)</a:t>
            </a:r>
            <a:r>
              <a:rPr lang="en-US" sz="2400" dirty="0"/>
              <a:t> document with descriptions of all the </a:t>
            </a:r>
            <a:r>
              <a:rPr lang="en-US" sz="2400" dirty="0" smtClean="0"/>
              <a:t>resources</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223</a:t>
            </a:fld>
            <a:endParaRPr lang="en-US"/>
          </a:p>
        </p:txBody>
      </p:sp>
    </p:spTree>
    <p:extLst>
      <p:ext uri="{BB962C8B-B14F-4D97-AF65-F5344CB8AC3E}">
        <p14:creationId xmlns:p14="http://schemas.microsoft.com/office/powerpoint/2010/main" val="326605374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303 URIs (4)</a:t>
            </a:r>
            <a:endParaRPr lang="en-US" dirty="0"/>
          </a:p>
        </p:txBody>
      </p:sp>
      <p:sp>
        <p:nvSpPr>
          <p:cNvPr id="3" name="Content Placeholder 2"/>
          <p:cNvSpPr>
            <a:spLocks noGrp="1"/>
          </p:cNvSpPr>
          <p:nvPr>
            <p:ph idx="1"/>
          </p:nvPr>
        </p:nvSpPr>
        <p:spPr>
          <a:xfrm>
            <a:off x="1098000" y="1846800"/>
            <a:ext cx="5180013" cy="4351338"/>
          </a:xfrm>
        </p:spPr>
        <p:txBody>
          <a:bodyPr>
            <a:normAutofit/>
          </a:bodyPr>
          <a:lstStyle/>
          <a:p>
            <a:r>
              <a:rPr lang="en-US" sz="3200" dirty="0"/>
              <a:t>303 </a:t>
            </a:r>
            <a:r>
              <a:rPr lang="en-US" sz="3200" dirty="0" smtClean="0"/>
              <a:t>URI solution based on a generic </a:t>
            </a:r>
            <a:r>
              <a:rPr lang="en-US" sz="3200" dirty="0"/>
              <a:t>document URI</a:t>
            </a:r>
          </a:p>
        </p:txBody>
      </p:sp>
      <p:sp>
        <p:nvSpPr>
          <p:cNvPr id="21" name="Date Placeholder 20"/>
          <p:cNvSpPr>
            <a:spLocks noGrp="1"/>
          </p:cNvSpPr>
          <p:nvPr>
            <p:ph type="dt" sz="half" idx="10"/>
          </p:nvPr>
        </p:nvSpPr>
        <p:spPr/>
        <p:txBody>
          <a:bodyPr/>
          <a:lstStyle/>
          <a:p>
            <a:r>
              <a:rPr lang="el-GR" smtClean="0"/>
              <a:t>Chapter 3</a:t>
            </a:r>
            <a:endParaRPr lang="en-US"/>
          </a:p>
        </p:txBody>
      </p:sp>
      <p:sp>
        <p:nvSpPr>
          <p:cNvPr id="22" name="Footer Placeholder 21"/>
          <p:cNvSpPr>
            <a:spLocks noGrp="1"/>
          </p:cNvSpPr>
          <p:nvPr>
            <p:ph type="ftr" sz="quarter" idx="11"/>
          </p:nvPr>
        </p:nvSpPr>
        <p:spPr/>
        <p:txBody>
          <a:bodyPr/>
          <a:lstStyle/>
          <a:p>
            <a:r>
              <a:rPr lang="en-US" smtClean="0"/>
              <a:t>Materializing the Web of Linked Data</a:t>
            </a:r>
            <a:endParaRPr lang="en-US"/>
          </a:p>
        </p:txBody>
      </p:sp>
      <p:sp>
        <p:nvSpPr>
          <p:cNvPr id="23" name="Slide Number Placeholder 22"/>
          <p:cNvSpPr>
            <a:spLocks noGrp="1"/>
          </p:cNvSpPr>
          <p:nvPr>
            <p:ph type="sldNum" sz="quarter" idx="12"/>
          </p:nvPr>
        </p:nvSpPr>
        <p:spPr/>
        <p:txBody>
          <a:bodyPr/>
          <a:lstStyle/>
          <a:p>
            <a:fld id="{93ECB2FE-F275-4179-BB2C-35EE9387AA7C}" type="slidenum">
              <a:rPr lang="en-US" smtClean="0"/>
              <a:pPr/>
              <a:t>224</a:t>
            </a:fld>
            <a:endParaRPr lang="en-US"/>
          </a:p>
        </p:txBody>
      </p:sp>
      <p:sp>
        <p:nvSpPr>
          <p:cNvPr id="4" name="TextBox 1"/>
          <p:cNvSpPr txBox="1">
            <a:spLocks noChangeArrowheads="1"/>
          </p:cNvSpPr>
          <p:nvPr/>
        </p:nvSpPr>
        <p:spPr bwMode="auto">
          <a:xfrm>
            <a:off x="6151418" y="1718399"/>
            <a:ext cx="41207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id/alpha</a:t>
            </a:r>
          </a:p>
        </p:txBody>
      </p:sp>
      <p:sp>
        <p:nvSpPr>
          <p:cNvPr id="5" name="Oval 4"/>
          <p:cNvSpPr/>
          <p:nvPr/>
        </p:nvSpPr>
        <p:spPr>
          <a:xfrm>
            <a:off x="7359299" y="2043131"/>
            <a:ext cx="1704975" cy="4778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cs typeface="Times New Roman" panose="02020603050405020304" pitchFamily="18" charset="0"/>
              </a:rPr>
              <a:t>Thing</a:t>
            </a:r>
          </a:p>
        </p:txBody>
      </p:sp>
      <p:sp>
        <p:nvSpPr>
          <p:cNvPr id="6" name="Oval 5"/>
          <p:cNvSpPr/>
          <p:nvPr/>
        </p:nvSpPr>
        <p:spPr>
          <a:xfrm>
            <a:off x="7129957" y="3341519"/>
            <a:ext cx="2171700" cy="4508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prstClr val="black"/>
              </a:solidFill>
              <a:latin typeface="Times New Roman" panose="02020603050405020304" pitchFamily="18" charset="0"/>
              <a:cs typeface="Times New Roman" panose="02020603050405020304" pitchFamily="18" charset="0"/>
            </a:endParaRPr>
          </a:p>
        </p:txBody>
      </p:sp>
      <p:sp>
        <p:nvSpPr>
          <p:cNvPr id="7" name="TextBox 8"/>
          <p:cNvSpPr txBox="1">
            <a:spLocks noChangeArrowheads="1"/>
          </p:cNvSpPr>
          <p:nvPr/>
        </p:nvSpPr>
        <p:spPr bwMode="auto">
          <a:xfrm>
            <a:off x="6988175" y="2572531"/>
            <a:ext cx="12134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alibri" panose="020F0502020204030204"/>
                <a:cs typeface="Times New Roman" panose="02020603050405020304" pitchFamily="18" charset="0"/>
              </a:rPr>
              <a:t>303 redirect</a:t>
            </a:r>
          </a:p>
        </p:txBody>
      </p:sp>
      <p:cxnSp>
        <p:nvCxnSpPr>
          <p:cNvPr id="8" name="Straight Arrow Connector 7"/>
          <p:cNvCxnSpPr>
            <a:stCxn id="5" idx="4"/>
            <a:endCxn id="6" idx="0"/>
          </p:cNvCxnSpPr>
          <p:nvPr/>
        </p:nvCxnSpPr>
        <p:spPr>
          <a:xfrm>
            <a:off x="8211787" y="2520969"/>
            <a:ext cx="4020" cy="820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4"/>
            <a:endCxn id="19" idx="0"/>
          </p:cNvCxnSpPr>
          <p:nvPr/>
        </p:nvCxnSpPr>
        <p:spPr>
          <a:xfrm flipH="1">
            <a:off x="7193457" y="3792369"/>
            <a:ext cx="1022350" cy="8159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4"/>
            <a:endCxn id="18" idx="0"/>
          </p:cNvCxnSpPr>
          <p:nvPr/>
        </p:nvCxnSpPr>
        <p:spPr>
          <a:xfrm>
            <a:off x="8215807" y="3792369"/>
            <a:ext cx="1466850" cy="1371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5"/>
          <p:cNvSpPr txBox="1">
            <a:spLocks noChangeArrowheads="1"/>
          </p:cNvSpPr>
          <p:nvPr/>
        </p:nvSpPr>
        <p:spPr bwMode="auto">
          <a:xfrm>
            <a:off x="4807950" y="3798719"/>
            <a:ext cx="2712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application/</a:t>
            </a:r>
            <a:r>
              <a:rPr lang="en-US" altLang="el-GR" sz="1600" dirty="0" err="1">
                <a:solidFill>
                  <a:prstClr val="black"/>
                </a:solidFill>
                <a:latin typeface="Courier New" panose="02070309020205020404" pitchFamily="49" charset="0"/>
                <a:cs typeface="Courier New" panose="02070309020205020404" pitchFamily="49" charset="0"/>
              </a:rPr>
              <a:t>rdf+xml</a:t>
            </a:r>
            <a:r>
              <a:rPr lang="en-US" altLang="el-GR" sz="1600" dirty="0">
                <a:solidFill>
                  <a:prstClr val="black"/>
                </a:solidFill>
                <a:latin typeface="Courier New" panose="02070309020205020404" pitchFamily="49" charset="0"/>
                <a:cs typeface="Courier New" panose="02070309020205020404" pitchFamily="49" charset="0"/>
              </a:rPr>
              <a:t> </a:t>
            </a:r>
            <a:r>
              <a:rPr lang="en-US" altLang="el-GR" sz="1600" dirty="0">
                <a:solidFill>
                  <a:prstClr val="black"/>
                </a:solidFill>
                <a:latin typeface="Calibri" panose="020F0502020204030204"/>
                <a:cs typeface="Times New Roman" panose="02020603050405020304" pitchFamily="18" charset="0"/>
              </a:rPr>
              <a:t>wins</a:t>
            </a:r>
          </a:p>
        </p:txBody>
      </p:sp>
      <p:sp>
        <p:nvSpPr>
          <p:cNvPr id="12" name="TextBox 16"/>
          <p:cNvSpPr txBox="1">
            <a:spLocks noChangeArrowheads="1"/>
          </p:cNvSpPr>
          <p:nvPr/>
        </p:nvSpPr>
        <p:spPr bwMode="auto">
          <a:xfrm>
            <a:off x="8829031" y="3798719"/>
            <a:ext cx="1284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text/html </a:t>
            </a:r>
            <a:r>
              <a:rPr lang="en-US" altLang="el-GR" sz="1600" dirty="0">
                <a:solidFill>
                  <a:prstClr val="black"/>
                </a:solidFill>
                <a:latin typeface="Calibri" panose="020F0502020204030204"/>
                <a:cs typeface="Times New Roman" panose="02020603050405020304" pitchFamily="18" charset="0"/>
              </a:rPr>
              <a:t>wins</a:t>
            </a:r>
          </a:p>
        </p:txBody>
      </p:sp>
      <p:sp>
        <p:nvSpPr>
          <p:cNvPr id="13" name="TextBox 17"/>
          <p:cNvSpPr txBox="1">
            <a:spLocks noChangeArrowheads="1"/>
          </p:cNvSpPr>
          <p:nvPr/>
        </p:nvSpPr>
        <p:spPr bwMode="auto">
          <a:xfrm>
            <a:off x="6115794" y="5744389"/>
            <a:ext cx="49292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Content-Location:</a:t>
            </a:r>
          </a:p>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doc/alpha.html</a:t>
            </a:r>
          </a:p>
        </p:txBody>
      </p:sp>
      <p:sp>
        <p:nvSpPr>
          <p:cNvPr id="14" name="TextBox 18"/>
          <p:cNvSpPr txBox="1">
            <a:spLocks noChangeArrowheads="1"/>
          </p:cNvSpPr>
          <p:nvPr/>
        </p:nvSpPr>
        <p:spPr bwMode="auto">
          <a:xfrm>
            <a:off x="3633851" y="5122502"/>
            <a:ext cx="52919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Content-Location:</a:t>
            </a:r>
          </a:p>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doc/alpha.rdf</a:t>
            </a:r>
          </a:p>
        </p:txBody>
      </p:sp>
      <p:sp>
        <p:nvSpPr>
          <p:cNvPr id="15" name="TextBox 19"/>
          <p:cNvSpPr txBox="1">
            <a:spLocks noChangeArrowheads="1"/>
          </p:cNvSpPr>
          <p:nvPr/>
        </p:nvSpPr>
        <p:spPr bwMode="auto">
          <a:xfrm>
            <a:off x="7149007" y="3435181"/>
            <a:ext cx="2170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alibri" panose="020F0502020204030204"/>
                <a:cs typeface="Times New Roman" panose="02020603050405020304" pitchFamily="18" charset="0"/>
              </a:rPr>
              <a:t>Generic Document</a:t>
            </a:r>
          </a:p>
        </p:txBody>
      </p:sp>
      <p:sp>
        <p:nvSpPr>
          <p:cNvPr id="16" name="TextBox 20"/>
          <p:cNvSpPr txBox="1">
            <a:spLocks noChangeArrowheads="1"/>
          </p:cNvSpPr>
          <p:nvPr/>
        </p:nvSpPr>
        <p:spPr bwMode="auto">
          <a:xfrm>
            <a:off x="7389513" y="4331696"/>
            <a:ext cx="1628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alibri" panose="020F0502020204030204"/>
                <a:cs typeface="Times New Roman" panose="02020603050405020304" pitchFamily="18" charset="0"/>
              </a:rPr>
              <a:t>content negotiation</a:t>
            </a:r>
          </a:p>
        </p:txBody>
      </p:sp>
      <p:sp>
        <p:nvSpPr>
          <p:cNvPr id="17" name="TextBox 9"/>
          <p:cNvSpPr txBox="1">
            <a:spLocks noChangeArrowheads="1"/>
          </p:cNvSpPr>
          <p:nvPr/>
        </p:nvSpPr>
        <p:spPr bwMode="auto">
          <a:xfrm>
            <a:off x="6014851" y="2861456"/>
            <a:ext cx="439387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doc/alpha</a:t>
            </a:r>
          </a:p>
        </p:txBody>
      </p:sp>
      <p:pic>
        <p:nvPicPr>
          <p:cNvPr id="18"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7219" y="5163969"/>
            <a:ext cx="6508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1194" y="4608344"/>
            <a:ext cx="6445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2886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303 URIs (5)</a:t>
            </a:r>
            <a:endParaRPr lang="en-US" dirty="0"/>
          </a:p>
        </p:txBody>
      </p:sp>
      <p:sp>
        <p:nvSpPr>
          <p:cNvPr id="3" name="Content Placeholder 2"/>
          <p:cNvSpPr>
            <a:spLocks noGrp="1"/>
          </p:cNvSpPr>
          <p:nvPr>
            <p:ph idx="1"/>
          </p:nvPr>
        </p:nvSpPr>
        <p:spPr>
          <a:xfrm>
            <a:off x="1098000" y="1846800"/>
            <a:ext cx="6629400" cy="4351338"/>
          </a:xfrm>
        </p:spPr>
        <p:txBody>
          <a:bodyPr>
            <a:normAutofit/>
          </a:bodyPr>
          <a:lstStyle/>
          <a:p>
            <a:r>
              <a:rPr lang="en-US" sz="3200" dirty="0" smtClean="0"/>
              <a:t>303 </a:t>
            </a:r>
            <a:r>
              <a:rPr lang="en-US" sz="3200" dirty="0"/>
              <a:t>URI solution without the generic document </a:t>
            </a:r>
            <a:r>
              <a:rPr lang="en-US" sz="3200" dirty="0" smtClean="0"/>
              <a:t>URI</a:t>
            </a:r>
          </a:p>
        </p:txBody>
      </p:sp>
      <p:sp>
        <p:nvSpPr>
          <p:cNvPr id="16" name="Date Placeholder 15"/>
          <p:cNvSpPr>
            <a:spLocks noGrp="1"/>
          </p:cNvSpPr>
          <p:nvPr>
            <p:ph type="dt" sz="half" idx="10"/>
          </p:nvPr>
        </p:nvSpPr>
        <p:spPr/>
        <p:txBody>
          <a:bodyPr/>
          <a:lstStyle/>
          <a:p>
            <a:r>
              <a:rPr lang="el-GR" smtClean="0"/>
              <a:t>Chapter 3</a:t>
            </a:r>
            <a:endParaRPr lang="en-US"/>
          </a:p>
        </p:txBody>
      </p:sp>
      <p:sp>
        <p:nvSpPr>
          <p:cNvPr id="17" name="Footer Placeholder 16"/>
          <p:cNvSpPr>
            <a:spLocks noGrp="1"/>
          </p:cNvSpPr>
          <p:nvPr>
            <p:ph type="ftr" sz="quarter" idx="11"/>
          </p:nvPr>
        </p:nvSpPr>
        <p:spPr/>
        <p:txBody>
          <a:bodyPr/>
          <a:lstStyle/>
          <a:p>
            <a:r>
              <a:rPr lang="en-US" smtClean="0"/>
              <a:t>Materializing the Web of Linked Data</a:t>
            </a:r>
            <a:endParaRPr lang="en-US"/>
          </a:p>
        </p:txBody>
      </p:sp>
      <p:sp>
        <p:nvSpPr>
          <p:cNvPr id="18" name="Slide Number Placeholder 17"/>
          <p:cNvSpPr>
            <a:spLocks noGrp="1"/>
          </p:cNvSpPr>
          <p:nvPr>
            <p:ph type="sldNum" sz="quarter" idx="12"/>
          </p:nvPr>
        </p:nvSpPr>
        <p:spPr/>
        <p:txBody>
          <a:bodyPr/>
          <a:lstStyle/>
          <a:p>
            <a:fld id="{93ECB2FE-F275-4179-BB2C-35EE9387AA7C}" type="slidenum">
              <a:rPr lang="en-US" smtClean="0"/>
              <a:pPr/>
              <a:t>225</a:t>
            </a:fld>
            <a:endParaRPr lang="en-US"/>
          </a:p>
        </p:txBody>
      </p:sp>
      <p:sp>
        <p:nvSpPr>
          <p:cNvPr id="4" name="TextBox 1"/>
          <p:cNvSpPr txBox="1">
            <a:spLocks noChangeArrowheads="1"/>
          </p:cNvSpPr>
          <p:nvPr/>
        </p:nvSpPr>
        <p:spPr bwMode="auto">
          <a:xfrm>
            <a:off x="6974721" y="2580465"/>
            <a:ext cx="3981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id/alpha</a:t>
            </a:r>
          </a:p>
        </p:txBody>
      </p:sp>
      <p:sp>
        <p:nvSpPr>
          <p:cNvPr id="5" name="Oval 4"/>
          <p:cNvSpPr/>
          <p:nvPr/>
        </p:nvSpPr>
        <p:spPr>
          <a:xfrm>
            <a:off x="8156070" y="2920543"/>
            <a:ext cx="1704975" cy="422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black"/>
                </a:solidFill>
                <a:cs typeface="Times New Roman" panose="02020603050405020304" pitchFamily="18" charset="0"/>
              </a:rPr>
              <a:t>Thing</a:t>
            </a:r>
          </a:p>
        </p:txBody>
      </p:sp>
      <p:sp>
        <p:nvSpPr>
          <p:cNvPr id="6" name="TextBox 8"/>
          <p:cNvSpPr txBox="1">
            <a:spLocks noChangeArrowheads="1"/>
          </p:cNvSpPr>
          <p:nvPr/>
        </p:nvSpPr>
        <p:spPr bwMode="auto">
          <a:xfrm>
            <a:off x="8284658" y="3849230"/>
            <a:ext cx="1423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600" dirty="0">
                <a:solidFill>
                  <a:prstClr val="black"/>
                </a:solidFill>
                <a:latin typeface="Calibri" panose="020F0502020204030204"/>
                <a:cs typeface="Times New Roman" panose="02020603050405020304" pitchFamily="18" charset="0"/>
              </a:rPr>
              <a:t>303 redirect with content negotiation</a:t>
            </a:r>
          </a:p>
        </p:txBody>
      </p:sp>
      <p:cxnSp>
        <p:nvCxnSpPr>
          <p:cNvPr id="7" name="Straight Arrow Connector 6"/>
          <p:cNvCxnSpPr>
            <a:stCxn id="5" idx="4"/>
            <a:endCxn id="14" idx="0"/>
          </p:cNvCxnSpPr>
          <p:nvPr/>
        </p:nvCxnSpPr>
        <p:spPr>
          <a:xfrm flipH="1">
            <a:off x="7903658" y="3342818"/>
            <a:ext cx="1104900" cy="850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4"/>
            <a:endCxn id="13" idx="0"/>
          </p:cNvCxnSpPr>
          <p:nvPr/>
        </p:nvCxnSpPr>
        <p:spPr>
          <a:xfrm>
            <a:off x="9008558" y="3342818"/>
            <a:ext cx="1176337" cy="1247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15"/>
          <p:cNvSpPr txBox="1">
            <a:spLocks noChangeArrowheads="1"/>
          </p:cNvSpPr>
          <p:nvPr/>
        </p:nvSpPr>
        <p:spPr bwMode="auto">
          <a:xfrm>
            <a:off x="5751564" y="3339643"/>
            <a:ext cx="26558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application/</a:t>
            </a:r>
            <a:r>
              <a:rPr lang="en-US" altLang="el-GR" sz="1600" dirty="0" err="1">
                <a:solidFill>
                  <a:prstClr val="black"/>
                </a:solidFill>
                <a:latin typeface="Courier New" panose="02070309020205020404" pitchFamily="49" charset="0"/>
                <a:cs typeface="Courier New" panose="02070309020205020404" pitchFamily="49" charset="0"/>
              </a:rPr>
              <a:t>rdf+xml</a:t>
            </a:r>
            <a:r>
              <a:rPr lang="en-US" altLang="el-GR" sz="1600" dirty="0">
                <a:solidFill>
                  <a:prstClr val="black"/>
                </a:solidFill>
                <a:latin typeface="Times New Roman" panose="02020603050405020304" pitchFamily="18" charset="0"/>
                <a:cs typeface="Times New Roman" panose="02020603050405020304" pitchFamily="18" charset="0"/>
              </a:rPr>
              <a:t> </a:t>
            </a:r>
            <a:r>
              <a:rPr lang="en-US" altLang="el-GR" sz="1600" dirty="0">
                <a:solidFill>
                  <a:prstClr val="black"/>
                </a:solidFill>
                <a:latin typeface="Calibri" panose="020F0502020204030204"/>
                <a:cs typeface="Times New Roman" panose="02020603050405020304" pitchFamily="18" charset="0"/>
              </a:rPr>
              <a:t>wins</a:t>
            </a:r>
          </a:p>
        </p:txBody>
      </p:sp>
      <p:sp>
        <p:nvSpPr>
          <p:cNvPr id="10" name="TextBox 16"/>
          <p:cNvSpPr txBox="1">
            <a:spLocks noChangeArrowheads="1"/>
          </p:cNvSpPr>
          <p:nvPr/>
        </p:nvSpPr>
        <p:spPr bwMode="auto">
          <a:xfrm>
            <a:off x="9512883" y="3339643"/>
            <a:ext cx="1443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text/html </a:t>
            </a:r>
            <a:r>
              <a:rPr lang="en-US" altLang="el-GR" sz="1600" dirty="0">
                <a:solidFill>
                  <a:prstClr val="black"/>
                </a:solidFill>
                <a:latin typeface="Calibri" panose="020F0502020204030204"/>
                <a:cs typeface="Times New Roman" panose="02020603050405020304" pitchFamily="18" charset="0"/>
              </a:rPr>
              <a:t>wins</a:t>
            </a:r>
          </a:p>
        </p:txBody>
      </p:sp>
      <p:sp>
        <p:nvSpPr>
          <p:cNvPr id="11" name="TextBox 17"/>
          <p:cNvSpPr txBox="1">
            <a:spLocks noChangeArrowheads="1"/>
          </p:cNvSpPr>
          <p:nvPr/>
        </p:nvSpPr>
        <p:spPr bwMode="auto">
          <a:xfrm>
            <a:off x="5751564" y="5335130"/>
            <a:ext cx="49032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company/alpha</a:t>
            </a:r>
          </a:p>
        </p:txBody>
      </p:sp>
      <p:sp>
        <p:nvSpPr>
          <p:cNvPr id="12" name="TextBox 18"/>
          <p:cNvSpPr txBox="1">
            <a:spLocks noChangeArrowheads="1"/>
          </p:cNvSpPr>
          <p:nvPr/>
        </p:nvSpPr>
        <p:spPr bwMode="auto">
          <a:xfrm>
            <a:off x="4492780" y="4917618"/>
            <a:ext cx="45414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600" dirty="0">
                <a:solidFill>
                  <a:prstClr val="black"/>
                </a:solidFill>
                <a:latin typeface="Courier New" panose="02070309020205020404" pitchFamily="49" charset="0"/>
                <a:cs typeface="Courier New" panose="02070309020205020404" pitchFamily="49" charset="0"/>
              </a:rPr>
              <a:t>http://www.example.org/</a:t>
            </a:r>
            <a:r>
              <a:rPr lang="en-US" altLang="el-GR" sz="1600" b="1" dirty="0">
                <a:solidFill>
                  <a:prstClr val="black"/>
                </a:solidFill>
                <a:latin typeface="Courier New" panose="02070309020205020404" pitchFamily="49" charset="0"/>
                <a:cs typeface="Courier New" panose="02070309020205020404" pitchFamily="49" charset="0"/>
              </a:rPr>
              <a:t>data/alpha</a:t>
            </a:r>
          </a:p>
        </p:txBody>
      </p:sp>
      <p:pic>
        <p:nvPicPr>
          <p:cNvPr id="13"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59458" y="4590593"/>
            <a:ext cx="650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1395" y="4193718"/>
            <a:ext cx="6445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83673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303 URIs </a:t>
            </a:r>
            <a:r>
              <a:rPr lang="en-US" dirty="0" smtClean="0"/>
              <a:t>(6)</a:t>
            </a:r>
            <a:endParaRPr lang="en-US" dirty="0"/>
          </a:p>
        </p:txBody>
      </p:sp>
      <p:sp>
        <p:nvSpPr>
          <p:cNvPr id="3" name="Content Placeholder 2"/>
          <p:cNvSpPr>
            <a:spLocks noGrp="1"/>
          </p:cNvSpPr>
          <p:nvPr>
            <p:ph idx="1"/>
          </p:nvPr>
        </p:nvSpPr>
        <p:spPr/>
        <p:txBody>
          <a:bodyPr>
            <a:normAutofit/>
          </a:bodyPr>
          <a:lstStyle/>
          <a:p>
            <a:r>
              <a:rPr lang="en-US" sz="3200" dirty="0" smtClean="0"/>
              <a:t>Problems of the 303 approach</a:t>
            </a:r>
          </a:p>
          <a:p>
            <a:pPr lvl="1"/>
            <a:r>
              <a:rPr lang="en-US" sz="2800" dirty="0" smtClean="0"/>
              <a:t>Latency </a:t>
            </a:r>
            <a:r>
              <a:rPr lang="en-US" sz="2800" dirty="0"/>
              <a:t>caused by </a:t>
            </a:r>
            <a:r>
              <a:rPr lang="en-US" sz="2800" dirty="0" smtClean="0"/>
              <a:t>client redirects</a:t>
            </a:r>
            <a:endParaRPr lang="en-US" sz="2800" dirty="0"/>
          </a:p>
          <a:p>
            <a:pPr lvl="1"/>
            <a:r>
              <a:rPr lang="en-US" sz="2800" dirty="0" smtClean="0"/>
              <a:t>A client </a:t>
            </a:r>
            <a:r>
              <a:rPr lang="en-US" sz="2800" dirty="0"/>
              <a:t>looking up a set of terms </a:t>
            </a:r>
            <a:r>
              <a:rPr lang="en-US" sz="2800" dirty="0" smtClean="0"/>
              <a:t>may </a:t>
            </a:r>
            <a:r>
              <a:rPr lang="en-US" sz="2800" dirty="0"/>
              <a:t>use many HTTP </a:t>
            </a:r>
            <a:r>
              <a:rPr lang="en-US" sz="2800" dirty="0" smtClean="0"/>
              <a:t>requests</a:t>
            </a:r>
          </a:p>
          <a:p>
            <a:pPr lvl="2"/>
            <a:r>
              <a:rPr lang="en-US" sz="2400" dirty="0" smtClean="0"/>
              <a:t>While everything </a:t>
            </a:r>
            <a:r>
              <a:rPr lang="en-US" sz="2400" dirty="0"/>
              <a:t>that could be loaded in the first </a:t>
            </a:r>
            <a:r>
              <a:rPr lang="en-US" sz="2400" dirty="0" smtClean="0"/>
              <a:t>request </a:t>
            </a:r>
            <a:r>
              <a:rPr lang="en-US" sz="2400" dirty="0"/>
              <a:t>is there and is ready to be </a:t>
            </a:r>
            <a:r>
              <a:rPr lang="en-US" sz="2400" dirty="0" smtClean="0"/>
              <a:t>downloaded</a:t>
            </a:r>
            <a:endParaRPr lang="en-US" sz="2400" dirty="0"/>
          </a:p>
          <a:p>
            <a:pPr lvl="1"/>
            <a:r>
              <a:rPr lang="en-US" sz="2800" dirty="0" smtClean="0"/>
              <a:t>Clients of large datasets may </a:t>
            </a:r>
            <a:r>
              <a:rPr lang="en-US" sz="2800" dirty="0"/>
              <a:t>be tempted to download the full </a:t>
            </a:r>
            <a:r>
              <a:rPr lang="en-US" sz="2800" dirty="0" smtClean="0"/>
              <a:t>data via HTTP, using </a:t>
            </a:r>
            <a:r>
              <a:rPr lang="en-US" sz="2800" dirty="0"/>
              <a:t>many </a:t>
            </a:r>
            <a:r>
              <a:rPr lang="en-US" sz="2800" dirty="0" smtClean="0"/>
              <a:t>requests</a:t>
            </a:r>
          </a:p>
          <a:p>
            <a:pPr lvl="2"/>
            <a:r>
              <a:rPr lang="en-US" sz="2400" dirty="0" smtClean="0"/>
              <a:t>In </a:t>
            </a:r>
            <a:r>
              <a:rPr lang="en-US" sz="2400" dirty="0"/>
              <a:t>these cases, SPARQL endpoints </a:t>
            </a:r>
            <a:r>
              <a:rPr lang="en-US" sz="2400" dirty="0" smtClean="0"/>
              <a:t>or comparable services should </a:t>
            </a:r>
            <a:r>
              <a:rPr lang="en-US" sz="2400" dirty="0"/>
              <a:t>be provided </a:t>
            </a:r>
            <a:r>
              <a:rPr lang="en-US" sz="2400" dirty="0" smtClean="0"/>
              <a:t>in order </a:t>
            </a:r>
            <a:r>
              <a:rPr lang="en-US" sz="2400" dirty="0"/>
              <a:t>to answer complex queries directly on the </a:t>
            </a:r>
            <a:r>
              <a:rPr lang="en-US" sz="2400" dirty="0" smtClean="0"/>
              <a:t>server</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226</a:t>
            </a:fld>
            <a:endParaRPr lang="en-US"/>
          </a:p>
        </p:txBody>
      </p:sp>
    </p:spTree>
    <p:extLst>
      <p:ext uri="{BB962C8B-B14F-4D97-AF65-F5344CB8AC3E}">
        <p14:creationId xmlns:p14="http://schemas.microsoft.com/office/powerpoint/2010/main" val="226464163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303 URIs </a:t>
            </a:r>
            <a:r>
              <a:rPr lang="en-US" dirty="0" smtClean="0"/>
              <a:t>(7)</a:t>
            </a:r>
            <a:endParaRPr lang="en-US" dirty="0"/>
          </a:p>
        </p:txBody>
      </p:sp>
      <p:sp>
        <p:nvSpPr>
          <p:cNvPr id="3" name="Content Placeholder 2"/>
          <p:cNvSpPr>
            <a:spLocks noGrp="1"/>
          </p:cNvSpPr>
          <p:nvPr>
            <p:ph idx="1"/>
          </p:nvPr>
        </p:nvSpPr>
        <p:spPr/>
        <p:txBody>
          <a:bodyPr>
            <a:normAutofit/>
          </a:bodyPr>
          <a:lstStyle/>
          <a:p>
            <a:r>
              <a:rPr lang="en-US" sz="3200" dirty="0" smtClean="0"/>
              <a:t>303 </a:t>
            </a:r>
            <a:r>
              <a:rPr lang="en-US" sz="3200" dirty="0"/>
              <a:t>and Hash approaches are not mutually </a:t>
            </a:r>
            <a:r>
              <a:rPr lang="en-US" sz="3200" dirty="0" smtClean="0"/>
              <a:t>exclusive</a:t>
            </a:r>
          </a:p>
          <a:p>
            <a:pPr lvl="1"/>
            <a:r>
              <a:rPr lang="en-US" sz="2800" dirty="0" smtClean="0"/>
              <a:t>Contrarily, combining </a:t>
            </a:r>
            <a:r>
              <a:rPr lang="en-US" sz="2800" dirty="0"/>
              <a:t>them could be </a:t>
            </a:r>
            <a:r>
              <a:rPr lang="en-US" sz="2800" dirty="0" smtClean="0"/>
              <a:t>ideal</a:t>
            </a:r>
          </a:p>
          <a:p>
            <a:pPr lvl="2"/>
            <a:r>
              <a:rPr lang="en-US" sz="2400" dirty="0" smtClean="0"/>
              <a:t>Allow </a:t>
            </a:r>
            <a:r>
              <a:rPr lang="en-US" sz="2400" dirty="0"/>
              <a:t>large datasets to be separated into multiple parts </a:t>
            </a:r>
            <a:r>
              <a:rPr lang="en-US" sz="2400" dirty="0" smtClean="0"/>
              <a:t>and </a:t>
            </a:r>
            <a:r>
              <a:rPr lang="fr-FR" sz="2400" dirty="0" smtClean="0"/>
              <a:t>have </a:t>
            </a:r>
            <a:r>
              <a:rPr lang="fr-FR" sz="2400" dirty="0" err="1"/>
              <a:t>identifiers</a:t>
            </a:r>
            <a:r>
              <a:rPr lang="fr-FR" sz="2400" dirty="0"/>
              <a:t> for non-document </a:t>
            </a:r>
            <a:r>
              <a:rPr lang="fr-FR" sz="2400" dirty="0" err="1" smtClean="0"/>
              <a:t>resources</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227</a:t>
            </a:fld>
            <a:endParaRPr lang="en-US"/>
          </a:p>
        </p:txBody>
      </p:sp>
    </p:spTree>
    <p:extLst>
      <p:ext uri="{BB962C8B-B14F-4D97-AF65-F5344CB8AC3E}">
        <p14:creationId xmlns:p14="http://schemas.microsoft.com/office/powerpoint/2010/main" val="22626191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a:solidFill>
                  <a:schemeClr val="tx1">
                    <a:lumMod val="50000"/>
                    <a:lumOff val="50000"/>
                  </a:schemeClr>
                </a:solidFill>
              </a:rPr>
              <a:t>Modeling </a:t>
            </a:r>
            <a:r>
              <a:rPr lang="en-US" sz="3200" dirty="0" smtClean="0">
                <a:solidFill>
                  <a:schemeClr val="tx1">
                    <a:lumMod val="50000"/>
                    <a:lumOff val="50000"/>
                  </a:schemeClr>
                </a:solidFill>
              </a:rPr>
              <a:t>Data</a:t>
            </a:r>
          </a:p>
          <a:p>
            <a:r>
              <a:rPr lang="en-US" sz="3200" dirty="0"/>
              <a:t>Software for Working with Linked Data</a:t>
            </a:r>
            <a:endParaRPr lang="en-US" sz="3200" dirty="0" smtClean="0"/>
          </a:p>
          <a:p>
            <a:r>
              <a:rPr lang="en-US" sz="3200" dirty="0" smtClean="0">
                <a:solidFill>
                  <a:schemeClr val="tx1">
                    <a:lumMod val="50000"/>
                    <a:lumOff val="50000"/>
                  </a:schemeClr>
                </a:solidFill>
              </a:rPr>
              <a:t>Software </a:t>
            </a:r>
            <a:r>
              <a:rPr lang="en-US" sz="3200" dirty="0">
                <a:solidFill>
                  <a:schemeClr val="tx1">
                    <a:lumMod val="50000"/>
                    <a:lumOff val="50000"/>
                  </a:schemeClr>
                </a:solidFill>
              </a:rPr>
              <a:t>Tools for Storing and Processing Linked Data</a:t>
            </a:r>
          </a:p>
          <a:p>
            <a:r>
              <a:rPr lang="en-US" sz="3200" dirty="0" smtClean="0">
                <a:solidFill>
                  <a:schemeClr val="tx1">
                    <a:lumMod val="50000"/>
                    <a:lumOff val="50000"/>
                  </a:schemeClr>
                </a:solidFill>
              </a:rPr>
              <a:t>Tools </a:t>
            </a:r>
            <a:r>
              <a:rPr lang="en-US" sz="3200" dirty="0">
                <a:solidFill>
                  <a:schemeClr val="tx1">
                    <a:lumMod val="50000"/>
                    <a:lumOff val="50000"/>
                  </a:schemeClr>
                </a:solidFill>
              </a:rPr>
              <a:t>for Linking and Aligning Linked Data</a:t>
            </a:r>
            <a:endParaRPr lang="en-US" sz="3200" dirty="0" smtClean="0">
              <a:solidFill>
                <a:schemeClr val="tx1">
                  <a:lumMod val="50000"/>
                  <a:lumOff val="50000"/>
                </a:schemeClr>
              </a:solidFill>
            </a:endParaRPr>
          </a:p>
          <a:p>
            <a:r>
              <a:rPr lang="en-US" sz="3200" dirty="0" smtClean="0">
                <a:solidFill>
                  <a:schemeClr val="tx1">
                    <a:lumMod val="50000"/>
                    <a:lumOff val="50000"/>
                  </a:schemeClr>
                </a:solidFill>
              </a:rPr>
              <a:t>Software Libraries for working with RDF</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228</a:t>
            </a:fld>
            <a:endParaRPr lang="en-US"/>
          </a:p>
        </p:txBody>
      </p:sp>
    </p:spTree>
    <p:extLst>
      <p:ext uri="{BB962C8B-B14F-4D97-AF65-F5344CB8AC3E}">
        <p14:creationId xmlns:p14="http://schemas.microsoft.com/office/powerpoint/2010/main" val="30670340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Software for Working with Linked </a:t>
            </a:r>
            <a:r>
              <a:rPr lang="en-US" sz="4400" dirty="0" smtClean="0"/>
              <a:t>Data (1)</a:t>
            </a:r>
            <a:endParaRPr lang="en-US" sz="4400" dirty="0"/>
          </a:p>
        </p:txBody>
      </p:sp>
      <p:sp>
        <p:nvSpPr>
          <p:cNvPr id="3" name="Content Placeholder 2"/>
          <p:cNvSpPr>
            <a:spLocks noGrp="1"/>
          </p:cNvSpPr>
          <p:nvPr>
            <p:ph idx="1"/>
          </p:nvPr>
        </p:nvSpPr>
        <p:spPr/>
        <p:txBody>
          <a:bodyPr>
            <a:normAutofit/>
          </a:bodyPr>
          <a:lstStyle/>
          <a:p>
            <a:r>
              <a:rPr lang="en-US" sz="3200" dirty="0"/>
              <a:t>Working on small datasets is </a:t>
            </a:r>
            <a:r>
              <a:rPr lang="en-US" sz="3200" dirty="0" smtClean="0"/>
              <a:t>a </a:t>
            </a:r>
            <a:r>
              <a:rPr lang="en-US" sz="3200" dirty="0"/>
              <a:t>task that can be tackled by manually authoring an </a:t>
            </a:r>
            <a:r>
              <a:rPr lang="en-US" sz="3200" dirty="0" smtClean="0"/>
              <a:t>ontology, however</a:t>
            </a:r>
            <a:endParaRPr lang="en-US" sz="3200" dirty="0"/>
          </a:p>
          <a:p>
            <a:r>
              <a:rPr lang="en-US" sz="3200" dirty="0" smtClean="0"/>
              <a:t>Publishing </a:t>
            </a:r>
            <a:r>
              <a:rPr lang="en-US" sz="3200" dirty="0"/>
              <a:t>LOD means </a:t>
            </a:r>
            <a:r>
              <a:rPr lang="en-US" sz="3200" dirty="0" smtClean="0"/>
              <a:t>the </a:t>
            </a:r>
            <a:r>
              <a:rPr lang="en-US" sz="3200" dirty="0"/>
              <a:t>data has to be programmatically </a:t>
            </a:r>
            <a:r>
              <a:rPr lang="en-US" sz="3200" dirty="0" smtClean="0"/>
              <a:t>manipulated</a:t>
            </a:r>
          </a:p>
          <a:p>
            <a:r>
              <a:rPr lang="en-US" sz="3200" dirty="0" smtClean="0"/>
              <a:t>Many tools </a:t>
            </a:r>
            <a:r>
              <a:rPr lang="en-US" sz="3200" dirty="0"/>
              <a:t>exist that facilitate the </a:t>
            </a:r>
            <a:r>
              <a:rPr lang="en-US" sz="3200" dirty="0" smtClean="0"/>
              <a:t>effort</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229</a:t>
            </a:fld>
            <a:endParaRPr lang="en-US"/>
          </a:p>
        </p:txBody>
      </p:sp>
    </p:spTree>
    <p:extLst>
      <p:ext uri="{BB962C8B-B14F-4D97-AF65-F5344CB8AC3E}">
        <p14:creationId xmlns:p14="http://schemas.microsoft.com/office/powerpoint/2010/main" val="707143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Heterogeneity</a:t>
            </a:r>
            <a:endParaRPr lang="en-US" dirty="0"/>
          </a:p>
        </p:txBody>
      </p:sp>
      <p:sp>
        <p:nvSpPr>
          <p:cNvPr id="3" name="Content Placeholder 2"/>
          <p:cNvSpPr>
            <a:spLocks noGrp="1"/>
          </p:cNvSpPr>
          <p:nvPr>
            <p:ph idx="1"/>
          </p:nvPr>
        </p:nvSpPr>
        <p:spPr/>
        <p:txBody>
          <a:bodyPr>
            <a:normAutofit/>
          </a:bodyPr>
          <a:lstStyle/>
          <a:p>
            <a:r>
              <a:rPr lang="en-US" sz="3200" dirty="0" smtClean="0"/>
              <a:t>Distributed </a:t>
            </a:r>
            <a:r>
              <a:rPr lang="en-US" sz="3200" dirty="0"/>
              <a:t>data </a:t>
            </a:r>
            <a:r>
              <a:rPr lang="en-US" sz="3200" dirty="0" smtClean="0"/>
              <a:t>sources</a:t>
            </a:r>
          </a:p>
          <a:p>
            <a:pPr lvl="1"/>
            <a:r>
              <a:rPr lang="en-US" sz="2800" dirty="0" smtClean="0"/>
              <a:t>Interconnected, </a:t>
            </a:r>
            <a:r>
              <a:rPr lang="en-US" sz="2800" dirty="0"/>
              <a:t>or </a:t>
            </a:r>
            <a:r>
              <a:rPr lang="en-US" sz="2800" dirty="0" smtClean="0"/>
              <a:t>not</a:t>
            </a:r>
          </a:p>
          <a:p>
            <a:pPr lvl="1"/>
            <a:r>
              <a:rPr lang="en-US" sz="2800" dirty="0" smtClean="0"/>
              <a:t>Different </a:t>
            </a:r>
            <a:r>
              <a:rPr lang="en-US" sz="2800" dirty="0"/>
              <a:t>models and schemas</a:t>
            </a:r>
          </a:p>
          <a:p>
            <a:pPr lvl="1"/>
            <a:r>
              <a:rPr lang="en-US" sz="2800" dirty="0"/>
              <a:t>Differences in the vocabulary</a:t>
            </a:r>
          </a:p>
          <a:p>
            <a:pPr lvl="1"/>
            <a:r>
              <a:rPr lang="en-US" sz="2800" dirty="0"/>
              <a:t>Syntactic mismatch</a:t>
            </a:r>
          </a:p>
          <a:p>
            <a:pPr lvl="1"/>
            <a:r>
              <a:rPr lang="en-US" sz="2800" dirty="0"/>
              <a:t>Semantic mismatch</a:t>
            </a:r>
          </a:p>
          <a:p>
            <a:pPr lvl="1"/>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23</a:t>
            </a:fld>
            <a:endParaRPr lang="en-US"/>
          </a:p>
        </p:txBody>
      </p:sp>
    </p:spTree>
    <p:extLst>
      <p:ext uri="{BB962C8B-B14F-4D97-AF65-F5344CB8AC3E}">
        <p14:creationId xmlns:p14="http://schemas.microsoft.com/office/powerpoint/2010/main" val="264877382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Software for Working with Linked </a:t>
            </a:r>
            <a:r>
              <a:rPr lang="en-US" sz="4400" dirty="0" smtClean="0"/>
              <a:t>Data (2)</a:t>
            </a:r>
            <a:endParaRPr lang="en-US" sz="4400" dirty="0"/>
          </a:p>
        </p:txBody>
      </p:sp>
      <p:sp>
        <p:nvSpPr>
          <p:cNvPr id="3" name="Content Placeholder 2"/>
          <p:cNvSpPr>
            <a:spLocks noGrp="1"/>
          </p:cNvSpPr>
          <p:nvPr>
            <p:ph idx="1"/>
          </p:nvPr>
        </p:nvSpPr>
        <p:spPr/>
        <p:txBody>
          <a:bodyPr>
            <a:normAutofit/>
          </a:bodyPr>
          <a:lstStyle/>
          <a:p>
            <a:r>
              <a:rPr lang="en-US" sz="3200" dirty="0" smtClean="0"/>
              <a:t>The most prominent tools listed next</a:t>
            </a:r>
          </a:p>
          <a:p>
            <a:pPr lvl="1"/>
            <a:r>
              <a:rPr lang="en-US" sz="2800" dirty="0" smtClean="0"/>
              <a:t>Ontology </a:t>
            </a:r>
            <a:r>
              <a:rPr lang="en-US" sz="2800" dirty="0"/>
              <a:t>authoring </a:t>
            </a:r>
            <a:r>
              <a:rPr lang="en-US" sz="2800" dirty="0" smtClean="0"/>
              <a:t>environments</a:t>
            </a:r>
          </a:p>
          <a:p>
            <a:pPr lvl="1"/>
            <a:r>
              <a:rPr lang="en-US" sz="2800" dirty="0" smtClean="0"/>
              <a:t>Cleaning data</a:t>
            </a:r>
          </a:p>
          <a:p>
            <a:pPr lvl="1"/>
            <a:r>
              <a:rPr lang="en-US" sz="2800" dirty="0" smtClean="0"/>
              <a:t>Software </a:t>
            </a:r>
            <a:r>
              <a:rPr lang="en-US" sz="2800" dirty="0"/>
              <a:t>tools and libraries for working with Linked </a:t>
            </a:r>
            <a:r>
              <a:rPr lang="en-US" sz="2800" dirty="0" smtClean="0"/>
              <a:t>Data</a:t>
            </a:r>
          </a:p>
          <a:p>
            <a:pPr lvl="1"/>
            <a:r>
              <a:rPr lang="en-US" sz="2800" dirty="0" smtClean="0"/>
              <a:t>No clear </a:t>
            </a:r>
            <a:r>
              <a:rPr lang="en-US" sz="2800" dirty="0"/>
              <a:t>lines </a:t>
            </a:r>
            <a:r>
              <a:rPr lang="en-US" sz="2800" dirty="0" smtClean="0"/>
              <a:t>can be </a:t>
            </a:r>
            <a:r>
              <a:rPr lang="en-US" sz="2800" dirty="0"/>
              <a:t>drawn among software </a:t>
            </a:r>
            <a:r>
              <a:rPr lang="en-US" sz="2800" dirty="0" smtClean="0"/>
              <a:t>categories</a:t>
            </a:r>
          </a:p>
          <a:p>
            <a:pPr lvl="2"/>
            <a:r>
              <a:rPr lang="en-US" sz="2400" dirty="0" smtClean="0"/>
              <a:t>E.g. graphical </a:t>
            </a:r>
            <a:r>
              <a:rPr lang="en-US" sz="2400" dirty="0"/>
              <a:t>tools </a:t>
            </a:r>
            <a:r>
              <a:rPr lang="en-US" sz="2400" dirty="0" smtClean="0"/>
              <a:t>offering programmatic </a:t>
            </a:r>
            <a:r>
              <a:rPr lang="en-US" sz="2400" dirty="0"/>
              <a:t>access, </a:t>
            </a:r>
            <a:r>
              <a:rPr lang="en-US" sz="2400" dirty="0" smtClean="0"/>
              <a:t>or software libraries offering a GUI</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230</a:t>
            </a:fld>
            <a:endParaRPr lang="en-US"/>
          </a:p>
        </p:txBody>
      </p:sp>
    </p:spTree>
    <p:extLst>
      <p:ext uri="{BB962C8B-B14F-4D97-AF65-F5344CB8AC3E}">
        <p14:creationId xmlns:p14="http://schemas.microsoft.com/office/powerpoint/2010/main" val="331274393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Authoring </a:t>
            </a:r>
            <a:r>
              <a:rPr lang="en-US" dirty="0" smtClean="0"/>
              <a:t>(1)</a:t>
            </a:r>
            <a:endParaRPr lang="en-US" dirty="0"/>
          </a:p>
        </p:txBody>
      </p:sp>
      <p:sp>
        <p:nvSpPr>
          <p:cNvPr id="3" name="Content Placeholder 2"/>
          <p:cNvSpPr>
            <a:spLocks noGrp="1"/>
          </p:cNvSpPr>
          <p:nvPr>
            <p:ph idx="1"/>
          </p:nvPr>
        </p:nvSpPr>
        <p:spPr/>
        <p:txBody>
          <a:bodyPr>
            <a:normAutofit/>
          </a:bodyPr>
          <a:lstStyle/>
          <a:p>
            <a:r>
              <a:rPr lang="en-US" sz="3200" dirty="0" smtClean="0"/>
              <a:t>Not </a:t>
            </a:r>
            <a:r>
              <a:rPr lang="en-US" sz="3200" dirty="0"/>
              <a:t>a linear </a:t>
            </a:r>
            <a:r>
              <a:rPr lang="en-US" sz="3200" dirty="0" smtClean="0"/>
              <a:t>process</a:t>
            </a:r>
          </a:p>
          <a:p>
            <a:pPr lvl="1"/>
            <a:r>
              <a:rPr lang="en-US" sz="2800" dirty="0" smtClean="0"/>
              <a:t>It </a:t>
            </a:r>
            <a:r>
              <a:rPr lang="en-US" sz="2800" dirty="0"/>
              <a:t>is not possible to line up the steps needed </a:t>
            </a:r>
            <a:r>
              <a:rPr lang="en-US" sz="2800" dirty="0" smtClean="0"/>
              <a:t>in order </a:t>
            </a:r>
            <a:r>
              <a:rPr lang="en-US" sz="2800" dirty="0"/>
              <a:t>to complete its </a:t>
            </a:r>
            <a:r>
              <a:rPr lang="en-US" sz="2800" dirty="0" smtClean="0"/>
              <a:t>authoring</a:t>
            </a:r>
          </a:p>
          <a:p>
            <a:r>
              <a:rPr lang="en-US" sz="3200" dirty="0" smtClean="0"/>
              <a:t>An </a:t>
            </a:r>
            <a:r>
              <a:rPr lang="en-US" sz="3200" dirty="0"/>
              <a:t>iterative </a:t>
            </a:r>
            <a:r>
              <a:rPr lang="en-US" sz="3200" dirty="0" smtClean="0"/>
              <a:t>procedure</a:t>
            </a:r>
          </a:p>
          <a:p>
            <a:pPr lvl="1"/>
            <a:r>
              <a:rPr lang="en-US" sz="2800" dirty="0" smtClean="0"/>
              <a:t>The core ontology structure can </a:t>
            </a:r>
            <a:r>
              <a:rPr lang="en-US" sz="2800" dirty="0"/>
              <a:t>be enriched with more specialized, </a:t>
            </a:r>
            <a:r>
              <a:rPr lang="en-US" sz="2800" dirty="0" smtClean="0"/>
              <a:t>peripheral concepts</a:t>
            </a:r>
          </a:p>
          <a:p>
            <a:pPr lvl="2"/>
            <a:r>
              <a:rPr lang="en-US" sz="2400" dirty="0" smtClean="0"/>
              <a:t>Further </a:t>
            </a:r>
            <a:r>
              <a:rPr lang="en-US" sz="2400" dirty="0"/>
              <a:t>complicating concept </a:t>
            </a:r>
            <a:r>
              <a:rPr lang="en-US" sz="2400" dirty="0" smtClean="0"/>
              <a:t>relations</a:t>
            </a:r>
          </a:p>
          <a:p>
            <a:pPr lvl="2"/>
            <a:r>
              <a:rPr lang="en-US" sz="2400" dirty="0" smtClean="0"/>
              <a:t>The </a:t>
            </a:r>
            <a:r>
              <a:rPr lang="en-US" sz="2400" dirty="0"/>
              <a:t>more the ontology authoring </a:t>
            </a:r>
            <a:r>
              <a:rPr lang="en-US" sz="2400" dirty="0" smtClean="0"/>
              <a:t>effort advances</a:t>
            </a:r>
            <a:r>
              <a:rPr lang="en-US" sz="2400" dirty="0"/>
              <a:t>, the more complicated the ontology </a:t>
            </a:r>
            <a:r>
              <a:rPr lang="en-US" sz="2400" dirty="0" smtClean="0"/>
              <a:t>becomes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231</a:t>
            </a:fld>
            <a:endParaRPr lang="en-US"/>
          </a:p>
        </p:txBody>
      </p:sp>
    </p:spTree>
    <p:extLst>
      <p:ext uri="{BB962C8B-B14F-4D97-AF65-F5344CB8AC3E}">
        <p14:creationId xmlns:p14="http://schemas.microsoft.com/office/powerpoint/2010/main" val="3343613959"/>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Authoring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a:t>Various approaches</a:t>
            </a:r>
          </a:p>
          <a:p>
            <a:pPr lvl="1"/>
            <a:r>
              <a:rPr lang="en-US" sz="2800" dirty="0"/>
              <a:t>Start from the more general and continue with the more specific concepts</a:t>
            </a:r>
          </a:p>
          <a:p>
            <a:pPr lvl="1"/>
            <a:r>
              <a:rPr lang="en-US" sz="2800" dirty="0"/>
              <a:t>Reversely, write down the more specific concepts and group them</a:t>
            </a:r>
          </a:p>
          <a:p>
            <a:r>
              <a:rPr lang="en-US" sz="3200" dirty="0" smtClean="0"/>
              <a:t>Can </a:t>
            </a:r>
            <a:r>
              <a:rPr lang="en-US" sz="3200" dirty="0"/>
              <a:t>uncover existing </a:t>
            </a:r>
            <a:r>
              <a:rPr lang="en-US" sz="3200" dirty="0" smtClean="0"/>
              <a:t>problems</a:t>
            </a:r>
          </a:p>
          <a:p>
            <a:pPr lvl="1"/>
            <a:r>
              <a:rPr lang="en-US" sz="2800" dirty="0" smtClean="0"/>
              <a:t>E.g. concept clarification</a:t>
            </a:r>
          </a:p>
          <a:p>
            <a:pPr lvl="1"/>
            <a:r>
              <a:rPr lang="en-US" sz="2800" dirty="0" smtClean="0"/>
              <a:t>Understanding of the </a:t>
            </a:r>
            <a:r>
              <a:rPr lang="en-US" sz="2800" dirty="0"/>
              <a:t>domain in order to create its </a:t>
            </a:r>
            <a:r>
              <a:rPr lang="en-US" sz="2800" dirty="0" smtClean="0"/>
              <a:t>model</a:t>
            </a:r>
          </a:p>
          <a:p>
            <a:pPr lvl="1"/>
            <a:r>
              <a:rPr lang="en-US" sz="2800" dirty="0" smtClean="0"/>
              <a:t>Probable </a:t>
            </a:r>
            <a:r>
              <a:rPr lang="en-US" sz="2800" dirty="0"/>
              <a:t>reuse and connect to other </a:t>
            </a:r>
            <a:r>
              <a:rPr lang="en-US" sz="2800" dirty="0" smtClean="0"/>
              <a:t>ontologies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232</a:t>
            </a:fld>
            <a:endParaRPr lang="en-US"/>
          </a:p>
        </p:txBody>
      </p:sp>
    </p:spTree>
    <p:extLst>
      <p:ext uri="{BB962C8B-B14F-4D97-AF65-F5344CB8AC3E}">
        <p14:creationId xmlns:p14="http://schemas.microsoft.com/office/powerpoint/2010/main" val="132603805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a:t>
            </a:r>
            <a:r>
              <a:rPr lang="en-US" dirty="0" smtClean="0"/>
              <a:t>Editors (1)</a:t>
            </a:r>
            <a:endParaRPr lang="en-US" dirty="0"/>
          </a:p>
        </p:txBody>
      </p:sp>
      <p:sp>
        <p:nvSpPr>
          <p:cNvPr id="3" name="Content Placeholder 2"/>
          <p:cNvSpPr>
            <a:spLocks noGrp="1"/>
          </p:cNvSpPr>
          <p:nvPr>
            <p:ph idx="1"/>
          </p:nvPr>
        </p:nvSpPr>
        <p:spPr/>
        <p:txBody>
          <a:bodyPr>
            <a:normAutofit/>
          </a:bodyPr>
          <a:lstStyle/>
          <a:p>
            <a:r>
              <a:rPr lang="en-US" sz="3200" dirty="0" smtClean="0"/>
              <a:t>Offer </a:t>
            </a:r>
            <a:r>
              <a:rPr lang="en-US" sz="3200" dirty="0"/>
              <a:t>a graphical </a:t>
            </a:r>
            <a:r>
              <a:rPr lang="en-US" sz="3200" dirty="0" smtClean="0"/>
              <a:t>interface</a:t>
            </a:r>
          </a:p>
          <a:p>
            <a:pPr lvl="1"/>
            <a:r>
              <a:rPr lang="en-US" sz="2800" dirty="0" smtClean="0"/>
              <a:t>Through </a:t>
            </a:r>
            <a:r>
              <a:rPr lang="en-US" sz="2800" dirty="0"/>
              <a:t>which the user can </a:t>
            </a:r>
            <a:r>
              <a:rPr lang="en-US" sz="2800" dirty="0" smtClean="0"/>
              <a:t>interact</a:t>
            </a:r>
          </a:p>
          <a:p>
            <a:pPr lvl="1"/>
            <a:r>
              <a:rPr lang="en-US" sz="2800" dirty="0"/>
              <a:t>Textual representation of ontologies can be prohibitively </a:t>
            </a:r>
            <a:r>
              <a:rPr lang="en-US" sz="2800" dirty="0" smtClean="0"/>
              <a:t>obscure</a:t>
            </a:r>
          </a:p>
          <a:p>
            <a:r>
              <a:rPr lang="en-US" sz="3200" dirty="0" smtClean="0"/>
              <a:t>Assure </a:t>
            </a:r>
            <a:r>
              <a:rPr lang="en-US" sz="3200" dirty="0"/>
              <a:t>syntactic validity of the </a:t>
            </a:r>
            <a:r>
              <a:rPr lang="en-US" sz="3200" dirty="0" smtClean="0"/>
              <a:t>ontology</a:t>
            </a:r>
          </a:p>
          <a:p>
            <a:r>
              <a:rPr lang="en-US" sz="3200" dirty="0" smtClean="0"/>
              <a:t>Consistency </a:t>
            </a:r>
            <a:r>
              <a:rPr lang="en-US" sz="3200" dirty="0"/>
              <a:t>checks</a:t>
            </a:r>
            <a:endParaRPr lang="en-US" sz="3200" dirty="0" smtClean="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233</a:t>
            </a:fld>
            <a:endParaRPr lang="en-US"/>
          </a:p>
        </p:txBody>
      </p:sp>
    </p:spTree>
    <p:extLst>
      <p:ext uri="{BB962C8B-B14F-4D97-AF65-F5344CB8AC3E}">
        <p14:creationId xmlns:p14="http://schemas.microsoft.com/office/powerpoint/2010/main" val="307638144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a:t>
            </a:r>
            <a:r>
              <a:rPr lang="en-US" dirty="0" smtClean="0"/>
              <a:t>Editors (2)</a:t>
            </a:r>
            <a:endParaRPr lang="en-US" dirty="0"/>
          </a:p>
        </p:txBody>
      </p:sp>
      <p:sp>
        <p:nvSpPr>
          <p:cNvPr id="3" name="Content Placeholder 2"/>
          <p:cNvSpPr>
            <a:spLocks noGrp="1"/>
          </p:cNvSpPr>
          <p:nvPr>
            <p:ph idx="1"/>
          </p:nvPr>
        </p:nvSpPr>
        <p:spPr/>
        <p:txBody>
          <a:bodyPr>
            <a:normAutofit/>
          </a:bodyPr>
          <a:lstStyle/>
          <a:p>
            <a:r>
              <a:rPr lang="en-US" sz="3200" dirty="0" smtClean="0"/>
              <a:t>Freedom to </a:t>
            </a:r>
            <a:r>
              <a:rPr lang="en-US" sz="3200" dirty="0"/>
              <a:t>define concepts and their </a:t>
            </a:r>
            <a:r>
              <a:rPr lang="en-US" sz="3200" dirty="0" smtClean="0"/>
              <a:t>relations</a:t>
            </a:r>
          </a:p>
          <a:p>
            <a:pPr lvl="1"/>
            <a:r>
              <a:rPr lang="en-US" sz="2800" dirty="0" smtClean="0"/>
              <a:t>Constrained to assure semantic consistency</a:t>
            </a:r>
          </a:p>
          <a:p>
            <a:r>
              <a:rPr lang="en-US" sz="3200" dirty="0" smtClean="0"/>
              <a:t>Allow revisions</a:t>
            </a:r>
          </a:p>
          <a:p>
            <a:r>
              <a:rPr lang="en-US" sz="3200" dirty="0" smtClean="0"/>
              <a:t>Several ontology editors have been built</a:t>
            </a:r>
          </a:p>
          <a:p>
            <a:pPr lvl="1"/>
            <a:r>
              <a:rPr lang="en-US" sz="2800" dirty="0" smtClean="0"/>
              <a:t>Only </a:t>
            </a:r>
            <a:r>
              <a:rPr lang="en-US" sz="2800" dirty="0"/>
              <a:t>a few are </a:t>
            </a:r>
            <a:r>
              <a:rPr lang="en-US" sz="2800" dirty="0" smtClean="0"/>
              <a:t>practically used</a:t>
            </a:r>
          </a:p>
          <a:p>
            <a:pPr lvl="1"/>
            <a:r>
              <a:rPr lang="en-US" sz="2800" dirty="0" smtClean="0"/>
              <a:t>Among them the ones presented next</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234</a:t>
            </a:fld>
            <a:endParaRPr lang="en-US"/>
          </a:p>
        </p:txBody>
      </p:sp>
    </p:spTree>
    <p:extLst>
      <p:ext uri="{BB962C8B-B14F-4D97-AF65-F5344CB8AC3E}">
        <p14:creationId xmlns:p14="http://schemas.microsoft.com/office/powerpoint/2010/main" val="109125208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Protégé (1)</a:t>
            </a:r>
            <a:endParaRPr lang="en-US" dirty="0"/>
          </a:p>
        </p:txBody>
      </p:sp>
      <p:sp>
        <p:nvSpPr>
          <p:cNvPr id="3" name="Content Placeholder 2"/>
          <p:cNvSpPr>
            <a:spLocks noGrp="1"/>
          </p:cNvSpPr>
          <p:nvPr>
            <p:ph idx="1"/>
          </p:nvPr>
        </p:nvSpPr>
        <p:spPr/>
        <p:txBody>
          <a:bodyPr>
            <a:normAutofit/>
          </a:bodyPr>
          <a:lstStyle/>
          <a:p>
            <a:r>
              <a:rPr lang="en-US" sz="3200" dirty="0" smtClean="0"/>
              <a:t>Open-source</a:t>
            </a:r>
            <a:endParaRPr lang="en-US" sz="3200" dirty="0"/>
          </a:p>
          <a:p>
            <a:r>
              <a:rPr lang="en-US" sz="3200" dirty="0" smtClean="0"/>
              <a:t>Maintained </a:t>
            </a:r>
            <a:r>
              <a:rPr lang="en-US" sz="3200" dirty="0"/>
              <a:t>by the Stanford Center for Biomedical Informatics </a:t>
            </a:r>
            <a:r>
              <a:rPr lang="en-US" sz="3200" dirty="0" smtClean="0"/>
              <a:t>Research</a:t>
            </a:r>
          </a:p>
          <a:p>
            <a:r>
              <a:rPr lang="en-US" sz="3200" dirty="0" smtClean="0"/>
              <a:t>Among </a:t>
            </a:r>
            <a:r>
              <a:rPr lang="en-US" sz="3200" dirty="0"/>
              <a:t>the most </a:t>
            </a:r>
            <a:r>
              <a:rPr lang="en-US" sz="3200" dirty="0" smtClean="0"/>
              <a:t>long-lived, </a:t>
            </a:r>
            <a:r>
              <a:rPr lang="en-US" sz="3200" dirty="0"/>
              <a:t>complete and capable solutions for ontology authoring </a:t>
            </a:r>
            <a:r>
              <a:rPr lang="en-US" sz="3200" dirty="0" smtClean="0"/>
              <a:t>and managing</a:t>
            </a:r>
          </a:p>
          <a:p>
            <a:r>
              <a:rPr lang="en-US" sz="3200" dirty="0" smtClean="0"/>
              <a:t>A </a:t>
            </a:r>
            <a:r>
              <a:rPr lang="en-US" sz="3200" dirty="0"/>
              <a:t>rich set of plugins and </a:t>
            </a:r>
            <a:r>
              <a:rPr lang="en-US" sz="3200" dirty="0" smtClean="0"/>
              <a:t>capabilities</a:t>
            </a:r>
          </a:p>
          <a:p>
            <a:endParaRPr lang="en-US" sz="3200" dirty="0" smtClean="0"/>
          </a:p>
          <a:p>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235</a:t>
            </a:fld>
            <a:endParaRPr lang="en-US"/>
          </a:p>
        </p:txBody>
      </p:sp>
    </p:spTree>
    <p:extLst>
      <p:ext uri="{BB962C8B-B14F-4D97-AF65-F5344CB8AC3E}">
        <p14:creationId xmlns:p14="http://schemas.microsoft.com/office/powerpoint/2010/main" val="33829399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Protégé (2)</a:t>
            </a:r>
            <a:endParaRPr lang="en-US" dirty="0"/>
          </a:p>
        </p:txBody>
      </p:sp>
      <p:sp>
        <p:nvSpPr>
          <p:cNvPr id="3" name="Content Placeholder 2"/>
          <p:cNvSpPr>
            <a:spLocks noGrp="1"/>
          </p:cNvSpPr>
          <p:nvPr>
            <p:ph idx="1"/>
          </p:nvPr>
        </p:nvSpPr>
        <p:spPr>
          <a:xfrm>
            <a:off x="1098000" y="1846800"/>
            <a:ext cx="11036968" cy="4351338"/>
          </a:xfrm>
        </p:spPr>
        <p:txBody>
          <a:bodyPr>
            <a:noAutofit/>
          </a:bodyPr>
          <a:lstStyle/>
          <a:p>
            <a:r>
              <a:rPr lang="en-US" sz="3200" dirty="0"/>
              <a:t>Customizable user interface</a:t>
            </a:r>
          </a:p>
          <a:p>
            <a:r>
              <a:rPr lang="en-US" sz="3200" dirty="0"/>
              <a:t>Multiple ontologies can be developed in a single frame workspace</a:t>
            </a:r>
          </a:p>
          <a:p>
            <a:r>
              <a:rPr lang="en-US" sz="3200" dirty="0" smtClean="0"/>
              <a:t>Several Protégé frames roughly </a:t>
            </a:r>
            <a:r>
              <a:rPr lang="en-US" sz="3200" dirty="0"/>
              <a:t>correspond to OWL </a:t>
            </a:r>
            <a:r>
              <a:rPr lang="en-US" sz="3200" dirty="0" smtClean="0"/>
              <a:t>components</a:t>
            </a:r>
          </a:p>
          <a:p>
            <a:pPr lvl="1"/>
            <a:r>
              <a:rPr lang="en-US" sz="2800" dirty="0" smtClean="0"/>
              <a:t>Classes</a:t>
            </a:r>
          </a:p>
          <a:p>
            <a:pPr lvl="1"/>
            <a:r>
              <a:rPr lang="en-US" sz="2800" dirty="0" smtClean="0"/>
              <a:t>Properties</a:t>
            </a:r>
          </a:p>
          <a:p>
            <a:pPr lvl="2"/>
            <a:r>
              <a:rPr lang="en-US" sz="2400" dirty="0" smtClean="0"/>
              <a:t>Object Properties</a:t>
            </a:r>
            <a:r>
              <a:rPr lang="en-US" sz="2400" dirty="0"/>
              <a:t>, Data Properties, and Annotation </a:t>
            </a:r>
            <a:r>
              <a:rPr lang="en-US" sz="2400" dirty="0" smtClean="0"/>
              <a:t>Properties</a:t>
            </a:r>
          </a:p>
          <a:p>
            <a:pPr lvl="1"/>
            <a:r>
              <a:rPr lang="en-US" sz="2800" dirty="0" smtClean="0"/>
              <a:t>Individuals</a:t>
            </a:r>
          </a:p>
          <a:p>
            <a:r>
              <a:rPr lang="en-US" sz="3200" dirty="0" smtClean="0"/>
              <a:t>A </a:t>
            </a:r>
            <a:r>
              <a:rPr lang="en-US" sz="3200" dirty="0"/>
              <a:t>set </a:t>
            </a:r>
            <a:r>
              <a:rPr lang="en-US" sz="3200" dirty="0" smtClean="0"/>
              <a:t>of tools for visualization</a:t>
            </a:r>
            <a:r>
              <a:rPr lang="en-US" sz="3200" dirty="0"/>
              <a:t>, querying, and </a:t>
            </a:r>
            <a:r>
              <a:rPr lang="en-US" sz="3200" dirty="0" smtClean="0"/>
              <a:t>refactoring</a:t>
            </a:r>
          </a:p>
          <a:p>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236</a:t>
            </a:fld>
            <a:endParaRPr lang="en-US"/>
          </a:p>
        </p:txBody>
      </p:sp>
    </p:spTree>
    <p:extLst>
      <p:ext uri="{BB962C8B-B14F-4D97-AF65-F5344CB8AC3E}">
        <p14:creationId xmlns:p14="http://schemas.microsoft.com/office/powerpoint/2010/main" val="24842703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Protégé (3)</a:t>
            </a:r>
            <a:endParaRPr lang="en-US" dirty="0"/>
          </a:p>
        </p:txBody>
      </p:sp>
      <p:sp>
        <p:nvSpPr>
          <p:cNvPr id="3" name="Content Placeholder 2"/>
          <p:cNvSpPr>
            <a:spLocks noGrp="1"/>
          </p:cNvSpPr>
          <p:nvPr>
            <p:ph idx="1"/>
          </p:nvPr>
        </p:nvSpPr>
        <p:spPr/>
        <p:txBody>
          <a:bodyPr>
            <a:normAutofit lnSpcReduction="10000"/>
          </a:bodyPr>
          <a:lstStyle/>
          <a:p>
            <a:r>
              <a:rPr lang="en-US" sz="3200" dirty="0"/>
              <a:t>Reasoning support</a:t>
            </a:r>
          </a:p>
          <a:p>
            <a:pPr lvl="1"/>
            <a:r>
              <a:rPr lang="en-US" sz="2800" dirty="0"/>
              <a:t>Connection to DL reasoners like </a:t>
            </a:r>
            <a:r>
              <a:rPr lang="en-US" sz="2800" dirty="0" err="1"/>
              <a:t>HermiT</a:t>
            </a:r>
            <a:r>
              <a:rPr lang="en-US" sz="2800" dirty="0"/>
              <a:t> (included) or Pellet</a:t>
            </a:r>
          </a:p>
          <a:p>
            <a:r>
              <a:rPr lang="en-US" sz="3200" dirty="0"/>
              <a:t>OWL 2 support</a:t>
            </a:r>
          </a:p>
          <a:p>
            <a:r>
              <a:rPr lang="en-US" sz="3200" dirty="0"/>
              <a:t>Allows SPARQL queries</a:t>
            </a:r>
          </a:p>
          <a:p>
            <a:r>
              <a:rPr lang="en-US" sz="3200" dirty="0" err="1" smtClean="0"/>
              <a:t>WebProtégé</a:t>
            </a:r>
            <a:endParaRPr lang="en-US" sz="3200" dirty="0"/>
          </a:p>
          <a:p>
            <a:pPr lvl="1"/>
            <a:r>
              <a:rPr lang="en-US" sz="2800" dirty="0"/>
              <a:t>A much younger offspring of the Desktop version</a:t>
            </a:r>
          </a:p>
          <a:p>
            <a:pPr lvl="1"/>
            <a:r>
              <a:rPr lang="en-US" sz="2800" dirty="0"/>
              <a:t>Allows collaborative viewing and editing</a:t>
            </a:r>
          </a:p>
          <a:p>
            <a:pPr lvl="1"/>
            <a:r>
              <a:rPr lang="en-US" sz="2800" dirty="0"/>
              <a:t>Less feature-rich, more buggy user interface</a:t>
            </a:r>
          </a:p>
          <a:p>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237</a:t>
            </a:fld>
            <a:endParaRPr lang="en-US"/>
          </a:p>
        </p:txBody>
      </p:sp>
    </p:spTree>
    <p:extLst>
      <p:ext uri="{BB962C8B-B14F-4D97-AF65-F5344CB8AC3E}">
        <p14:creationId xmlns:p14="http://schemas.microsoft.com/office/powerpoint/2010/main" val="2935147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TopBraid</a:t>
            </a:r>
            <a:r>
              <a:rPr lang="en-US" dirty="0"/>
              <a:t> </a:t>
            </a:r>
            <a:r>
              <a:rPr lang="en-US" dirty="0" smtClean="0"/>
              <a:t>Composer</a:t>
            </a:r>
            <a:endParaRPr lang="en-US" dirty="0"/>
          </a:p>
        </p:txBody>
      </p:sp>
      <p:sp>
        <p:nvSpPr>
          <p:cNvPr id="3" name="Content Placeholder 2"/>
          <p:cNvSpPr>
            <a:spLocks noGrp="1"/>
          </p:cNvSpPr>
          <p:nvPr>
            <p:ph idx="1"/>
          </p:nvPr>
        </p:nvSpPr>
        <p:spPr/>
        <p:txBody>
          <a:bodyPr>
            <a:noAutofit/>
          </a:bodyPr>
          <a:lstStyle/>
          <a:p>
            <a:r>
              <a:rPr lang="en-US" sz="2400" dirty="0" smtClean="0"/>
              <a:t>RDF </a:t>
            </a:r>
            <a:r>
              <a:rPr lang="en-US" sz="2400" dirty="0"/>
              <a:t>and OWL authoring and </a:t>
            </a:r>
            <a:r>
              <a:rPr lang="en-US" sz="2400" dirty="0" smtClean="0"/>
              <a:t>editing environment</a:t>
            </a:r>
            <a:endParaRPr lang="en-US" sz="2400" dirty="0"/>
          </a:p>
          <a:p>
            <a:r>
              <a:rPr lang="en-US" sz="2400" dirty="0"/>
              <a:t>Based on the Eclipse development platform</a:t>
            </a:r>
          </a:p>
          <a:p>
            <a:r>
              <a:rPr lang="en-US" sz="2400" dirty="0"/>
              <a:t>A series of adapters for the conversion of data to RDF</a:t>
            </a:r>
          </a:p>
          <a:p>
            <a:pPr lvl="1"/>
            <a:r>
              <a:rPr lang="en-US" sz="2000" dirty="0"/>
              <a:t>E.g. from XML, spreadsheets and relational databases</a:t>
            </a:r>
          </a:p>
          <a:p>
            <a:r>
              <a:rPr lang="en-US" sz="2400" dirty="0"/>
              <a:t>Supports persistence of RDF graphs in external triple stores</a:t>
            </a:r>
          </a:p>
          <a:p>
            <a:r>
              <a:rPr lang="en-US" sz="2400" dirty="0"/>
              <a:t>Ability to define </a:t>
            </a:r>
            <a:r>
              <a:rPr lang="en-US" sz="2400" dirty="0" smtClean="0"/>
              <a:t>SPIN rules and </a:t>
            </a:r>
            <a:r>
              <a:rPr lang="en-US" sz="2400" dirty="0"/>
              <a:t>constraints and associate them with OWL classes</a:t>
            </a:r>
          </a:p>
          <a:p>
            <a:r>
              <a:rPr lang="en-US" sz="2400" dirty="0" smtClean="0"/>
              <a:t>Maestro, Commercial, Free edition</a:t>
            </a:r>
          </a:p>
          <a:p>
            <a:pPr lvl="1"/>
            <a:r>
              <a:rPr lang="en-US" sz="2000" dirty="0" smtClean="0"/>
              <a:t>Free edition offers merely a </a:t>
            </a:r>
            <a:r>
              <a:rPr lang="en-US" sz="2000" dirty="0"/>
              <a:t>graphical interface for the definition of </a:t>
            </a:r>
            <a:r>
              <a:rPr lang="en-US" sz="2000" dirty="0" smtClean="0"/>
              <a:t>RDF graphs </a:t>
            </a:r>
            <a:r>
              <a:rPr lang="en-US" sz="2000" dirty="0"/>
              <a:t>and OWL ontologies and the execution of SPARQL queries on </a:t>
            </a:r>
            <a:r>
              <a:rPr lang="en-US" sz="2000" dirty="0" smtClean="0"/>
              <a:t>them</a:t>
            </a:r>
            <a:endParaRPr lang="en-US" sz="20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238</a:t>
            </a:fld>
            <a:endParaRPr lang="en-US"/>
          </a:p>
        </p:txBody>
      </p:sp>
    </p:spTree>
    <p:extLst>
      <p:ext uri="{BB962C8B-B14F-4D97-AF65-F5344CB8AC3E}">
        <p14:creationId xmlns:p14="http://schemas.microsoft.com/office/powerpoint/2010/main" val="4086281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NeOn</a:t>
            </a:r>
            <a:r>
              <a:rPr lang="en-US" dirty="0"/>
              <a:t> Toolkit</a:t>
            </a:r>
          </a:p>
        </p:txBody>
      </p:sp>
      <p:sp>
        <p:nvSpPr>
          <p:cNvPr id="3" name="Content Placeholder 2"/>
          <p:cNvSpPr>
            <a:spLocks noGrp="1"/>
          </p:cNvSpPr>
          <p:nvPr>
            <p:ph idx="1"/>
          </p:nvPr>
        </p:nvSpPr>
        <p:spPr/>
        <p:txBody>
          <a:bodyPr>
            <a:noAutofit/>
          </a:bodyPr>
          <a:lstStyle/>
          <a:p>
            <a:r>
              <a:rPr lang="en-US" sz="2400" dirty="0" smtClean="0"/>
              <a:t>Open-source ontology </a:t>
            </a:r>
            <a:r>
              <a:rPr lang="en-US" sz="2400" dirty="0"/>
              <a:t>authoring </a:t>
            </a:r>
            <a:r>
              <a:rPr lang="en-US" sz="2400" dirty="0" smtClean="0"/>
              <a:t>environment</a:t>
            </a:r>
          </a:p>
          <a:p>
            <a:pPr lvl="1"/>
            <a:r>
              <a:rPr lang="en-US" sz="2000" dirty="0" smtClean="0"/>
              <a:t>Also </a:t>
            </a:r>
            <a:r>
              <a:rPr lang="en-US" sz="2000" dirty="0"/>
              <a:t>based on the </a:t>
            </a:r>
            <a:r>
              <a:rPr lang="en-US" sz="2000" dirty="0" smtClean="0"/>
              <a:t>Eclipse platform</a:t>
            </a:r>
          </a:p>
          <a:p>
            <a:r>
              <a:rPr lang="en-US" sz="2400" dirty="0" smtClean="0"/>
              <a:t>Mainly </a:t>
            </a:r>
            <a:r>
              <a:rPr lang="en-US" sz="2400" dirty="0"/>
              <a:t>implemented in the course of the </a:t>
            </a:r>
            <a:r>
              <a:rPr lang="en-US" sz="2400" dirty="0" smtClean="0"/>
              <a:t>EC-funded </a:t>
            </a:r>
            <a:r>
              <a:rPr lang="en-US" sz="2400" dirty="0" err="1" smtClean="0"/>
              <a:t>NeOn</a:t>
            </a:r>
            <a:r>
              <a:rPr lang="en-US" sz="2400" dirty="0" smtClean="0"/>
              <a:t> project</a:t>
            </a:r>
          </a:p>
          <a:p>
            <a:pPr lvl="1"/>
            <a:r>
              <a:rPr lang="en-US" sz="2000" dirty="0" smtClean="0"/>
              <a:t>Main goal: the </a:t>
            </a:r>
            <a:r>
              <a:rPr lang="en-US" sz="2000" dirty="0"/>
              <a:t>support for all tasks </a:t>
            </a:r>
            <a:r>
              <a:rPr lang="en-US" sz="2000" dirty="0" smtClean="0"/>
              <a:t>in the ontology engineering life-cycle</a:t>
            </a:r>
          </a:p>
          <a:p>
            <a:r>
              <a:rPr lang="en-US" sz="2400" dirty="0" smtClean="0"/>
              <a:t>Contains </a:t>
            </a:r>
            <a:r>
              <a:rPr lang="en-US" sz="2400" dirty="0"/>
              <a:t>a number of </a:t>
            </a:r>
            <a:r>
              <a:rPr lang="en-US" sz="2400" dirty="0" smtClean="0"/>
              <a:t>plugins</a:t>
            </a:r>
          </a:p>
          <a:p>
            <a:pPr lvl="1"/>
            <a:r>
              <a:rPr lang="en-US" sz="2000" dirty="0" smtClean="0"/>
              <a:t>Multi-user collaborative ontology development</a:t>
            </a:r>
          </a:p>
          <a:p>
            <a:pPr lvl="1"/>
            <a:r>
              <a:rPr lang="en-US" sz="2000" dirty="0" smtClean="0"/>
              <a:t>Ontology </a:t>
            </a:r>
            <a:r>
              <a:rPr lang="en-US" sz="2000" dirty="0"/>
              <a:t>evolution through </a:t>
            </a:r>
            <a:r>
              <a:rPr lang="en-US" sz="2000" dirty="0" smtClean="0"/>
              <a:t>time</a:t>
            </a:r>
          </a:p>
          <a:p>
            <a:pPr lvl="1"/>
            <a:r>
              <a:rPr lang="en-US" sz="2000" dirty="0" smtClean="0"/>
              <a:t>Ontology annotation</a:t>
            </a:r>
          </a:p>
          <a:p>
            <a:pPr lvl="1"/>
            <a:r>
              <a:rPr lang="en-US" sz="2000" dirty="0" smtClean="0"/>
              <a:t>Querying </a:t>
            </a:r>
            <a:r>
              <a:rPr lang="en-US" sz="2000" dirty="0"/>
              <a:t>and </a:t>
            </a:r>
            <a:r>
              <a:rPr lang="en-US" sz="2000" dirty="0" smtClean="0"/>
              <a:t>reasoning</a:t>
            </a:r>
          </a:p>
          <a:p>
            <a:pPr lvl="1"/>
            <a:r>
              <a:rPr lang="en-US" sz="2000" dirty="0" smtClean="0"/>
              <a:t>Mappings </a:t>
            </a:r>
            <a:r>
              <a:rPr lang="en-US" sz="2000" dirty="0"/>
              <a:t>between relational databases and </a:t>
            </a:r>
            <a:r>
              <a:rPr lang="en-US" sz="2000" dirty="0" smtClean="0"/>
              <a:t>ontologies</a:t>
            </a:r>
          </a:p>
          <a:p>
            <a:pPr lvl="2"/>
            <a:r>
              <a:rPr lang="en-US" sz="1600" dirty="0" err="1" smtClean="0"/>
              <a:t>ODEMapster</a:t>
            </a:r>
            <a:r>
              <a:rPr lang="en-US" sz="1600" dirty="0" smtClean="0"/>
              <a:t> plugin</a:t>
            </a:r>
            <a:endParaRPr lang="en-US" sz="16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239</a:t>
            </a:fld>
            <a:endParaRPr lang="en-US"/>
          </a:p>
        </p:txBody>
      </p:sp>
    </p:spTree>
    <p:extLst>
      <p:ext uri="{BB962C8B-B14F-4D97-AF65-F5344CB8AC3E}">
        <p14:creationId xmlns:p14="http://schemas.microsoft.com/office/powerpoint/2010/main" val="3150360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Interoperable</a:t>
            </a:r>
          </a:p>
          <a:p>
            <a:pPr lvl="1"/>
            <a:r>
              <a:rPr lang="en-US" sz="2800" dirty="0" smtClean="0"/>
              <a:t>Two </a:t>
            </a:r>
            <a:r>
              <a:rPr lang="en-US" sz="2800" dirty="0"/>
              <a:t>systems </a:t>
            </a:r>
            <a:r>
              <a:rPr lang="en-US" sz="2800" dirty="0" smtClean="0"/>
              <a:t>in </a:t>
            </a:r>
            <a:r>
              <a:rPr lang="en-US" sz="2800" dirty="0"/>
              <a:t>position to successfully exchange </a:t>
            </a:r>
            <a:r>
              <a:rPr lang="en-US" sz="2800" dirty="0" smtClean="0"/>
              <a:t>information</a:t>
            </a:r>
          </a:p>
          <a:p>
            <a:r>
              <a:rPr lang="en-US" sz="3200" dirty="0"/>
              <a:t>3 non-mutually exclusive approaches</a:t>
            </a:r>
          </a:p>
          <a:p>
            <a:pPr lvl="1"/>
            <a:r>
              <a:rPr lang="en-US" sz="2800" dirty="0"/>
              <a:t>Mapping among the concepts of each source</a:t>
            </a:r>
          </a:p>
          <a:p>
            <a:pPr lvl="1"/>
            <a:r>
              <a:rPr lang="en-US" sz="2800" dirty="0"/>
              <a:t>Intermediation in order to translate queries</a:t>
            </a:r>
          </a:p>
          <a:p>
            <a:pPr lvl="1"/>
            <a:r>
              <a:rPr lang="en-US" sz="2800" dirty="0"/>
              <a:t>Query-based </a:t>
            </a:r>
          </a:p>
          <a:p>
            <a:r>
              <a:rPr lang="en-US" sz="3200" dirty="0"/>
              <a:t>Protocols and standards (recommendations) are crucial</a:t>
            </a:r>
          </a:p>
          <a:p>
            <a:pPr lvl="1"/>
            <a:r>
              <a:rPr lang="en-US" sz="2800" dirty="0" smtClean="0"/>
              <a:t>E.g</a:t>
            </a:r>
            <a:r>
              <a:rPr lang="en-US" sz="2800" dirty="0"/>
              <a:t>. SOAP, WSDL, </a:t>
            </a:r>
            <a:r>
              <a:rPr lang="en-US" sz="2800" dirty="0" err="1"/>
              <a:t>microformats</a:t>
            </a:r>
            <a:endParaRPr lang="en-US" sz="2800" dirty="0"/>
          </a:p>
          <a:p>
            <a:pPr lvl="1"/>
            <a:endParaRPr lang="en-US" sz="2800" dirty="0"/>
          </a:p>
          <a:p>
            <a:pPr lvl="1"/>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24</a:t>
            </a:fld>
            <a:endParaRPr lang="en-US"/>
          </a:p>
        </p:txBody>
      </p:sp>
    </p:spTree>
    <p:extLst>
      <p:ext uri="{BB962C8B-B14F-4D97-AF65-F5344CB8AC3E}">
        <p14:creationId xmlns:p14="http://schemas.microsoft.com/office/powerpoint/2010/main" val="421175571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 and </a:t>
            </a:r>
            <a:r>
              <a:rPr lang="en-US" dirty="0" smtClean="0"/>
              <a:t>Environments</a:t>
            </a:r>
            <a:endParaRPr lang="en-US" dirty="0"/>
          </a:p>
        </p:txBody>
      </p:sp>
      <p:sp>
        <p:nvSpPr>
          <p:cNvPr id="3" name="Content Placeholder 2"/>
          <p:cNvSpPr>
            <a:spLocks noGrp="1"/>
          </p:cNvSpPr>
          <p:nvPr>
            <p:ph idx="1"/>
          </p:nvPr>
        </p:nvSpPr>
        <p:spPr/>
        <p:txBody>
          <a:bodyPr>
            <a:noAutofit/>
          </a:bodyPr>
          <a:lstStyle/>
          <a:p>
            <a:r>
              <a:rPr lang="en-US" sz="2800" dirty="0"/>
              <a:t>Data that </a:t>
            </a:r>
            <a:r>
              <a:rPr lang="en-US" sz="2800" dirty="0" smtClean="0"/>
              <a:t>published </a:t>
            </a:r>
            <a:r>
              <a:rPr lang="en-US" sz="2800" dirty="0"/>
              <a:t>as Linked Data is not always </a:t>
            </a:r>
            <a:r>
              <a:rPr lang="en-US" sz="2800" dirty="0" smtClean="0"/>
              <a:t>produced </a:t>
            </a:r>
            <a:r>
              <a:rPr lang="en-US" sz="2800" dirty="0"/>
              <a:t>primarily in this </a:t>
            </a:r>
            <a:r>
              <a:rPr lang="en-US" sz="2800" dirty="0" smtClean="0"/>
              <a:t>form</a:t>
            </a:r>
          </a:p>
          <a:p>
            <a:pPr lvl="1"/>
            <a:r>
              <a:rPr lang="en-US" sz="2400" dirty="0" smtClean="0"/>
              <a:t>Files </a:t>
            </a:r>
            <a:r>
              <a:rPr lang="en-US" sz="2400" dirty="0"/>
              <a:t>in hard drives, relational databases, legacy systems etc.</a:t>
            </a:r>
          </a:p>
          <a:p>
            <a:r>
              <a:rPr lang="en-US" sz="2800" dirty="0" smtClean="0"/>
              <a:t>Many </a:t>
            </a:r>
            <a:r>
              <a:rPr lang="en-US" sz="2800" dirty="0"/>
              <a:t>options regarding how the information is to be transformed into </a:t>
            </a:r>
            <a:r>
              <a:rPr lang="en-US" sz="2800" dirty="0" smtClean="0"/>
              <a:t>RDF</a:t>
            </a:r>
          </a:p>
          <a:p>
            <a:r>
              <a:rPr lang="en-US" sz="2800" dirty="0" smtClean="0"/>
              <a:t>Many software </a:t>
            </a:r>
            <a:r>
              <a:rPr lang="en-US" sz="2800" dirty="0"/>
              <a:t>tools and libraries </a:t>
            </a:r>
            <a:r>
              <a:rPr lang="en-US" sz="2800" dirty="0" smtClean="0"/>
              <a:t>available </a:t>
            </a:r>
            <a:r>
              <a:rPr lang="en-US" sz="2800" dirty="0"/>
              <a:t>in the Linked Data </a:t>
            </a:r>
            <a:r>
              <a:rPr lang="en-US" sz="2800" dirty="0" smtClean="0"/>
              <a:t>ecosystem</a:t>
            </a:r>
          </a:p>
          <a:p>
            <a:pPr lvl="1"/>
            <a:r>
              <a:rPr lang="en-US" sz="2400" dirty="0" smtClean="0"/>
              <a:t>E.g. for converting, </a:t>
            </a:r>
            <a:r>
              <a:rPr lang="en-US" sz="2400" dirty="0"/>
              <a:t>cleaning up, storing, visualizing</a:t>
            </a:r>
            <a:r>
              <a:rPr lang="en-US" sz="2400" dirty="0" smtClean="0"/>
              <a:t>, linking etc.</a:t>
            </a:r>
          </a:p>
          <a:p>
            <a:pPr lvl="1"/>
            <a:r>
              <a:rPr lang="en-US" sz="2400" dirty="0"/>
              <a:t>C</a:t>
            </a:r>
            <a:r>
              <a:rPr lang="en-US" sz="2400" dirty="0" smtClean="0"/>
              <a:t>reating </a:t>
            </a:r>
            <a:r>
              <a:rPr lang="en-US" sz="2400" dirty="0"/>
              <a:t>Linked Data from relational databases </a:t>
            </a:r>
            <a:r>
              <a:rPr lang="en-US" sz="2400" dirty="0" smtClean="0"/>
              <a:t>is a special case, discussed in detail in the next Chapter</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240</a:t>
            </a:fld>
            <a:endParaRPr lang="en-US"/>
          </a:p>
        </p:txBody>
      </p:sp>
    </p:spTree>
    <p:extLst>
      <p:ext uri="{BB962C8B-B14F-4D97-AF65-F5344CB8AC3E}">
        <p14:creationId xmlns:p14="http://schemas.microsoft.com/office/powerpoint/2010/main" val="229942872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Cleaning-Up Data: </a:t>
            </a:r>
            <a:r>
              <a:rPr lang="en-US" dirty="0" err="1" smtClean="0"/>
              <a:t>OpenRefine</a:t>
            </a:r>
            <a:r>
              <a:rPr lang="en-US" dirty="0" smtClean="0"/>
              <a:t> (1)</a:t>
            </a:r>
            <a:endParaRPr lang="en-US" dirty="0"/>
          </a:p>
        </p:txBody>
      </p:sp>
      <p:sp>
        <p:nvSpPr>
          <p:cNvPr id="3" name="Content Placeholder 2"/>
          <p:cNvSpPr>
            <a:spLocks noGrp="1"/>
          </p:cNvSpPr>
          <p:nvPr>
            <p:ph idx="1"/>
          </p:nvPr>
        </p:nvSpPr>
        <p:spPr/>
        <p:txBody>
          <a:bodyPr>
            <a:normAutofit/>
          </a:bodyPr>
          <a:lstStyle/>
          <a:p>
            <a:r>
              <a:rPr lang="en-US" sz="3200" dirty="0" smtClean="0"/>
              <a:t>Data </a:t>
            </a:r>
            <a:r>
              <a:rPr lang="en-US" sz="3200" dirty="0"/>
              <a:t>quality may be lower than </a:t>
            </a:r>
            <a:r>
              <a:rPr lang="en-US" sz="3200" dirty="0" smtClean="0"/>
              <a:t>expected</a:t>
            </a:r>
          </a:p>
          <a:p>
            <a:pPr lvl="1"/>
            <a:r>
              <a:rPr lang="en-US" sz="2800" dirty="0" smtClean="0"/>
              <a:t>In </a:t>
            </a:r>
            <a:r>
              <a:rPr lang="en-US" sz="2800" dirty="0"/>
              <a:t>terms </a:t>
            </a:r>
            <a:r>
              <a:rPr lang="en-US" sz="2800" dirty="0" smtClean="0"/>
              <a:t>of homogeneity</a:t>
            </a:r>
            <a:r>
              <a:rPr lang="en-US" sz="2800" dirty="0"/>
              <a:t>, completeness, validity, consistency, </a:t>
            </a:r>
            <a:r>
              <a:rPr lang="en-US" sz="2800" dirty="0" smtClean="0"/>
              <a:t>etc.</a:t>
            </a:r>
          </a:p>
          <a:p>
            <a:r>
              <a:rPr lang="en-US" sz="3200" dirty="0" smtClean="0"/>
              <a:t>Prior </a:t>
            </a:r>
            <a:r>
              <a:rPr lang="en-US" sz="3200" dirty="0"/>
              <a:t>processing has to </a:t>
            </a:r>
            <a:r>
              <a:rPr lang="en-US" sz="3200" dirty="0" smtClean="0"/>
              <a:t>take place </a:t>
            </a:r>
            <a:r>
              <a:rPr lang="en-US" sz="3200" dirty="0"/>
              <a:t>before </a:t>
            </a:r>
            <a:r>
              <a:rPr lang="en-US" sz="3200" dirty="0" smtClean="0"/>
              <a:t>publishing</a:t>
            </a:r>
          </a:p>
          <a:p>
            <a:r>
              <a:rPr lang="en-US" sz="3200" dirty="0" smtClean="0"/>
              <a:t>It </a:t>
            </a:r>
            <a:r>
              <a:rPr lang="en-US" sz="3200" dirty="0"/>
              <a:t>is not enough to provide data as Linked </a:t>
            </a:r>
            <a:r>
              <a:rPr lang="en-US" sz="3200" dirty="0" smtClean="0"/>
              <a:t>Data</a:t>
            </a:r>
          </a:p>
          <a:p>
            <a:pPr lvl="1"/>
            <a:r>
              <a:rPr lang="en-US" sz="2800" dirty="0" smtClean="0"/>
              <a:t>Published data must meet certain quality standards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241</a:t>
            </a:fld>
            <a:endParaRPr lang="en-US"/>
          </a:p>
        </p:txBody>
      </p:sp>
    </p:spTree>
    <p:extLst>
      <p:ext uri="{BB962C8B-B14F-4D97-AF65-F5344CB8AC3E}">
        <p14:creationId xmlns:p14="http://schemas.microsoft.com/office/powerpoint/2010/main" val="46615573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Cleaning-Up Data: </a:t>
            </a:r>
            <a:r>
              <a:rPr lang="en-US" dirty="0" err="1" smtClean="0"/>
              <a:t>OpenRefine</a:t>
            </a:r>
            <a:r>
              <a:rPr lang="en-US" dirty="0" smtClean="0"/>
              <a:t> (2)</a:t>
            </a:r>
            <a:endParaRPr lang="en-US" dirty="0"/>
          </a:p>
        </p:txBody>
      </p:sp>
      <p:sp>
        <p:nvSpPr>
          <p:cNvPr id="3" name="Content Placeholder 2"/>
          <p:cNvSpPr>
            <a:spLocks noGrp="1"/>
          </p:cNvSpPr>
          <p:nvPr>
            <p:ph idx="1"/>
          </p:nvPr>
        </p:nvSpPr>
        <p:spPr/>
        <p:txBody>
          <a:bodyPr>
            <a:normAutofit/>
          </a:bodyPr>
          <a:lstStyle/>
          <a:p>
            <a:r>
              <a:rPr lang="en-US" sz="2800" dirty="0"/>
              <a:t>Initially developed as “Freebase </a:t>
            </a:r>
            <a:r>
              <a:rPr lang="en-US" sz="2800" dirty="0" err="1"/>
              <a:t>Gridworks</a:t>
            </a:r>
            <a:r>
              <a:rPr lang="en-US" sz="2800" dirty="0"/>
              <a:t>”, renamed “Google Refine” in 2010, “</a:t>
            </a:r>
            <a:r>
              <a:rPr lang="en-US" sz="2800" dirty="0" err="1"/>
              <a:t>OpenRefine</a:t>
            </a:r>
            <a:r>
              <a:rPr lang="en-US" sz="2800" dirty="0"/>
              <a:t>” after its transition to a community-supported project in 2012</a:t>
            </a:r>
          </a:p>
          <a:p>
            <a:r>
              <a:rPr lang="en-US" sz="2800" dirty="0" smtClean="0"/>
              <a:t>Created </a:t>
            </a:r>
            <a:r>
              <a:rPr lang="en-US" sz="2800" dirty="0"/>
              <a:t>specifically to help working with messy </a:t>
            </a:r>
            <a:r>
              <a:rPr lang="en-US" sz="2800" dirty="0" smtClean="0"/>
              <a:t>data</a:t>
            </a:r>
          </a:p>
          <a:p>
            <a:r>
              <a:rPr lang="en-US" sz="2800" dirty="0" smtClean="0"/>
              <a:t>Used </a:t>
            </a:r>
            <a:r>
              <a:rPr lang="en-US" sz="2800" dirty="0"/>
              <a:t>to improve </a:t>
            </a:r>
            <a:r>
              <a:rPr lang="en-US" sz="2800" dirty="0" smtClean="0"/>
              <a:t>data consistency and quality</a:t>
            </a:r>
          </a:p>
          <a:p>
            <a:r>
              <a:rPr lang="en-US" sz="2800" dirty="0" smtClean="0"/>
              <a:t>Used </a:t>
            </a:r>
            <a:r>
              <a:rPr lang="en-US" sz="2800" dirty="0"/>
              <a:t>in cases where the </a:t>
            </a:r>
            <a:r>
              <a:rPr lang="en-US" sz="2800" dirty="0" smtClean="0"/>
              <a:t>primary data </a:t>
            </a:r>
            <a:r>
              <a:rPr lang="en-US" sz="2800" dirty="0"/>
              <a:t>source are </a:t>
            </a:r>
            <a:r>
              <a:rPr lang="en-US" sz="2800" dirty="0" smtClean="0"/>
              <a:t>files</a:t>
            </a:r>
          </a:p>
          <a:p>
            <a:pPr lvl="1"/>
            <a:r>
              <a:rPr lang="en-US" sz="2400" dirty="0" smtClean="0"/>
              <a:t>In </a:t>
            </a:r>
            <a:r>
              <a:rPr lang="en-US" sz="2400" dirty="0"/>
              <a:t>tabular </a:t>
            </a:r>
            <a:r>
              <a:rPr lang="en-US" sz="2400" dirty="0" smtClean="0"/>
              <a:t>form </a:t>
            </a:r>
            <a:r>
              <a:rPr lang="en-US" sz="2400" dirty="0"/>
              <a:t>(e.g. TSV, CSV, Excel spreadsheets) </a:t>
            </a:r>
            <a:r>
              <a:rPr lang="en-US" sz="2400" dirty="0" smtClean="0"/>
              <a:t>or</a:t>
            </a:r>
          </a:p>
          <a:p>
            <a:pPr lvl="1"/>
            <a:r>
              <a:rPr lang="en-US" sz="2400" dirty="0" smtClean="0"/>
              <a:t>Structured </a:t>
            </a:r>
            <a:r>
              <a:rPr lang="en-US" sz="2400" dirty="0"/>
              <a:t>as XML, JSON, </a:t>
            </a:r>
            <a:r>
              <a:rPr lang="en-US" sz="2400" dirty="0" smtClean="0"/>
              <a:t>or even </a:t>
            </a:r>
            <a:r>
              <a:rPr lang="en-US" sz="2400" dirty="0"/>
              <a:t>RDF</a:t>
            </a:r>
            <a:r>
              <a:rPr lang="en-US" sz="2400" dirty="0" smtClean="0"/>
              <a:t>.</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242</a:t>
            </a:fld>
            <a:endParaRPr lang="en-US"/>
          </a:p>
        </p:txBody>
      </p:sp>
    </p:spTree>
    <p:extLst>
      <p:ext uri="{BB962C8B-B14F-4D97-AF65-F5344CB8AC3E}">
        <p14:creationId xmlns:p14="http://schemas.microsoft.com/office/powerpoint/2010/main" val="89585911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Cleaning-Up Data: </a:t>
            </a:r>
            <a:r>
              <a:rPr lang="en-US" dirty="0" err="1" smtClean="0"/>
              <a:t>OpenRefine</a:t>
            </a:r>
            <a:r>
              <a:rPr lang="en-US" dirty="0" smtClean="0"/>
              <a:t> (3)</a:t>
            </a:r>
            <a:endParaRPr lang="en-US" dirty="0"/>
          </a:p>
        </p:txBody>
      </p:sp>
      <p:sp>
        <p:nvSpPr>
          <p:cNvPr id="3" name="Content Placeholder 2"/>
          <p:cNvSpPr>
            <a:spLocks noGrp="1"/>
          </p:cNvSpPr>
          <p:nvPr>
            <p:ph idx="1"/>
          </p:nvPr>
        </p:nvSpPr>
        <p:spPr/>
        <p:txBody>
          <a:bodyPr>
            <a:noAutofit/>
          </a:bodyPr>
          <a:lstStyle/>
          <a:p>
            <a:r>
              <a:rPr lang="en-US" sz="2800" dirty="0" smtClean="0"/>
              <a:t>Allows </a:t>
            </a:r>
            <a:r>
              <a:rPr lang="en-US" sz="2800" dirty="0"/>
              <a:t>importing data into the tool and </a:t>
            </a:r>
            <a:r>
              <a:rPr lang="en-US" sz="2800" dirty="0" smtClean="0"/>
              <a:t>connect </a:t>
            </a:r>
            <a:r>
              <a:rPr lang="en-US" sz="2800" dirty="0"/>
              <a:t>them to other </a:t>
            </a:r>
            <a:r>
              <a:rPr lang="en-US" sz="2800" dirty="0" smtClean="0"/>
              <a:t>sources</a:t>
            </a:r>
          </a:p>
          <a:p>
            <a:r>
              <a:rPr lang="en-US" sz="2800" dirty="0" smtClean="0"/>
              <a:t>It </a:t>
            </a:r>
            <a:r>
              <a:rPr lang="en-US" sz="2800" dirty="0"/>
              <a:t>is a web application, </a:t>
            </a:r>
            <a:r>
              <a:rPr lang="en-US" sz="2800" dirty="0" smtClean="0"/>
              <a:t>intended to run </a:t>
            </a:r>
            <a:r>
              <a:rPr lang="en-US" sz="2800" dirty="0"/>
              <a:t>locally, </a:t>
            </a:r>
            <a:r>
              <a:rPr lang="en-US" sz="2800" dirty="0" smtClean="0"/>
              <a:t>in </a:t>
            </a:r>
            <a:r>
              <a:rPr lang="en-US" sz="2800" dirty="0"/>
              <a:t>order to allow processing </a:t>
            </a:r>
            <a:r>
              <a:rPr lang="en-US" sz="2800" dirty="0" smtClean="0"/>
              <a:t>sensitive data</a:t>
            </a:r>
          </a:p>
          <a:p>
            <a:r>
              <a:rPr lang="en-US" sz="2800" dirty="0" smtClean="0"/>
              <a:t>Cleaning data</a:t>
            </a:r>
          </a:p>
          <a:p>
            <a:pPr lvl="1"/>
            <a:r>
              <a:rPr lang="en-US" sz="2400" dirty="0" smtClean="0"/>
              <a:t>Removing </a:t>
            </a:r>
            <a:r>
              <a:rPr lang="en-US" sz="2400" dirty="0"/>
              <a:t>duplicate </a:t>
            </a:r>
            <a:r>
              <a:rPr lang="en-US" sz="2400" dirty="0" smtClean="0"/>
              <a:t>records</a:t>
            </a:r>
          </a:p>
          <a:p>
            <a:pPr lvl="1"/>
            <a:r>
              <a:rPr lang="en-US" sz="2400" dirty="0" smtClean="0"/>
              <a:t>Separating </a:t>
            </a:r>
            <a:r>
              <a:rPr lang="en-US" sz="2400" dirty="0"/>
              <a:t>multiple </a:t>
            </a:r>
            <a:r>
              <a:rPr lang="en-US" sz="2400" dirty="0" smtClean="0"/>
              <a:t>values that </a:t>
            </a:r>
            <a:r>
              <a:rPr lang="en-US" sz="2400" dirty="0"/>
              <a:t>may reside in the same </a:t>
            </a:r>
            <a:r>
              <a:rPr lang="en-US" sz="2400" dirty="0" smtClean="0"/>
              <a:t>field</a:t>
            </a:r>
          </a:p>
          <a:p>
            <a:pPr lvl="1"/>
            <a:r>
              <a:rPr lang="en-US" sz="2400" dirty="0" smtClean="0"/>
              <a:t>Splitting </a:t>
            </a:r>
            <a:r>
              <a:rPr lang="en-US" sz="2400" dirty="0"/>
              <a:t>multi-valued </a:t>
            </a:r>
            <a:r>
              <a:rPr lang="en-US" sz="2400" dirty="0" smtClean="0"/>
              <a:t>fields</a:t>
            </a:r>
          </a:p>
          <a:p>
            <a:pPr lvl="1"/>
            <a:r>
              <a:rPr lang="en-US" sz="2400" dirty="0" smtClean="0"/>
              <a:t>Identifying </a:t>
            </a:r>
            <a:r>
              <a:rPr lang="en-US" sz="2400" dirty="0"/>
              <a:t>errors (isolated or systematic</a:t>
            </a:r>
            <a:r>
              <a:rPr lang="en-US" sz="2400" dirty="0" smtClean="0"/>
              <a:t>)</a:t>
            </a:r>
          </a:p>
          <a:p>
            <a:pPr lvl="1"/>
            <a:r>
              <a:rPr lang="en-US" sz="2400" dirty="0"/>
              <a:t>A</a:t>
            </a:r>
            <a:r>
              <a:rPr lang="en-US" sz="2400" dirty="0" smtClean="0"/>
              <a:t>pplying </a:t>
            </a:r>
            <a:r>
              <a:rPr lang="en-US" sz="2400" dirty="0"/>
              <a:t>ad-hoc transformations </a:t>
            </a:r>
            <a:r>
              <a:rPr lang="en-US" sz="2400" dirty="0" smtClean="0"/>
              <a:t>using regular expressions</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243</a:t>
            </a:fld>
            <a:endParaRPr lang="en-US"/>
          </a:p>
        </p:txBody>
      </p:sp>
    </p:spTree>
    <p:extLst>
      <p:ext uri="{BB962C8B-B14F-4D97-AF65-F5344CB8AC3E}">
        <p14:creationId xmlns:p14="http://schemas.microsoft.com/office/powerpoint/2010/main" val="335224884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smtClean="0"/>
              <a:t>OpenRefine</a:t>
            </a:r>
            <a:r>
              <a:rPr lang="en-US" sz="4400" dirty="0" smtClean="0"/>
              <a:t>: The RDF Refine Extension (1)</a:t>
            </a:r>
            <a:endParaRPr lang="en-US" sz="4400" dirty="0"/>
          </a:p>
        </p:txBody>
      </p:sp>
      <p:sp>
        <p:nvSpPr>
          <p:cNvPr id="3" name="Content Placeholder 2"/>
          <p:cNvSpPr>
            <a:spLocks noGrp="1"/>
          </p:cNvSpPr>
          <p:nvPr>
            <p:ph idx="1"/>
          </p:nvPr>
        </p:nvSpPr>
        <p:spPr>
          <a:xfrm>
            <a:off x="1097279" y="1845734"/>
            <a:ext cx="10677187" cy="4023360"/>
          </a:xfrm>
        </p:spPr>
        <p:txBody>
          <a:bodyPr>
            <a:noAutofit/>
          </a:bodyPr>
          <a:lstStyle/>
          <a:p>
            <a:r>
              <a:rPr lang="en-US" sz="3200" dirty="0" smtClean="0"/>
              <a:t>Allows conversion </a:t>
            </a:r>
            <a:r>
              <a:rPr lang="en-US" sz="3200" dirty="0"/>
              <a:t>from other sources to </a:t>
            </a:r>
            <a:r>
              <a:rPr lang="en-US" sz="3200" dirty="0" smtClean="0"/>
              <a:t>RDF</a:t>
            </a:r>
          </a:p>
          <a:p>
            <a:pPr lvl="1"/>
            <a:r>
              <a:rPr lang="en-US" sz="2800" dirty="0" smtClean="0"/>
              <a:t>RDF export</a:t>
            </a:r>
          </a:p>
          <a:p>
            <a:pPr lvl="1"/>
            <a:r>
              <a:rPr lang="en-US" sz="2800" dirty="0" smtClean="0"/>
              <a:t>RDF reconciliation</a:t>
            </a:r>
          </a:p>
          <a:p>
            <a:r>
              <a:rPr lang="en-US" sz="3200" dirty="0" smtClean="0"/>
              <a:t>RDF export part</a:t>
            </a:r>
          </a:p>
          <a:p>
            <a:pPr lvl="1"/>
            <a:r>
              <a:rPr lang="en-US" sz="2800" dirty="0" smtClean="0"/>
              <a:t>Describe the </a:t>
            </a:r>
            <a:r>
              <a:rPr lang="en-US" sz="2800" dirty="0"/>
              <a:t>shape of the generated RDF graph through a </a:t>
            </a:r>
            <a:r>
              <a:rPr lang="en-US" sz="2800" dirty="0" smtClean="0"/>
              <a:t>template</a:t>
            </a:r>
          </a:p>
          <a:p>
            <a:pPr lvl="1"/>
            <a:r>
              <a:rPr lang="en-US" sz="2800" dirty="0" smtClean="0"/>
              <a:t>Template uses </a:t>
            </a:r>
            <a:r>
              <a:rPr lang="en-US" sz="2800" dirty="0"/>
              <a:t>values from </a:t>
            </a:r>
            <a:r>
              <a:rPr lang="en-US" sz="2800" dirty="0" smtClean="0"/>
              <a:t>the input spreadsheet</a:t>
            </a:r>
          </a:p>
          <a:p>
            <a:pPr lvl="1"/>
            <a:r>
              <a:rPr lang="en-US" sz="2800" dirty="0" smtClean="0"/>
              <a:t>User </a:t>
            </a:r>
            <a:r>
              <a:rPr lang="en-US" sz="2800" dirty="0"/>
              <a:t>can specify the structure of an </a:t>
            </a:r>
            <a:r>
              <a:rPr lang="en-US" sz="2800" dirty="0" smtClean="0"/>
              <a:t>RDF graph</a:t>
            </a:r>
          </a:p>
          <a:p>
            <a:pPr lvl="2"/>
            <a:r>
              <a:rPr lang="en-US" sz="2400" dirty="0" smtClean="0"/>
              <a:t>The </a:t>
            </a:r>
            <a:r>
              <a:rPr lang="en-US" sz="2400" dirty="0"/>
              <a:t>relationships that hold among </a:t>
            </a:r>
            <a:r>
              <a:rPr lang="en-US" sz="2400" dirty="0" smtClean="0"/>
              <a:t>resources</a:t>
            </a:r>
          </a:p>
          <a:p>
            <a:pPr lvl="2"/>
            <a:r>
              <a:rPr lang="en-US" sz="2400" dirty="0" smtClean="0"/>
              <a:t>The </a:t>
            </a:r>
            <a:r>
              <a:rPr lang="en-US" sz="2400" dirty="0"/>
              <a:t>form of the URI scheme that will be followed</a:t>
            </a:r>
            <a:r>
              <a:rPr lang="en-US" sz="2400" dirty="0" smtClean="0"/>
              <a:t>, etc.</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244</a:t>
            </a:fld>
            <a:endParaRPr lang="en-US"/>
          </a:p>
        </p:txBody>
      </p:sp>
    </p:spTree>
    <p:extLst>
      <p:ext uri="{BB962C8B-B14F-4D97-AF65-F5344CB8AC3E}">
        <p14:creationId xmlns:p14="http://schemas.microsoft.com/office/powerpoint/2010/main" val="1739622168"/>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a:t>OpenRefine</a:t>
            </a:r>
            <a:r>
              <a:rPr lang="en-US" sz="4400" dirty="0"/>
              <a:t>: The RDF Refine Extension </a:t>
            </a:r>
            <a:r>
              <a:rPr lang="en-US" sz="4400" dirty="0" smtClean="0"/>
              <a:t>(2)</a:t>
            </a:r>
            <a:endParaRPr lang="en-US" sz="4400" dirty="0"/>
          </a:p>
        </p:txBody>
      </p:sp>
      <p:sp>
        <p:nvSpPr>
          <p:cNvPr id="3" name="Content Placeholder 2"/>
          <p:cNvSpPr>
            <a:spLocks noGrp="1"/>
          </p:cNvSpPr>
          <p:nvPr>
            <p:ph idx="1"/>
          </p:nvPr>
        </p:nvSpPr>
        <p:spPr>
          <a:xfrm>
            <a:off x="1098000" y="1846800"/>
            <a:ext cx="10676021" cy="4351338"/>
          </a:xfrm>
        </p:spPr>
        <p:txBody>
          <a:bodyPr>
            <a:noAutofit/>
          </a:bodyPr>
          <a:lstStyle/>
          <a:p>
            <a:r>
              <a:rPr lang="en-US" sz="3200" dirty="0" smtClean="0"/>
              <a:t>RDF reconciliation part</a:t>
            </a:r>
          </a:p>
          <a:p>
            <a:pPr lvl="1"/>
            <a:r>
              <a:rPr lang="en-US" sz="2800" dirty="0" smtClean="0"/>
              <a:t>Offers </a:t>
            </a:r>
            <a:r>
              <a:rPr lang="en-US" sz="2800" dirty="0"/>
              <a:t>a series of alternatives for discovering </a:t>
            </a:r>
            <a:r>
              <a:rPr lang="en-US" sz="2800" dirty="0" smtClean="0"/>
              <a:t>related Linked </a:t>
            </a:r>
            <a:r>
              <a:rPr lang="en-US" sz="2800" dirty="0"/>
              <a:t>Data </a:t>
            </a:r>
            <a:r>
              <a:rPr lang="en-US" sz="2800" dirty="0" smtClean="0"/>
              <a:t>entities</a:t>
            </a:r>
          </a:p>
          <a:p>
            <a:pPr lvl="1"/>
            <a:r>
              <a:rPr lang="en-US" sz="2800" dirty="0" smtClean="0"/>
              <a:t>A reconciliation service</a:t>
            </a:r>
          </a:p>
          <a:p>
            <a:pPr lvl="1"/>
            <a:r>
              <a:rPr lang="en-US" sz="2800" dirty="0" smtClean="0"/>
              <a:t>Allows reconciliation of resources</a:t>
            </a:r>
          </a:p>
          <a:p>
            <a:pPr lvl="2"/>
            <a:r>
              <a:rPr lang="en-US" sz="2400" dirty="0" smtClean="0"/>
              <a:t>Against </a:t>
            </a:r>
            <a:r>
              <a:rPr lang="en-US" sz="2400" dirty="0"/>
              <a:t>an arbitrary SPARQL </a:t>
            </a:r>
            <a:r>
              <a:rPr lang="en-US" sz="2400" dirty="0" smtClean="0"/>
              <a:t>endpoint</a:t>
            </a:r>
          </a:p>
          <a:p>
            <a:pPr lvl="3"/>
            <a:r>
              <a:rPr lang="en-US" sz="2000" dirty="0" smtClean="0"/>
              <a:t>With </a:t>
            </a:r>
            <a:r>
              <a:rPr lang="en-US" sz="2000" dirty="0"/>
              <a:t>or </a:t>
            </a:r>
            <a:r>
              <a:rPr lang="en-US" sz="2000" dirty="0" smtClean="0"/>
              <a:t>without full-text </a:t>
            </a:r>
            <a:r>
              <a:rPr lang="en-US" sz="2000" dirty="0"/>
              <a:t>search </a:t>
            </a:r>
            <a:r>
              <a:rPr lang="en-US" sz="2000" dirty="0" smtClean="0"/>
              <a:t>functionality</a:t>
            </a:r>
          </a:p>
          <a:p>
            <a:pPr lvl="3"/>
            <a:r>
              <a:rPr lang="en-US" sz="2000" dirty="0" smtClean="0"/>
              <a:t>A </a:t>
            </a:r>
            <a:r>
              <a:rPr lang="en-US" sz="2000" dirty="0"/>
              <a:t>predefined SPARQL query that contains the request label (i.e. the label of the resource to be reconciled) is sent to a specific SPARQL </a:t>
            </a:r>
            <a:r>
              <a:rPr lang="en-US" sz="2000" dirty="0" smtClean="0"/>
              <a:t>endpoint</a:t>
            </a:r>
          </a:p>
          <a:p>
            <a:pPr lvl="2"/>
            <a:r>
              <a:rPr lang="en-US" sz="2400" dirty="0" smtClean="0"/>
              <a:t>Via </a:t>
            </a:r>
            <a:r>
              <a:rPr lang="en-US" sz="2400" dirty="0"/>
              <a:t>the </a:t>
            </a:r>
            <a:r>
              <a:rPr lang="en-US" sz="2400" dirty="0" err="1"/>
              <a:t>Sindice</a:t>
            </a:r>
            <a:r>
              <a:rPr lang="en-US" sz="2400" dirty="0"/>
              <a:t> </a:t>
            </a:r>
            <a:r>
              <a:rPr lang="en-US" sz="2400" dirty="0" smtClean="0"/>
              <a:t>API</a:t>
            </a:r>
          </a:p>
          <a:p>
            <a:pPr lvl="3"/>
            <a:r>
              <a:rPr lang="en-US" sz="2000" dirty="0" smtClean="0"/>
              <a:t>A </a:t>
            </a:r>
            <a:r>
              <a:rPr lang="en-US" sz="2000" dirty="0"/>
              <a:t>call to the </a:t>
            </a:r>
            <a:r>
              <a:rPr lang="en-US" sz="2000" dirty="0" err="1"/>
              <a:t>Sindice</a:t>
            </a:r>
            <a:r>
              <a:rPr lang="en-US" sz="2000" dirty="0"/>
              <a:t> API is directly made using the request label as input to the </a:t>
            </a:r>
            <a:r>
              <a:rPr lang="en-US" sz="2000" dirty="0" smtClean="0"/>
              <a:t>service</a:t>
            </a:r>
            <a:endParaRPr lang="en-US" sz="2000" dirty="0"/>
          </a:p>
          <a:p>
            <a:pPr lvl="3"/>
            <a:endParaRPr lang="en-US" sz="2000" dirty="0" smtClean="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245</a:t>
            </a:fld>
            <a:endParaRPr lang="en-US"/>
          </a:p>
        </p:txBody>
      </p:sp>
    </p:spTree>
    <p:extLst>
      <p:ext uri="{BB962C8B-B14F-4D97-AF65-F5344CB8AC3E}">
        <p14:creationId xmlns:p14="http://schemas.microsoft.com/office/powerpoint/2010/main" val="133439339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a:solidFill>
                  <a:schemeClr val="tx1">
                    <a:lumMod val="50000"/>
                    <a:lumOff val="50000"/>
                  </a:schemeClr>
                </a:solidFill>
              </a:rPr>
              <a:t>Modeling </a:t>
            </a:r>
            <a:r>
              <a:rPr lang="en-US" sz="3200" dirty="0" smtClean="0">
                <a:solidFill>
                  <a:schemeClr val="tx1">
                    <a:lumMod val="50000"/>
                    <a:lumOff val="50000"/>
                  </a:schemeClr>
                </a:solidFill>
              </a:rPr>
              <a:t>Data</a:t>
            </a:r>
          </a:p>
          <a:p>
            <a:r>
              <a:rPr lang="en-US" sz="3200" dirty="0" smtClean="0"/>
              <a:t>Software Tools for Storing </a:t>
            </a:r>
            <a:r>
              <a:rPr lang="en-US" sz="3200" dirty="0"/>
              <a:t>and Processing Linked Data</a:t>
            </a:r>
          </a:p>
          <a:p>
            <a:r>
              <a:rPr lang="en-US" sz="3200" dirty="0" smtClean="0">
                <a:solidFill>
                  <a:schemeClr val="tx1">
                    <a:lumMod val="50000"/>
                    <a:lumOff val="50000"/>
                  </a:schemeClr>
                </a:solidFill>
              </a:rPr>
              <a:t>Tools for Linking </a:t>
            </a:r>
            <a:r>
              <a:rPr lang="en-US" sz="3200" dirty="0">
                <a:solidFill>
                  <a:schemeClr val="tx1">
                    <a:lumMod val="50000"/>
                    <a:lumOff val="50000"/>
                  </a:schemeClr>
                </a:solidFill>
              </a:rPr>
              <a:t>and Aligning Linked Data</a:t>
            </a:r>
            <a:endParaRPr lang="en-US" sz="3200" dirty="0" smtClean="0">
              <a:solidFill>
                <a:schemeClr val="tx1">
                  <a:lumMod val="50000"/>
                  <a:lumOff val="50000"/>
                </a:schemeClr>
              </a:solidFill>
            </a:endParaRPr>
          </a:p>
          <a:p>
            <a:r>
              <a:rPr lang="en-US" sz="3200" dirty="0" smtClean="0">
                <a:solidFill>
                  <a:schemeClr val="tx1">
                    <a:lumMod val="50000"/>
                    <a:lumOff val="50000"/>
                  </a:schemeClr>
                </a:solidFill>
              </a:rPr>
              <a:t>Software Libraries for working with RDF</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246</a:t>
            </a:fld>
            <a:endParaRPr lang="en-US"/>
          </a:p>
        </p:txBody>
      </p:sp>
    </p:spTree>
    <p:extLst>
      <p:ext uri="{BB962C8B-B14F-4D97-AF65-F5344CB8AC3E}">
        <p14:creationId xmlns:p14="http://schemas.microsoft.com/office/powerpoint/2010/main" val="145774995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Tools </a:t>
            </a:r>
            <a:r>
              <a:rPr lang="en-US" sz="4400" dirty="0"/>
              <a:t>for Storing and Processing Linked </a:t>
            </a:r>
            <a:r>
              <a:rPr lang="en-US" sz="4400" dirty="0" smtClean="0"/>
              <a:t>Data</a:t>
            </a:r>
            <a:endParaRPr lang="en-US" sz="4400" dirty="0"/>
          </a:p>
        </p:txBody>
      </p:sp>
      <p:sp>
        <p:nvSpPr>
          <p:cNvPr id="3" name="Content Placeholder 2"/>
          <p:cNvSpPr>
            <a:spLocks noGrp="1"/>
          </p:cNvSpPr>
          <p:nvPr>
            <p:ph idx="1"/>
          </p:nvPr>
        </p:nvSpPr>
        <p:spPr/>
        <p:txBody>
          <a:bodyPr>
            <a:normAutofit/>
          </a:bodyPr>
          <a:lstStyle/>
          <a:p>
            <a:r>
              <a:rPr lang="en-US" sz="3200" dirty="0" smtClean="0"/>
              <a:t>Storing </a:t>
            </a:r>
            <a:r>
              <a:rPr lang="en-US" sz="3200" dirty="0"/>
              <a:t>and processing </a:t>
            </a:r>
            <a:r>
              <a:rPr lang="en-US" sz="3200" dirty="0" smtClean="0"/>
              <a:t>solutions</a:t>
            </a:r>
          </a:p>
          <a:p>
            <a:pPr lvl="1"/>
            <a:r>
              <a:rPr lang="en-US" sz="2800" dirty="0" smtClean="0"/>
              <a:t>Usage not </a:t>
            </a:r>
            <a:r>
              <a:rPr lang="en-US" sz="2800" dirty="0"/>
              <a:t>restricted to </a:t>
            </a:r>
            <a:r>
              <a:rPr lang="en-US" sz="2800" dirty="0" smtClean="0"/>
              <a:t>these capabilities</a:t>
            </a:r>
          </a:p>
          <a:p>
            <a:r>
              <a:rPr lang="en-US" sz="3200" dirty="0" smtClean="0"/>
              <a:t>A </a:t>
            </a:r>
            <a:r>
              <a:rPr lang="en-US" sz="3200" dirty="0"/>
              <a:t>mature ecosystem </a:t>
            </a:r>
            <a:r>
              <a:rPr lang="en-US" sz="3200" dirty="0" smtClean="0"/>
              <a:t>of technologies </a:t>
            </a:r>
            <a:r>
              <a:rPr lang="en-US" sz="3200" dirty="0"/>
              <a:t>and </a:t>
            </a:r>
            <a:r>
              <a:rPr lang="en-US" sz="3200" dirty="0" smtClean="0"/>
              <a:t>solutions</a:t>
            </a:r>
          </a:p>
          <a:p>
            <a:pPr lvl="1"/>
            <a:r>
              <a:rPr lang="en-US" sz="2800" dirty="0" smtClean="0"/>
              <a:t>Cover practical problems such as programmatic </a:t>
            </a:r>
            <a:r>
              <a:rPr lang="en-US" sz="2800" dirty="0"/>
              <a:t>access, storage</a:t>
            </a:r>
            <a:r>
              <a:rPr lang="en-US" sz="2800" dirty="0" smtClean="0"/>
              <a:t>, visualization</a:t>
            </a:r>
            <a:r>
              <a:rPr lang="en-US" sz="2800" dirty="0"/>
              <a:t>, querying via SPARQL endpoints, etc</a:t>
            </a:r>
            <a:r>
              <a:rPr lang="en-US" sz="2800" dirty="0" smtClean="0"/>
              <a:t>.</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247</a:t>
            </a:fld>
            <a:endParaRPr lang="en-US"/>
          </a:p>
        </p:txBody>
      </p:sp>
    </p:spTree>
    <p:extLst>
      <p:ext uri="{BB962C8B-B14F-4D97-AF65-F5344CB8AC3E}">
        <p14:creationId xmlns:p14="http://schemas.microsoft.com/office/powerpoint/2010/main" val="120735094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Sesame</a:t>
            </a:r>
            <a:endParaRPr lang="en-US" dirty="0"/>
          </a:p>
        </p:txBody>
      </p:sp>
      <p:sp>
        <p:nvSpPr>
          <p:cNvPr id="3" name="Content Placeholder 2"/>
          <p:cNvSpPr>
            <a:spLocks noGrp="1"/>
          </p:cNvSpPr>
          <p:nvPr>
            <p:ph idx="1"/>
          </p:nvPr>
        </p:nvSpPr>
        <p:spPr/>
        <p:txBody>
          <a:bodyPr>
            <a:noAutofit/>
          </a:bodyPr>
          <a:lstStyle/>
          <a:p>
            <a:r>
              <a:rPr lang="en-US" sz="2800" dirty="0"/>
              <a:t>An open source, fully extensible and configurable with respect to storage mechanisms, </a:t>
            </a:r>
            <a:r>
              <a:rPr lang="en-US" sz="2800" dirty="0" smtClean="0"/>
              <a:t>Java </a:t>
            </a:r>
            <a:r>
              <a:rPr lang="en-US" sz="2800" dirty="0"/>
              <a:t>framework for processing RDF </a:t>
            </a:r>
            <a:r>
              <a:rPr lang="en-US" sz="2800" dirty="0" smtClean="0"/>
              <a:t>data</a:t>
            </a:r>
          </a:p>
          <a:p>
            <a:r>
              <a:rPr lang="en-US" sz="2800" dirty="0" smtClean="0"/>
              <a:t>Transaction support</a:t>
            </a:r>
          </a:p>
          <a:p>
            <a:r>
              <a:rPr lang="en-US" sz="2800" dirty="0" smtClean="0"/>
              <a:t>RDF </a:t>
            </a:r>
            <a:r>
              <a:rPr lang="en-US" sz="2800" dirty="0"/>
              <a:t>1.1 </a:t>
            </a:r>
            <a:r>
              <a:rPr lang="en-US" sz="2800" dirty="0" smtClean="0"/>
              <a:t>support</a:t>
            </a:r>
          </a:p>
          <a:p>
            <a:r>
              <a:rPr lang="en-US" sz="2800" dirty="0" smtClean="0"/>
              <a:t>Storing </a:t>
            </a:r>
            <a:r>
              <a:rPr lang="en-US" sz="2800" dirty="0"/>
              <a:t>and querying </a:t>
            </a:r>
            <a:r>
              <a:rPr lang="en-US" sz="2800" dirty="0" smtClean="0"/>
              <a:t>APIs</a:t>
            </a:r>
          </a:p>
          <a:p>
            <a:r>
              <a:rPr lang="en-US" sz="2800" dirty="0" smtClean="0"/>
              <a:t>A </a:t>
            </a:r>
            <a:r>
              <a:rPr lang="en-US" sz="2800" dirty="0"/>
              <a:t>RESTful HTTP interface </a:t>
            </a:r>
            <a:r>
              <a:rPr lang="en-US" sz="2800" dirty="0" smtClean="0"/>
              <a:t>supporting SPARQL</a:t>
            </a:r>
          </a:p>
          <a:p>
            <a:r>
              <a:rPr lang="en-US" sz="2800" dirty="0" smtClean="0"/>
              <a:t>The </a:t>
            </a:r>
            <a:r>
              <a:rPr lang="en-US" sz="2800" dirty="0"/>
              <a:t>Storage And Inference Layer (Sail) </a:t>
            </a:r>
            <a:r>
              <a:rPr lang="en-US" sz="2800" dirty="0" smtClean="0"/>
              <a:t>API</a:t>
            </a:r>
          </a:p>
          <a:p>
            <a:pPr lvl="1"/>
            <a:r>
              <a:rPr lang="en-US" sz="2400" dirty="0" smtClean="0"/>
              <a:t>A </a:t>
            </a:r>
            <a:r>
              <a:rPr lang="en-US" sz="2400" dirty="0"/>
              <a:t>low level system API for </a:t>
            </a:r>
            <a:r>
              <a:rPr lang="en-US" sz="2400" dirty="0" smtClean="0"/>
              <a:t>RDF stores </a:t>
            </a:r>
            <a:r>
              <a:rPr lang="en-US" sz="2400" dirty="0"/>
              <a:t>and inferences, allowing for various types of storage and inference to be </a:t>
            </a:r>
            <a:r>
              <a:rPr lang="en-US" sz="2400" dirty="0" smtClean="0"/>
              <a:t>used</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248</a:t>
            </a:fld>
            <a:endParaRPr lang="en-US"/>
          </a:p>
        </p:txBody>
      </p:sp>
    </p:spTree>
    <p:extLst>
      <p:ext uri="{BB962C8B-B14F-4D97-AF65-F5344CB8AC3E}">
        <p14:creationId xmlns:p14="http://schemas.microsoft.com/office/powerpoint/2010/main" val="39365659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OpenLink</a:t>
            </a:r>
            <a:r>
              <a:rPr lang="en-US" dirty="0"/>
              <a:t> </a:t>
            </a:r>
            <a:r>
              <a:rPr lang="en-US" dirty="0" smtClean="0"/>
              <a:t>Virtuoso (1)</a:t>
            </a:r>
            <a:endParaRPr lang="en-US" dirty="0"/>
          </a:p>
        </p:txBody>
      </p:sp>
      <p:sp>
        <p:nvSpPr>
          <p:cNvPr id="3" name="Content Placeholder 2"/>
          <p:cNvSpPr>
            <a:spLocks noGrp="1"/>
          </p:cNvSpPr>
          <p:nvPr>
            <p:ph idx="1"/>
          </p:nvPr>
        </p:nvSpPr>
        <p:spPr/>
        <p:txBody>
          <a:bodyPr>
            <a:noAutofit/>
          </a:bodyPr>
          <a:lstStyle/>
          <a:p>
            <a:r>
              <a:rPr lang="en-US" sz="3200" dirty="0" smtClean="0"/>
              <a:t>RDF </a:t>
            </a:r>
            <a:r>
              <a:rPr lang="en-US" sz="3200" dirty="0"/>
              <a:t>data management and </a:t>
            </a:r>
            <a:r>
              <a:rPr lang="en-US" sz="3200" dirty="0" smtClean="0"/>
              <a:t>Linked Data </a:t>
            </a:r>
            <a:r>
              <a:rPr lang="en-US" sz="3200" dirty="0"/>
              <a:t>server </a:t>
            </a:r>
            <a:r>
              <a:rPr lang="en-US" sz="3200" dirty="0" smtClean="0"/>
              <a:t>solution</a:t>
            </a:r>
          </a:p>
          <a:p>
            <a:pPr lvl="1"/>
            <a:r>
              <a:rPr lang="en-US" sz="2800" dirty="0" smtClean="0"/>
              <a:t>Also a </a:t>
            </a:r>
            <a:r>
              <a:rPr lang="en-US" sz="2800" dirty="0"/>
              <a:t>web application/web </a:t>
            </a:r>
            <a:r>
              <a:rPr lang="en-US" sz="2800" dirty="0" smtClean="0"/>
              <a:t>services/relational database/file server</a:t>
            </a:r>
          </a:p>
          <a:p>
            <a:r>
              <a:rPr lang="en-US" sz="3200" dirty="0" smtClean="0"/>
              <a:t>Offers </a:t>
            </a:r>
            <a:r>
              <a:rPr lang="en-US" sz="3200" dirty="0"/>
              <a:t>a free and a commercial </a:t>
            </a:r>
            <a:r>
              <a:rPr lang="en-US" sz="3200" dirty="0" smtClean="0"/>
              <a:t>edition</a:t>
            </a:r>
          </a:p>
          <a:p>
            <a:r>
              <a:rPr lang="en-US" sz="3200" dirty="0" smtClean="0"/>
              <a:t>Implements </a:t>
            </a:r>
            <a:r>
              <a:rPr lang="en-US" sz="3200" dirty="0"/>
              <a:t>a quad </a:t>
            </a:r>
            <a:r>
              <a:rPr lang="en-US" sz="3200" dirty="0" smtClean="0"/>
              <a:t>store</a:t>
            </a:r>
          </a:p>
          <a:p>
            <a:pPr lvl="1"/>
            <a:r>
              <a:rPr lang="en-US" sz="2800" dirty="0"/>
              <a:t>(graph, subject, predicate, object</a:t>
            </a:r>
            <a:r>
              <a:rPr lang="en-US" sz="2800" dirty="0" smtClean="0"/>
              <a:t>)</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249</a:t>
            </a:fld>
            <a:endParaRPr lang="en-US"/>
          </a:p>
        </p:txBody>
      </p:sp>
    </p:spTree>
    <p:extLst>
      <p:ext uri="{BB962C8B-B14F-4D97-AF65-F5344CB8AC3E}">
        <p14:creationId xmlns:p14="http://schemas.microsoft.com/office/powerpoint/2010/main" val="699791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(2)</a:t>
            </a:r>
            <a:endParaRPr lang="en-US" dirty="0"/>
          </a:p>
        </p:txBody>
      </p:sp>
      <p:sp>
        <p:nvSpPr>
          <p:cNvPr id="3" name="Content Placeholder 2"/>
          <p:cNvSpPr>
            <a:spLocks noGrp="1"/>
          </p:cNvSpPr>
          <p:nvPr>
            <p:ph idx="1"/>
          </p:nvPr>
        </p:nvSpPr>
        <p:spPr/>
        <p:txBody>
          <a:bodyPr>
            <a:normAutofit/>
          </a:bodyPr>
          <a:lstStyle/>
          <a:p>
            <a:r>
              <a:rPr lang="en-US" sz="3200" dirty="0" smtClean="0"/>
              <a:t>Key concept: </a:t>
            </a:r>
            <a:r>
              <a:rPr lang="en-US" sz="3200" i="1" dirty="0" smtClean="0"/>
              <a:t>Schema</a:t>
            </a:r>
          </a:p>
          <a:p>
            <a:pPr lvl="1"/>
            <a:r>
              <a:rPr lang="en-US" sz="2800" dirty="0" smtClean="0"/>
              <a:t>Word </a:t>
            </a:r>
            <a:r>
              <a:rPr lang="en-US" sz="2800" dirty="0"/>
              <a:t>comes from the Greek word </a:t>
            </a:r>
            <a:r>
              <a:rPr lang="en-US" sz="2800" dirty="0" err="1" smtClean="0"/>
              <a:t>σχήμ</a:t>
            </a:r>
            <a:r>
              <a:rPr lang="en-US" sz="2800" dirty="0" smtClean="0"/>
              <a:t>α</a:t>
            </a:r>
          </a:p>
          <a:p>
            <a:pPr lvl="2"/>
            <a:r>
              <a:rPr lang="en-US" sz="2400" dirty="0" smtClean="0"/>
              <a:t>Pronounced </a:t>
            </a:r>
            <a:r>
              <a:rPr lang="en-US" sz="2400" dirty="0" err="1" smtClean="0"/>
              <a:t>schíma</a:t>
            </a:r>
            <a:endParaRPr lang="en-US" sz="2400" dirty="0" smtClean="0"/>
          </a:p>
          <a:p>
            <a:pPr lvl="2"/>
            <a:r>
              <a:rPr lang="en-US" sz="2400" dirty="0" smtClean="0"/>
              <a:t>Means </a:t>
            </a:r>
            <a:r>
              <a:rPr lang="en-US" sz="2400" dirty="0"/>
              <a:t>the </a:t>
            </a:r>
            <a:r>
              <a:rPr lang="en-US" sz="2400" dirty="0" smtClean="0"/>
              <a:t>shape, the outline</a:t>
            </a:r>
          </a:p>
          <a:p>
            <a:pPr lvl="2"/>
            <a:r>
              <a:rPr lang="en-US" sz="2400" dirty="0" smtClean="0"/>
              <a:t>Can </a:t>
            </a:r>
            <a:r>
              <a:rPr lang="en-US" sz="2400" dirty="0"/>
              <a:t>be regarded as a common agreement regarding the interchanged </a:t>
            </a:r>
            <a:r>
              <a:rPr lang="en-US" sz="2400" dirty="0" smtClean="0"/>
              <a:t>data</a:t>
            </a:r>
          </a:p>
          <a:p>
            <a:pPr lvl="1"/>
            <a:r>
              <a:rPr lang="en-US" sz="2800" dirty="0"/>
              <a:t>Data schema</a:t>
            </a:r>
          </a:p>
          <a:p>
            <a:pPr lvl="2"/>
            <a:r>
              <a:rPr lang="en-US" sz="2400" dirty="0"/>
              <a:t>Defines how the data is to be structured </a:t>
            </a:r>
          </a:p>
          <a:p>
            <a:pPr lvl="1"/>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25</a:t>
            </a:fld>
            <a:endParaRPr lang="en-US"/>
          </a:p>
        </p:txBody>
      </p:sp>
    </p:spTree>
    <p:extLst>
      <p:ext uri="{BB962C8B-B14F-4D97-AF65-F5344CB8AC3E}">
        <p14:creationId xmlns:p14="http://schemas.microsoft.com/office/powerpoint/2010/main" val="80826791"/>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OpenLink</a:t>
            </a:r>
            <a:r>
              <a:rPr lang="en-US" dirty="0"/>
              <a:t> </a:t>
            </a:r>
            <a:r>
              <a:rPr lang="en-US" dirty="0" smtClean="0"/>
              <a:t>Virtuoso (2)</a:t>
            </a:r>
            <a:endParaRPr lang="en-US" dirty="0"/>
          </a:p>
        </p:txBody>
      </p:sp>
      <p:sp>
        <p:nvSpPr>
          <p:cNvPr id="3" name="Content Placeholder 2"/>
          <p:cNvSpPr>
            <a:spLocks noGrp="1"/>
          </p:cNvSpPr>
          <p:nvPr>
            <p:ph idx="1"/>
          </p:nvPr>
        </p:nvSpPr>
        <p:spPr/>
        <p:txBody>
          <a:bodyPr>
            <a:noAutofit/>
          </a:bodyPr>
          <a:lstStyle/>
          <a:p>
            <a:r>
              <a:rPr lang="en-US" sz="3200" dirty="0" smtClean="0"/>
              <a:t>Graphs </a:t>
            </a:r>
            <a:r>
              <a:rPr lang="en-US" sz="3200" dirty="0"/>
              <a:t>can </a:t>
            </a:r>
            <a:r>
              <a:rPr lang="en-US" sz="3200" dirty="0" smtClean="0"/>
              <a:t>be</a:t>
            </a:r>
          </a:p>
          <a:p>
            <a:pPr lvl="1"/>
            <a:r>
              <a:rPr lang="en-US" sz="2800" dirty="0" smtClean="0"/>
              <a:t>Directly </a:t>
            </a:r>
            <a:r>
              <a:rPr lang="en-US" sz="2800" dirty="0"/>
              <a:t>uploaded to </a:t>
            </a:r>
            <a:r>
              <a:rPr lang="en-US" sz="2800" dirty="0" smtClean="0"/>
              <a:t>Virtuoso</a:t>
            </a:r>
          </a:p>
          <a:p>
            <a:pPr lvl="1"/>
            <a:r>
              <a:rPr lang="en-US" sz="2800" dirty="0" smtClean="0"/>
              <a:t>Transient (not materialized) RDF </a:t>
            </a:r>
            <a:r>
              <a:rPr lang="en-US" sz="2800" dirty="0"/>
              <a:t>views on top of its relational database </a:t>
            </a:r>
            <a:r>
              <a:rPr lang="en-US" sz="2800" dirty="0" smtClean="0"/>
              <a:t>backend</a:t>
            </a:r>
          </a:p>
          <a:p>
            <a:pPr lvl="1"/>
            <a:r>
              <a:rPr lang="en-US" sz="2800" dirty="0" smtClean="0"/>
              <a:t>Crawled </a:t>
            </a:r>
            <a:r>
              <a:rPr lang="en-US" sz="2800" dirty="0"/>
              <a:t>from third party RDF </a:t>
            </a:r>
            <a:r>
              <a:rPr lang="en-US" sz="2800" dirty="0" smtClean="0"/>
              <a:t>(or non-RDF, using </a:t>
            </a:r>
            <a:r>
              <a:rPr lang="en-US" sz="2800" dirty="0"/>
              <a:t>Sponger) </a:t>
            </a:r>
            <a:r>
              <a:rPr lang="en-US" sz="2800" dirty="0" smtClean="0"/>
              <a:t>sources</a:t>
            </a:r>
          </a:p>
          <a:p>
            <a:r>
              <a:rPr lang="en-US" sz="3200" dirty="0" smtClean="0"/>
              <a:t>Offers several plugins</a:t>
            </a:r>
          </a:p>
          <a:p>
            <a:pPr lvl="1"/>
            <a:r>
              <a:rPr lang="en-US" sz="2800" dirty="0" smtClean="0"/>
              <a:t>Full-text search, faceted browsing, etc.</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250</a:t>
            </a:fld>
            <a:endParaRPr lang="en-US"/>
          </a:p>
        </p:txBody>
      </p:sp>
    </p:spTree>
    <p:extLst>
      <p:ext uri="{BB962C8B-B14F-4D97-AF65-F5344CB8AC3E}">
        <p14:creationId xmlns:p14="http://schemas.microsoft.com/office/powerpoint/2010/main" val="90057700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smtClean="0"/>
              <a:t>Marmotta</a:t>
            </a:r>
            <a:endParaRPr lang="en-US" dirty="0"/>
          </a:p>
        </p:txBody>
      </p:sp>
      <p:sp>
        <p:nvSpPr>
          <p:cNvPr id="3" name="Content Placeholder 2"/>
          <p:cNvSpPr>
            <a:spLocks noGrp="1"/>
          </p:cNvSpPr>
          <p:nvPr>
            <p:ph idx="1"/>
          </p:nvPr>
        </p:nvSpPr>
        <p:spPr/>
        <p:txBody>
          <a:bodyPr>
            <a:noAutofit/>
          </a:bodyPr>
          <a:lstStyle/>
          <a:p>
            <a:r>
              <a:rPr lang="en-US" sz="2800" dirty="0" smtClean="0"/>
              <a:t>The </a:t>
            </a:r>
            <a:r>
              <a:rPr lang="en-US" sz="2800" dirty="0" err="1"/>
              <a:t>LDClient</a:t>
            </a:r>
            <a:r>
              <a:rPr lang="en-US" sz="2800" dirty="0"/>
              <a:t> </a:t>
            </a:r>
            <a:r>
              <a:rPr lang="en-US" sz="2800" dirty="0" smtClean="0"/>
              <a:t>library</a:t>
            </a:r>
          </a:p>
          <a:p>
            <a:pPr lvl="1"/>
            <a:r>
              <a:rPr lang="en-US" sz="2400" dirty="0" smtClean="0"/>
              <a:t>A Linked Data Client</a:t>
            </a:r>
          </a:p>
          <a:p>
            <a:pPr lvl="1"/>
            <a:r>
              <a:rPr lang="en-US" sz="2400" dirty="0" smtClean="0"/>
              <a:t>A </a:t>
            </a:r>
            <a:r>
              <a:rPr lang="en-US" sz="2400" dirty="0"/>
              <a:t>modular tool that can convert </a:t>
            </a:r>
            <a:r>
              <a:rPr lang="en-US" sz="2400" dirty="0" smtClean="0"/>
              <a:t>data from </a:t>
            </a:r>
            <a:r>
              <a:rPr lang="en-US" sz="2400" dirty="0"/>
              <a:t>other formats into </a:t>
            </a:r>
            <a:r>
              <a:rPr lang="en-US" sz="2400" dirty="0" smtClean="0"/>
              <a:t>RDF</a:t>
            </a:r>
          </a:p>
          <a:p>
            <a:pPr lvl="1"/>
            <a:r>
              <a:rPr lang="en-US" sz="2400" dirty="0" smtClean="0"/>
              <a:t>Can </a:t>
            </a:r>
            <a:r>
              <a:rPr lang="en-US" sz="2400" dirty="0"/>
              <a:t>be used by any Linked Data project, independent of the </a:t>
            </a:r>
            <a:r>
              <a:rPr lang="en-US" sz="2400" dirty="0" smtClean="0"/>
              <a:t>Apache </a:t>
            </a:r>
            <a:r>
              <a:rPr lang="en-US" sz="2400" dirty="0" err="1" smtClean="0"/>
              <a:t>Marmotta</a:t>
            </a:r>
            <a:r>
              <a:rPr lang="en-US" sz="2400" dirty="0" smtClean="0"/>
              <a:t> platform</a:t>
            </a:r>
          </a:p>
          <a:p>
            <a:r>
              <a:rPr lang="en-US" sz="2800" dirty="0" smtClean="0"/>
              <a:t>Can retrieve </a:t>
            </a:r>
            <a:r>
              <a:rPr lang="en-US" sz="2800" dirty="0"/>
              <a:t>resources from remote data sources and map </a:t>
            </a:r>
            <a:r>
              <a:rPr lang="en-US" sz="2800" dirty="0" smtClean="0"/>
              <a:t>their data </a:t>
            </a:r>
            <a:r>
              <a:rPr lang="en-US" sz="2800" dirty="0"/>
              <a:t>to appropriate RDF </a:t>
            </a:r>
            <a:r>
              <a:rPr lang="en-US" sz="2800" dirty="0" smtClean="0"/>
              <a:t>structures</a:t>
            </a:r>
          </a:p>
          <a:p>
            <a:r>
              <a:rPr lang="en-US" sz="2800" dirty="0" smtClean="0"/>
              <a:t>A </a:t>
            </a:r>
            <a:r>
              <a:rPr lang="en-US" sz="2800" dirty="0"/>
              <a:t>number of different </a:t>
            </a:r>
            <a:r>
              <a:rPr lang="en-US" sz="2800" dirty="0" err="1"/>
              <a:t>backends</a:t>
            </a:r>
            <a:r>
              <a:rPr lang="en-US" sz="2800" dirty="0"/>
              <a:t> </a:t>
            </a:r>
            <a:r>
              <a:rPr lang="en-US" sz="2800" dirty="0" smtClean="0"/>
              <a:t>is included</a:t>
            </a:r>
          </a:p>
          <a:p>
            <a:pPr lvl="1"/>
            <a:r>
              <a:rPr lang="en-US" sz="2400" dirty="0" smtClean="0"/>
              <a:t>Provide access </a:t>
            </a:r>
            <a:r>
              <a:rPr lang="en-US" sz="2400" dirty="0"/>
              <a:t>to </a:t>
            </a:r>
            <a:r>
              <a:rPr lang="en-US" sz="2400" dirty="0" smtClean="0"/>
              <a:t>online resources</a:t>
            </a:r>
          </a:p>
          <a:p>
            <a:pPr lvl="2"/>
            <a:r>
              <a:rPr lang="en-US" sz="2000" dirty="0" smtClean="0"/>
              <a:t>E.g. Freebase, Facebook </a:t>
            </a:r>
            <a:r>
              <a:rPr lang="en-US" sz="2000" dirty="0"/>
              <a:t>graph API</a:t>
            </a:r>
            <a:r>
              <a:rPr lang="en-US" sz="2000" dirty="0" smtClean="0"/>
              <a:t>, </a:t>
            </a:r>
            <a:r>
              <a:rPr lang="en-US" sz="2000" dirty="0" err="1" smtClean="0"/>
              <a:t>RDFa</a:t>
            </a:r>
            <a:r>
              <a:rPr lang="en-US" sz="2000" dirty="0" smtClean="0"/>
              <a:t>-augmented </a:t>
            </a:r>
            <a:r>
              <a:rPr lang="en-US" sz="2000" dirty="0"/>
              <a:t>HTML </a:t>
            </a:r>
            <a:r>
              <a:rPr lang="en-US" sz="2000" dirty="0" smtClean="0"/>
              <a:t>pages</a:t>
            </a:r>
            <a:endParaRPr lang="en-US" sz="20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251</a:t>
            </a:fld>
            <a:endParaRPr lang="en-US"/>
          </a:p>
        </p:txBody>
      </p:sp>
    </p:spTree>
    <p:extLst>
      <p:ext uri="{BB962C8B-B14F-4D97-AF65-F5344CB8AC3E}">
        <p14:creationId xmlns:p14="http://schemas.microsoft.com/office/powerpoint/2010/main" val="60238095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Callimachus</a:t>
            </a:r>
            <a:endParaRPr lang="en-US" dirty="0"/>
          </a:p>
        </p:txBody>
      </p:sp>
      <p:sp>
        <p:nvSpPr>
          <p:cNvPr id="3" name="Content Placeholder 2"/>
          <p:cNvSpPr>
            <a:spLocks noGrp="1"/>
          </p:cNvSpPr>
          <p:nvPr>
            <p:ph idx="1"/>
          </p:nvPr>
        </p:nvSpPr>
        <p:spPr/>
        <p:txBody>
          <a:bodyPr>
            <a:noAutofit/>
          </a:bodyPr>
          <a:lstStyle/>
          <a:p>
            <a:r>
              <a:rPr lang="en-US" sz="2800" dirty="0"/>
              <a:t>An open source </a:t>
            </a:r>
            <a:r>
              <a:rPr lang="en-US" sz="2800" dirty="0" smtClean="0"/>
              <a:t>platform</a:t>
            </a:r>
          </a:p>
          <a:p>
            <a:pPr lvl="1"/>
            <a:r>
              <a:rPr lang="en-US" sz="2400" dirty="0"/>
              <a:t>Also available in an enterprise closed-source edition</a:t>
            </a:r>
          </a:p>
          <a:p>
            <a:r>
              <a:rPr lang="en-US" sz="2800" dirty="0"/>
              <a:t>Development of web applications based on RDF and Linked Data</a:t>
            </a:r>
          </a:p>
          <a:p>
            <a:r>
              <a:rPr lang="en-US" sz="2800" dirty="0" smtClean="0"/>
              <a:t>A </a:t>
            </a:r>
            <a:r>
              <a:rPr lang="en-US" sz="2800" dirty="0"/>
              <a:t>Linked Data Management </a:t>
            </a:r>
            <a:r>
              <a:rPr lang="en-US" sz="2800" dirty="0" smtClean="0"/>
              <a:t>System</a:t>
            </a:r>
          </a:p>
          <a:p>
            <a:pPr lvl="1"/>
            <a:r>
              <a:rPr lang="en-US" sz="2400" dirty="0"/>
              <a:t>Creating, managing, navigating and visualizing Linked Data through appropriate front-end components</a:t>
            </a:r>
          </a:p>
          <a:p>
            <a:r>
              <a:rPr lang="en-US" sz="2800" dirty="0" smtClean="0"/>
              <a:t>Relies </a:t>
            </a:r>
            <a:r>
              <a:rPr lang="en-US" sz="2800" dirty="0"/>
              <a:t>on XHTML and </a:t>
            </a:r>
            <a:r>
              <a:rPr lang="en-US" sz="2800" dirty="0" err="1"/>
              <a:t>RDFa</a:t>
            </a:r>
            <a:r>
              <a:rPr lang="en-US" sz="2800" dirty="0"/>
              <a:t> </a:t>
            </a:r>
            <a:r>
              <a:rPr lang="en-US" sz="2800" dirty="0" smtClean="0"/>
              <a:t>templates</a:t>
            </a:r>
          </a:p>
          <a:p>
            <a:pPr lvl="1"/>
            <a:r>
              <a:rPr lang="en-US" sz="2400" dirty="0" smtClean="0"/>
              <a:t>Populated </a:t>
            </a:r>
            <a:r>
              <a:rPr lang="en-US" sz="2400" dirty="0"/>
              <a:t>by the results of </a:t>
            </a:r>
            <a:r>
              <a:rPr lang="en-US" sz="2400" dirty="0" smtClean="0"/>
              <a:t>SPARQL queries </a:t>
            </a:r>
            <a:r>
              <a:rPr lang="en-US" sz="2400" dirty="0"/>
              <a:t>executed against an RDF triple </a:t>
            </a:r>
            <a:r>
              <a:rPr lang="en-US" sz="2400" dirty="0" smtClean="0"/>
              <a:t>store</a:t>
            </a:r>
          </a:p>
          <a:p>
            <a:pPr lvl="2"/>
            <a:r>
              <a:rPr lang="en-US" sz="2000" dirty="0" smtClean="0"/>
              <a:t>Constitute </a:t>
            </a:r>
            <a:r>
              <a:rPr lang="en-US" sz="2000" dirty="0"/>
              <a:t>the </a:t>
            </a:r>
            <a:r>
              <a:rPr lang="en-US" sz="2000" dirty="0" smtClean="0"/>
              <a:t>human-readable web pages</a:t>
            </a:r>
          </a:p>
          <a:p>
            <a:pPr lvl="1"/>
            <a:endParaRPr lang="en-US" sz="2400" dirty="0" smtClean="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252</a:t>
            </a:fld>
            <a:endParaRPr lang="en-US"/>
          </a:p>
        </p:txBody>
      </p:sp>
    </p:spTree>
    <p:extLst>
      <p:ext uri="{BB962C8B-B14F-4D97-AF65-F5344CB8AC3E}">
        <p14:creationId xmlns:p14="http://schemas.microsoft.com/office/powerpoint/2010/main" val="169964412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r>
              <a:rPr lang="en-US" dirty="0" smtClean="0"/>
              <a:t>software</a:t>
            </a:r>
            <a:endParaRPr lang="en-US" dirty="0"/>
          </a:p>
        </p:txBody>
      </p:sp>
      <p:sp>
        <p:nvSpPr>
          <p:cNvPr id="3" name="Content Placeholder 2"/>
          <p:cNvSpPr>
            <a:spLocks noGrp="1"/>
          </p:cNvSpPr>
          <p:nvPr>
            <p:ph idx="1"/>
          </p:nvPr>
        </p:nvSpPr>
        <p:spPr>
          <a:xfrm>
            <a:off x="1097279" y="1845734"/>
            <a:ext cx="10415451" cy="4023360"/>
          </a:xfrm>
        </p:spPr>
        <p:txBody>
          <a:bodyPr>
            <a:noAutofit/>
          </a:bodyPr>
          <a:lstStyle/>
          <a:p>
            <a:r>
              <a:rPr lang="en-US" sz="2800" dirty="0" smtClean="0"/>
              <a:t>Users may </a:t>
            </a:r>
            <a:r>
              <a:rPr lang="en-US" sz="2800" dirty="0"/>
              <a:t>have limited </a:t>
            </a:r>
            <a:r>
              <a:rPr lang="en-US" sz="2800" dirty="0" smtClean="0"/>
              <a:t>or non-existent </a:t>
            </a:r>
            <a:r>
              <a:rPr lang="en-US" sz="2800" dirty="0"/>
              <a:t>knowledge of Linked Data and the related </a:t>
            </a:r>
            <a:r>
              <a:rPr lang="en-US" sz="2800" dirty="0" smtClean="0"/>
              <a:t>ecosystem</a:t>
            </a:r>
          </a:p>
          <a:p>
            <a:r>
              <a:rPr lang="en-US" sz="2800" dirty="0" err="1" smtClean="0"/>
              <a:t>LodLive</a:t>
            </a:r>
            <a:endParaRPr lang="en-US" sz="2800" dirty="0" smtClean="0"/>
          </a:p>
          <a:p>
            <a:pPr lvl="1"/>
            <a:r>
              <a:rPr lang="en-US" sz="2400" dirty="0" smtClean="0"/>
              <a:t>Provides </a:t>
            </a:r>
            <a:r>
              <a:rPr lang="en-US" sz="2400" dirty="0"/>
              <a:t>a navigator that uses RDF resources</a:t>
            </a:r>
            <a:r>
              <a:rPr lang="en-US" sz="2400" dirty="0" smtClean="0"/>
              <a:t>, relying </a:t>
            </a:r>
            <a:r>
              <a:rPr lang="en-US" sz="2400" dirty="0"/>
              <a:t>on SPARQL </a:t>
            </a:r>
            <a:r>
              <a:rPr lang="en-US" sz="2400" dirty="0" smtClean="0"/>
              <a:t>endpoints</a:t>
            </a:r>
          </a:p>
          <a:p>
            <a:r>
              <a:rPr lang="en-US" sz="2800" dirty="0" err="1" smtClean="0"/>
              <a:t>CubeViz</a:t>
            </a:r>
            <a:endParaRPr lang="en-US" sz="2800" dirty="0" smtClean="0"/>
          </a:p>
          <a:p>
            <a:pPr lvl="1"/>
            <a:r>
              <a:rPr lang="en-US" sz="2400" dirty="0" smtClean="0"/>
              <a:t>A faceted </a:t>
            </a:r>
            <a:r>
              <a:rPr lang="en-US" sz="2400" dirty="0"/>
              <a:t>browser for statistical </a:t>
            </a:r>
            <a:r>
              <a:rPr lang="en-US" sz="2400" dirty="0" smtClean="0"/>
              <a:t>data</a:t>
            </a:r>
          </a:p>
          <a:p>
            <a:pPr lvl="1"/>
            <a:r>
              <a:rPr lang="en-US" sz="2400" dirty="0" smtClean="0"/>
              <a:t>Relies </a:t>
            </a:r>
            <a:r>
              <a:rPr lang="en-US" sz="2400" dirty="0"/>
              <a:t>on </a:t>
            </a:r>
            <a:r>
              <a:rPr lang="en-US" sz="2400" dirty="0" smtClean="0"/>
              <a:t>the RDF </a:t>
            </a:r>
            <a:r>
              <a:rPr lang="en-US" sz="2400" dirty="0"/>
              <a:t>Data Cube vocabulary for representing statistical data in </a:t>
            </a:r>
            <a:r>
              <a:rPr lang="en-US" sz="2400" dirty="0" smtClean="0"/>
              <a:t>RDF</a:t>
            </a:r>
          </a:p>
          <a:p>
            <a:r>
              <a:rPr lang="en-US" sz="2800" dirty="0" err="1" smtClean="0"/>
              <a:t>Gephi</a:t>
            </a:r>
            <a:endParaRPr lang="en-US" sz="2800" dirty="0"/>
          </a:p>
          <a:p>
            <a:r>
              <a:rPr lang="en-US" sz="2800" dirty="0" err="1" smtClean="0"/>
              <a:t>GraphViz</a:t>
            </a:r>
            <a:endParaRPr lang="en-US" sz="2800" dirty="0" smtClean="0"/>
          </a:p>
        </p:txBody>
      </p:sp>
      <p:sp>
        <p:nvSpPr>
          <p:cNvPr id="7" name="Date Placeholder 6"/>
          <p:cNvSpPr>
            <a:spLocks noGrp="1"/>
          </p:cNvSpPr>
          <p:nvPr>
            <p:ph type="dt" sz="half" idx="10"/>
          </p:nvPr>
        </p:nvSpPr>
        <p:spPr/>
        <p:txBody>
          <a:bodyPr/>
          <a:lstStyle/>
          <a:p>
            <a:r>
              <a:rPr lang="el-GR" smtClean="0"/>
              <a:t>Chapter 3</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253</a:t>
            </a:fld>
            <a:endParaRPr lang="en-US"/>
          </a:p>
        </p:txBody>
      </p:sp>
      <p:sp>
        <p:nvSpPr>
          <p:cNvPr id="5" name="TextBox 4"/>
          <p:cNvSpPr txBox="1"/>
          <p:nvPr/>
        </p:nvSpPr>
        <p:spPr>
          <a:xfrm>
            <a:off x="3050618" y="5431530"/>
            <a:ext cx="5910502" cy="400110"/>
          </a:xfrm>
          <a:prstGeom prst="rect">
            <a:avLst/>
          </a:prstGeom>
          <a:noFill/>
        </p:spPr>
        <p:txBody>
          <a:bodyPr wrap="square" rtlCol="0">
            <a:spAutoFit/>
          </a:bodyPr>
          <a:lstStyle/>
          <a:p>
            <a:pPr marL="0" lvl="1"/>
            <a:r>
              <a:rPr lang="en-US" sz="2000" dirty="0">
                <a:solidFill>
                  <a:prstClr val="black"/>
                </a:solidFill>
              </a:rPr>
              <a:t>Open-source, generic graph visualization </a:t>
            </a:r>
            <a:r>
              <a:rPr lang="en-US" sz="2000" dirty="0" smtClean="0">
                <a:solidFill>
                  <a:prstClr val="black"/>
                </a:solidFill>
              </a:rPr>
              <a:t>platforms</a:t>
            </a:r>
            <a:endParaRPr lang="en-US" sz="2000" dirty="0">
              <a:solidFill>
                <a:prstClr val="black"/>
              </a:solidFill>
            </a:endParaRPr>
          </a:p>
        </p:txBody>
      </p:sp>
      <p:sp>
        <p:nvSpPr>
          <p:cNvPr id="6" name="Right Brace 5"/>
          <p:cNvSpPr/>
          <p:nvPr/>
        </p:nvSpPr>
        <p:spPr>
          <a:xfrm>
            <a:off x="2798998" y="5199018"/>
            <a:ext cx="135790" cy="8651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solidFill>
                <a:prstClr val="black"/>
              </a:solidFill>
            </a:endParaRPr>
          </a:p>
        </p:txBody>
      </p:sp>
    </p:spTree>
    <p:extLst>
      <p:ext uri="{BB962C8B-B14F-4D97-AF65-F5344CB8AC3E}">
        <p14:creationId xmlns:p14="http://schemas.microsoft.com/office/powerpoint/2010/main" val="3060787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smtClean="0"/>
              <a:t>Stanbol</a:t>
            </a:r>
            <a:endParaRPr lang="en-US" dirty="0"/>
          </a:p>
        </p:txBody>
      </p:sp>
      <p:sp>
        <p:nvSpPr>
          <p:cNvPr id="3" name="Content Placeholder 2"/>
          <p:cNvSpPr>
            <a:spLocks noGrp="1"/>
          </p:cNvSpPr>
          <p:nvPr>
            <p:ph idx="1"/>
          </p:nvPr>
        </p:nvSpPr>
        <p:spPr/>
        <p:txBody>
          <a:bodyPr>
            <a:noAutofit/>
          </a:bodyPr>
          <a:lstStyle/>
          <a:p>
            <a:r>
              <a:rPr lang="en-US" sz="2400" dirty="0" smtClean="0"/>
              <a:t>A </a:t>
            </a:r>
            <a:r>
              <a:rPr lang="en-US" sz="2400" dirty="0"/>
              <a:t>semantic content management </a:t>
            </a:r>
            <a:r>
              <a:rPr lang="en-US" sz="2400" dirty="0" smtClean="0"/>
              <a:t>system</a:t>
            </a:r>
          </a:p>
          <a:p>
            <a:r>
              <a:rPr lang="en-US" sz="2400" dirty="0" smtClean="0"/>
              <a:t>Aims </a:t>
            </a:r>
            <a:r>
              <a:rPr lang="en-US" sz="2400" dirty="0"/>
              <a:t>at extending traditional </a:t>
            </a:r>
            <a:r>
              <a:rPr lang="en-US" sz="2400" dirty="0" smtClean="0"/>
              <a:t>CMS's </a:t>
            </a:r>
            <a:r>
              <a:rPr lang="en-US" sz="2400" dirty="0"/>
              <a:t>with semantic </a:t>
            </a:r>
            <a:r>
              <a:rPr lang="en-US" sz="2400" dirty="0" smtClean="0"/>
              <a:t>services</a:t>
            </a:r>
          </a:p>
          <a:p>
            <a:r>
              <a:rPr lang="en-US" sz="2400" dirty="0" smtClean="0"/>
              <a:t>Reusable components</a:t>
            </a:r>
          </a:p>
          <a:p>
            <a:pPr lvl="1"/>
            <a:r>
              <a:rPr lang="en-US" sz="2000" dirty="0" smtClean="0"/>
              <a:t>Via </a:t>
            </a:r>
            <a:r>
              <a:rPr lang="en-US" sz="2000" dirty="0"/>
              <a:t>a RESTful web service API that returns JSON, RDF and </a:t>
            </a:r>
            <a:r>
              <a:rPr lang="en-US" sz="2000" dirty="0" smtClean="0"/>
              <a:t>supports JSON-LD</a:t>
            </a:r>
          </a:p>
          <a:p>
            <a:r>
              <a:rPr lang="en-US" sz="2400" dirty="0" smtClean="0"/>
              <a:t>Ontology manipulation</a:t>
            </a:r>
          </a:p>
          <a:p>
            <a:r>
              <a:rPr lang="en-US" sz="2400" dirty="0" smtClean="0"/>
              <a:t>Content enhancement</a:t>
            </a:r>
          </a:p>
          <a:p>
            <a:pPr lvl="1"/>
            <a:r>
              <a:rPr lang="en-US" sz="2000" dirty="0" smtClean="0"/>
              <a:t>Semantic annotation</a:t>
            </a:r>
          </a:p>
          <a:p>
            <a:r>
              <a:rPr lang="en-US" sz="2400" dirty="0" smtClean="0"/>
              <a:t>Reasoning</a:t>
            </a:r>
          </a:p>
          <a:p>
            <a:r>
              <a:rPr lang="en-US" sz="2400" dirty="0" smtClean="0"/>
              <a:t>Persistence</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254</a:t>
            </a:fld>
            <a:endParaRPr lang="en-US"/>
          </a:p>
        </p:txBody>
      </p:sp>
    </p:spTree>
    <p:extLst>
      <p:ext uri="{BB962C8B-B14F-4D97-AF65-F5344CB8AC3E}">
        <p14:creationId xmlns:p14="http://schemas.microsoft.com/office/powerpoint/2010/main" val="51225117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Stardog</a:t>
            </a:r>
            <a:endParaRPr lang="en-US" dirty="0"/>
          </a:p>
        </p:txBody>
      </p:sp>
      <p:sp>
        <p:nvSpPr>
          <p:cNvPr id="3" name="Content Placeholder 2"/>
          <p:cNvSpPr>
            <a:spLocks noGrp="1"/>
          </p:cNvSpPr>
          <p:nvPr>
            <p:ph idx="1"/>
          </p:nvPr>
        </p:nvSpPr>
        <p:spPr/>
        <p:txBody>
          <a:bodyPr>
            <a:noAutofit/>
          </a:bodyPr>
          <a:lstStyle/>
          <a:p>
            <a:r>
              <a:rPr lang="en-US" sz="2400" dirty="0" smtClean="0"/>
              <a:t>RDF database, geared </a:t>
            </a:r>
            <a:r>
              <a:rPr lang="en-US" sz="2400" dirty="0"/>
              <a:t>towards </a:t>
            </a:r>
            <a:r>
              <a:rPr lang="en-US" sz="2400" dirty="0" smtClean="0"/>
              <a:t>scalability</a:t>
            </a:r>
          </a:p>
          <a:p>
            <a:r>
              <a:rPr lang="en-US" sz="2400" dirty="0" smtClean="0"/>
              <a:t>Reasoning</a:t>
            </a:r>
          </a:p>
          <a:p>
            <a:r>
              <a:rPr lang="en-US" sz="2400" dirty="0" smtClean="0"/>
              <a:t>OWL 2</a:t>
            </a:r>
          </a:p>
          <a:p>
            <a:r>
              <a:rPr lang="en-US" sz="2400" dirty="0" smtClean="0"/>
              <a:t>SWRL</a:t>
            </a:r>
          </a:p>
          <a:p>
            <a:r>
              <a:rPr lang="en-US" sz="2400" dirty="0" smtClean="0"/>
              <a:t>Implemented </a:t>
            </a:r>
            <a:r>
              <a:rPr lang="en-US" sz="2400" dirty="0"/>
              <a:t>in </a:t>
            </a:r>
            <a:r>
              <a:rPr lang="en-US" sz="2400" dirty="0" smtClean="0"/>
              <a:t>Java</a:t>
            </a:r>
          </a:p>
          <a:p>
            <a:r>
              <a:rPr lang="en-US" sz="2400" dirty="0" smtClean="0"/>
              <a:t>Exposes </a:t>
            </a:r>
            <a:r>
              <a:rPr lang="en-US" sz="2400" dirty="0"/>
              <a:t>APIs for Jena and </a:t>
            </a:r>
            <a:r>
              <a:rPr lang="en-US" sz="2400" dirty="0" smtClean="0"/>
              <a:t>Sesame</a:t>
            </a:r>
          </a:p>
          <a:p>
            <a:r>
              <a:rPr lang="en-US" sz="2400" dirty="0" smtClean="0"/>
              <a:t>Offers </a:t>
            </a:r>
            <a:r>
              <a:rPr lang="en-US" sz="2400" dirty="0"/>
              <a:t>bindings for its HTTP protocol in numerous </a:t>
            </a:r>
            <a:r>
              <a:rPr lang="en-US" sz="2400" dirty="0" smtClean="0"/>
              <a:t>languages</a:t>
            </a:r>
          </a:p>
          <a:p>
            <a:pPr lvl="1"/>
            <a:r>
              <a:rPr lang="en-US" sz="2000" dirty="0" err="1" smtClean="0"/>
              <a:t>Javascript</a:t>
            </a:r>
            <a:r>
              <a:rPr lang="en-US" sz="2000" dirty="0"/>
              <a:t>, </a:t>
            </a:r>
            <a:r>
              <a:rPr lang="en-US" sz="2000" dirty="0" err="1"/>
              <a:t>.Net</a:t>
            </a:r>
            <a:r>
              <a:rPr lang="en-US" sz="2000" dirty="0"/>
              <a:t>, Ruby, </a:t>
            </a:r>
            <a:r>
              <a:rPr lang="en-US" sz="2000" dirty="0" err="1"/>
              <a:t>Clojure</a:t>
            </a:r>
            <a:r>
              <a:rPr lang="en-US" sz="2000" dirty="0" smtClean="0"/>
              <a:t>, Python</a:t>
            </a:r>
          </a:p>
          <a:p>
            <a:r>
              <a:rPr lang="en-US" sz="2400" dirty="0" smtClean="0"/>
              <a:t>Commercial and free </a:t>
            </a:r>
            <a:r>
              <a:rPr lang="en-US" sz="2400" dirty="0"/>
              <a:t>community </a:t>
            </a:r>
            <a:r>
              <a:rPr lang="en-US" sz="2400" dirty="0" smtClean="0"/>
              <a:t>edition</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255</a:t>
            </a:fld>
            <a:endParaRPr lang="en-US"/>
          </a:p>
        </p:txBody>
      </p:sp>
    </p:spTree>
    <p:extLst>
      <p:ext uri="{BB962C8B-B14F-4D97-AF65-F5344CB8AC3E}">
        <p14:creationId xmlns:p14="http://schemas.microsoft.com/office/powerpoint/2010/main" val="230633535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a:solidFill>
                  <a:schemeClr val="tx1">
                    <a:lumMod val="50000"/>
                    <a:lumOff val="50000"/>
                  </a:schemeClr>
                </a:solidFill>
              </a:rPr>
              <a:t>Modeling </a:t>
            </a:r>
            <a:r>
              <a:rPr lang="en-US" sz="3200" dirty="0" smtClean="0">
                <a:solidFill>
                  <a:schemeClr val="tx1">
                    <a:lumMod val="50000"/>
                    <a:lumOff val="50000"/>
                  </a:schemeClr>
                </a:solidFill>
              </a:rPr>
              <a:t>Data</a:t>
            </a:r>
          </a:p>
          <a:p>
            <a:r>
              <a:rPr lang="en-US" sz="3200" dirty="0">
                <a:solidFill>
                  <a:schemeClr val="tx1">
                    <a:lumMod val="50000"/>
                    <a:lumOff val="50000"/>
                  </a:schemeClr>
                </a:solidFill>
              </a:rPr>
              <a:t>Software Tools for Storing and Processing Linked Data</a:t>
            </a:r>
          </a:p>
          <a:p>
            <a:r>
              <a:rPr lang="en-US" sz="3200" dirty="0" smtClean="0"/>
              <a:t>Tools </a:t>
            </a:r>
            <a:r>
              <a:rPr lang="en-US" sz="3200" dirty="0"/>
              <a:t>for Linking and Aligning Linked Data</a:t>
            </a:r>
            <a:endParaRPr lang="en-US" sz="3200" dirty="0" smtClean="0"/>
          </a:p>
          <a:p>
            <a:r>
              <a:rPr lang="en-US" sz="3200" dirty="0" smtClean="0">
                <a:solidFill>
                  <a:schemeClr val="tx1">
                    <a:lumMod val="50000"/>
                    <a:lumOff val="50000"/>
                  </a:schemeClr>
                </a:solidFill>
              </a:rPr>
              <a:t>Software Libraries for working with RDF</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256</a:t>
            </a:fld>
            <a:endParaRPr lang="en-US"/>
          </a:p>
        </p:txBody>
      </p:sp>
    </p:spTree>
    <p:extLst>
      <p:ext uri="{BB962C8B-B14F-4D97-AF65-F5344CB8AC3E}">
        <p14:creationId xmlns:p14="http://schemas.microsoft.com/office/powerpoint/2010/main" val="410157965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 in </a:t>
            </a:r>
            <a:r>
              <a:rPr lang="en-US" dirty="0" smtClean="0"/>
              <a:t>LOD (1)</a:t>
            </a:r>
            <a:endParaRPr lang="en-US" dirty="0"/>
          </a:p>
        </p:txBody>
      </p:sp>
      <p:sp>
        <p:nvSpPr>
          <p:cNvPr id="3" name="Content Placeholder 2"/>
          <p:cNvSpPr>
            <a:spLocks noGrp="1"/>
          </p:cNvSpPr>
          <p:nvPr>
            <p:ph idx="1"/>
          </p:nvPr>
        </p:nvSpPr>
        <p:spPr/>
        <p:txBody>
          <a:bodyPr>
            <a:normAutofit lnSpcReduction="10000"/>
          </a:bodyPr>
          <a:lstStyle/>
          <a:p>
            <a:pPr lvl="0"/>
            <a:r>
              <a:rPr lang="en-US" sz="3200" dirty="0" smtClean="0">
                <a:solidFill>
                  <a:prstClr val="black"/>
                </a:solidFill>
              </a:rPr>
              <a:t>Web of Documents</a:t>
            </a:r>
          </a:p>
          <a:p>
            <a:pPr lvl="1"/>
            <a:r>
              <a:rPr lang="en-US" sz="2800" dirty="0" smtClean="0">
                <a:solidFill>
                  <a:prstClr val="black"/>
                </a:solidFill>
              </a:rPr>
              <a:t>HTML Links</a:t>
            </a:r>
          </a:p>
          <a:p>
            <a:pPr lvl="2"/>
            <a:r>
              <a:rPr lang="en-US" sz="2400" dirty="0" smtClean="0">
                <a:solidFill>
                  <a:prstClr val="black"/>
                </a:solidFill>
              </a:rPr>
              <a:t>Navigate among (HTML) pages</a:t>
            </a:r>
          </a:p>
          <a:p>
            <a:pPr lvl="0"/>
            <a:r>
              <a:rPr lang="en-US" sz="3200" dirty="0" smtClean="0">
                <a:solidFill>
                  <a:prstClr val="black"/>
                </a:solidFill>
              </a:rPr>
              <a:t>Web of </a:t>
            </a:r>
            <a:r>
              <a:rPr lang="en-US" sz="3200" dirty="0">
                <a:solidFill>
                  <a:prstClr val="black"/>
                </a:solidFill>
              </a:rPr>
              <a:t>(Linked) </a:t>
            </a:r>
            <a:r>
              <a:rPr lang="en-US" sz="3200" dirty="0" smtClean="0">
                <a:solidFill>
                  <a:prstClr val="black"/>
                </a:solidFill>
              </a:rPr>
              <a:t>Data</a:t>
            </a:r>
          </a:p>
          <a:p>
            <a:pPr lvl="1"/>
            <a:r>
              <a:rPr lang="en-US" sz="2800" dirty="0" smtClean="0">
                <a:solidFill>
                  <a:prstClr val="black"/>
                </a:solidFill>
              </a:rPr>
              <a:t>RDF links</a:t>
            </a:r>
          </a:p>
          <a:p>
            <a:pPr lvl="2"/>
            <a:r>
              <a:rPr lang="en-US" sz="2400" dirty="0">
                <a:solidFill>
                  <a:prstClr val="black"/>
                </a:solidFill>
              </a:rPr>
              <a:t>Navigate among (RDF) data</a:t>
            </a:r>
          </a:p>
          <a:p>
            <a:pPr lvl="2"/>
            <a:r>
              <a:rPr lang="en-US" sz="2400" dirty="0" smtClean="0">
                <a:solidFill>
                  <a:prstClr val="black"/>
                </a:solidFill>
              </a:rPr>
              <a:t>Relationships </a:t>
            </a:r>
            <a:r>
              <a:rPr lang="en-US" sz="2400" dirty="0">
                <a:solidFill>
                  <a:prstClr val="black"/>
                </a:solidFill>
              </a:rPr>
              <a:t>between Web </a:t>
            </a:r>
            <a:r>
              <a:rPr lang="en-US" sz="2400" dirty="0" smtClean="0">
                <a:solidFill>
                  <a:prstClr val="black"/>
                </a:solidFill>
              </a:rPr>
              <a:t>resources</a:t>
            </a:r>
          </a:p>
          <a:p>
            <a:pPr lvl="2"/>
            <a:r>
              <a:rPr lang="en-US" sz="2400" dirty="0" smtClean="0">
                <a:solidFill>
                  <a:prstClr val="black"/>
                </a:solidFill>
              </a:rPr>
              <a:t>Triples (</a:t>
            </a:r>
            <a:r>
              <a:rPr lang="en-US" sz="2400" dirty="0">
                <a:solidFill>
                  <a:prstClr val="black"/>
                </a:solidFill>
              </a:rPr>
              <a:t>resource, property, resource</a:t>
            </a:r>
            <a:r>
              <a:rPr lang="en-US" sz="2400" dirty="0" smtClean="0">
                <a:solidFill>
                  <a:prstClr val="black"/>
                </a:solidFill>
              </a:rPr>
              <a:t>)</a:t>
            </a:r>
          </a:p>
          <a:p>
            <a:pPr lvl="2"/>
            <a:r>
              <a:rPr lang="en-US" sz="2400" dirty="0" smtClean="0">
                <a:solidFill>
                  <a:prstClr val="black"/>
                </a:solidFill>
              </a:rPr>
              <a:t>Main </a:t>
            </a:r>
            <a:r>
              <a:rPr lang="en-US" sz="2400" dirty="0">
                <a:solidFill>
                  <a:prstClr val="black"/>
                </a:solidFill>
              </a:rPr>
              <a:t>difference from simple </a:t>
            </a:r>
            <a:r>
              <a:rPr lang="en-US" sz="2400" dirty="0" smtClean="0">
                <a:solidFill>
                  <a:prstClr val="black"/>
                </a:solidFill>
              </a:rPr>
              <a:t>hyperlinks: they </a:t>
            </a:r>
            <a:r>
              <a:rPr lang="en-US" sz="2400" dirty="0">
                <a:solidFill>
                  <a:prstClr val="black"/>
                </a:solidFill>
              </a:rPr>
              <a:t>possess some </a:t>
            </a:r>
            <a:r>
              <a:rPr lang="en-US" sz="2400" dirty="0" smtClean="0">
                <a:solidFill>
                  <a:prstClr val="black"/>
                </a:solidFill>
              </a:rPr>
              <a:t>meaning</a:t>
            </a:r>
            <a:endParaRPr lang="en-US" sz="2400" dirty="0">
              <a:solidFill>
                <a:prstClr val="black"/>
              </a:solidFill>
            </a:endParaRP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257</a:t>
            </a:fld>
            <a:endParaRPr lang="en-US"/>
          </a:p>
        </p:txBody>
      </p:sp>
    </p:spTree>
    <p:extLst>
      <p:ext uri="{BB962C8B-B14F-4D97-AF65-F5344CB8AC3E}">
        <p14:creationId xmlns:p14="http://schemas.microsoft.com/office/powerpoint/2010/main" val="399953527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 in </a:t>
            </a:r>
            <a:r>
              <a:rPr lang="en-US" dirty="0" smtClean="0"/>
              <a:t>LOD</a:t>
            </a:r>
            <a:r>
              <a:rPr lang="en-US" dirty="0"/>
              <a:t>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Links to </a:t>
            </a:r>
            <a:r>
              <a:rPr lang="en-US" sz="3200" dirty="0"/>
              <a:t>external datasets of the LOD cloud</a:t>
            </a:r>
            <a:endParaRPr lang="en-US" sz="3200" dirty="0" smtClean="0"/>
          </a:p>
          <a:p>
            <a:r>
              <a:rPr lang="en-US" sz="3200" dirty="0" smtClean="0"/>
              <a:t>Integration </a:t>
            </a:r>
            <a:r>
              <a:rPr lang="en-US" sz="3200" dirty="0"/>
              <a:t>of the new </a:t>
            </a:r>
            <a:r>
              <a:rPr lang="en-US" sz="3200" dirty="0" smtClean="0"/>
              <a:t>dataset in </a:t>
            </a:r>
            <a:r>
              <a:rPr lang="en-US" sz="3200" dirty="0"/>
              <a:t>the Web of </a:t>
            </a:r>
            <a:r>
              <a:rPr lang="en-US" sz="3200" dirty="0" smtClean="0"/>
              <a:t>data</a:t>
            </a:r>
          </a:p>
          <a:p>
            <a:r>
              <a:rPr lang="en-US" sz="3200" dirty="0" smtClean="0"/>
              <a:t>Without links, all </a:t>
            </a:r>
            <a:r>
              <a:rPr lang="en-US" sz="3200" dirty="0"/>
              <a:t>published RDF datasets would </a:t>
            </a:r>
            <a:r>
              <a:rPr lang="en-US" sz="3200" dirty="0" smtClean="0"/>
              <a:t>essentially be </a:t>
            </a:r>
            <a:r>
              <a:rPr lang="en-US" sz="3200" dirty="0"/>
              <a:t>isolated islands in the “ocean” of Linked </a:t>
            </a:r>
            <a:r>
              <a:rPr lang="en-US" sz="3200" dirty="0" smtClean="0"/>
              <a:t>Data</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258</a:t>
            </a:fld>
            <a:endParaRPr lang="en-US"/>
          </a:p>
        </p:txBody>
      </p:sp>
    </p:spTree>
    <p:extLst>
      <p:ext uri="{BB962C8B-B14F-4D97-AF65-F5344CB8AC3E}">
        <p14:creationId xmlns:p14="http://schemas.microsoft.com/office/powerpoint/2010/main" val="303385086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 in </a:t>
            </a:r>
            <a:r>
              <a:rPr lang="en-US" dirty="0" smtClean="0"/>
              <a:t>LOD</a:t>
            </a:r>
            <a:r>
              <a:rPr lang="en-US" dirty="0"/>
              <a:t>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smtClean="0"/>
              <a:t>Establishing </a:t>
            </a:r>
            <a:r>
              <a:rPr lang="en-US" sz="3200" dirty="0"/>
              <a:t>links can </a:t>
            </a:r>
            <a:r>
              <a:rPr lang="en-US" sz="3200" dirty="0" smtClean="0"/>
              <a:t>be done</a:t>
            </a:r>
          </a:p>
          <a:p>
            <a:pPr lvl="1"/>
            <a:r>
              <a:rPr lang="en-US" sz="2800" dirty="0" smtClean="0"/>
              <a:t>Manually</a:t>
            </a:r>
          </a:p>
          <a:p>
            <a:pPr lvl="2"/>
            <a:r>
              <a:rPr lang="en-US" sz="2400" dirty="0" smtClean="0"/>
              <a:t>I.e. the knowledge engineer identifies the most appropriate datasets and external resources</a:t>
            </a:r>
          </a:p>
          <a:p>
            <a:pPr lvl="2"/>
            <a:r>
              <a:rPr lang="en-US" sz="2400" dirty="0" smtClean="0"/>
              <a:t>More </a:t>
            </a:r>
            <a:r>
              <a:rPr lang="en-US" sz="2400" dirty="0"/>
              <a:t>suitable for small and static datasets</a:t>
            </a:r>
            <a:endParaRPr lang="en-US" sz="2400" dirty="0" smtClean="0"/>
          </a:p>
          <a:p>
            <a:pPr lvl="1"/>
            <a:r>
              <a:rPr lang="en-US" sz="2800" dirty="0" smtClean="0"/>
              <a:t>Semi-automatically</a:t>
            </a:r>
          </a:p>
          <a:p>
            <a:pPr lvl="2"/>
            <a:r>
              <a:rPr lang="en-US" sz="2400" dirty="0" smtClean="0"/>
              <a:t>Harness </a:t>
            </a:r>
            <a:r>
              <a:rPr lang="en-US" sz="2400" dirty="0"/>
              <a:t>existing open-source </a:t>
            </a:r>
            <a:r>
              <a:rPr lang="en-US" sz="2400" dirty="0" smtClean="0"/>
              <a:t>tools developed for such a purpose</a:t>
            </a:r>
          </a:p>
          <a:p>
            <a:pPr lvl="2"/>
            <a:r>
              <a:rPr lang="en-US" sz="2400" dirty="0" smtClean="0"/>
              <a:t>More suitable for large datasets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259</a:t>
            </a:fld>
            <a:endParaRPr lang="en-US"/>
          </a:p>
        </p:txBody>
      </p:sp>
    </p:spTree>
    <p:extLst>
      <p:ext uri="{BB962C8B-B14F-4D97-AF65-F5344CB8AC3E}">
        <p14:creationId xmlns:p14="http://schemas.microsoft.com/office/powerpoint/2010/main" val="1110365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Integration (1)</a:t>
            </a:r>
            <a:endParaRPr lang="en-US" dirty="0"/>
          </a:p>
        </p:txBody>
      </p:sp>
      <p:sp>
        <p:nvSpPr>
          <p:cNvPr id="3" name="Content Placeholder 2"/>
          <p:cNvSpPr>
            <a:spLocks noGrp="1"/>
          </p:cNvSpPr>
          <p:nvPr>
            <p:ph idx="1"/>
          </p:nvPr>
        </p:nvSpPr>
        <p:spPr>
          <a:xfrm>
            <a:off x="1098000" y="1846800"/>
            <a:ext cx="10515600" cy="4721931"/>
          </a:xfrm>
        </p:spPr>
        <p:txBody>
          <a:bodyPr>
            <a:noAutofit/>
          </a:bodyPr>
          <a:lstStyle/>
          <a:p>
            <a:r>
              <a:rPr lang="en-US" sz="3200" dirty="0" smtClean="0"/>
              <a:t>Combine </a:t>
            </a:r>
            <a:r>
              <a:rPr lang="en-US" sz="3200" dirty="0"/>
              <a:t>information </a:t>
            </a:r>
            <a:r>
              <a:rPr lang="en-US" sz="3200" dirty="0" smtClean="0"/>
              <a:t>from </a:t>
            </a:r>
            <a:r>
              <a:rPr lang="en-US" sz="3200" dirty="0"/>
              <a:t>heterogeneous systems, sources of storage and processing</a:t>
            </a:r>
          </a:p>
          <a:p>
            <a:pPr lvl="1"/>
            <a:r>
              <a:rPr lang="en-US" sz="2800" dirty="0"/>
              <a:t>Ability to process and handle it as a whole</a:t>
            </a:r>
          </a:p>
          <a:p>
            <a:r>
              <a:rPr lang="en-US" sz="3200" dirty="0" smtClean="0"/>
              <a:t>Global-As-View</a:t>
            </a:r>
          </a:p>
          <a:p>
            <a:pPr lvl="1"/>
            <a:r>
              <a:rPr lang="en-US" sz="2800" dirty="0" smtClean="0"/>
              <a:t>Every </a:t>
            </a:r>
            <a:r>
              <a:rPr lang="en-US" sz="2800" dirty="0"/>
              <a:t>element of the global schema is expressed as a query/view over the schemas of the </a:t>
            </a:r>
            <a:r>
              <a:rPr lang="en-US" sz="2800" dirty="0" smtClean="0"/>
              <a:t>sources</a:t>
            </a:r>
          </a:p>
          <a:p>
            <a:pPr lvl="1"/>
            <a:r>
              <a:rPr lang="en-US" sz="2800" dirty="0" smtClean="0"/>
              <a:t>Preferable </a:t>
            </a:r>
            <a:r>
              <a:rPr lang="en-US" sz="2800" dirty="0"/>
              <a:t>when the source schemas are not subject to frequent </a:t>
            </a:r>
            <a:r>
              <a:rPr lang="en-US" sz="2800" dirty="0" smtClean="0"/>
              <a:t>changes</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26</a:t>
            </a:fld>
            <a:endParaRPr lang="en-US"/>
          </a:p>
        </p:txBody>
      </p:sp>
    </p:spTree>
    <p:extLst>
      <p:ext uri="{BB962C8B-B14F-4D97-AF65-F5344CB8AC3E}">
        <p14:creationId xmlns:p14="http://schemas.microsoft.com/office/powerpoint/2010/main" val="77639608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Silk (1)</a:t>
            </a:r>
            <a:endParaRPr lang="en-US" dirty="0"/>
          </a:p>
        </p:txBody>
      </p:sp>
      <p:sp>
        <p:nvSpPr>
          <p:cNvPr id="3" name="Content Placeholder 2"/>
          <p:cNvSpPr>
            <a:spLocks noGrp="1"/>
          </p:cNvSpPr>
          <p:nvPr>
            <p:ph idx="1"/>
          </p:nvPr>
        </p:nvSpPr>
        <p:spPr/>
        <p:txBody>
          <a:bodyPr>
            <a:noAutofit/>
          </a:bodyPr>
          <a:lstStyle/>
          <a:p>
            <a:r>
              <a:rPr lang="en-US" sz="3200" dirty="0" smtClean="0"/>
              <a:t>An </a:t>
            </a:r>
            <a:r>
              <a:rPr lang="en-US" sz="3200" dirty="0"/>
              <a:t>open-source </a:t>
            </a:r>
            <a:r>
              <a:rPr lang="en-US" sz="3200" dirty="0" smtClean="0"/>
              <a:t>framework for </a:t>
            </a:r>
            <a:r>
              <a:rPr lang="en-US" sz="3200" dirty="0"/>
              <a:t>the discovery of links among RDF resources of different </a:t>
            </a:r>
            <a:r>
              <a:rPr lang="en-US" sz="3200" dirty="0" smtClean="0"/>
              <a:t>datasets</a:t>
            </a:r>
          </a:p>
          <a:p>
            <a:r>
              <a:rPr lang="en-US" sz="3200" dirty="0"/>
              <a:t>Available</a:t>
            </a:r>
          </a:p>
          <a:p>
            <a:pPr lvl="1"/>
            <a:r>
              <a:rPr lang="en-US" sz="2800" dirty="0"/>
              <a:t>As a command line tool</a:t>
            </a:r>
          </a:p>
          <a:p>
            <a:pPr lvl="1"/>
            <a:r>
              <a:rPr lang="en-US" sz="2800" dirty="0"/>
              <a:t>With a graphical user interface</a:t>
            </a:r>
          </a:p>
          <a:p>
            <a:pPr lvl="1"/>
            <a:r>
              <a:rPr lang="en-US" sz="2800" dirty="0"/>
              <a:t>Cluster edition, for the discovery of links among large </a:t>
            </a:r>
            <a:r>
              <a:rPr lang="en-US" sz="2800" dirty="0" smtClean="0"/>
              <a:t>datasets</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260</a:t>
            </a:fld>
            <a:endParaRPr lang="en-US"/>
          </a:p>
        </p:txBody>
      </p:sp>
    </p:spTree>
    <p:extLst>
      <p:ext uri="{BB962C8B-B14F-4D97-AF65-F5344CB8AC3E}">
        <p14:creationId xmlns:p14="http://schemas.microsoft.com/office/powerpoint/2010/main" val="330169780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Silk (2)</a:t>
            </a:r>
            <a:endParaRPr lang="en-US" dirty="0"/>
          </a:p>
        </p:txBody>
      </p:sp>
      <p:sp>
        <p:nvSpPr>
          <p:cNvPr id="3" name="Content Placeholder 2"/>
          <p:cNvSpPr>
            <a:spLocks noGrp="1"/>
          </p:cNvSpPr>
          <p:nvPr>
            <p:ph idx="1"/>
          </p:nvPr>
        </p:nvSpPr>
        <p:spPr/>
        <p:txBody>
          <a:bodyPr>
            <a:noAutofit/>
          </a:bodyPr>
          <a:lstStyle/>
          <a:p>
            <a:r>
              <a:rPr lang="en-US" sz="3200" dirty="0" smtClean="0"/>
              <a:t>Link </a:t>
            </a:r>
            <a:r>
              <a:rPr lang="en-US" sz="3200" dirty="0"/>
              <a:t>specification </a:t>
            </a:r>
            <a:r>
              <a:rPr lang="en-US" sz="3200" dirty="0" smtClean="0"/>
              <a:t>language</a:t>
            </a:r>
          </a:p>
          <a:p>
            <a:pPr lvl="1"/>
            <a:r>
              <a:rPr lang="en-US" sz="2800" dirty="0" smtClean="0"/>
              <a:t>Details </a:t>
            </a:r>
            <a:r>
              <a:rPr lang="en-US" sz="2800" dirty="0"/>
              <a:t>and criteria of the matching </a:t>
            </a:r>
            <a:r>
              <a:rPr lang="en-US" sz="2800" dirty="0" smtClean="0"/>
              <a:t>process, including</a:t>
            </a:r>
          </a:p>
          <a:p>
            <a:pPr lvl="2"/>
            <a:r>
              <a:rPr lang="en-US" sz="2400" dirty="0" smtClean="0"/>
              <a:t>The </a:t>
            </a:r>
            <a:r>
              <a:rPr lang="en-US" sz="2400" dirty="0"/>
              <a:t>source and target RDF </a:t>
            </a:r>
            <a:r>
              <a:rPr lang="en-US" sz="2400" dirty="0" smtClean="0"/>
              <a:t>datasets</a:t>
            </a:r>
          </a:p>
          <a:p>
            <a:pPr lvl="2"/>
            <a:r>
              <a:rPr lang="en-US" sz="2400" dirty="0" smtClean="0"/>
              <a:t>The </a:t>
            </a:r>
            <a:r>
              <a:rPr lang="en-US" sz="2400" dirty="0"/>
              <a:t>conditions that resources should fulfill in order to be </a:t>
            </a:r>
            <a:r>
              <a:rPr lang="en-US" sz="2400" dirty="0" smtClean="0"/>
              <a:t>interlinked</a:t>
            </a:r>
          </a:p>
          <a:p>
            <a:pPr lvl="2"/>
            <a:r>
              <a:rPr lang="en-US" sz="2400" dirty="0" smtClean="0"/>
              <a:t>The </a:t>
            </a:r>
            <a:r>
              <a:rPr lang="en-US" sz="2400" dirty="0"/>
              <a:t>RDF predicate that will be used for the </a:t>
            </a:r>
            <a:r>
              <a:rPr lang="en-US" sz="2400" dirty="0" smtClean="0"/>
              <a:t>link</a:t>
            </a:r>
          </a:p>
          <a:p>
            <a:pPr lvl="2"/>
            <a:r>
              <a:rPr lang="en-US" sz="2400" dirty="0" smtClean="0"/>
              <a:t>The </a:t>
            </a:r>
            <a:r>
              <a:rPr lang="en-US" sz="2400" dirty="0"/>
              <a:t>pre-matching transformation </a:t>
            </a:r>
            <a:r>
              <a:rPr lang="en-US" sz="2400" dirty="0" smtClean="0"/>
              <a:t>functions</a:t>
            </a:r>
          </a:p>
          <a:p>
            <a:pPr lvl="2"/>
            <a:r>
              <a:rPr lang="en-US" sz="2400" dirty="0" smtClean="0"/>
              <a:t>Similarity </a:t>
            </a:r>
            <a:r>
              <a:rPr lang="en-US" sz="2400" dirty="0"/>
              <a:t>metrics to be </a:t>
            </a:r>
            <a:r>
              <a:rPr lang="en-US" sz="2400" dirty="0" smtClean="0"/>
              <a:t>applied</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261</a:t>
            </a:fld>
            <a:endParaRPr lang="en-US"/>
          </a:p>
        </p:txBody>
      </p:sp>
    </p:spTree>
    <p:extLst>
      <p:ext uri="{BB962C8B-B14F-4D97-AF65-F5344CB8AC3E}">
        <p14:creationId xmlns:p14="http://schemas.microsoft.com/office/powerpoint/2010/main" val="410524720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LIMES</a:t>
            </a:r>
            <a:endParaRPr lang="en-US" dirty="0"/>
          </a:p>
        </p:txBody>
      </p:sp>
      <p:sp>
        <p:nvSpPr>
          <p:cNvPr id="3" name="Content Placeholder 2"/>
          <p:cNvSpPr>
            <a:spLocks noGrp="1"/>
          </p:cNvSpPr>
          <p:nvPr>
            <p:ph idx="1"/>
          </p:nvPr>
        </p:nvSpPr>
        <p:spPr/>
        <p:txBody>
          <a:bodyPr>
            <a:normAutofit/>
          </a:bodyPr>
          <a:lstStyle/>
          <a:p>
            <a:r>
              <a:rPr lang="en-US" sz="3200" dirty="0" smtClean="0"/>
              <a:t>A </a:t>
            </a:r>
            <a:r>
              <a:rPr lang="en-US" sz="3200" dirty="0"/>
              <a:t>link discovery framework among RDF </a:t>
            </a:r>
            <a:r>
              <a:rPr lang="en-US" sz="3200" dirty="0" smtClean="0"/>
              <a:t>datasets</a:t>
            </a:r>
          </a:p>
          <a:p>
            <a:r>
              <a:rPr lang="en-US" sz="3200" dirty="0" smtClean="0"/>
              <a:t>Extracts </a:t>
            </a:r>
            <a:r>
              <a:rPr lang="en-US" sz="3200" dirty="0"/>
              <a:t>instances and properties from </a:t>
            </a:r>
            <a:r>
              <a:rPr lang="en-US" sz="3200" dirty="0" smtClean="0"/>
              <a:t>both source </a:t>
            </a:r>
            <a:r>
              <a:rPr lang="en-US" sz="3200" dirty="0"/>
              <a:t>and target datasets, stores them in a cache storage or memory and computes the actual </a:t>
            </a:r>
            <a:r>
              <a:rPr lang="en-US" sz="3200" dirty="0" smtClean="0"/>
              <a:t>matches</a:t>
            </a:r>
          </a:p>
          <a:p>
            <a:pPr lvl="1"/>
            <a:r>
              <a:rPr lang="en-US" sz="2800" dirty="0" smtClean="0"/>
              <a:t>Based </a:t>
            </a:r>
            <a:r>
              <a:rPr lang="en-US" sz="2800" dirty="0"/>
              <a:t>on restrictions specified in </a:t>
            </a:r>
            <a:r>
              <a:rPr lang="en-US" sz="2800" dirty="0" smtClean="0"/>
              <a:t>a configuration file</a:t>
            </a:r>
          </a:p>
          <a:p>
            <a:r>
              <a:rPr lang="en-US" sz="3200" dirty="0"/>
              <a:t>Offers a web interface for authoring the configuration </a:t>
            </a:r>
            <a:r>
              <a:rPr lang="en-US" sz="3200" dirty="0" smtClean="0"/>
              <a:t>file</a:t>
            </a:r>
          </a:p>
          <a:p>
            <a:endParaRPr lang="en-US" sz="3200" dirty="0" smtClean="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262</a:t>
            </a:fld>
            <a:endParaRPr lang="en-US"/>
          </a:p>
        </p:txBody>
      </p:sp>
    </p:spTree>
    <p:extLst>
      <p:ext uri="{BB962C8B-B14F-4D97-AF65-F5344CB8AC3E}">
        <p14:creationId xmlns:p14="http://schemas.microsoft.com/office/powerpoint/2010/main" val="428059302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Sindice</a:t>
            </a:r>
            <a:endParaRPr lang="en-US" dirty="0"/>
          </a:p>
        </p:txBody>
      </p:sp>
      <p:sp>
        <p:nvSpPr>
          <p:cNvPr id="3" name="Content Placeholder 2"/>
          <p:cNvSpPr>
            <a:spLocks noGrp="1"/>
          </p:cNvSpPr>
          <p:nvPr>
            <p:ph idx="1"/>
          </p:nvPr>
        </p:nvSpPr>
        <p:spPr/>
        <p:txBody>
          <a:bodyPr>
            <a:noAutofit/>
          </a:bodyPr>
          <a:lstStyle/>
          <a:p>
            <a:r>
              <a:rPr lang="en-US" sz="3200" dirty="0" smtClean="0"/>
              <a:t>A service </a:t>
            </a:r>
            <a:r>
              <a:rPr lang="en-US" sz="3200" dirty="0"/>
              <a:t>that can be used for the manual discovery of related </a:t>
            </a:r>
            <a:r>
              <a:rPr lang="en-US" sz="3200" dirty="0" smtClean="0"/>
              <a:t>identifiers</a:t>
            </a:r>
          </a:p>
          <a:p>
            <a:r>
              <a:rPr lang="en-US" sz="3200" dirty="0" smtClean="0"/>
              <a:t>An </a:t>
            </a:r>
            <a:r>
              <a:rPr lang="en-US" sz="3200" dirty="0"/>
              <a:t>index </a:t>
            </a:r>
            <a:r>
              <a:rPr lang="en-US" sz="3200" dirty="0" smtClean="0"/>
              <a:t>of RDF </a:t>
            </a:r>
            <a:r>
              <a:rPr lang="en-US" sz="3200" dirty="0"/>
              <a:t>datasets that have been crawled and/or extracted from semantically marked up Web </a:t>
            </a:r>
            <a:r>
              <a:rPr lang="en-US" sz="3200" dirty="0" smtClean="0"/>
              <a:t>pages</a:t>
            </a:r>
          </a:p>
          <a:p>
            <a:r>
              <a:rPr lang="en-US" sz="3200" dirty="0" smtClean="0"/>
              <a:t>Offers </a:t>
            </a:r>
            <a:r>
              <a:rPr lang="en-US" sz="3200" dirty="0"/>
              <a:t>both free-text search and SPARQL query execution </a:t>
            </a:r>
            <a:r>
              <a:rPr lang="en-US" sz="3200" dirty="0" smtClean="0"/>
              <a:t> functionalities</a:t>
            </a:r>
          </a:p>
          <a:p>
            <a:r>
              <a:rPr lang="en-US" sz="3200" dirty="0" smtClean="0"/>
              <a:t>Exposes </a:t>
            </a:r>
            <a:r>
              <a:rPr lang="en-US" sz="3200" dirty="0"/>
              <a:t>several APIs that enable the development of Linked Data applications that can exploit </a:t>
            </a:r>
            <a:r>
              <a:rPr lang="en-US" sz="3200" dirty="0" err="1" smtClean="0"/>
              <a:t>Sindice’s</a:t>
            </a:r>
            <a:r>
              <a:rPr lang="en-US" sz="3200" dirty="0" smtClean="0"/>
              <a:t> crawled content</a:t>
            </a:r>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263</a:t>
            </a:fld>
            <a:endParaRPr lang="en-US"/>
          </a:p>
        </p:txBody>
      </p:sp>
    </p:spTree>
    <p:extLst>
      <p:ext uri="{BB962C8B-B14F-4D97-AF65-F5344CB8AC3E}">
        <p14:creationId xmlns:p14="http://schemas.microsoft.com/office/powerpoint/2010/main" val="1214334683"/>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DBpedia</a:t>
            </a:r>
            <a:r>
              <a:rPr lang="en-US" dirty="0" smtClean="0"/>
              <a:t> Spotlight</a:t>
            </a:r>
            <a:endParaRPr lang="en-US" dirty="0"/>
          </a:p>
        </p:txBody>
      </p:sp>
      <p:sp>
        <p:nvSpPr>
          <p:cNvPr id="3" name="Content Placeholder 2"/>
          <p:cNvSpPr>
            <a:spLocks noGrp="1"/>
          </p:cNvSpPr>
          <p:nvPr>
            <p:ph idx="1"/>
          </p:nvPr>
        </p:nvSpPr>
        <p:spPr>
          <a:xfrm>
            <a:off x="1097279" y="1845734"/>
            <a:ext cx="10718483" cy="4023360"/>
          </a:xfrm>
        </p:spPr>
        <p:txBody>
          <a:bodyPr>
            <a:noAutofit/>
          </a:bodyPr>
          <a:lstStyle/>
          <a:p>
            <a:r>
              <a:rPr lang="en-US" sz="3200" dirty="0" smtClean="0"/>
              <a:t>Designed </a:t>
            </a:r>
            <a:r>
              <a:rPr lang="en-US" sz="3200" dirty="0"/>
              <a:t>for annotating mentions of </a:t>
            </a:r>
            <a:r>
              <a:rPr lang="en-US" sz="3200" dirty="0" err="1" smtClean="0"/>
              <a:t>DBpedia</a:t>
            </a:r>
            <a:r>
              <a:rPr lang="en-US" sz="3200" dirty="0" smtClean="0"/>
              <a:t> resources </a:t>
            </a:r>
            <a:r>
              <a:rPr lang="en-US" sz="3200" dirty="0"/>
              <a:t>in </a:t>
            </a:r>
            <a:r>
              <a:rPr lang="en-US" sz="3200" dirty="0" smtClean="0"/>
              <a:t>text</a:t>
            </a:r>
          </a:p>
          <a:p>
            <a:r>
              <a:rPr lang="en-US" sz="3200" dirty="0" smtClean="0"/>
              <a:t>Provides </a:t>
            </a:r>
            <a:r>
              <a:rPr lang="en-US" sz="3200" dirty="0"/>
              <a:t>an approach for linking information from unstructured sources </a:t>
            </a:r>
            <a:r>
              <a:rPr lang="en-US" sz="3200" dirty="0" smtClean="0"/>
              <a:t>to the </a:t>
            </a:r>
            <a:r>
              <a:rPr lang="en-US" sz="3200" dirty="0"/>
              <a:t>LOD cloud through </a:t>
            </a:r>
            <a:r>
              <a:rPr lang="en-US" sz="3200" dirty="0" err="1" smtClean="0"/>
              <a:t>DBpedia</a:t>
            </a:r>
            <a:endParaRPr lang="en-US" sz="3200" dirty="0" smtClean="0"/>
          </a:p>
          <a:p>
            <a:r>
              <a:rPr lang="en-US" sz="3200" dirty="0" smtClean="0"/>
              <a:t>Tool architecture comprises:</a:t>
            </a:r>
          </a:p>
          <a:p>
            <a:pPr lvl="1"/>
            <a:r>
              <a:rPr lang="en-US" sz="2800" dirty="0" smtClean="0"/>
              <a:t>A </a:t>
            </a:r>
            <a:r>
              <a:rPr lang="en-US" sz="2800" dirty="0"/>
              <a:t>web </a:t>
            </a:r>
            <a:r>
              <a:rPr lang="en-US" sz="2800" dirty="0" smtClean="0"/>
              <a:t>application</a:t>
            </a:r>
          </a:p>
          <a:p>
            <a:pPr lvl="1"/>
            <a:r>
              <a:rPr lang="en-US" sz="2800" dirty="0" smtClean="0"/>
              <a:t>A </a:t>
            </a:r>
            <a:r>
              <a:rPr lang="en-US" sz="2800" dirty="0"/>
              <a:t>web </a:t>
            </a:r>
            <a:r>
              <a:rPr lang="en-US" sz="2800" dirty="0" smtClean="0"/>
              <a:t>service</a:t>
            </a:r>
          </a:p>
          <a:p>
            <a:pPr lvl="1"/>
            <a:r>
              <a:rPr lang="en-US" sz="2800" dirty="0" smtClean="0"/>
              <a:t>An </a:t>
            </a:r>
            <a:r>
              <a:rPr lang="en-US" sz="2800" dirty="0"/>
              <a:t>annotation and an indexing API in </a:t>
            </a:r>
            <a:r>
              <a:rPr lang="en-US" sz="2800" dirty="0" smtClean="0"/>
              <a:t>Java/Scala</a:t>
            </a:r>
          </a:p>
          <a:p>
            <a:pPr lvl="1"/>
            <a:r>
              <a:rPr lang="en-US" sz="2800" dirty="0" smtClean="0"/>
              <a:t>An </a:t>
            </a:r>
            <a:r>
              <a:rPr lang="en-US" sz="2800" dirty="0"/>
              <a:t>evaluation </a:t>
            </a:r>
            <a:r>
              <a:rPr lang="en-US" sz="2800" dirty="0" smtClean="0"/>
              <a:t>module</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264</a:t>
            </a:fld>
            <a:endParaRPr lang="en-US"/>
          </a:p>
        </p:txBody>
      </p:sp>
    </p:spTree>
    <p:extLst>
      <p:ext uri="{BB962C8B-B14F-4D97-AF65-F5344CB8AC3E}">
        <p14:creationId xmlns:p14="http://schemas.microsoft.com/office/powerpoint/2010/main" val="1512682553"/>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Sameas.org</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An </a:t>
            </a:r>
            <a:r>
              <a:rPr lang="en-US" sz="3200" dirty="0"/>
              <a:t>online </a:t>
            </a:r>
            <a:r>
              <a:rPr lang="en-US" sz="3200" dirty="0" smtClean="0"/>
              <a:t>service</a:t>
            </a:r>
          </a:p>
          <a:p>
            <a:r>
              <a:rPr lang="en-US" sz="3200" dirty="0" smtClean="0"/>
              <a:t>Retrieves </a:t>
            </a:r>
            <a:r>
              <a:rPr lang="en-US" sz="3200" dirty="0"/>
              <a:t>related LOD entities from some of the most </a:t>
            </a:r>
            <a:r>
              <a:rPr lang="en-US" sz="3200" dirty="0" smtClean="0"/>
              <a:t>popular datasets</a:t>
            </a:r>
          </a:p>
          <a:p>
            <a:r>
              <a:rPr lang="en-US" sz="3200" dirty="0" smtClean="0"/>
              <a:t>Serves </a:t>
            </a:r>
            <a:r>
              <a:rPr lang="en-US" sz="3200" dirty="0"/>
              <a:t>more than 150 million </a:t>
            </a:r>
            <a:r>
              <a:rPr lang="en-US" sz="3200" dirty="0" smtClean="0"/>
              <a:t>URIs</a:t>
            </a:r>
          </a:p>
          <a:p>
            <a:r>
              <a:rPr lang="en-US" sz="3200" dirty="0" smtClean="0"/>
              <a:t>Provides a </a:t>
            </a:r>
            <a:r>
              <a:rPr lang="en-US" sz="3200" dirty="0"/>
              <a:t>REST interface that retrieves </a:t>
            </a:r>
            <a:r>
              <a:rPr lang="en-US" sz="3200" dirty="0" smtClean="0"/>
              <a:t>related URIs </a:t>
            </a:r>
            <a:r>
              <a:rPr lang="en-US" sz="3200" dirty="0"/>
              <a:t>for a given input URI or </a:t>
            </a:r>
            <a:r>
              <a:rPr lang="en-US" sz="3200" dirty="0" smtClean="0"/>
              <a:t>label</a:t>
            </a:r>
          </a:p>
          <a:p>
            <a:r>
              <a:rPr lang="en-US" sz="3200" dirty="0" smtClean="0"/>
              <a:t>Accepts </a:t>
            </a:r>
            <a:r>
              <a:rPr lang="en-US" sz="3200" dirty="0"/>
              <a:t>URIs as </a:t>
            </a:r>
            <a:r>
              <a:rPr lang="en-US" sz="3200" dirty="0" smtClean="0"/>
              <a:t>inputs </a:t>
            </a:r>
            <a:r>
              <a:rPr lang="en-US" sz="3200" dirty="0"/>
              <a:t>from the user and returns URIs that may well be </a:t>
            </a:r>
            <a:r>
              <a:rPr lang="en-US" sz="3200" dirty="0" smtClean="0"/>
              <a:t>co-referent</a:t>
            </a:r>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265</a:t>
            </a:fld>
            <a:endParaRPr lang="en-US"/>
          </a:p>
        </p:txBody>
      </p:sp>
    </p:spTree>
    <p:extLst>
      <p:ext uri="{BB962C8B-B14F-4D97-AF65-F5344CB8AC3E}">
        <p14:creationId xmlns:p14="http://schemas.microsoft.com/office/powerpoint/2010/main" val="283857395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a:solidFill>
                  <a:schemeClr val="tx1">
                    <a:lumMod val="50000"/>
                    <a:lumOff val="50000"/>
                  </a:schemeClr>
                </a:solidFill>
              </a:rPr>
              <a:t>Modeling Data</a:t>
            </a:r>
          </a:p>
          <a:p>
            <a:r>
              <a:rPr lang="en-US" sz="3200" dirty="0" smtClean="0">
                <a:solidFill>
                  <a:schemeClr val="tx1">
                    <a:lumMod val="50000"/>
                    <a:lumOff val="50000"/>
                  </a:schemeClr>
                </a:solidFill>
              </a:rPr>
              <a:t>Tools </a:t>
            </a:r>
            <a:r>
              <a:rPr lang="en-US" sz="3200" dirty="0">
                <a:solidFill>
                  <a:schemeClr val="tx1">
                    <a:lumMod val="50000"/>
                    <a:lumOff val="50000"/>
                  </a:schemeClr>
                </a:solidFill>
              </a:rPr>
              <a:t>for Linking and Aligning Linked Data</a:t>
            </a:r>
          </a:p>
          <a:p>
            <a:r>
              <a:rPr lang="en-US" sz="3200" dirty="0" smtClean="0"/>
              <a:t>Software Libraries for working with RDF</a:t>
            </a:r>
            <a:endParaRPr lang="en-US" sz="3200" dirty="0"/>
          </a:p>
        </p:txBody>
      </p:sp>
      <p:sp>
        <p:nvSpPr>
          <p:cNvPr id="4" name="Date Placeholder 3"/>
          <p:cNvSpPr>
            <a:spLocks noGrp="1"/>
          </p:cNvSpPr>
          <p:nvPr>
            <p:ph type="dt" sz="half" idx="10"/>
          </p:nvPr>
        </p:nvSpPr>
        <p:spPr/>
        <p:txBody>
          <a:bodyPr/>
          <a:lstStyle/>
          <a:p>
            <a:r>
              <a:rPr lang="el-GR" smtClean="0"/>
              <a:t>Chapter 3</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266</a:t>
            </a:fld>
            <a:endParaRPr lang="en-US"/>
          </a:p>
        </p:txBody>
      </p:sp>
    </p:spTree>
    <p:extLst>
      <p:ext uri="{BB962C8B-B14F-4D97-AF65-F5344CB8AC3E}">
        <p14:creationId xmlns:p14="http://schemas.microsoft.com/office/powerpoint/2010/main" val="17932351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Jena (1)</a:t>
            </a:r>
            <a:endParaRPr lang="en-US" dirty="0"/>
          </a:p>
        </p:txBody>
      </p:sp>
      <p:sp>
        <p:nvSpPr>
          <p:cNvPr id="3" name="Content Placeholder 2"/>
          <p:cNvSpPr>
            <a:spLocks noGrp="1"/>
          </p:cNvSpPr>
          <p:nvPr>
            <p:ph idx="1"/>
          </p:nvPr>
        </p:nvSpPr>
        <p:spPr/>
        <p:txBody>
          <a:bodyPr>
            <a:noAutofit/>
          </a:bodyPr>
          <a:lstStyle/>
          <a:p>
            <a:r>
              <a:rPr lang="en-US" sz="2800" dirty="0" smtClean="0"/>
              <a:t>Open-source </a:t>
            </a:r>
            <a:r>
              <a:rPr lang="en-US" sz="2800" dirty="0"/>
              <a:t>Java </a:t>
            </a:r>
            <a:r>
              <a:rPr lang="en-US" sz="2800" dirty="0" smtClean="0"/>
              <a:t>API</a:t>
            </a:r>
          </a:p>
          <a:p>
            <a:r>
              <a:rPr lang="en-US" sz="2800" dirty="0" smtClean="0"/>
              <a:t>Allows </a:t>
            </a:r>
            <a:r>
              <a:rPr lang="en-US" sz="2800" dirty="0"/>
              <a:t>building of Semantic Web </a:t>
            </a:r>
            <a:r>
              <a:rPr lang="en-US" sz="2800" dirty="0" smtClean="0"/>
              <a:t>and Linked </a:t>
            </a:r>
            <a:r>
              <a:rPr lang="en-US" sz="2800" dirty="0"/>
              <a:t>Data </a:t>
            </a:r>
            <a:r>
              <a:rPr lang="en-US" sz="2800" dirty="0" smtClean="0"/>
              <a:t>applications</a:t>
            </a:r>
          </a:p>
          <a:p>
            <a:r>
              <a:rPr lang="en-US" sz="2800" dirty="0"/>
              <a:t>The most popular Java framework for ontology manipulation</a:t>
            </a:r>
          </a:p>
          <a:p>
            <a:r>
              <a:rPr lang="en-US" sz="2800" dirty="0" smtClean="0"/>
              <a:t>First </a:t>
            </a:r>
            <a:r>
              <a:rPr lang="en-US" sz="2800" dirty="0"/>
              <a:t>developed and brought to maturity by </a:t>
            </a:r>
            <a:r>
              <a:rPr lang="en-US" sz="2800" dirty="0" smtClean="0"/>
              <a:t>HP Labs</a:t>
            </a:r>
          </a:p>
          <a:p>
            <a:r>
              <a:rPr lang="en-US" sz="2800" dirty="0" smtClean="0"/>
              <a:t>Now developed </a:t>
            </a:r>
            <a:r>
              <a:rPr lang="en-US" sz="2800" dirty="0"/>
              <a:t>and maintained by the Apache Software </a:t>
            </a:r>
            <a:r>
              <a:rPr lang="en-US" sz="2800" dirty="0" smtClean="0"/>
              <a:t>Foundation</a:t>
            </a:r>
          </a:p>
          <a:p>
            <a:r>
              <a:rPr lang="en-US" sz="2800" dirty="0" smtClean="0"/>
              <a:t>First version in 2000</a:t>
            </a:r>
          </a:p>
          <a:p>
            <a:r>
              <a:rPr lang="en-US" sz="2800" dirty="0" smtClean="0"/>
              <a:t>Comprises a </a:t>
            </a:r>
            <a:r>
              <a:rPr lang="en-US" sz="2800" dirty="0"/>
              <a:t>set of </a:t>
            </a:r>
            <a:r>
              <a:rPr lang="en-US" sz="2800" dirty="0" smtClean="0"/>
              <a:t>tools for programmatic </a:t>
            </a:r>
            <a:r>
              <a:rPr lang="en-US" sz="2800" dirty="0"/>
              <a:t>access and management of Semantic Web </a:t>
            </a:r>
            <a:r>
              <a:rPr lang="en-US" sz="2800" dirty="0" smtClean="0"/>
              <a:t>resources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267</a:t>
            </a:fld>
            <a:endParaRPr lang="en-US"/>
          </a:p>
        </p:txBody>
      </p:sp>
    </p:spTree>
    <p:extLst>
      <p:ext uri="{BB962C8B-B14F-4D97-AF65-F5344CB8AC3E}">
        <p14:creationId xmlns:p14="http://schemas.microsoft.com/office/powerpoint/2010/main" val="3180459132"/>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Jena (2)</a:t>
            </a:r>
            <a:endParaRPr lang="en-US" dirty="0"/>
          </a:p>
        </p:txBody>
      </p:sp>
      <p:sp>
        <p:nvSpPr>
          <p:cNvPr id="3" name="Content Placeholder 2"/>
          <p:cNvSpPr>
            <a:spLocks noGrp="1"/>
          </p:cNvSpPr>
          <p:nvPr>
            <p:ph idx="1"/>
          </p:nvPr>
        </p:nvSpPr>
        <p:spPr/>
        <p:txBody>
          <a:bodyPr>
            <a:normAutofit lnSpcReduction="10000"/>
          </a:bodyPr>
          <a:lstStyle/>
          <a:p>
            <a:pPr marL="91440" lvl="1" indent="-91440">
              <a:spcBef>
                <a:spcPts val="1200"/>
              </a:spcBef>
              <a:spcAft>
                <a:spcPts val="200"/>
              </a:spcAft>
              <a:buSzPct val="100000"/>
              <a:buFont typeface="Calibri" panose="020F0502020204030204" pitchFamily="34" charset="0"/>
              <a:buChar char=" "/>
            </a:pPr>
            <a:r>
              <a:rPr lang="en-US" sz="2800" dirty="0"/>
              <a:t>ARQ, a SPARQL implementation</a:t>
            </a:r>
          </a:p>
          <a:p>
            <a:r>
              <a:rPr lang="en-US" sz="2800" dirty="0" err="1" smtClean="0"/>
              <a:t>Fuseki</a:t>
            </a:r>
            <a:endParaRPr lang="en-US" sz="2800" dirty="0" smtClean="0"/>
          </a:p>
          <a:p>
            <a:pPr lvl="1"/>
            <a:r>
              <a:rPr lang="en-US" sz="2400" dirty="0" smtClean="0"/>
              <a:t>SPARQL </a:t>
            </a:r>
            <a:r>
              <a:rPr lang="en-US" sz="2400" dirty="0"/>
              <a:t>Server, part of the Jena framework, that offers access to the data over HTTP </a:t>
            </a:r>
            <a:r>
              <a:rPr lang="en-US" sz="2400" dirty="0" smtClean="0"/>
              <a:t>using RESTful </a:t>
            </a:r>
            <a:r>
              <a:rPr lang="en-US" sz="2400" dirty="0"/>
              <a:t>services. </a:t>
            </a:r>
            <a:r>
              <a:rPr lang="en-US" sz="2400" dirty="0" err="1"/>
              <a:t>Fuseki</a:t>
            </a:r>
            <a:r>
              <a:rPr lang="en-US" sz="2400" dirty="0"/>
              <a:t> can be downloaded and extracted locally, and run as a server offering </a:t>
            </a:r>
            <a:r>
              <a:rPr lang="en-US" sz="2400" dirty="0" smtClean="0"/>
              <a:t>a SPARQL </a:t>
            </a:r>
            <a:r>
              <a:rPr lang="en-US" sz="2400" dirty="0"/>
              <a:t>endpoint plus some REST commands to update the dataset.</a:t>
            </a:r>
          </a:p>
          <a:p>
            <a:r>
              <a:rPr lang="en-US" sz="2800" dirty="0" smtClean="0"/>
              <a:t>OWL support</a:t>
            </a:r>
          </a:p>
          <a:p>
            <a:pPr lvl="1"/>
            <a:r>
              <a:rPr lang="en-US" sz="2400" dirty="0" smtClean="0"/>
              <a:t>Coverage </a:t>
            </a:r>
            <a:r>
              <a:rPr lang="en-US" sz="2400" dirty="0"/>
              <a:t>of the OWL </a:t>
            </a:r>
            <a:r>
              <a:rPr lang="en-US" sz="2400" dirty="0" smtClean="0"/>
              <a:t>language</a:t>
            </a:r>
            <a:endParaRPr lang="en-US" sz="2400" dirty="0"/>
          </a:p>
          <a:p>
            <a:r>
              <a:rPr lang="en-US" sz="2800" dirty="0" smtClean="0"/>
              <a:t>Inference API</a:t>
            </a:r>
          </a:p>
          <a:p>
            <a:pPr lvl="1"/>
            <a:r>
              <a:rPr lang="en-US" sz="2400" dirty="0" smtClean="0"/>
              <a:t>Using </a:t>
            </a:r>
            <a:r>
              <a:rPr lang="en-US" sz="2400" dirty="0"/>
              <a:t>an internal rule engine, Jena can be used as a </a:t>
            </a:r>
            <a:r>
              <a:rPr lang="en-US" sz="2400" dirty="0" smtClean="0"/>
              <a:t>reasoner</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268</a:t>
            </a:fld>
            <a:endParaRPr lang="en-US"/>
          </a:p>
        </p:txBody>
      </p:sp>
    </p:spTree>
    <p:extLst>
      <p:ext uri="{BB962C8B-B14F-4D97-AF65-F5344CB8AC3E}">
        <p14:creationId xmlns:p14="http://schemas.microsoft.com/office/powerpoint/2010/main" val="36804512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Jena TDB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High-performance </a:t>
            </a:r>
            <a:r>
              <a:rPr lang="en-US" sz="3200" dirty="0"/>
              <a:t>triple store </a:t>
            </a:r>
            <a:r>
              <a:rPr lang="en-US" sz="3200" dirty="0" smtClean="0"/>
              <a:t>solution</a:t>
            </a:r>
          </a:p>
          <a:p>
            <a:r>
              <a:rPr lang="en-US" sz="3200" dirty="0" smtClean="0"/>
              <a:t>Based </a:t>
            </a:r>
            <a:r>
              <a:rPr lang="en-US" sz="3200" dirty="0"/>
              <a:t>on a custom implementation of threaded B</a:t>
            </a:r>
            <a:r>
              <a:rPr lang="en-US" sz="3200" dirty="0" smtClean="0"/>
              <a:t>+ Trees</a:t>
            </a:r>
          </a:p>
          <a:p>
            <a:pPr lvl="1"/>
            <a:r>
              <a:rPr lang="en-US" sz="2800" dirty="0" smtClean="0"/>
              <a:t>Only </a:t>
            </a:r>
            <a:r>
              <a:rPr lang="en-US" sz="2800" dirty="0"/>
              <a:t>provides for fixed length key and fixed length </a:t>
            </a:r>
            <a:r>
              <a:rPr lang="en-US" sz="2800" dirty="0" smtClean="0"/>
              <a:t>value</a:t>
            </a:r>
          </a:p>
          <a:p>
            <a:pPr lvl="1"/>
            <a:r>
              <a:rPr lang="en-US" sz="2800" dirty="0" smtClean="0"/>
              <a:t>No </a:t>
            </a:r>
            <a:r>
              <a:rPr lang="en-US" sz="2800" dirty="0"/>
              <a:t>use of the value part in triple indexes</a:t>
            </a:r>
            <a:endParaRPr lang="en-US" sz="2800" dirty="0" smtClean="0"/>
          </a:p>
          <a:p>
            <a:r>
              <a:rPr lang="en-US" sz="3200" dirty="0" smtClean="0"/>
              <a:t>Efficient </a:t>
            </a:r>
            <a:r>
              <a:rPr lang="en-US" sz="3200" dirty="0"/>
              <a:t>storage and querying of large volumes of </a:t>
            </a:r>
            <a:r>
              <a:rPr lang="en-US" sz="3200" dirty="0" smtClean="0"/>
              <a:t>graphs</a:t>
            </a:r>
          </a:p>
          <a:p>
            <a:pPr lvl="1"/>
            <a:r>
              <a:rPr lang="en-US" sz="2800" dirty="0"/>
              <a:t>Performs faster, scales much more than a </a:t>
            </a:r>
            <a:r>
              <a:rPr lang="en-US" sz="2800" dirty="0" smtClean="0"/>
              <a:t>relational database backend</a:t>
            </a:r>
          </a:p>
          <a:p>
            <a:r>
              <a:rPr lang="en-US" sz="3200" dirty="0" smtClean="0"/>
              <a:t>Stores </a:t>
            </a:r>
            <a:r>
              <a:rPr lang="en-US" sz="3200" dirty="0"/>
              <a:t>the dataset in </a:t>
            </a:r>
            <a:r>
              <a:rPr lang="en-US" sz="3200" dirty="0" smtClean="0"/>
              <a:t>directory</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269</a:t>
            </a:fld>
            <a:endParaRPr lang="en-US"/>
          </a:p>
        </p:txBody>
      </p:sp>
    </p:spTree>
    <p:extLst>
      <p:ext uri="{BB962C8B-B14F-4D97-AF65-F5344CB8AC3E}">
        <p14:creationId xmlns:p14="http://schemas.microsoft.com/office/powerpoint/2010/main" val="3508557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Integration (2)</a:t>
            </a:r>
            <a:endParaRPr lang="en-US" dirty="0"/>
          </a:p>
        </p:txBody>
      </p:sp>
      <p:sp>
        <p:nvSpPr>
          <p:cNvPr id="3" name="Content Placeholder 2"/>
          <p:cNvSpPr>
            <a:spLocks noGrp="1"/>
          </p:cNvSpPr>
          <p:nvPr>
            <p:ph idx="1"/>
          </p:nvPr>
        </p:nvSpPr>
        <p:spPr>
          <a:xfrm>
            <a:off x="1098000" y="1846800"/>
            <a:ext cx="10515600" cy="4721931"/>
          </a:xfrm>
        </p:spPr>
        <p:txBody>
          <a:bodyPr>
            <a:noAutofit/>
          </a:bodyPr>
          <a:lstStyle/>
          <a:p>
            <a:r>
              <a:rPr lang="en-US" sz="3200" dirty="0" smtClean="0"/>
              <a:t>Local-As-View</a:t>
            </a:r>
          </a:p>
          <a:p>
            <a:pPr lvl="1"/>
            <a:r>
              <a:rPr lang="en-US" sz="2800" dirty="0" smtClean="0"/>
              <a:t>Every </a:t>
            </a:r>
            <a:r>
              <a:rPr lang="en-US" sz="2800" dirty="0"/>
              <a:t>element of the local schemas is expressed as a query/view over the global </a:t>
            </a:r>
            <a:r>
              <a:rPr lang="en-US" sz="2800" dirty="0" smtClean="0"/>
              <a:t>schema</a:t>
            </a:r>
          </a:p>
          <a:p>
            <a:r>
              <a:rPr lang="en-US" sz="3200" dirty="0" smtClean="0"/>
              <a:t>P2P</a:t>
            </a:r>
          </a:p>
          <a:p>
            <a:pPr lvl="1"/>
            <a:r>
              <a:rPr lang="en-US" sz="2800" dirty="0" smtClean="0"/>
              <a:t>Mappings </a:t>
            </a:r>
            <a:r>
              <a:rPr lang="en-US" sz="2800" dirty="0"/>
              <a:t>among the sources </a:t>
            </a:r>
            <a:r>
              <a:rPr lang="en-US" sz="2800" dirty="0" smtClean="0"/>
              <a:t>exist but no common schema</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27</a:t>
            </a:fld>
            <a:endParaRPr lang="en-US"/>
          </a:p>
        </p:txBody>
      </p:sp>
    </p:spTree>
    <p:extLst>
      <p:ext uri="{BB962C8B-B14F-4D97-AF65-F5344CB8AC3E}">
        <p14:creationId xmlns:p14="http://schemas.microsoft.com/office/powerpoint/2010/main" val="420583541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Jena TDB (2)</a:t>
            </a:r>
            <a:endParaRPr lang="en-US" dirty="0"/>
          </a:p>
        </p:txBody>
      </p:sp>
      <p:sp>
        <p:nvSpPr>
          <p:cNvPr id="3" name="Content Placeholder 2"/>
          <p:cNvSpPr>
            <a:spLocks noGrp="1"/>
          </p:cNvSpPr>
          <p:nvPr>
            <p:ph idx="1"/>
          </p:nvPr>
        </p:nvSpPr>
        <p:spPr/>
        <p:txBody>
          <a:bodyPr>
            <a:normAutofit/>
          </a:bodyPr>
          <a:lstStyle/>
          <a:p>
            <a:r>
              <a:rPr lang="en-US" sz="3200" dirty="0" smtClean="0"/>
              <a:t>A TDB </a:t>
            </a:r>
            <a:r>
              <a:rPr lang="en-US" sz="3200" dirty="0"/>
              <a:t>instance </a:t>
            </a:r>
            <a:r>
              <a:rPr lang="en-US" sz="3200" dirty="0" smtClean="0"/>
              <a:t>consists of</a:t>
            </a:r>
            <a:endParaRPr lang="en-US" sz="3200" dirty="0"/>
          </a:p>
          <a:p>
            <a:pPr lvl="1"/>
            <a:r>
              <a:rPr lang="en-US" sz="2800" dirty="0" smtClean="0"/>
              <a:t>A </a:t>
            </a:r>
            <a:r>
              <a:rPr lang="en-US" sz="2800" dirty="0"/>
              <a:t>Node table that stores the representation of RDF terms</a:t>
            </a:r>
          </a:p>
          <a:p>
            <a:pPr lvl="1"/>
            <a:r>
              <a:rPr lang="en-US" sz="2800" dirty="0" smtClean="0"/>
              <a:t>Triple </a:t>
            </a:r>
            <a:r>
              <a:rPr lang="en-US" sz="2800" dirty="0"/>
              <a:t>and Quad </a:t>
            </a:r>
            <a:r>
              <a:rPr lang="en-US" sz="2800" dirty="0" smtClean="0"/>
              <a:t>indexes</a:t>
            </a:r>
          </a:p>
          <a:p>
            <a:pPr lvl="2"/>
            <a:r>
              <a:rPr lang="en-US" sz="2400" dirty="0" smtClean="0"/>
              <a:t>Triples </a:t>
            </a:r>
            <a:r>
              <a:rPr lang="en-US" sz="2400" dirty="0"/>
              <a:t>are used for the default </a:t>
            </a:r>
            <a:r>
              <a:rPr lang="en-US" sz="2400" dirty="0" smtClean="0"/>
              <a:t>graph, quads </a:t>
            </a:r>
            <a:r>
              <a:rPr lang="en-US" sz="2400" dirty="0"/>
              <a:t>for the </a:t>
            </a:r>
            <a:r>
              <a:rPr lang="en-US" sz="2400" dirty="0" smtClean="0"/>
              <a:t>named graphs</a:t>
            </a:r>
            <a:endParaRPr lang="en-US" sz="2400" dirty="0"/>
          </a:p>
          <a:p>
            <a:pPr lvl="1"/>
            <a:r>
              <a:rPr lang="en-US" sz="2800" dirty="0" smtClean="0"/>
              <a:t>The </a:t>
            </a:r>
            <a:r>
              <a:rPr lang="en-US" sz="2800" dirty="0"/>
              <a:t>Prefixes </a:t>
            </a:r>
            <a:r>
              <a:rPr lang="en-US" sz="2800" dirty="0" smtClean="0"/>
              <a:t>table</a:t>
            </a:r>
          </a:p>
          <a:p>
            <a:pPr lvl="2"/>
            <a:r>
              <a:rPr lang="en-US" sz="2400" dirty="0" smtClean="0"/>
              <a:t>Provides </a:t>
            </a:r>
            <a:r>
              <a:rPr lang="en-US" sz="2400" dirty="0"/>
              <a:t>support for Jena’s prefix mappings and serves </a:t>
            </a:r>
            <a:r>
              <a:rPr lang="en-US" sz="2400" dirty="0" smtClean="0"/>
              <a:t>mainly presentation </a:t>
            </a:r>
            <a:r>
              <a:rPr lang="en-US" sz="2400" dirty="0"/>
              <a:t>and serialization of triples issues, and does not take part in query processing</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270</a:t>
            </a:fld>
            <a:endParaRPr lang="en-US"/>
          </a:p>
        </p:txBody>
      </p:sp>
    </p:spTree>
    <p:extLst>
      <p:ext uri="{BB962C8B-B14F-4D97-AF65-F5344CB8AC3E}">
        <p14:creationId xmlns:p14="http://schemas.microsoft.com/office/powerpoint/2010/main" val="1974423125"/>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Any23 (1)</a:t>
            </a:r>
            <a:endParaRPr lang="en-US" dirty="0"/>
          </a:p>
        </p:txBody>
      </p:sp>
      <p:sp>
        <p:nvSpPr>
          <p:cNvPr id="3" name="Content Placeholder 2"/>
          <p:cNvSpPr>
            <a:spLocks noGrp="1"/>
          </p:cNvSpPr>
          <p:nvPr>
            <p:ph idx="1"/>
          </p:nvPr>
        </p:nvSpPr>
        <p:spPr/>
        <p:txBody>
          <a:bodyPr>
            <a:noAutofit/>
          </a:bodyPr>
          <a:lstStyle/>
          <a:p>
            <a:r>
              <a:rPr lang="en-US" sz="2800" dirty="0" smtClean="0"/>
              <a:t>A </a:t>
            </a:r>
            <a:r>
              <a:rPr lang="en-US" sz="2800" dirty="0"/>
              <a:t>programming </a:t>
            </a:r>
            <a:r>
              <a:rPr lang="en-US" sz="2800" dirty="0" smtClean="0"/>
              <a:t>library</a:t>
            </a:r>
          </a:p>
          <a:p>
            <a:r>
              <a:rPr lang="en-US" sz="2800" dirty="0" smtClean="0"/>
              <a:t>A web service</a:t>
            </a:r>
          </a:p>
          <a:p>
            <a:r>
              <a:rPr lang="en-US" sz="2800" dirty="0" smtClean="0"/>
              <a:t>A </a:t>
            </a:r>
            <a:r>
              <a:rPr lang="en-US" sz="2800" dirty="0"/>
              <a:t>command line </a:t>
            </a:r>
            <a:r>
              <a:rPr lang="en-US" sz="2800" dirty="0" smtClean="0"/>
              <a:t>tool</a:t>
            </a:r>
          </a:p>
          <a:p>
            <a:r>
              <a:rPr lang="en-US" sz="2800" dirty="0" smtClean="0"/>
              <a:t>Ability </a:t>
            </a:r>
            <a:r>
              <a:rPr lang="en-US" sz="2800" dirty="0"/>
              <a:t>to extract structured data in RDF from </a:t>
            </a:r>
            <a:r>
              <a:rPr lang="en-US" sz="2800" dirty="0" smtClean="0"/>
              <a:t>Web documents</a:t>
            </a:r>
          </a:p>
          <a:p>
            <a:r>
              <a:rPr lang="en-US" sz="2800" dirty="0" smtClean="0"/>
              <a:t>Input formats</a:t>
            </a:r>
          </a:p>
          <a:p>
            <a:pPr lvl="1"/>
            <a:r>
              <a:rPr lang="en-US" sz="2400" dirty="0" smtClean="0"/>
              <a:t>RDF (</a:t>
            </a:r>
            <a:r>
              <a:rPr lang="en-US" sz="2400" dirty="0"/>
              <a:t>RDF/XML</a:t>
            </a:r>
            <a:r>
              <a:rPr lang="en-US" sz="2400" dirty="0" smtClean="0"/>
              <a:t>, Turtle</a:t>
            </a:r>
            <a:r>
              <a:rPr lang="en-US" sz="2400" dirty="0"/>
              <a:t>, Notation </a:t>
            </a:r>
            <a:r>
              <a:rPr lang="en-US" sz="2400" dirty="0" smtClean="0"/>
              <a:t>3)</a:t>
            </a:r>
          </a:p>
          <a:p>
            <a:pPr lvl="1"/>
            <a:r>
              <a:rPr lang="en-US" sz="2400" dirty="0" err="1" smtClean="0"/>
              <a:t>RDFa</a:t>
            </a:r>
            <a:r>
              <a:rPr lang="en-US" sz="2400" dirty="0"/>
              <a:t>, </a:t>
            </a:r>
            <a:r>
              <a:rPr lang="en-US" sz="2400" dirty="0" err="1" smtClean="0"/>
              <a:t>microformats</a:t>
            </a:r>
            <a:r>
              <a:rPr lang="en-US" sz="2400" dirty="0" smtClean="0"/>
              <a:t> </a:t>
            </a:r>
            <a:r>
              <a:rPr lang="en-US" sz="2400" dirty="0"/>
              <a:t>(</a:t>
            </a:r>
            <a:r>
              <a:rPr lang="en-US" sz="2400" dirty="0" err="1"/>
              <a:t>hCalendar</a:t>
            </a:r>
            <a:r>
              <a:rPr lang="en-US" sz="2400" dirty="0"/>
              <a:t>, </a:t>
            </a:r>
            <a:r>
              <a:rPr lang="en-US" sz="2400" dirty="0" err="1"/>
              <a:t>hCard</a:t>
            </a:r>
            <a:r>
              <a:rPr lang="en-US" sz="2400" dirty="0"/>
              <a:t>, </a:t>
            </a:r>
            <a:r>
              <a:rPr lang="en-US" sz="2400" dirty="0" err="1"/>
              <a:t>hListing</a:t>
            </a:r>
            <a:r>
              <a:rPr lang="en-US" sz="2400" dirty="0"/>
              <a:t>, etc</a:t>
            </a:r>
            <a:r>
              <a:rPr lang="en-US" sz="2400" dirty="0" smtClean="0"/>
              <a:t>.)</a:t>
            </a:r>
          </a:p>
          <a:p>
            <a:pPr lvl="1"/>
            <a:r>
              <a:rPr lang="en-US" sz="2400" dirty="0" smtClean="0"/>
              <a:t>HTML 5 </a:t>
            </a:r>
            <a:r>
              <a:rPr lang="en-US" sz="2400" dirty="0" err="1" smtClean="0"/>
              <a:t>Microdata</a:t>
            </a:r>
            <a:r>
              <a:rPr lang="en-US" sz="2400" dirty="0" smtClean="0"/>
              <a:t> </a:t>
            </a:r>
            <a:r>
              <a:rPr lang="en-US" sz="2400" dirty="0"/>
              <a:t>(such as schema.org</a:t>
            </a:r>
            <a:r>
              <a:rPr lang="en-US" sz="2400" dirty="0" smtClean="0"/>
              <a:t>)</a:t>
            </a:r>
          </a:p>
          <a:p>
            <a:pPr lvl="1"/>
            <a:r>
              <a:rPr lang="en-US" sz="2400" dirty="0" smtClean="0"/>
              <a:t>JSON-LD </a:t>
            </a:r>
            <a:r>
              <a:rPr lang="en-US" sz="2400" dirty="0"/>
              <a:t>(Linked Data in JSON format</a:t>
            </a:r>
            <a:r>
              <a:rPr lang="en-US" sz="2400" dirty="0" smtClean="0"/>
              <a:t>)</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271</a:t>
            </a:fld>
            <a:endParaRPr lang="en-US"/>
          </a:p>
        </p:txBody>
      </p:sp>
    </p:spTree>
    <p:extLst>
      <p:ext uri="{BB962C8B-B14F-4D97-AF65-F5344CB8AC3E}">
        <p14:creationId xmlns:p14="http://schemas.microsoft.com/office/powerpoint/2010/main" val="139707895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Any23 (2)</a:t>
            </a:r>
            <a:endParaRPr lang="en-US" dirty="0"/>
          </a:p>
        </p:txBody>
      </p:sp>
      <p:sp>
        <p:nvSpPr>
          <p:cNvPr id="3" name="Content Placeholder 2"/>
          <p:cNvSpPr>
            <a:spLocks noGrp="1"/>
          </p:cNvSpPr>
          <p:nvPr>
            <p:ph idx="1"/>
          </p:nvPr>
        </p:nvSpPr>
        <p:spPr/>
        <p:txBody>
          <a:bodyPr>
            <a:noAutofit/>
          </a:bodyPr>
          <a:lstStyle/>
          <a:p>
            <a:r>
              <a:rPr lang="en-US" sz="2800" dirty="0" smtClean="0"/>
              <a:t>Support </a:t>
            </a:r>
            <a:r>
              <a:rPr lang="en-US" sz="2800" dirty="0"/>
              <a:t>for </a:t>
            </a:r>
            <a:r>
              <a:rPr lang="en-US" sz="2800" dirty="0" smtClean="0"/>
              <a:t>content extraction </a:t>
            </a:r>
            <a:r>
              <a:rPr lang="en-US" sz="2800" dirty="0"/>
              <a:t>following several </a:t>
            </a:r>
            <a:r>
              <a:rPr lang="en-US" sz="2800" dirty="0" smtClean="0"/>
              <a:t>vocabularies</a:t>
            </a:r>
          </a:p>
          <a:p>
            <a:pPr lvl="1"/>
            <a:r>
              <a:rPr lang="en-US" sz="2400" dirty="0" smtClean="0"/>
              <a:t>CSV</a:t>
            </a:r>
          </a:p>
          <a:p>
            <a:pPr lvl="1"/>
            <a:r>
              <a:rPr lang="en-US" sz="2400" dirty="0" smtClean="0"/>
              <a:t>Dublin </a:t>
            </a:r>
            <a:r>
              <a:rPr lang="en-US" sz="2400" dirty="0"/>
              <a:t>Core </a:t>
            </a:r>
            <a:r>
              <a:rPr lang="en-US" sz="2400" dirty="0" smtClean="0"/>
              <a:t>Terms</a:t>
            </a:r>
          </a:p>
          <a:p>
            <a:pPr lvl="1"/>
            <a:r>
              <a:rPr lang="en-US" sz="2400" dirty="0" smtClean="0"/>
              <a:t>Description </a:t>
            </a:r>
            <a:r>
              <a:rPr lang="en-US" sz="2400" dirty="0"/>
              <a:t>of a </a:t>
            </a:r>
            <a:r>
              <a:rPr lang="en-US" sz="2400" dirty="0" smtClean="0"/>
              <a:t>Career</a:t>
            </a:r>
          </a:p>
          <a:p>
            <a:pPr lvl="1"/>
            <a:r>
              <a:rPr lang="en-US" sz="2400" dirty="0" smtClean="0"/>
              <a:t>Description </a:t>
            </a:r>
            <a:r>
              <a:rPr lang="en-US" sz="2400" dirty="0"/>
              <a:t>Of A </a:t>
            </a:r>
            <a:r>
              <a:rPr lang="en-US" sz="2400" dirty="0" smtClean="0"/>
              <a:t>Project</a:t>
            </a:r>
          </a:p>
          <a:p>
            <a:pPr lvl="1"/>
            <a:r>
              <a:rPr lang="en-US" sz="2400" dirty="0" smtClean="0"/>
              <a:t>Friend </a:t>
            </a:r>
            <a:r>
              <a:rPr lang="en-US" sz="2400" dirty="0"/>
              <a:t>Of A </a:t>
            </a:r>
            <a:r>
              <a:rPr lang="en-US" sz="2400" dirty="0" smtClean="0"/>
              <a:t>Friend</a:t>
            </a:r>
          </a:p>
          <a:p>
            <a:pPr lvl="1"/>
            <a:r>
              <a:rPr lang="en-US" sz="2400" dirty="0" err="1" smtClean="0"/>
              <a:t>GeoNames</a:t>
            </a:r>
            <a:endParaRPr lang="en-US" sz="2400" dirty="0" smtClean="0"/>
          </a:p>
          <a:p>
            <a:pPr lvl="1"/>
            <a:r>
              <a:rPr lang="en-US" sz="2400" dirty="0" smtClean="0"/>
              <a:t>ICAL</a:t>
            </a:r>
          </a:p>
          <a:p>
            <a:pPr lvl="1"/>
            <a:r>
              <a:rPr lang="en-US" sz="2400" dirty="0" smtClean="0"/>
              <a:t>Open </a:t>
            </a:r>
            <a:r>
              <a:rPr lang="en-US" sz="2400" dirty="0"/>
              <a:t>Graph </a:t>
            </a:r>
            <a:r>
              <a:rPr lang="en-US" sz="2400" dirty="0" smtClean="0"/>
              <a:t>Protocol</a:t>
            </a:r>
          </a:p>
          <a:p>
            <a:pPr lvl="1"/>
            <a:r>
              <a:rPr lang="en-US" sz="2400" dirty="0" smtClean="0"/>
              <a:t>schema.org</a:t>
            </a:r>
          </a:p>
          <a:p>
            <a:pPr lvl="1"/>
            <a:r>
              <a:rPr lang="en-US" sz="2400" dirty="0" smtClean="0"/>
              <a:t>VCard, etc.</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272</a:t>
            </a:fld>
            <a:endParaRPr lang="en-US"/>
          </a:p>
        </p:txBody>
      </p:sp>
    </p:spTree>
    <p:extLst>
      <p:ext uri="{BB962C8B-B14F-4D97-AF65-F5344CB8AC3E}">
        <p14:creationId xmlns:p14="http://schemas.microsoft.com/office/powerpoint/2010/main" val="169114716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Redland</a:t>
            </a:r>
          </a:p>
        </p:txBody>
      </p:sp>
      <p:sp>
        <p:nvSpPr>
          <p:cNvPr id="3" name="Content Placeholder 2"/>
          <p:cNvSpPr>
            <a:spLocks noGrp="1"/>
          </p:cNvSpPr>
          <p:nvPr>
            <p:ph idx="1"/>
          </p:nvPr>
        </p:nvSpPr>
        <p:spPr/>
        <p:txBody>
          <a:bodyPr>
            <a:noAutofit/>
          </a:bodyPr>
          <a:lstStyle/>
          <a:p>
            <a:r>
              <a:rPr lang="en-US" sz="2800" dirty="0" smtClean="0"/>
              <a:t>Support </a:t>
            </a:r>
            <a:r>
              <a:rPr lang="en-US" sz="2800" dirty="0"/>
              <a:t>for programmatic management and storage of RDF graphs</a:t>
            </a:r>
          </a:p>
          <a:p>
            <a:r>
              <a:rPr lang="en-US" sz="2800" dirty="0" smtClean="0"/>
              <a:t>A </a:t>
            </a:r>
            <a:r>
              <a:rPr lang="en-US" sz="2800" dirty="0"/>
              <a:t>set of </a:t>
            </a:r>
            <a:r>
              <a:rPr lang="en-US" sz="2800" dirty="0" smtClean="0"/>
              <a:t>libraries </a:t>
            </a:r>
            <a:r>
              <a:rPr lang="en-US" sz="2800" dirty="0"/>
              <a:t>written in </a:t>
            </a:r>
            <a:r>
              <a:rPr lang="en-US" sz="2800" dirty="0" smtClean="0"/>
              <a:t>C, including:</a:t>
            </a:r>
            <a:endParaRPr lang="en-US" sz="2800" dirty="0"/>
          </a:p>
          <a:p>
            <a:pPr lvl="1"/>
            <a:r>
              <a:rPr lang="en-US" sz="2400" dirty="0" smtClean="0"/>
              <a:t>Raptor</a:t>
            </a:r>
          </a:p>
          <a:p>
            <a:pPr lvl="2"/>
            <a:r>
              <a:rPr lang="en-US" sz="2000" dirty="0" smtClean="0"/>
              <a:t>Provides </a:t>
            </a:r>
            <a:r>
              <a:rPr lang="en-US" sz="2000" dirty="0"/>
              <a:t>a set of parsers and </a:t>
            </a:r>
            <a:r>
              <a:rPr lang="en-US" sz="2000" dirty="0" err="1"/>
              <a:t>serializers</a:t>
            </a:r>
            <a:r>
              <a:rPr lang="en-US" sz="2000" dirty="0"/>
              <a:t> </a:t>
            </a:r>
            <a:r>
              <a:rPr lang="en-US" sz="2000" dirty="0" smtClean="0"/>
              <a:t>of RDF</a:t>
            </a:r>
          </a:p>
          <a:p>
            <a:pPr lvl="2"/>
            <a:r>
              <a:rPr lang="en-US" sz="2000" dirty="0" smtClean="0"/>
              <a:t>Including RDF/XML</a:t>
            </a:r>
            <a:r>
              <a:rPr lang="en-US" sz="2000" dirty="0"/>
              <a:t>, Turtle, </a:t>
            </a:r>
            <a:r>
              <a:rPr lang="en-US" sz="2000" dirty="0" err="1"/>
              <a:t>RDFa</a:t>
            </a:r>
            <a:r>
              <a:rPr lang="en-US" sz="2000" dirty="0"/>
              <a:t>, </a:t>
            </a:r>
            <a:r>
              <a:rPr lang="en-US" sz="2000" dirty="0" smtClean="0"/>
              <a:t>N-Quads, etc.</a:t>
            </a:r>
            <a:endParaRPr lang="en-US" sz="2000" dirty="0"/>
          </a:p>
          <a:p>
            <a:pPr lvl="1"/>
            <a:r>
              <a:rPr lang="en-US" sz="2400" dirty="0" err="1" smtClean="0"/>
              <a:t>Rasqal</a:t>
            </a:r>
            <a:endParaRPr lang="en-US" sz="2400" dirty="0" smtClean="0"/>
          </a:p>
          <a:p>
            <a:pPr lvl="2"/>
            <a:r>
              <a:rPr lang="en-US" sz="2000" dirty="0" smtClean="0"/>
              <a:t>Supports SPARQL query processing </a:t>
            </a:r>
            <a:r>
              <a:rPr lang="en-US" sz="2000" dirty="0"/>
              <a:t>of RDF </a:t>
            </a:r>
            <a:r>
              <a:rPr lang="en-US" sz="2000" dirty="0" smtClean="0"/>
              <a:t>graphs</a:t>
            </a:r>
          </a:p>
          <a:p>
            <a:pPr lvl="1"/>
            <a:r>
              <a:rPr lang="en-US" sz="2400" dirty="0" smtClean="0"/>
              <a:t>Redland </a:t>
            </a:r>
            <a:r>
              <a:rPr lang="en-US" sz="2400" dirty="0"/>
              <a:t>RDF </a:t>
            </a:r>
            <a:r>
              <a:rPr lang="en-US" sz="2400" dirty="0" smtClean="0"/>
              <a:t>Library</a:t>
            </a:r>
          </a:p>
          <a:p>
            <a:pPr lvl="2"/>
            <a:r>
              <a:rPr lang="en-US" sz="2000" dirty="0" smtClean="0"/>
              <a:t>Handles RDF </a:t>
            </a:r>
            <a:r>
              <a:rPr lang="en-US" sz="2000" dirty="0"/>
              <a:t>manipulation </a:t>
            </a:r>
            <a:r>
              <a:rPr lang="en-US" sz="2000" dirty="0" smtClean="0"/>
              <a:t>and storage</a:t>
            </a:r>
            <a:endParaRPr lang="en-US" sz="2000" dirty="0"/>
          </a:p>
          <a:p>
            <a:r>
              <a:rPr lang="en-US" sz="2800" dirty="0" smtClean="0"/>
              <a:t>Also </a:t>
            </a:r>
            <a:r>
              <a:rPr lang="en-US" sz="2800" dirty="0"/>
              <a:t>allows </a:t>
            </a:r>
            <a:r>
              <a:rPr lang="en-US" sz="2800" dirty="0" smtClean="0"/>
              <a:t>function invocation through Perl</a:t>
            </a:r>
            <a:r>
              <a:rPr lang="en-US" sz="2800" dirty="0"/>
              <a:t>, PHP, </a:t>
            </a:r>
            <a:r>
              <a:rPr lang="en-US" sz="2800" dirty="0" smtClean="0"/>
              <a:t>Ruby, Python, etc.</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273</a:t>
            </a:fld>
            <a:endParaRPr lang="en-US"/>
          </a:p>
        </p:txBody>
      </p:sp>
    </p:spTree>
    <p:extLst>
      <p:ext uri="{BB962C8B-B14F-4D97-AF65-F5344CB8AC3E}">
        <p14:creationId xmlns:p14="http://schemas.microsoft.com/office/powerpoint/2010/main" val="105445003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EasyRDF</a:t>
            </a:r>
            <a:endParaRPr lang="en-US" dirty="0"/>
          </a:p>
        </p:txBody>
      </p:sp>
      <p:sp>
        <p:nvSpPr>
          <p:cNvPr id="3" name="Content Placeholder 2"/>
          <p:cNvSpPr>
            <a:spLocks noGrp="1"/>
          </p:cNvSpPr>
          <p:nvPr>
            <p:ph idx="1"/>
          </p:nvPr>
        </p:nvSpPr>
        <p:spPr/>
        <p:txBody>
          <a:bodyPr>
            <a:normAutofit/>
          </a:bodyPr>
          <a:lstStyle/>
          <a:p>
            <a:r>
              <a:rPr lang="en-US" sz="3200" dirty="0" smtClean="0"/>
              <a:t>A </a:t>
            </a:r>
            <a:r>
              <a:rPr lang="en-US" sz="3200" dirty="0"/>
              <a:t>PHP library for the consumption and production of </a:t>
            </a:r>
            <a:r>
              <a:rPr lang="en-US" sz="3200" dirty="0" smtClean="0"/>
              <a:t>RDF</a:t>
            </a:r>
          </a:p>
          <a:p>
            <a:r>
              <a:rPr lang="en-US" sz="3200" dirty="0" smtClean="0"/>
              <a:t>Offers parsers </a:t>
            </a:r>
            <a:r>
              <a:rPr lang="en-US" sz="3200" dirty="0"/>
              <a:t>and </a:t>
            </a:r>
            <a:r>
              <a:rPr lang="en-US" sz="3200" dirty="0" err="1"/>
              <a:t>serializers</a:t>
            </a:r>
            <a:r>
              <a:rPr lang="en-US" sz="3200" dirty="0"/>
              <a:t> for most RDF </a:t>
            </a:r>
            <a:r>
              <a:rPr lang="en-US" sz="3200" dirty="0" smtClean="0"/>
              <a:t>serializations</a:t>
            </a:r>
          </a:p>
          <a:p>
            <a:r>
              <a:rPr lang="en-US" sz="3200" dirty="0" smtClean="0"/>
              <a:t>Querying </a:t>
            </a:r>
            <a:r>
              <a:rPr lang="en-US" sz="3200" dirty="0"/>
              <a:t>using </a:t>
            </a:r>
            <a:r>
              <a:rPr lang="en-US" sz="3200" dirty="0" smtClean="0"/>
              <a:t>SPARQL</a:t>
            </a:r>
          </a:p>
          <a:p>
            <a:r>
              <a:rPr lang="en-US" sz="3200" dirty="0"/>
              <a:t>T</a:t>
            </a:r>
            <a:r>
              <a:rPr lang="en-US" sz="3200" dirty="0" smtClean="0"/>
              <a:t>ype mapping </a:t>
            </a:r>
            <a:r>
              <a:rPr lang="en-US" sz="3200" dirty="0"/>
              <a:t>from RDF resources to PHP </a:t>
            </a:r>
            <a:r>
              <a:rPr lang="en-US" sz="3200" dirty="0" smtClean="0"/>
              <a:t>objects</a:t>
            </a:r>
            <a:endParaRPr lang="en-US" sz="32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274</a:t>
            </a:fld>
            <a:endParaRPr lang="en-US"/>
          </a:p>
        </p:txBody>
      </p:sp>
    </p:spTree>
    <p:extLst>
      <p:ext uri="{BB962C8B-B14F-4D97-AF65-F5344CB8AC3E}">
        <p14:creationId xmlns:p14="http://schemas.microsoft.com/office/powerpoint/2010/main" val="65398193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RDFLib</a:t>
            </a:r>
            <a:endParaRPr lang="en-US" dirty="0"/>
          </a:p>
        </p:txBody>
      </p:sp>
      <p:sp>
        <p:nvSpPr>
          <p:cNvPr id="3" name="Content Placeholder 2"/>
          <p:cNvSpPr>
            <a:spLocks noGrp="1"/>
          </p:cNvSpPr>
          <p:nvPr>
            <p:ph idx="1"/>
          </p:nvPr>
        </p:nvSpPr>
        <p:spPr/>
        <p:txBody>
          <a:bodyPr>
            <a:normAutofit lnSpcReduction="10000"/>
          </a:bodyPr>
          <a:lstStyle/>
          <a:p>
            <a:r>
              <a:rPr lang="en-US" sz="3200" dirty="0"/>
              <a:t>A </a:t>
            </a:r>
            <a:r>
              <a:rPr lang="en-US" sz="3200" dirty="0" smtClean="0"/>
              <a:t>Python </a:t>
            </a:r>
            <a:r>
              <a:rPr lang="en-US" sz="3200" dirty="0"/>
              <a:t>library for working with </a:t>
            </a:r>
            <a:r>
              <a:rPr lang="en-US" sz="3200" dirty="0" smtClean="0"/>
              <a:t>RDF</a:t>
            </a:r>
          </a:p>
          <a:p>
            <a:r>
              <a:rPr lang="en-US" sz="3200" dirty="0" smtClean="0"/>
              <a:t>Serialization formats</a:t>
            </a:r>
          </a:p>
          <a:p>
            <a:r>
              <a:rPr lang="en-US" sz="3200" dirty="0" err="1" smtClean="0"/>
              <a:t>Microformats</a:t>
            </a:r>
            <a:endParaRPr lang="en-US" sz="3200" dirty="0" smtClean="0"/>
          </a:p>
          <a:p>
            <a:r>
              <a:rPr lang="en-US" sz="3200" dirty="0" err="1" smtClean="0"/>
              <a:t>RDFa</a:t>
            </a:r>
            <a:endParaRPr lang="en-US" sz="3200" dirty="0" smtClean="0"/>
          </a:p>
          <a:p>
            <a:r>
              <a:rPr lang="en-US" sz="3200" dirty="0" smtClean="0"/>
              <a:t>OWL </a:t>
            </a:r>
            <a:r>
              <a:rPr lang="en-US" sz="3200" dirty="0"/>
              <a:t>2 </a:t>
            </a:r>
            <a:r>
              <a:rPr lang="en-US" sz="3200" dirty="0" smtClean="0"/>
              <a:t>RL</a:t>
            </a:r>
          </a:p>
          <a:p>
            <a:r>
              <a:rPr lang="en-US" sz="3200" dirty="0" smtClean="0"/>
              <a:t>Using </a:t>
            </a:r>
            <a:r>
              <a:rPr lang="en-US" sz="3200" dirty="0"/>
              <a:t>relational databases as a </a:t>
            </a:r>
            <a:r>
              <a:rPr lang="en-US" sz="3200" dirty="0" smtClean="0"/>
              <a:t>backend</a:t>
            </a:r>
          </a:p>
          <a:p>
            <a:r>
              <a:rPr lang="en-US" sz="3200" dirty="0" smtClean="0"/>
              <a:t>Wrappers </a:t>
            </a:r>
            <a:r>
              <a:rPr lang="en-US" sz="3200" dirty="0"/>
              <a:t>for remote SPARQL </a:t>
            </a:r>
            <a:r>
              <a:rPr lang="en-US" sz="3200" dirty="0" smtClean="0"/>
              <a:t>endpoints</a:t>
            </a:r>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275</a:t>
            </a:fld>
            <a:endParaRPr lang="en-US"/>
          </a:p>
        </p:txBody>
      </p:sp>
    </p:spTree>
    <p:extLst>
      <p:ext uri="{BB962C8B-B14F-4D97-AF65-F5344CB8AC3E}">
        <p14:creationId xmlns:p14="http://schemas.microsoft.com/office/powerpoint/2010/main" val="307383204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Ruby RDF </a:t>
            </a:r>
            <a:r>
              <a:rPr lang="en-US" dirty="0" smtClean="0"/>
              <a:t>Project</a:t>
            </a:r>
            <a:endParaRPr lang="en-US" dirty="0"/>
          </a:p>
        </p:txBody>
      </p:sp>
      <p:sp>
        <p:nvSpPr>
          <p:cNvPr id="3" name="Content Placeholder 2"/>
          <p:cNvSpPr>
            <a:spLocks noGrp="1"/>
          </p:cNvSpPr>
          <p:nvPr>
            <p:ph idx="1"/>
          </p:nvPr>
        </p:nvSpPr>
        <p:spPr/>
        <p:txBody>
          <a:bodyPr>
            <a:noAutofit/>
          </a:bodyPr>
          <a:lstStyle/>
          <a:p>
            <a:r>
              <a:rPr lang="en-US" sz="3200" dirty="0" smtClean="0"/>
              <a:t>RDF Processing using </a:t>
            </a:r>
            <a:r>
              <a:rPr lang="en-US" sz="3200" dirty="0"/>
              <a:t>the Ruby </a:t>
            </a:r>
            <a:r>
              <a:rPr lang="en-US" sz="3200" dirty="0" smtClean="0"/>
              <a:t>language</a:t>
            </a:r>
          </a:p>
          <a:p>
            <a:r>
              <a:rPr lang="en-US" sz="3200" dirty="0" smtClean="0"/>
              <a:t>Reading/writing </a:t>
            </a:r>
            <a:r>
              <a:rPr lang="en-US" sz="3200" dirty="0"/>
              <a:t>in different RDF </a:t>
            </a:r>
            <a:r>
              <a:rPr lang="en-US" sz="3200" dirty="0" smtClean="0"/>
              <a:t>formats</a:t>
            </a:r>
          </a:p>
          <a:p>
            <a:r>
              <a:rPr lang="en-US" sz="3200" dirty="0" err="1" smtClean="0"/>
              <a:t>Microdata</a:t>
            </a:r>
            <a:r>
              <a:rPr lang="en-US" sz="3200" dirty="0" smtClean="0"/>
              <a:t> support</a:t>
            </a:r>
          </a:p>
          <a:p>
            <a:r>
              <a:rPr lang="en-US" sz="3200" dirty="0" smtClean="0"/>
              <a:t>Querying using SPARQL</a:t>
            </a:r>
          </a:p>
          <a:p>
            <a:r>
              <a:rPr lang="en-US" sz="3200" dirty="0" smtClean="0"/>
              <a:t>Using </a:t>
            </a:r>
            <a:r>
              <a:rPr lang="en-US" sz="3200" dirty="0"/>
              <a:t>relational databases as a storage </a:t>
            </a:r>
            <a:r>
              <a:rPr lang="en-US" sz="3200" dirty="0" smtClean="0"/>
              <a:t>backend</a:t>
            </a:r>
          </a:p>
          <a:p>
            <a:r>
              <a:rPr lang="en-US" sz="3200" dirty="0" smtClean="0"/>
              <a:t>Storage adaptors</a:t>
            </a:r>
          </a:p>
          <a:p>
            <a:pPr lvl="1"/>
            <a:r>
              <a:rPr lang="en-US" sz="2800" dirty="0" smtClean="0"/>
              <a:t>Sesame</a:t>
            </a:r>
          </a:p>
          <a:p>
            <a:pPr lvl="1"/>
            <a:r>
              <a:rPr lang="en-US" sz="2800" dirty="0" smtClean="0"/>
              <a:t>MongoDB</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276</a:t>
            </a:fld>
            <a:endParaRPr lang="en-US"/>
          </a:p>
        </p:txBody>
      </p:sp>
    </p:spTree>
    <p:extLst>
      <p:ext uri="{BB962C8B-B14F-4D97-AF65-F5344CB8AC3E}">
        <p14:creationId xmlns:p14="http://schemas.microsoft.com/office/powerpoint/2010/main" val="178266755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dotNetRDF</a:t>
            </a:r>
            <a:r>
              <a:rPr lang="en-US" dirty="0" smtClean="0"/>
              <a:t> (1)</a:t>
            </a:r>
            <a:endParaRPr lang="en-US" dirty="0"/>
          </a:p>
        </p:txBody>
      </p:sp>
      <p:sp>
        <p:nvSpPr>
          <p:cNvPr id="3" name="Content Placeholder 2"/>
          <p:cNvSpPr>
            <a:spLocks noGrp="1"/>
          </p:cNvSpPr>
          <p:nvPr>
            <p:ph idx="1"/>
          </p:nvPr>
        </p:nvSpPr>
        <p:spPr/>
        <p:txBody>
          <a:bodyPr>
            <a:noAutofit/>
          </a:bodyPr>
          <a:lstStyle/>
          <a:p>
            <a:r>
              <a:rPr lang="en-US" sz="2800" dirty="0" smtClean="0"/>
              <a:t>Open-source library for RDF</a:t>
            </a:r>
          </a:p>
          <a:p>
            <a:r>
              <a:rPr lang="en-US" sz="2800" dirty="0" smtClean="0"/>
              <a:t>Written </a:t>
            </a:r>
            <a:r>
              <a:rPr lang="en-US" sz="2800" dirty="0"/>
              <a:t>in </a:t>
            </a:r>
            <a:r>
              <a:rPr lang="en-US" sz="2800" dirty="0" err="1"/>
              <a:t>C#.Net</a:t>
            </a:r>
            <a:r>
              <a:rPr lang="en-US" sz="2800" dirty="0"/>
              <a:t>, also offering ASP.NET </a:t>
            </a:r>
            <a:r>
              <a:rPr lang="en-US" sz="2800" dirty="0" smtClean="0"/>
              <a:t>integration</a:t>
            </a:r>
          </a:p>
          <a:p>
            <a:r>
              <a:rPr lang="en-US" sz="2800" dirty="0"/>
              <a:t>Developer </a:t>
            </a:r>
            <a:r>
              <a:rPr lang="en-US" sz="2800" dirty="0" smtClean="0"/>
              <a:t>API</a:t>
            </a:r>
            <a:endParaRPr lang="en-US" sz="28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277</a:t>
            </a:fld>
            <a:endParaRPr lang="en-US"/>
          </a:p>
        </p:txBody>
      </p:sp>
    </p:spTree>
    <p:extLst>
      <p:ext uri="{BB962C8B-B14F-4D97-AF65-F5344CB8AC3E}">
        <p14:creationId xmlns:p14="http://schemas.microsoft.com/office/powerpoint/2010/main" val="3343502228"/>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dotNetRDF</a:t>
            </a:r>
            <a:r>
              <a:rPr lang="en-US" dirty="0" smtClean="0"/>
              <a:t> (2)</a:t>
            </a:r>
            <a:endParaRPr lang="en-US" dirty="0"/>
          </a:p>
        </p:txBody>
      </p:sp>
      <p:sp>
        <p:nvSpPr>
          <p:cNvPr id="3" name="Content Placeholder 2"/>
          <p:cNvSpPr>
            <a:spLocks noGrp="1"/>
          </p:cNvSpPr>
          <p:nvPr>
            <p:ph idx="1"/>
          </p:nvPr>
        </p:nvSpPr>
        <p:spPr/>
        <p:txBody>
          <a:bodyPr>
            <a:noAutofit/>
          </a:bodyPr>
          <a:lstStyle/>
          <a:p>
            <a:r>
              <a:rPr lang="en-US" sz="2800" dirty="0" smtClean="0"/>
              <a:t>Supports</a:t>
            </a:r>
          </a:p>
          <a:p>
            <a:pPr lvl="1"/>
            <a:r>
              <a:rPr lang="en-US" sz="2400" dirty="0" smtClean="0"/>
              <a:t>SPARQL</a:t>
            </a:r>
          </a:p>
          <a:p>
            <a:pPr lvl="1"/>
            <a:r>
              <a:rPr lang="en-US" sz="2400" dirty="0" smtClean="0"/>
              <a:t>Reasoning</a:t>
            </a:r>
          </a:p>
          <a:p>
            <a:pPr lvl="1"/>
            <a:r>
              <a:rPr lang="en-US" sz="2400" dirty="0" smtClean="0"/>
              <a:t>Integration </a:t>
            </a:r>
            <a:r>
              <a:rPr lang="en-US" sz="2400" dirty="0"/>
              <a:t>with third party triple </a:t>
            </a:r>
            <a:r>
              <a:rPr lang="en-US" sz="2400" dirty="0" smtClean="0"/>
              <a:t>stores</a:t>
            </a:r>
          </a:p>
          <a:p>
            <a:pPr lvl="2"/>
            <a:r>
              <a:rPr lang="en-US" sz="2000" dirty="0" smtClean="0"/>
              <a:t>Jena</a:t>
            </a:r>
            <a:r>
              <a:rPr lang="en-US" sz="2000" dirty="0"/>
              <a:t>, Sesame, </a:t>
            </a:r>
            <a:r>
              <a:rPr lang="en-US" sz="2000" dirty="0" err="1"/>
              <a:t>Stardog</a:t>
            </a:r>
            <a:r>
              <a:rPr lang="en-US" sz="2000" dirty="0"/>
              <a:t>, Virtuoso, </a:t>
            </a:r>
            <a:r>
              <a:rPr lang="en-US" sz="2000" dirty="0" smtClean="0"/>
              <a:t>etc.</a:t>
            </a:r>
          </a:p>
          <a:p>
            <a:r>
              <a:rPr lang="en-US" sz="2800" dirty="0" smtClean="0"/>
              <a:t>Suite of command </a:t>
            </a:r>
            <a:r>
              <a:rPr lang="en-US" sz="2800" dirty="0"/>
              <a:t>line and graphical </a:t>
            </a:r>
            <a:r>
              <a:rPr lang="en-US" sz="2800" dirty="0" smtClean="0"/>
              <a:t>tools for</a:t>
            </a:r>
          </a:p>
          <a:p>
            <a:pPr lvl="1"/>
            <a:r>
              <a:rPr lang="en-US" sz="2400" dirty="0" smtClean="0"/>
              <a:t>Conversions between RDF formats</a:t>
            </a:r>
          </a:p>
          <a:p>
            <a:pPr lvl="1"/>
            <a:r>
              <a:rPr lang="en-US" sz="2400" dirty="0" smtClean="0"/>
              <a:t>Running </a:t>
            </a:r>
            <a:r>
              <a:rPr lang="en-US" sz="2400" dirty="0"/>
              <a:t>a SPARQL server and submitting </a:t>
            </a:r>
            <a:r>
              <a:rPr lang="en-US" sz="2400" dirty="0" smtClean="0"/>
              <a:t>queries</a:t>
            </a:r>
          </a:p>
          <a:p>
            <a:pPr lvl="1"/>
            <a:r>
              <a:rPr lang="en-US" sz="2400" dirty="0" smtClean="0"/>
              <a:t>Managing </a:t>
            </a:r>
            <a:r>
              <a:rPr lang="en-US" sz="2400" dirty="0"/>
              <a:t>any </a:t>
            </a:r>
            <a:r>
              <a:rPr lang="en-US" sz="2400" dirty="0" smtClean="0"/>
              <a:t>supported triple stores</a:t>
            </a:r>
            <a:endParaRPr lang="en-US" sz="2400" dirty="0"/>
          </a:p>
        </p:txBody>
      </p:sp>
      <p:sp>
        <p:nvSpPr>
          <p:cNvPr id="5" name="Date Placeholder 4"/>
          <p:cNvSpPr>
            <a:spLocks noGrp="1"/>
          </p:cNvSpPr>
          <p:nvPr>
            <p:ph type="dt" sz="half" idx="10"/>
          </p:nvPr>
        </p:nvSpPr>
        <p:spPr/>
        <p:txBody>
          <a:bodyPr/>
          <a:lstStyle/>
          <a:p>
            <a:r>
              <a:rPr lang="el-GR" smtClean="0"/>
              <a:t>Chapter 3</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278</a:t>
            </a:fld>
            <a:endParaRPr lang="en-US"/>
          </a:p>
        </p:txBody>
      </p:sp>
    </p:spTree>
    <p:extLst>
      <p:ext uri="{BB962C8B-B14F-4D97-AF65-F5344CB8AC3E}">
        <p14:creationId xmlns:p14="http://schemas.microsoft.com/office/powerpoint/2010/main" val="259103623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4</a:t>
            </a:r>
            <a:br>
              <a:rPr lang="en-US" dirty="0" smtClean="0"/>
            </a:br>
            <a:r>
              <a:rPr lang="en-US" dirty="0" smtClean="0">
                <a:hlinkClick r:id="rId3"/>
              </a:rPr>
              <a:t>Creating </a:t>
            </a:r>
            <a:r>
              <a:rPr lang="en-US" dirty="0">
                <a:hlinkClick r:id="rId3"/>
              </a:rPr>
              <a:t>Linked Data from Relational </a:t>
            </a:r>
            <a:r>
              <a:rPr lang="en-US" dirty="0" smtClean="0">
                <a:hlinkClick r:id="rId3"/>
              </a:rPr>
              <a:t>Databases</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err="1" smtClean="0"/>
              <a:t>Nikolaos</a:t>
            </a:r>
            <a:r>
              <a:rPr lang="en-US" dirty="0" smtClean="0"/>
              <a:t> Konstantinou</a:t>
            </a:r>
          </a:p>
          <a:p>
            <a:r>
              <a:rPr lang="en-US" dirty="0" smtClean="0"/>
              <a:t>Dimitrios-Emmanuel Spanos</a:t>
            </a:r>
            <a:endParaRPr lang="en-US" dirty="0"/>
          </a:p>
        </p:txBody>
      </p:sp>
      <p:sp>
        <p:nvSpPr>
          <p:cNvPr id="10" name="Footer Placeholder 9"/>
          <p:cNvSpPr>
            <a:spLocks noGrp="1"/>
          </p:cNvSpPr>
          <p:nvPr>
            <p:ph type="ftr" sz="quarter" idx="11"/>
          </p:nvPr>
        </p:nvSpPr>
        <p:spPr/>
        <p:txBody>
          <a:bodyPr/>
          <a:lstStyle/>
          <a:p>
            <a:r>
              <a:rPr lang="en-US" dirty="0" smtClean="0"/>
              <a:t>Materializing the Web of Linked Data</a:t>
            </a:r>
            <a:endParaRPr lang="en-US" dirty="0"/>
          </a:p>
        </p:txBody>
      </p:sp>
    </p:spTree>
    <p:extLst>
      <p:ext uri="{BB962C8B-B14F-4D97-AF65-F5344CB8AC3E}">
        <p14:creationId xmlns:p14="http://schemas.microsoft.com/office/powerpoint/2010/main" val="1961109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Integration Architecture (1)</a:t>
            </a:r>
            <a:endParaRPr lang="en-US" dirty="0"/>
          </a:p>
        </p:txBody>
      </p:sp>
      <p:sp>
        <p:nvSpPr>
          <p:cNvPr id="3" name="Content Placeholder 2"/>
          <p:cNvSpPr>
            <a:spLocks noGrp="1"/>
          </p:cNvSpPr>
          <p:nvPr>
            <p:ph idx="1"/>
          </p:nvPr>
        </p:nvSpPr>
        <p:spPr>
          <a:xfrm>
            <a:off x="1097280" y="1845734"/>
            <a:ext cx="10541564" cy="4023360"/>
          </a:xfrm>
        </p:spPr>
        <p:txBody>
          <a:bodyPr>
            <a:noAutofit/>
          </a:bodyPr>
          <a:lstStyle/>
          <a:p>
            <a:r>
              <a:rPr lang="en-US" sz="3200" dirty="0" smtClean="0"/>
              <a:t>A </a:t>
            </a:r>
            <a:r>
              <a:rPr lang="en-US" sz="3200" dirty="0"/>
              <a:t>source </a:t>
            </a:r>
            <a:r>
              <a:rPr lang="en-US" sz="3200" i="1" dirty="0"/>
              <a:t>Π</a:t>
            </a:r>
            <a:r>
              <a:rPr lang="en-US" sz="3200" i="1" baseline="-25000" dirty="0"/>
              <a:t>1</a:t>
            </a:r>
            <a:r>
              <a:rPr lang="en-US" sz="3200" dirty="0"/>
              <a:t> with schema </a:t>
            </a:r>
            <a:r>
              <a:rPr lang="en-US" sz="3200" i="1" dirty="0" smtClean="0"/>
              <a:t>S</a:t>
            </a:r>
            <a:r>
              <a:rPr lang="en-US" sz="3200" i="1" baseline="-25000" dirty="0" smtClean="0"/>
              <a:t>1</a:t>
            </a:r>
            <a:r>
              <a:rPr lang="en-US" sz="3200" dirty="0" smtClean="0"/>
              <a:t> </a:t>
            </a:r>
          </a:p>
          <a:p>
            <a:r>
              <a:rPr lang="en-US" sz="3200" dirty="0" smtClean="0"/>
              <a:t>A </a:t>
            </a:r>
            <a:r>
              <a:rPr lang="en-US" sz="3200" dirty="0"/>
              <a:t>source </a:t>
            </a:r>
            <a:r>
              <a:rPr lang="en-US" sz="3200" i="1" dirty="0"/>
              <a:t>Π</a:t>
            </a:r>
            <a:r>
              <a:rPr lang="en-US" sz="3200" i="1" baseline="-25000" dirty="0"/>
              <a:t>2</a:t>
            </a:r>
            <a:r>
              <a:rPr lang="en-US" sz="3200" dirty="0"/>
              <a:t> with a schema </a:t>
            </a:r>
            <a:r>
              <a:rPr lang="en-US" sz="3200" i="1" dirty="0" smtClean="0"/>
              <a:t>S</a:t>
            </a:r>
            <a:r>
              <a:rPr lang="en-US" sz="3200" i="1" baseline="-25000" dirty="0" smtClean="0"/>
              <a:t>2</a:t>
            </a:r>
          </a:p>
          <a:p>
            <a:pPr marL="0" indent="0">
              <a:buNone/>
            </a:pPr>
            <a:r>
              <a:rPr lang="en-US" sz="3200" i="1" dirty="0" smtClean="0"/>
              <a:t>   …</a:t>
            </a:r>
            <a:endParaRPr lang="en-US" sz="3200" dirty="0" smtClean="0"/>
          </a:p>
          <a:p>
            <a:r>
              <a:rPr lang="en-US" sz="3200" dirty="0" smtClean="0"/>
              <a:t>A </a:t>
            </a:r>
            <a:r>
              <a:rPr lang="en-US" sz="3200" dirty="0"/>
              <a:t>source </a:t>
            </a:r>
            <a:r>
              <a:rPr lang="en-US" sz="3200" i="1" dirty="0" err="1"/>
              <a:t>Π</a:t>
            </a:r>
            <a:r>
              <a:rPr lang="en-US" sz="3200" i="1" baseline="-25000" dirty="0" err="1"/>
              <a:t>ν</a:t>
            </a:r>
            <a:r>
              <a:rPr lang="en-US" sz="3200" dirty="0"/>
              <a:t> with source </a:t>
            </a:r>
            <a:r>
              <a:rPr lang="en-US" sz="3200" i="1" dirty="0" err="1" smtClean="0"/>
              <a:t>S</a:t>
            </a:r>
            <a:r>
              <a:rPr lang="en-US" sz="3200" i="1" baseline="-25000" dirty="0" err="1" smtClean="0"/>
              <a:t>ν</a:t>
            </a:r>
            <a:endParaRPr lang="en-US" sz="3200" dirty="0" smtClean="0"/>
          </a:p>
          <a:p>
            <a:r>
              <a:rPr lang="en-US" sz="3200" dirty="0" smtClean="0"/>
              <a:t>A </a:t>
            </a:r>
            <a:r>
              <a:rPr lang="en-US" sz="3200" dirty="0"/>
              <a:t>global schema </a:t>
            </a:r>
            <a:r>
              <a:rPr lang="en-US" sz="3200" i="1" dirty="0"/>
              <a:t>S</a:t>
            </a:r>
            <a:r>
              <a:rPr lang="en-US" sz="3200" dirty="0"/>
              <a:t> in which the higher level queries are </a:t>
            </a:r>
            <a:r>
              <a:rPr lang="en-US" sz="3200" dirty="0" smtClean="0"/>
              <a:t>posed</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28</a:t>
            </a:fld>
            <a:endParaRPr lang="en-US"/>
          </a:p>
        </p:txBody>
      </p:sp>
    </p:spTree>
    <p:extLst>
      <p:ext uri="{BB962C8B-B14F-4D97-AF65-F5344CB8AC3E}">
        <p14:creationId xmlns:p14="http://schemas.microsoft.com/office/powerpoint/2010/main" val="3428511212"/>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Introduction</a:t>
            </a:r>
            <a:endParaRPr lang="el-GR" sz="3200" dirty="0" smtClean="0"/>
          </a:p>
          <a:p>
            <a:r>
              <a:rPr lang="en-US" sz="3200" dirty="0">
                <a:solidFill>
                  <a:schemeClr val="tx1">
                    <a:lumMod val="50000"/>
                    <a:lumOff val="50000"/>
                  </a:schemeClr>
                </a:solidFill>
              </a:rPr>
              <a:t>Motivation-Benefits</a:t>
            </a:r>
          </a:p>
          <a:p>
            <a:r>
              <a:rPr lang="en-US" sz="3200" dirty="0" smtClean="0">
                <a:solidFill>
                  <a:schemeClr val="tx1">
                    <a:lumMod val="50000"/>
                    <a:lumOff val="50000"/>
                  </a:schemeClr>
                </a:solidFill>
              </a:rPr>
              <a:t>Classification </a:t>
            </a:r>
            <a:r>
              <a:rPr lang="en-US" sz="3200" dirty="0">
                <a:solidFill>
                  <a:schemeClr val="tx1">
                    <a:lumMod val="50000"/>
                    <a:lumOff val="50000"/>
                  </a:schemeClr>
                </a:solidFill>
              </a:rPr>
              <a:t>of approaches</a:t>
            </a:r>
          </a:p>
          <a:p>
            <a:r>
              <a:rPr lang="en-US" sz="3200" dirty="0">
                <a:solidFill>
                  <a:schemeClr val="tx1">
                    <a:lumMod val="50000"/>
                    <a:lumOff val="50000"/>
                  </a:schemeClr>
                </a:solidFill>
              </a:rPr>
              <a:t>Creating ontology and triples from a relational database</a:t>
            </a:r>
          </a:p>
          <a:p>
            <a:r>
              <a:rPr lang="en-US" sz="3200" dirty="0">
                <a:solidFill>
                  <a:schemeClr val="tx1">
                    <a:lumMod val="50000"/>
                    <a:lumOff val="50000"/>
                  </a:schemeClr>
                </a:solidFill>
              </a:rPr>
              <a:t>Complete example</a:t>
            </a:r>
          </a:p>
          <a:p>
            <a:r>
              <a:rPr lang="en-US" sz="3200" dirty="0">
                <a:solidFill>
                  <a:schemeClr val="tx1">
                    <a:lumMod val="50000"/>
                    <a:lumOff val="50000"/>
                  </a:schemeClr>
                </a:solidFill>
              </a:rPr>
              <a:t>Future outlook</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280</a:t>
            </a:fld>
            <a:endParaRPr lang="en-US"/>
          </a:p>
        </p:txBody>
      </p:sp>
    </p:spTree>
    <p:extLst>
      <p:ext uri="{BB962C8B-B14F-4D97-AF65-F5344CB8AC3E}">
        <p14:creationId xmlns:p14="http://schemas.microsoft.com/office/powerpoint/2010/main" val="159228611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(1)</a:t>
            </a:r>
            <a:endParaRPr lang="en-US" dirty="0"/>
          </a:p>
        </p:txBody>
      </p:sp>
      <p:sp>
        <p:nvSpPr>
          <p:cNvPr id="3" name="Content Placeholder 2"/>
          <p:cNvSpPr>
            <a:spLocks noGrp="1"/>
          </p:cNvSpPr>
          <p:nvPr>
            <p:ph idx="1"/>
          </p:nvPr>
        </p:nvSpPr>
        <p:spPr/>
        <p:txBody>
          <a:bodyPr>
            <a:normAutofit/>
          </a:bodyPr>
          <a:lstStyle/>
          <a:p>
            <a:r>
              <a:rPr lang="en-US" sz="3200" dirty="0" smtClean="0"/>
              <a:t>Relational databases vs. Semantic Web standards</a:t>
            </a:r>
          </a:p>
          <a:p>
            <a:pPr lvl="1"/>
            <a:r>
              <a:rPr lang="en-US" sz="2800" dirty="0" smtClean="0"/>
              <a:t>Active research topic since more than a decade ago</a:t>
            </a:r>
          </a:p>
          <a:p>
            <a:pPr lvl="1"/>
            <a:r>
              <a:rPr lang="en-US" sz="2800" dirty="0" smtClean="0"/>
              <a:t>Not just a theoretical exercise, but also practical value</a:t>
            </a:r>
          </a:p>
          <a:p>
            <a:pPr lvl="2"/>
            <a:r>
              <a:rPr lang="en-US" sz="2400" dirty="0" smtClean="0"/>
              <a:t>Bootstrap </a:t>
            </a:r>
            <a:r>
              <a:rPr lang="en-US" sz="2400" dirty="0"/>
              <a:t>the</a:t>
            </a:r>
            <a:r>
              <a:rPr lang="el-GR" sz="2400" dirty="0"/>
              <a:t> </a:t>
            </a:r>
            <a:r>
              <a:rPr lang="en-US" sz="2400" dirty="0"/>
              <a:t>Semantic Web with a sufficiently large mass of </a:t>
            </a:r>
            <a:r>
              <a:rPr lang="en-US" sz="2400" dirty="0" smtClean="0"/>
              <a:t>data</a:t>
            </a:r>
          </a:p>
          <a:p>
            <a:pPr lvl="2"/>
            <a:r>
              <a:rPr lang="en-US" sz="2400" dirty="0" smtClean="0"/>
              <a:t>Facilitate database integration</a:t>
            </a:r>
          </a:p>
          <a:p>
            <a:pPr lvl="2"/>
            <a:r>
              <a:rPr lang="en-US" sz="2400" dirty="0" smtClean="0"/>
              <a:t>Ontology-based data access</a:t>
            </a:r>
          </a:p>
          <a:p>
            <a:pPr lvl="2"/>
            <a:r>
              <a:rPr lang="en-US" sz="2400" dirty="0" smtClean="0"/>
              <a:t>Semantic </a:t>
            </a:r>
            <a:r>
              <a:rPr lang="en-US" sz="2400" dirty="0"/>
              <a:t>annotation of dynamic Web </a:t>
            </a:r>
            <a:r>
              <a:rPr lang="en-US" sz="2400" dirty="0" smtClean="0"/>
              <a:t>pages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281</a:t>
            </a:fld>
            <a:endParaRPr lang="en-US"/>
          </a:p>
        </p:txBody>
      </p:sp>
    </p:spTree>
    <p:extLst>
      <p:ext uri="{BB962C8B-B14F-4D97-AF65-F5344CB8AC3E}">
        <p14:creationId xmlns:p14="http://schemas.microsoft.com/office/powerpoint/2010/main" val="186826285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(2)</a:t>
            </a:r>
            <a:endParaRPr lang="en-US" dirty="0"/>
          </a:p>
        </p:txBody>
      </p:sp>
      <p:sp>
        <p:nvSpPr>
          <p:cNvPr id="3" name="Content Placeholder 2"/>
          <p:cNvSpPr>
            <a:spLocks noGrp="1"/>
          </p:cNvSpPr>
          <p:nvPr>
            <p:ph idx="1"/>
          </p:nvPr>
        </p:nvSpPr>
        <p:spPr/>
        <p:txBody>
          <a:bodyPr>
            <a:normAutofit/>
          </a:bodyPr>
          <a:lstStyle/>
          <a:p>
            <a:r>
              <a:rPr lang="en-US" sz="3200" dirty="0" smtClean="0"/>
              <a:t>Database-to-ontology mapping</a:t>
            </a:r>
          </a:p>
          <a:p>
            <a:pPr lvl="1"/>
            <a:r>
              <a:rPr lang="en-US" sz="2800" dirty="0" smtClean="0"/>
              <a:t>The </a:t>
            </a:r>
            <a:r>
              <a:rPr lang="en-US" sz="2800" dirty="0"/>
              <a:t>investigation of the similarities and differences among relational databases and Semantic Web</a:t>
            </a:r>
            <a:r>
              <a:rPr lang="el-GR" sz="2800" dirty="0"/>
              <a:t> </a:t>
            </a:r>
            <a:r>
              <a:rPr lang="en-US" sz="2800" dirty="0"/>
              <a:t>knowledge </a:t>
            </a:r>
            <a:r>
              <a:rPr lang="en-US" sz="2800" dirty="0" smtClean="0"/>
              <a:t>models</a:t>
            </a:r>
          </a:p>
          <a:p>
            <a:pPr lvl="1"/>
            <a:r>
              <a:rPr lang="en-US" sz="2800" dirty="0" smtClean="0"/>
              <a:t>Broad term encompassing several distinct problems</a:t>
            </a:r>
          </a:p>
          <a:p>
            <a:pPr lvl="1"/>
            <a:r>
              <a:rPr lang="en-US" sz="2800" dirty="0" smtClean="0"/>
              <a:t>Classification of approaches needed</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282</a:t>
            </a:fld>
            <a:endParaRPr lang="en-US"/>
          </a:p>
        </p:txBody>
      </p:sp>
    </p:spTree>
    <p:extLst>
      <p:ext uri="{BB962C8B-B14F-4D97-AF65-F5344CB8AC3E}">
        <p14:creationId xmlns:p14="http://schemas.microsoft.com/office/powerpoint/2010/main" val="5118182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a:solidFill>
                  <a:schemeClr val="tx1">
                    <a:lumMod val="50000"/>
                    <a:lumOff val="50000"/>
                  </a:schemeClr>
                </a:solidFill>
              </a:rPr>
              <a:t>Introduction</a:t>
            </a:r>
            <a:endParaRPr lang="el-GR" sz="3200" dirty="0">
              <a:solidFill>
                <a:schemeClr val="tx1">
                  <a:lumMod val="50000"/>
                  <a:lumOff val="50000"/>
                </a:schemeClr>
              </a:solidFill>
            </a:endParaRPr>
          </a:p>
          <a:p>
            <a:r>
              <a:rPr lang="en-US" sz="3200" dirty="0"/>
              <a:t>Motivation-Benefits</a:t>
            </a:r>
          </a:p>
          <a:p>
            <a:r>
              <a:rPr lang="en-US" sz="3200" dirty="0">
                <a:solidFill>
                  <a:schemeClr val="tx1">
                    <a:lumMod val="50000"/>
                    <a:lumOff val="50000"/>
                  </a:schemeClr>
                </a:solidFill>
              </a:rPr>
              <a:t>Classification of approaches</a:t>
            </a:r>
          </a:p>
          <a:p>
            <a:r>
              <a:rPr lang="en-US" sz="3200" dirty="0">
                <a:solidFill>
                  <a:schemeClr val="tx1">
                    <a:lumMod val="50000"/>
                    <a:lumOff val="50000"/>
                  </a:schemeClr>
                </a:solidFill>
              </a:rPr>
              <a:t>Creating ontology and triples from a relational database</a:t>
            </a:r>
          </a:p>
          <a:p>
            <a:r>
              <a:rPr lang="en-US" sz="3200" dirty="0">
                <a:solidFill>
                  <a:schemeClr val="tx1">
                    <a:lumMod val="50000"/>
                    <a:lumOff val="50000"/>
                  </a:schemeClr>
                </a:solidFill>
              </a:rPr>
              <a:t>Complete example</a:t>
            </a:r>
          </a:p>
          <a:p>
            <a:r>
              <a:rPr lang="en-US" sz="3200" dirty="0">
                <a:solidFill>
                  <a:schemeClr val="tx1">
                    <a:lumMod val="50000"/>
                    <a:lumOff val="50000"/>
                  </a:schemeClr>
                </a:solidFill>
              </a:rPr>
              <a:t>Future outlook</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283</a:t>
            </a:fld>
            <a:endParaRPr lang="en-US"/>
          </a:p>
        </p:txBody>
      </p:sp>
    </p:spTree>
    <p:extLst>
      <p:ext uri="{BB962C8B-B14F-4D97-AF65-F5344CB8AC3E}">
        <p14:creationId xmlns:p14="http://schemas.microsoft.com/office/powerpoint/2010/main" val="394121023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Semantic Annotation of Dynamic Web Pages (1)</a:t>
            </a:r>
            <a:endParaRPr lang="en-US" sz="4000" dirty="0"/>
          </a:p>
        </p:txBody>
      </p:sp>
      <p:sp>
        <p:nvSpPr>
          <p:cNvPr id="3" name="Content Placeholder 2"/>
          <p:cNvSpPr>
            <a:spLocks noGrp="1"/>
          </p:cNvSpPr>
          <p:nvPr>
            <p:ph idx="1"/>
          </p:nvPr>
        </p:nvSpPr>
        <p:spPr>
          <a:xfrm>
            <a:off x="1097280" y="1845733"/>
            <a:ext cx="10058400" cy="4442177"/>
          </a:xfrm>
        </p:spPr>
        <p:txBody>
          <a:bodyPr>
            <a:normAutofit/>
          </a:bodyPr>
          <a:lstStyle/>
          <a:p>
            <a:r>
              <a:rPr lang="en-US" sz="3200" dirty="0" smtClean="0"/>
              <a:t>Goal of the Semantic Web: emergence </a:t>
            </a:r>
            <a:r>
              <a:rPr lang="en-US" sz="3200" dirty="0"/>
              <a:t>of a Web of Data, from the current Web of </a:t>
            </a:r>
            <a:r>
              <a:rPr lang="en-US" sz="3200" dirty="0" smtClean="0"/>
              <a:t>Documents</a:t>
            </a:r>
          </a:p>
          <a:p>
            <a:r>
              <a:rPr lang="en-US" sz="3200" dirty="0" smtClean="0"/>
              <a:t>HTML documents are mainly for human consumption</a:t>
            </a:r>
          </a:p>
          <a:p>
            <a:r>
              <a:rPr lang="en-US" sz="3200" dirty="0" smtClean="0"/>
              <a:t>How to achieve this?</a:t>
            </a:r>
          </a:p>
          <a:p>
            <a:pPr lvl="1"/>
            <a:r>
              <a:rPr lang="en-US" sz="2800" dirty="0" smtClean="0"/>
              <a:t>Add </a:t>
            </a:r>
            <a:r>
              <a:rPr lang="en-US" sz="2800" i="1" dirty="0" smtClean="0"/>
              <a:t>semantic</a:t>
            </a:r>
            <a:r>
              <a:rPr lang="en-US" sz="2800" dirty="0" smtClean="0"/>
              <a:t> information to HTML documents</a:t>
            </a:r>
          </a:p>
          <a:p>
            <a:pPr lvl="2"/>
            <a:r>
              <a:rPr lang="en-US" sz="2400" dirty="0" smtClean="0"/>
              <a:t>I.e. setup correspondences with terms from ontologies</a:t>
            </a:r>
          </a:p>
          <a:p>
            <a:r>
              <a:rPr lang="en-US" sz="3200" dirty="0" err="1" smtClean="0"/>
              <a:t>RDFa</a:t>
            </a:r>
            <a:endParaRPr lang="en-US" sz="3200" dirty="0" smtClean="0"/>
          </a:p>
          <a:p>
            <a:pPr lvl="1"/>
            <a:r>
              <a:rPr lang="en-US" sz="2800" dirty="0" smtClean="0"/>
              <a:t>Embedding references </a:t>
            </a:r>
            <a:r>
              <a:rPr lang="en-US" sz="2800" dirty="0"/>
              <a:t>to ontology </a:t>
            </a:r>
            <a:r>
              <a:rPr lang="en-US" sz="2800" dirty="0" smtClean="0"/>
              <a:t>terms </a:t>
            </a:r>
            <a:r>
              <a:rPr lang="en-US" sz="2800" dirty="0"/>
              <a:t>in XHTML </a:t>
            </a:r>
            <a:r>
              <a:rPr lang="en-US" sz="2800" dirty="0" smtClean="0"/>
              <a:t>tags, </a:t>
            </a:r>
            <a:r>
              <a:rPr lang="en-US" sz="2800" i="1" dirty="0" smtClean="0"/>
              <a:t>but</a:t>
            </a:r>
            <a:r>
              <a:rPr lang="en-US" sz="2800" dirty="0" smtClean="0"/>
              <a:t>…</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284</a:t>
            </a:fld>
            <a:endParaRPr lang="en-US"/>
          </a:p>
        </p:txBody>
      </p:sp>
    </p:spTree>
    <p:extLst>
      <p:ext uri="{BB962C8B-B14F-4D97-AF65-F5344CB8AC3E}">
        <p14:creationId xmlns:p14="http://schemas.microsoft.com/office/powerpoint/2010/main" val="424126479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Semantic Annotation of Dynamic Web Pages (2)</a:t>
            </a:r>
            <a:endParaRPr lang="en-US" sz="4000" dirty="0"/>
          </a:p>
        </p:txBody>
      </p:sp>
      <p:sp>
        <p:nvSpPr>
          <p:cNvPr id="3" name="Content Placeholder 2"/>
          <p:cNvSpPr>
            <a:spLocks noGrp="1"/>
          </p:cNvSpPr>
          <p:nvPr>
            <p:ph idx="1"/>
          </p:nvPr>
        </p:nvSpPr>
        <p:spPr/>
        <p:txBody>
          <a:bodyPr>
            <a:noAutofit/>
          </a:bodyPr>
          <a:lstStyle/>
          <a:p>
            <a:r>
              <a:rPr lang="en-US" sz="3200" dirty="0" smtClean="0"/>
              <a:t>What about dynamic documents?</a:t>
            </a:r>
          </a:p>
          <a:p>
            <a:pPr lvl="1"/>
            <a:r>
              <a:rPr lang="en-US" sz="2800" dirty="0" smtClean="0"/>
              <a:t>Content retrieved from relational databases</a:t>
            </a:r>
          </a:p>
          <a:p>
            <a:pPr lvl="1"/>
            <a:r>
              <a:rPr lang="en-US" sz="2800" dirty="0" smtClean="0"/>
              <a:t>The </a:t>
            </a:r>
            <a:r>
              <a:rPr lang="en-US" sz="2800" dirty="0"/>
              <a:t>biggest part of the World Wide </a:t>
            </a:r>
            <a:r>
              <a:rPr lang="en-US" sz="2800" dirty="0" smtClean="0"/>
              <a:t>Web</a:t>
            </a:r>
          </a:p>
          <a:p>
            <a:pPr lvl="2"/>
            <a:r>
              <a:rPr lang="en-US" sz="2400" dirty="0" smtClean="0"/>
              <a:t>Aka. Deep Web</a:t>
            </a:r>
          </a:p>
          <a:p>
            <a:pPr lvl="1"/>
            <a:r>
              <a:rPr lang="en-US" sz="2800" dirty="0"/>
              <a:t>CMS's, forums, </a:t>
            </a:r>
            <a:r>
              <a:rPr lang="en-US" sz="2800" dirty="0" smtClean="0"/>
              <a:t>wikis, etc.</a:t>
            </a:r>
          </a:p>
          <a:p>
            <a:pPr lvl="1"/>
            <a:r>
              <a:rPr lang="en-US" sz="2800" dirty="0" smtClean="0"/>
              <a:t>Manual annotation of every single dynamic web page is infeasible</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285</a:t>
            </a:fld>
            <a:endParaRPr lang="en-US"/>
          </a:p>
        </p:txBody>
      </p:sp>
    </p:spTree>
    <p:extLst>
      <p:ext uri="{BB962C8B-B14F-4D97-AF65-F5344CB8AC3E}">
        <p14:creationId xmlns:p14="http://schemas.microsoft.com/office/powerpoint/2010/main" val="156592907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Semantic Annotation of Dynamic Web Pages (3)</a:t>
            </a:r>
            <a:endParaRPr lang="en-US" sz="4000" dirty="0"/>
          </a:p>
        </p:txBody>
      </p:sp>
      <p:sp>
        <p:nvSpPr>
          <p:cNvPr id="3" name="Content Placeholder 2"/>
          <p:cNvSpPr>
            <a:spLocks noGrp="1"/>
          </p:cNvSpPr>
          <p:nvPr>
            <p:ph idx="1"/>
          </p:nvPr>
        </p:nvSpPr>
        <p:spPr/>
        <p:txBody>
          <a:bodyPr>
            <a:noAutofit/>
          </a:bodyPr>
          <a:lstStyle/>
          <a:p>
            <a:r>
              <a:rPr lang="en-US" sz="3200" dirty="0" smtClean="0"/>
              <a:t>Directly “annotate” the database schema!</a:t>
            </a:r>
          </a:p>
          <a:p>
            <a:pPr lvl="1"/>
            <a:r>
              <a:rPr lang="en-US" sz="2800" dirty="0" smtClean="0"/>
              <a:t>Establish correspondences </a:t>
            </a:r>
            <a:r>
              <a:rPr lang="en-US" sz="2800" dirty="0"/>
              <a:t>between the elements of the database schema and </a:t>
            </a:r>
            <a:r>
              <a:rPr lang="en-US" sz="2800" dirty="0" smtClean="0"/>
              <a:t>a suitable existing domain ontology</a:t>
            </a:r>
          </a:p>
          <a:p>
            <a:r>
              <a:rPr lang="en-US" sz="3200" dirty="0" smtClean="0"/>
              <a:t>Use these correspondences to generate automatically semantically annotated dynamic pages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286</a:t>
            </a:fld>
            <a:endParaRPr lang="en-US"/>
          </a:p>
        </p:txBody>
      </p:sp>
    </p:spTree>
    <p:extLst>
      <p:ext uri="{BB962C8B-B14F-4D97-AF65-F5344CB8AC3E}">
        <p14:creationId xmlns:p14="http://schemas.microsoft.com/office/powerpoint/2010/main" val="49402794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Database Integration (1)</a:t>
            </a:r>
            <a:endParaRPr lang="en-US" dirty="0"/>
          </a:p>
        </p:txBody>
      </p:sp>
      <p:sp>
        <p:nvSpPr>
          <p:cNvPr id="3" name="Content Placeholder 2"/>
          <p:cNvSpPr>
            <a:spLocks noGrp="1"/>
          </p:cNvSpPr>
          <p:nvPr>
            <p:ph idx="1"/>
          </p:nvPr>
        </p:nvSpPr>
        <p:spPr/>
        <p:txBody>
          <a:bodyPr>
            <a:normAutofit/>
          </a:bodyPr>
          <a:lstStyle/>
          <a:p>
            <a:r>
              <a:rPr lang="en-US" sz="3200" dirty="0" smtClean="0"/>
              <a:t>Longstanding issue in database research</a:t>
            </a:r>
          </a:p>
          <a:p>
            <a:pPr lvl="1"/>
            <a:r>
              <a:rPr lang="en-US" sz="2800" dirty="0"/>
              <a:t>D</a:t>
            </a:r>
            <a:r>
              <a:rPr lang="en-US" sz="2800" dirty="0" smtClean="0"/>
              <a:t>ue to differences in:</a:t>
            </a:r>
          </a:p>
          <a:p>
            <a:pPr lvl="2"/>
            <a:r>
              <a:rPr lang="en-US" sz="2400" dirty="0" smtClean="0"/>
              <a:t>Software infrastructure</a:t>
            </a:r>
          </a:p>
          <a:p>
            <a:pPr lvl="2"/>
            <a:r>
              <a:rPr lang="en-US" sz="2400" dirty="0" smtClean="0"/>
              <a:t>Syntax</a:t>
            </a:r>
          </a:p>
          <a:p>
            <a:pPr lvl="2"/>
            <a:r>
              <a:rPr lang="en-US" sz="2400" dirty="0" smtClean="0"/>
              <a:t>Representation models</a:t>
            </a:r>
          </a:p>
          <a:p>
            <a:pPr lvl="2"/>
            <a:r>
              <a:rPr lang="en-US" sz="2400" dirty="0" smtClean="0"/>
              <a:t>Interpretation of the same data</a:t>
            </a:r>
          </a:p>
          <a:p>
            <a:r>
              <a:rPr lang="en-US" sz="3200" dirty="0" smtClean="0"/>
              <a:t>Remains unresolved to a large degree</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287</a:t>
            </a:fld>
            <a:endParaRPr lang="en-US"/>
          </a:p>
        </p:txBody>
      </p:sp>
    </p:spTree>
    <p:extLst>
      <p:ext uri="{BB962C8B-B14F-4D97-AF65-F5344CB8AC3E}">
        <p14:creationId xmlns:p14="http://schemas.microsoft.com/office/powerpoint/2010/main" val="129047935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Database Integration (2)</a:t>
            </a:r>
            <a:endParaRPr lang="en-US" dirty="0"/>
          </a:p>
        </p:txBody>
      </p:sp>
      <p:sp>
        <p:nvSpPr>
          <p:cNvPr id="3" name="Content Placeholder 2"/>
          <p:cNvSpPr>
            <a:spLocks noGrp="1"/>
          </p:cNvSpPr>
          <p:nvPr>
            <p:ph idx="1"/>
          </p:nvPr>
        </p:nvSpPr>
        <p:spPr/>
        <p:txBody>
          <a:bodyPr>
            <a:normAutofit/>
          </a:bodyPr>
          <a:lstStyle/>
          <a:p>
            <a:r>
              <a:rPr lang="en-US" sz="3200" dirty="0" smtClean="0"/>
              <a:t>Typical database integration architecture</a:t>
            </a:r>
          </a:p>
          <a:p>
            <a:pPr lvl="1"/>
            <a:r>
              <a:rPr lang="en-US" sz="2800" dirty="0" smtClean="0"/>
              <a:t>One or more conceptual models for the description of the contents of each source database</a:t>
            </a:r>
          </a:p>
          <a:p>
            <a:pPr lvl="1"/>
            <a:r>
              <a:rPr lang="en-US" sz="2800" dirty="0" smtClean="0"/>
              <a:t>Queries against a global conceptual schema</a:t>
            </a:r>
          </a:p>
          <a:p>
            <a:pPr lvl="1"/>
            <a:r>
              <a:rPr lang="en-US" sz="2800" dirty="0" smtClean="0"/>
              <a:t>Wrappers on top of every source database for the reformulation of queries and data retrieval</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288</a:t>
            </a:fld>
            <a:endParaRPr lang="en-US"/>
          </a:p>
        </p:txBody>
      </p:sp>
    </p:spTree>
    <p:extLst>
      <p:ext uri="{BB962C8B-B14F-4D97-AF65-F5344CB8AC3E}">
        <p14:creationId xmlns:p14="http://schemas.microsoft.com/office/powerpoint/2010/main" val="189422560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Database Integration (3)</a:t>
            </a:r>
            <a:endParaRPr lang="en-US" dirty="0"/>
          </a:p>
        </p:txBody>
      </p:sp>
      <p:sp>
        <p:nvSpPr>
          <p:cNvPr id="3" name="Content Placeholder 2"/>
          <p:cNvSpPr>
            <a:spLocks noGrp="1"/>
          </p:cNvSpPr>
          <p:nvPr>
            <p:ph idx="1"/>
          </p:nvPr>
        </p:nvSpPr>
        <p:spPr/>
        <p:txBody>
          <a:bodyPr>
            <a:noAutofit/>
          </a:bodyPr>
          <a:lstStyle/>
          <a:p>
            <a:r>
              <a:rPr lang="en-US" sz="3200" dirty="0" smtClean="0"/>
              <a:t>Ontology-based database integration</a:t>
            </a:r>
          </a:p>
          <a:p>
            <a:pPr lvl="1"/>
            <a:r>
              <a:rPr lang="en-US" sz="2800" dirty="0" smtClean="0"/>
              <a:t>Ontologies </a:t>
            </a:r>
            <a:r>
              <a:rPr lang="en-US" sz="2800" dirty="0"/>
              <a:t>instead of conceptual </a:t>
            </a:r>
            <a:r>
              <a:rPr lang="en-US" sz="2800" dirty="0" smtClean="0"/>
              <a:t>schemas</a:t>
            </a:r>
          </a:p>
          <a:p>
            <a:pPr lvl="1"/>
            <a:r>
              <a:rPr lang="en-US" sz="2800" dirty="0" smtClean="0"/>
              <a:t>Definition of </a:t>
            </a:r>
            <a:r>
              <a:rPr lang="en-US" sz="2800" dirty="0"/>
              <a:t>correspondences between source databases and one or more </a:t>
            </a:r>
            <a:r>
              <a:rPr lang="en-US" sz="2800" dirty="0" smtClean="0"/>
              <a:t>ontologies</a:t>
            </a:r>
          </a:p>
          <a:p>
            <a:pPr lvl="1"/>
            <a:r>
              <a:rPr lang="en-US" sz="2800" dirty="0" smtClean="0"/>
              <a:t>LAV, GAV or GLAV approach (target schema = ontology)</a:t>
            </a:r>
          </a:p>
          <a:p>
            <a:pPr lvl="2"/>
            <a:r>
              <a:rPr lang="en-US" sz="2400" dirty="0" smtClean="0"/>
              <a:t>Database term </a:t>
            </a:r>
            <a:r>
              <a:rPr lang="en-US" sz="2400" dirty="0" smtClean="0">
                <a:latin typeface="Times New Roman" panose="02020603050405020304" pitchFamily="18" charset="0"/>
                <a:cs typeface="Times New Roman" panose="02020603050405020304" pitchFamily="18" charset="0"/>
              </a:rPr>
              <a:t>↔</a:t>
            </a:r>
            <a:r>
              <a:rPr lang="en-US" sz="2400" dirty="0" smtClean="0"/>
              <a:t> Query over the ontology (LAV)</a:t>
            </a:r>
          </a:p>
          <a:p>
            <a:pPr lvl="2"/>
            <a:r>
              <a:rPr lang="en-US" sz="2400" dirty="0" smtClean="0"/>
              <a:t>Ontology term </a:t>
            </a:r>
            <a:r>
              <a:rPr lang="en-US" sz="2400" dirty="0">
                <a:latin typeface="Times New Roman" panose="02020603050405020304" pitchFamily="18" charset="0"/>
                <a:cs typeface="Times New Roman" panose="02020603050405020304" pitchFamily="18" charset="0"/>
              </a:rPr>
              <a:t>↔ </a:t>
            </a:r>
            <a:r>
              <a:rPr lang="en-US" sz="2400" dirty="0" smtClean="0"/>
              <a:t>Query over the database (GAV)</a:t>
            </a:r>
          </a:p>
          <a:p>
            <a:pPr lvl="2"/>
            <a:r>
              <a:rPr lang="en-US" sz="2400" dirty="0" smtClean="0"/>
              <a:t>Query over the database </a:t>
            </a:r>
            <a:r>
              <a:rPr lang="en-US" sz="2400" dirty="0">
                <a:latin typeface="Times New Roman" panose="02020603050405020304" pitchFamily="18" charset="0"/>
                <a:cs typeface="Times New Roman" panose="02020603050405020304" pitchFamily="18" charset="0"/>
              </a:rPr>
              <a:t>↔ </a:t>
            </a:r>
            <a:r>
              <a:rPr lang="en-US" sz="2400" dirty="0" smtClean="0"/>
              <a:t>Query over the ontology (GLAV)</a:t>
            </a:r>
          </a:p>
          <a:p>
            <a:pPr lvl="1"/>
            <a:r>
              <a:rPr lang="en-US" sz="2800" dirty="0" smtClean="0"/>
              <a:t>Mappings </a:t>
            </a:r>
            <a:r>
              <a:rPr lang="en-US" sz="2800" dirty="0"/>
              <a:t>between relational database schemas and ontologies </a:t>
            </a:r>
            <a:r>
              <a:rPr lang="en-US" sz="2800" dirty="0" smtClean="0"/>
              <a:t>need to be discovered!</a:t>
            </a:r>
            <a:endParaRPr lang="en-US" sz="28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289</a:t>
            </a:fld>
            <a:endParaRPr lang="en-US"/>
          </a:p>
        </p:txBody>
      </p:sp>
    </p:spTree>
    <p:extLst>
      <p:ext uri="{BB962C8B-B14F-4D97-AF65-F5344CB8AC3E}">
        <p14:creationId xmlns:p14="http://schemas.microsoft.com/office/powerpoint/2010/main" val="2474564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Integration Architecture (2)</a:t>
            </a:r>
            <a:endParaRPr lang="en-US" dirty="0"/>
          </a:p>
        </p:txBody>
      </p:sp>
      <p:sp>
        <p:nvSpPr>
          <p:cNvPr id="3" name="Content Placeholder 2"/>
          <p:cNvSpPr>
            <a:spLocks noGrp="1"/>
          </p:cNvSpPr>
          <p:nvPr>
            <p:ph idx="1"/>
          </p:nvPr>
        </p:nvSpPr>
        <p:spPr>
          <a:xfrm>
            <a:off x="1097280" y="1845734"/>
            <a:ext cx="10541564" cy="4023360"/>
          </a:xfrm>
        </p:spPr>
        <p:txBody>
          <a:bodyPr>
            <a:noAutofit/>
          </a:bodyPr>
          <a:lstStyle/>
          <a:p>
            <a:r>
              <a:rPr lang="en-US" sz="3200" dirty="0" smtClean="0"/>
              <a:t>The goal in the information integration problem</a:t>
            </a:r>
          </a:p>
          <a:p>
            <a:pPr lvl="1"/>
            <a:r>
              <a:rPr lang="en-US" sz="2800" dirty="0" smtClean="0"/>
              <a:t>Submit </a:t>
            </a:r>
            <a:r>
              <a:rPr lang="en-US" sz="2800" dirty="0"/>
              <a:t>queries to the </a:t>
            </a:r>
            <a:r>
              <a:rPr lang="en-US" sz="2800" dirty="0" smtClean="0"/>
              <a:t>global schema </a:t>
            </a:r>
            <a:r>
              <a:rPr lang="en-US" sz="2800" i="1" dirty="0"/>
              <a:t>S</a:t>
            </a:r>
            <a:r>
              <a:rPr lang="en-US" sz="2800" dirty="0"/>
              <a:t> </a:t>
            </a:r>
            <a:endParaRPr lang="en-US" sz="2800" dirty="0" smtClean="0"/>
          </a:p>
          <a:p>
            <a:pPr lvl="1"/>
            <a:r>
              <a:rPr lang="en-US" sz="2800" dirty="0" smtClean="0"/>
              <a:t>Receive </a:t>
            </a:r>
            <a:r>
              <a:rPr lang="en-US" sz="2800" dirty="0"/>
              <a:t>answers from </a:t>
            </a:r>
            <a:r>
              <a:rPr lang="en-US" sz="2800" i="1" dirty="0" smtClean="0"/>
              <a:t>S</a:t>
            </a:r>
            <a:r>
              <a:rPr lang="en-US" sz="2800" i="1" baseline="-25000" dirty="0" smtClean="0"/>
              <a:t>1</a:t>
            </a:r>
            <a:r>
              <a:rPr lang="en-US" sz="2800" i="1" dirty="0" smtClean="0"/>
              <a:t>, S</a:t>
            </a:r>
            <a:r>
              <a:rPr lang="en-US" sz="2800" i="1" baseline="-25000" dirty="0" smtClean="0"/>
              <a:t>2</a:t>
            </a:r>
            <a:r>
              <a:rPr lang="en-US" sz="2800" i="1" dirty="0" smtClean="0"/>
              <a:t>, …, </a:t>
            </a:r>
            <a:r>
              <a:rPr lang="en-US" sz="2800" i="1" dirty="0" err="1" smtClean="0"/>
              <a:t>S</a:t>
            </a:r>
            <a:r>
              <a:rPr lang="en-US" sz="2800" i="1" baseline="-25000" dirty="0" err="1" smtClean="0"/>
              <a:t>ν</a:t>
            </a:r>
            <a:endParaRPr lang="en-US" sz="2800" dirty="0" smtClean="0"/>
          </a:p>
          <a:p>
            <a:pPr lvl="1"/>
            <a:r>
              <a:rPr lang="en-US" sz="2800" dirty="0" smtClean="0"/>
              <a:t>Without </a:t>
            </a:r>
            <a:r>
              <a:rPr lang="en-US" sz="2800" dirty="0"/>
              <a:t>having to deal with or even being aware of the heterogeneity in the information </a:t>
            </a:r>
            <a:r>
              <a:rPr lang="en-US" sz="2800" dirty="0" smtClean="0"/>
              <a:t>sources</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29</a:t>
            </a:fld>
            <a:endParaRPr lang="en-US"/>
          </a:p>
        </p:txBody>
      </p:sp>
    </p:spTree>
    <p:extLst>
      <p:ext uri="{BB962C8B-B14F-4D97-AF65-F5344CB8AC3E}">
        <p14:creationId xmlns:p14="http://schemas.microsoft.com/office/powerpoint/2010/main" val="161039689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Data Access (1)</a:t>
            </a:r>
            <a:endParaRPr lang="en-US" dirty="0"/>
          </a:p>
        </p:txBody>
      </p:sp>
      <p:sp>
        <p:nvSpPr>
          <p:cNvPr id="3" name="Content Placeholder 2"/>
          <p:cNvSpPr>
            <a:spLocks noGrp="1"/>
          </p:cNvSpPr>
          <p:nvPr>
            <p:ph idx="1"/>
          </p:nvPr>
        </p:nvSpPr>
        <p:spPr/>
        <p:txBody>
          <a:bodyPr>
            <a:normAutofit/>
          </a:bodyPr>
          <a:lstStyle/>
          <a:p>
            <a:r>
              <a:rPr lang="en-US" sz="3200" dirty="0" smtClean="0"/>
              <a:t>Objective:</a:t>
            </a:r>
            <a:endParaRPr lang="en-US" sz="3200" dirty="0"/>
          </a:p>
          <a:p>
            <a:pPr lvl="1"/>
            <a:r>
              <a:rPr lang="en-US" sz="2800" dirty="0" smtClean="0"/>
              <a:t>Offer high-level services on top of an information system without knowledge of the underlying database schema</a:t>
            </a:r>
          </a:p>
          <a:p>
            <a:r>
              <a:rPr lang="en-US" sz="3200" dirty="0" smtClean="0"/>
              <a:t>Ontology</a:t>
            </a:r>
            <a:r>
              <a:rPr lang="en-US" sz="3200" b="1" dirty="0" smtClean="0"/>
              <a:t> </a:t>
            </a:r>
            <a:r>
              <a:rPr lang="en-US" sz="3200" dirty="0" smtClean="0"/>
              <a:t>as </a:t>
            </a:r>
            <a:r>
              <a:rPr lang="en-US" sz="3200" dirty="0"/>
              <a:t>an intermediate layer between </a:t>
            </a:r>
            <a:r>
              <a:rPr lang="en-US" sz="3200" dirty="0" smtClean="0"/>
              <a:t>the end </a:t>
            </a:r>
            <a:r>
              <a:rPr lang="en-US" sz="3200" dirty="0"/>
              <a:t>user and </a:t>
            </a:r>
            <a:r>
              <a:rPr lang="en-US" sz="3200" dirty="0" smtClean="0"/>
              <a:t>the storage layer</a:t>
            </a:r>
          </a:p>
          <a:p>
            <a:pPr lvl="1"/>
            <a:r>
              <a:rPr lang="en-US" sz="2800" dirty="0" smtClean="0"/>
              <a:t>Ontology provides an abstraction of the database contents</a:t>
            </a:r>
          </a:p>
          <a:p>
            <a:pPr lvl="1"/>
            <a:r>
              <a:rPr lang="en-US" sz="2800" dirty="0" smtClean="0"/>
              <a:t>Users formulate queries using terms from the ontology</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290</a:t>
            </a:fld>
            <a:endParaRPr lang="en-US"/>
          </a:p>
        </p:txBody>
      </p:sp>
    </p:spTree>
    <p:extLst>
      <p:ext uri="{BB962C8B-B14F-4D97-AF65-F5344CB8AC3E}">
        <p14:creationId xmlns:p14="http://schemas.microsoft.com/office/powerpoint/2010/main" val="339774794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Data Access (2)</a:t>
            </a:r>
            <a:endParaRPr lang="en-US" dirty="0"/>
          </a:p>
        </p:txBody>
      </p:sp>
      <p:sp>
        <p:nvSpPr>
          <p:cNvPr id="3" name="Content Placeholder 2"/>
          <p:cNvSpPr>
            <a:spLocks noGrp="1"/>
          </p:cNvSpPr>
          <p:nvPr>
            <p:ph idx="1"/>
          </p:nvPr>
        </p:nvSpPr>
        <p:spPr/>
        <p:txBody>
          <a:bodyPr>
            <a:normAutofit/>
          </a:bodyPr>
          <a:lstStyle/>
          <a:p>
            <a:r>
              <a:rPr lang="en-US" sz="2800" dirty="0" smtClean="0"/>
              <a:t>Similar to a database integration architecture</a:t>
            </a:r>
          </a:p>
          <a:p>
            <a:pPr lvl="1"/>
            <a:r>
              <a:rPr lang="en-US" sz="2400" dirty="0" smtClean="0"/>
              <a:t>OBDA engine ≈ wrapper</a:t>
            </a:r>
          </a:p>
          <a:p>
            <a:pPr lvl="2"/>
            <a:r>
              <a:rPr lang="en-US" sz="2000" dirty="0" smtClean="0"/>
              <a:t>Transforms </a:t>
            </a:r>
            <a:r>
              <a:rPr lang="en-US" sz="2000" dirty="0"/>
              <a:t>queries against </a:t>
            </a:r>
            <a:r>
              <a:rPr lang="en-US" sz="2000" dirty="0" smtClean="0"/>
              <a:t>the ontology to </a:t>
            </a:r>
            <a:r>
              <a:rPr lang="en-US" sz="2000" dirty="0"/>
              <a:t>queries against the local data source</a:t>
            </a:r>
            <a:endParaRPr lang="en-US" sz="2000" dirty="0" smtClean="0"/>
          </a:p>
          <a:p>
            <a:r>
              <a:rPr lang="en-US" sz="2800" dirty="0" smtClean="0"/>
              <a:t>OBDA engine</a:t>
            </a:r>
          </a:p>
          <a:p>
            <a:pPr lvl="1"/>
            <a:r>
              <a:rPr lang="en-US" sz="2400" dirty="0" smtClean="0"/>
              <a:t>Performs query rewriting</a:t>
            </a:r>
          </a:p>
          <a:p>
            <a:pPr lvl="1"/>
            <a:r>
              <a:rPr lang="en-US" sz="2400" dirty="0" smtClean="0"/>
              <a:t>Uses mappings </a:t>
            </a:r>
            <a:r>
              <a:rPr lang="en-US" sz="2400" dirty="0"/>
              <a:t>between a database and a </a:t>
            </a:r>
            <a:r>
              <a:rPr lang="en-US" sz="2400" dirty="0" smtClean="0"/>
              <a:t>relevant domain ontology</a:t>
            </a:r>
          </a:p>
          <a:p>
            <a:r>
              <a:rPr lang="en-US" sz="2800" dirty="0" smtClean="0"/>
              <a:t>Advantages</a:t>
            </a:r>
          </a:p>
          <a:p>
            <a:pPr lvl="1"/>
            <a:r>
              <a:rPr lang="en-US" sz="2400" dirty="0" smtClean="0"/>
              <a:t>Semantic queries posed directly to the database</a:t>
            </a:r>
          </a:p>
          <a:p>
            <a:pPr lvl="1"/>
            <a:r>
              <a:rPr lang="en-US" sz="2400" dirty="0" smtClean="0"/>
              <a:t>No need to replicate database contents in RDF</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291</a:t>
            </a:fld>
            <a:endParaRPr lang="en-US"/>
          </a:p>
        </p:txBody>
      </p:sp>
    </p:spTree>
    <p:extLst>
      <p:ext uri="{BB962C8B-B14F-4D97-AF65-F5344CB8AC3E}">
        <p14:creationId xmlns:p14="http://schemas.microsoft.com/office/powerpoint/2010/main" val="71039572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Rewriting of SQL Queries</a:t>
            </a:r>
            <a:endParaRPr lang="en-US" dirty="0"/>
          </a:p>
        </p:txBody>
      </p:sp>
      <p:sp>
        <p:nvSpPr>
          <p:cNvPr id="3" name="Content Placeholder 2"/>
          <p:cNvSpPr>
            <a:spLocks noGrp="1"/>
          </p:cNvSpPr>
          <p:nvPr>
            <p:ph idx="1"/>
          </p:nvPr>
        </p:nvSpPr>
        <p:spPr/>
        <p:txBody>
          <a:bodyPr>
            <a:noAutofit/>
          </a:bodyPr>
          <a:lstStyle/>
          <a:p>
            <a:r>
              <a:rPr lang="en-US" sz="2800" dirty="0" smtClean="0"/>
              <a:t>Objective:</a:t>
            </a:r>
          </a:p>
          <a:p>
            <a:pPr lvl="1"/>
            <a:r>
              <a:rPr lang="en-US" sz="2400" dirty="0" smtClean="0"/>
              <a:t>Reformulate an SQL query to another one that better captures the intention of the user</a:t>
            </a:r>
          </a:p>
          <a:p>
            <a:r>
              <a:rPr lang="en-US" sz="2800" dirty="0"/>
              <a:t>S</a:t>
            </a:r>
            <a:r>
              <a:rPr lang="en-US" sz="2800" dirty="0" smtClean="0"/>
              <a:t>ubstitution </a:t>
            </a:r>
            <a:r>
              <a:rPr lang="en-US" sz="2800" dirty="0"/>
              <a:t>of </a:t>
            </a:r>
            <a:r>
              <a:rPr lang="en-US" sz="2800" dirty="0" smtClean="0"/>
              <a:t>terms in </a:t>
            </a:r>
            <a:r>
              <a:rPr lang="en-US" sz="2800" dirty="0"/>
              <a:t>the original SQL query with synonyms and related terms from </a:t>
            </a:r>
            <a:r>
              <a:rPr lang="en-US" sz="2800" dirty="0" smtClean="0"/>
              <a:t>an ontology</a:t>
            </a:r>
          </a:p>
          <a:p>
            <a:r>
              <a:rPr lang="en-US" sz="2800" dirty="0" smtClean="0"/>
              <a:t>Also related:</a:t>
            </a:r>
          </a:p>
          <a:p>
            <a:pPr lvl="1"/>
            <a:r>
              <a:rPr lang="en-US" sz="2400" dirty="0" smtClean="0"/>
              <a:t>Query </a:t>
            </a:r>
            <a:r>
              <a:rPr lang="en-US" sz="2400" dirty="0"/>
              <a:t>relational data using </a:t>
            </a:r>
            <a:r>
              <a:rPr lang="en-US" sz="2400" dirty="0" smtClean="0"/>
              <a:t>external ontologies as </a:t>
            </a:r>
            <a:r>
              <a:rPr lang="en-US" sz="2400" dirty="0"/>
              <a:t>context </a:t>
            </a:r>
          </a:p>
          <a:p>
            <a:pPr lvl="2"/>
            <a:r>
              <a:rPr lang="en-US" sz="2000" dirty="0" smtClean="0"/>
              <a:t>SQL queries with their WHERE conditions containing terms from an ontology</a:t>
            </a:r>
          </a:p>
          <a:p>
            <a:r>
              <a:rPr lang="en-US" sz="2800" dirty="0" smtClean="0"/>
              <a:t>Feature implemented in some </a:t>
            </a:r>
            <a:r>
              <a:rPr lang="en-US" sz="2800" dirty="0" err="1" smtClean="0"/>
              <a:t>DBMSes</a:t>
            </a:r>
            <a:endParaRPr lang="en-US" sz="2800" dirty="0" smtClean="0"/>
          </a:p>
          <a:p>
            <a:pPr lvl="1"/>
            <a:r>
              <a:rPr lang="en-US" sz="2400" dirty="0" smtClean="0"/>
              <a:t>E.g. </a:t>
            </a:r>
            <a:r>
              <a:rPr lang="en-US" sz="2400" dirty="0" err="1" smtClean="0"/>
              <a:t>OpenLink</a:t>
            </a:r>
            <a:r>
              <a:rPr lang="en-US" sz="2400" dirty="0" smtClean="0"/>
              <a:t> Virtuoso, Oracle</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292</a:t>
            </a:fld>
            <a:endParaRPr lang="en-US"/>
          </a:p>
        </p:txBody>
      </p:sp>
    </p:spTree>
    <p:extLst>
      <p:ext uri="{BB962C8B-B14F-4D97-AF65-F5344CB8AC3E}">
        <p14:creationId xmlns:p14="http://schemas.microsoft.com/office/powerpoint/2010/main" val="283822479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Mass Data </a:t>
            </a:r>
            <a:r>
              <a:rPr lang="en-US" sz="4400" dirty="0"/>
              <a:t>G</a:t>
            </a:r>
            <a:r>
              <a:rPr lang="en-US" sz="4400" dirty="0" smtClean="0"/>
              <a:t>eneration for the Semantic Web</a:t>
            </a:r>
            <a:endParaRPr lang="en-US" sz="4400" dirty="0"/>
          </a:p>
        </p:txBody>
      </p:sp>
      <p:sp>
        <p:nvSpPr>
          <p:cNvPr id="3" name="Content Placeholder 2"/>
          <p:cNvSpPr>
            <a:spLocks noGrp="1"/>
          </p:cNvSpPr>
          <p:nvPr>
            <p:ph idx="1"/>
          </p:nvPr>
        </p:nvSpPr>
        <p:spPr/>
        <p:txBody>
          <a:bodyPr>
            <a:noAutofit/>
          </a:bodyPr>
          <a:lstStyle/>
          <a:p>
            <a:r>
              <a:rPr lang="en-US" sz="2800" dirty="0" smtClean="0"/>
              <a:t>Reasons for slow uptake of the Semantic Web</a:t>
            </a:r>
          </a:p>
          <a:p>
            <a:pPr lvl="1"/>
            <a:r>
              <a:rPr lang="en-US" sz="2400" dirty="0" smtClean="0"/>
              <a:t>Few successful paradigms of tools and “killer” applications</a:t>
            </a:r>
          </a:p>
          <a:p>
            <a:pPr lvl="1"/>
            <a:r>
              <a:rPr lang="en-US" sz="2400" dirty="0" smtClean="0"/>
              <a:t>Few data</a:t>
            </a:r>
          </a:p>
          <a:p>
            <a:pPr lvl="1"/>
            <a:r>
              <a:rPr lang="en-US" sz="2400" dirty="0" smtClean="0"/>
              <a:t>“Chicken-and-egg” problem</a:t>
            </a:r>
          </a:p>
          <a:p>
            <a:r>
              <a:rPr lang="en-US" sz="2800" dirty="0" smtClean="0"/>
              <a:t>Relational databases hold the majority of data on the World Wide Web</a:t>
            </a:r>
          </a:p>
          <a:p>
            <a:r>
              <a:rPr lang="en-US" sz="2800" dirty="0" smtClean="0"/>
              <a:t>Automated extraction of RDB contents in RDF</a:t>
            </a:r>
          </a:p>
          <a:p>
            <a:r>
              <a:rPr lang="en-US" sz="2800" dirty="0" smtClean="0"/>
              <a:t>Generation of a critical mass of Semantic Web data</a:t>
            </a:r>
          </a:p>
          <a:p>
            <a:r>
              <a:rPr lang="en-US" sz="2800" dirty="0" smtClean="0"/>
              <a:t>Increased </a:t>
            </a:r>
            <a:r>
              <a:rPr lang="en-US" sz="2800" dirty="0"/>
              <a:t>production of SW </a:t>
            </a:r>
            <a:r>
              <a:rPr lang="en-US" sz="2800" dirty="0" smtClean="0"/>
              <a:t>applications and tools anticipated</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293</a:t>
            </a:fld>
            <a:endParaRPr lang="en-US"/>
          </a:p>
        </p:txBody>
      </p:sp>
    </p:spTree>
    <p:extLst>
      <p:ext uri="{BB962C8B-B14F-4D97-AF65-F5344CB8AC3E}">
        <p14:creationId xmlns:p14="http://schemas.microsoft.com/office/powerpoint/2010/main" val="272188416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Learning (1)</a:t>
            </a:r>
            <a:endParaRPr lang="en-US" dirty="0"/>
          </a:p>
        </p:txBody>
      </p:sp>
      <p:sp>
        <p:nvSpPr>
          <p:cNvPr id="3" name="Content Placeholder 2"/>
          <p:cNvSpPr>
            <a:spLocks noGrp="1"/>
          </p:cNvSpPr>
          <p:nvPr>
            <p:ph idx="1"/>
          </p:nvPr>
        </p:nvSpPr>
        <p:spPr/>
        <p:txBody>
          <a:bodyPr>
            <a:noAutofit/>
          </a:bodyPr>
          <a:lstStyle/>
          <a:p>
            <a:r>
              <a:rPr lang="en-US" sz="3200" dirty="0" smtClean="0"/>
              <a:t>Manual development of ontologies is difficult, time-consuming and error-prone</a:t>
            </a:r>
          </a:p>
          <a:p>
            <a:r>
              <a:rPr lang="en-US" sz="3200" dirty="0" smtClean="0"/>
              <a:t>Ontology learning</a:t>
            </a:r>
          </a:p>
          <a:p>
            <a:pPr lvl="1"/>
            <a:r>
              <a:rPr lang="en-US" sz="2800" dirty="0" smtClean="0"/>
              <a:t>Semi-automatic extraction of ontologies from free texts, semi-structured documents, controlled vocabularies, thesauri etc.</a:t>
            </a:r>
          </a:p>
          <a:p>
            <a:pPr lvl="1"/>
            <a:r>
              <a:rPr lang="en-US" sz="2800" dirty="0" smtClean="0"/>
              <a:t>Relational databases can be sources of domain knowledge as well</a:t>
            </a:r>
          </a:p>
          <a:p>
            <a:pPr lvl="1"/>
            <a:r>
              <a:rPr lang="en-US" sz="2800" dirty="0" smtClean="0"/>
              <a:t>Information gathered from database schema, contents, queries and stored procedures</a:t>
            </a:r>
          </a:p>
          <a:p>
            <a:pPr lvl="1"/>
            <a:r>
              <a:rPr lang="en-US" sz="2800" dirty="0" smtClean="0"/>
              <a:t>Supervision from domain expert is necessary</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294</a:t>
            </a:fld>
            <a:endParaRPr lang="en-US"/>
          </a:p>
        </p:txBody>
      </p:sp>
    </p:spTree>
    <p:extLst>
      <p:ext uri="{BB962C8B-B14F-4D97-AF65-F5344CB8AC3E}">
        <p14:creationId xmlns:p14="http://schemas.microsoft.com/office/powerpoint/2010/main" val="297302145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Learning (2)</a:t>
            </a:r>
            <a:endParaRPr lang="en-US" dirty="0"/>
          </a:p>
        </p:txBody>
      </p:sp>
      <p:sp>
        <p:nvSpPr>
          <p:cNvPr id="3" name="Content Placeholder 2"/>
          <p:cNvSpPr>
            <a:spLocks noGrp="1"/>
          </p:cNvSpPr>
          <p:nvPr>
            <p:ph idx="1"/>
          </p:nvPr>
        </p:nvSpPr>
        <p:spPr/>
        <p:txBody>
          <a:bodyPr>
            <a:normAutofit/>
          </a:bodyPr>
          <a:lstStyle/>
          <a:p>
            <a:r>
              <a:rPr lang="en-US" sz="3200" dirty="0" smtClean="0"/>
              <a:t>Useful in domains where there is no suitable ontology</a:t>
            </a:r>
          </a:p>
          <a:p>
            <a:pPr lvl="1"/>
            <a:r>
              <a:rPr lang="en-US" sz="2800" dirty="0" smtClean="0"/>
              <a:t>Typical in the </a:t>
            </a:r>
            <a:r>
              <a:rPr lang="en-US" sz="2800" dirty="0"/>
              <a:t>earlier Semantic </a:t>
            </a:r>
            <a:r>
              <a:rPr lang="en-US" sz="2800" dirty="0" smtClean="0"/>
              <a:t>Web years</a:t>
            </a:r>
          </a:p>
          <a:p>
            <a:r>
              <a:rPr lang="en-US" sz="3200" dirty="0" smtClean="0"/>
              <a:t>Nowadays, ontology learning for the creation of a “wrapping” ontology for an RDB in:</a:t>
            </a:r>
          </a:p>
          <a:p>
            <a:pPr lvl="1"/>
            <a:r>
              <a:rPr lang="en-US" sz="2800" dirty="0" smtClean="0"/>
              <a:t>OBDA</a:t>
            </a:r>
          </a:p>
          <a:p>
            <a:pPr lvl="1"/>
            <a:r>
              <a:rPr lang="en-US" sz="2800" dirty="0" smtClean="0"/>
              <a:t>Database integration</a:t>
            </a:r>
            <a:endParaRPr lang="en-US" sz="28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295</a:t>
            </a:fld>
            <a:endParaRPr lang="en-US"/>
          </a:p>
        </p:txBody>
      </p:sp>
    </p:spTree>
    <p:extLst>
      <p:ext uri="{BB962C8B-B14F-4D97-AF65-F5344CB8AC3E}">
        <p14:creationId xmlns:p14="http://schemas.microsoft.com/office/powerpoint/2010/main" val="411346446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Intended </a:t>
            </a:r>
            <a:r>
              <a:rPr lang="en-US" sz="4400" dirty="0" smtClean="0"/>
              <a:t>Meaning of a Relational Schema (1)</a:t>
            </a:r>
            <a:endParaRPr lang="en-US" sz="4400" dirty="0"/>
          </a:p>
        </p:txBody>
      </p:sp>
      <p:sp>
        <p:nvSpPr>
          <p:cNvPr id="3" name="Content Placeholder 2"/>
          <p:cNvSpPr>
            <a:spLocks noGrp="1"/>
          </p:cNvSpPr>
          <p:nvPr>
            <p:ph idx="1"/>
          </p:nvPr>
        </p:nvSpPr>
        <p:spPr/>
        <p:txBody>
          <a:bodyPr>
            <a:normAutofit/>
          </a:bodyPr>
          <a:lstStyle/>
          <a:p>
            <a:r>
              <a:rPr lang="en-US" sz="3200" dirty="0" smtClean="0"/>
              <a:t>Database schema design</a:t>
            </a:r>
          </a:p>
          <a:p>
            <a:pPr lvl="1"/>
            <a:r>
              <a:rPr lang="en-US" sz="2800" dirty="0" smtClean="0"/>
              <a:t>Conceptual model </a:t>
            </a:r>
            <a:r>
              <a:rPr lang="en-US" sz="2800" dirty="0" smtClean="0">
                <a:latin typeface="Times New Roman" panose="02020603050405020304" pitchFamily="18" charset="0"/>
                <a:cs typeface="Times New Roman" panose="02020603050405020304" pitchFamily="18" charset="0"/>
              </a:rPr>
              <a:t>→</a:t>
            </a:r>
            <a:r>
              <a:rPr lang="en-US" sz="2800" dirty="0" smtClean="0"/>
              <a:t> relational model</a:t>
            </a:r>
          </a:p>
          <a:p>
            <a:pPr lvl="1"/>
            <a:r>
              <a:rPr lang="en-US" sz="2800" dirty="0" smtClean="0"/>
              <a:t>Subsequent changes often directly to the relational model</a:t>
            </a:r>
          </a:p>
          <a:p>
            <a:pPr lvl="1"/>
            <a:r>
              <a:rPr lang="en-US" sz="2800" dirty="0" smtClean="0"/>
              <a:t>Initial conceptual model lost</a:t>
            </a:r>
          </a:p>
          <a:p>
            <a:pPr lvl="1"/>
            <a:r>
              <a:rPr lang="en-US" sz="2800" dirty="0" smtClean="0"/>
              <a:t>Hard to re-engineer to another model (e.g. object-oriented)</a:t>
            </a:r>
          </a:p>
          <a:p>
            <a:r>
              <a:rPr lang="en-US" sz="3200" dirty="0" smtClean="0"/>
              <a:t>Definition of correspondences between RDB and ontology</a:t>
            </a:r>
          </a:p>
          <a:p>
            <a:pPr lvl="1"/>
            <a:r>
              <a:rPr lang="en-US" sz="2800" dirty="0" smtClean="0"/>
              <a:t>Semantic grounding of the meaning of the former</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296</a:t>
            </a:fld>
            <a:endParaRPr lang="en-US"/>
          </a:p>
        </p:txBody>
      </p:sp>
    </p:spTree>
    <p:extLst>
      <p:ext uri="{BB962C8B-B14F-4D97-AF65-F5344CB8AC3E}">
        <p14:creationId xmlns:p14="http://schemas.microsoft.com/office/powerpoint/2010/main" val="404810826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Intended </a:t>
            </a:r>
            <a:r>
              <a:rPr lang="en-US" sz="4400" dirty="0" smtClean="0"/>
              <a:t>Meaning of a Relational Schema (2)</a:t>
            </a:r>
            <a:endParaRPr lang="en-US" sz="4400" dirty="0"/>
          </a:p>
        </p:txBody>
      </p:sp>
      <p:sp>
        <p:nvSpPr>
          <p:cNvPr id="3" name="Content Placeholder 2"/>
          <p:cNvSpPr>
            <a:spLocks noGrp="1"/>
          </p:cNvSpPr>
          <p:nvPr>
            <p:ph idx="1"/>
          </p:nvPr>
        </p:nvSpPr>
        <p:spPr/>
        <p:txBody>
          <a:bodyPr>
            <a:normAutofit/>
          </a:bodyPr>
          <a:lstStyle/>
          <a:p>
            <a:r>
              <a:rPr lang="en-US" sz="3200" dirty="0" smtClean="0"/>
              <a:t>Facilitates:</a:t>
            </a:r>
          </a:p>
          <a:p>
            <a:pPr lvl="1"/>
            <a:r>
              <a:rPr lang="en-US" sz="2800" dirty="0" smtClean="0"/>
              <a:t>Database maintenance</a:t>
            </a:r>
          </a:p>
          <a:p>
            <a:pPr lvl="1"/>
            <a:r>
              <a:rPr lang="en-US" sz="2800" dirty="0" smtClean="0"/>
              <a:t>Integration with other data sources</a:t>
            </a:r>
          </a:p>
          <a:p>
            <a:pPr lvl="1"/>
            <a:r>
              <a:rPr lang="en-US" sz="2800" dirty="0" smtClean="0"/>
              <a:t>Mapping discovery between 2 or more database schemas</a:t>
            </a:r>
            <a:endParaRPr lang="en-US" sz="2800" dirty="0"/>
          </a:p>
          <a:p>
            <a:r>
              <a:rPr lang="en-US" sz="3200" dirty="0" smtClean="0"/>
              <a:t>In </a:t>
            </a:r>
            <a:r>
              <a:rPr lang="en-US" sz="3200" dirty="0"/>
              <a:t>the latter case, </a:t>
            </a:r>
            <a:r>
              <a:rPr lang="en-US" sz="3200" dirty="0" smtClean="0"/>
              <a:t>database-to-ontology mappings are used </a:t>
            </a:r>
            <a:r>
              <a:rPr lang="en-US" sz="3200" dirty="0"/>
              <a:t>as </a:t>
            </a:r>
            <a:r>
              <a:rPr lang="en-US" sz="3200" dirty="0" smtClean="0"/>
              <a:t>a </a:t>
            </a:r>
            <a:r>
              <a:rPr lang="en-US" sz="3200" dirty="0"/>
              <a:t>reference point for </a:t>
            </a:r>
            <a:r>
              <a:rPr lang="en-US" sz="3200" dirty="0" smtClean="0"/>
              <a:t>the construction </a:t>
            </a:r>
            <a:r>
              <a:rPr lang="en-US" sz="3200" dirty="0"/>
              <a:t>of inter-database schema </a:t>
            </a:r>
            <a:r>
              <a:rPr lang="en-US" sz="3200" dirty="0" smtClean="0"/>
              <a:t>mappings</a:t>
            </a:r>
            <a:endParaRPr lang="en-US" sz="32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297</a:t>
            </a:fld>
            <a:endParaRPr lang="en-US"/>
          </a:p>
        </p:txBody>
      </p:sp>
    </p:spTree>
    <p:extLst>
      <p:ext uri="{BB962C8B-B14F-4D97-AF65-F5344CB8AC3E}">
        <p14:creationId xmlns:p14="http://schemas.microsoft.com/office/powerpoint/2010/main" val="302021859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Database Integration with Other Data Sources</a:t>
            </a:r>
            <a:endParaRPr lang="en-US" sz="4000" dirty="0"/>
          </a:p>
        </p:txBody>
      </p:sp>
      <p:sp>
        <p:nvSpPr>
          <p:cNvPr id="3" name="Content Placeholder 2"/>
          <p:cNvSpPr>
            <a:spLocks noGrp="1"/>
          </p:cNvSpPr>
          <p:nvPr>
            <p:ph idx="1"/>
          </p:nvPr>
        </p:nvSpPr>
        <p:spPr>
          <a:xfrm>
            <a:off x="1097279" y="1845734"/>
            <a:ext cx="10431105" cy="4023360"/>
          </a:xfrm>
        </p:spPr>
        <p:txBody>
          <a:bodyPr>
            <a:noAutofit/>
          </a:bodyPr>
          <a:lstStyle/>
          <a:p>
            <a:r>
              <a:rPr lang="en-US" sz="2800" dirty="0" smtClean="0"/>
              <a:t>Mapping RDB to RDF enables integration with existing RDF content</a:t>
            </a:r>
          </a:p>
          <a:p>
            <a:pPr lvl="1"/>
            <a:r>
              <a:rPr lang="en-US" sz="2400" dirty="0"/>
              <a:t>C</a:t>
            </a:r>
            <a:r>
              <a:rPr lang="en-US" sz="2400" dirty="0" smtClean="0"/>
              <a:t>ontent generated from either structured or unstructured sources</a:t>
            </a:r>
          </a:p>
          <a:p>
            <a:r>
              <a:rPr lang="en-US" sz="2800" dirty="0" smtClean="0"/>
              <a:t>Linked Data paradigm</a:t>
            </a:r>
          </a:p>
          <a:p>
            <a:pPr lvl="1"/>
            <a:r>
              <a:rPr lang="en-US" sz="2400" dirty="0" smtClean="0"/>
              <a:t>Vocabulary reuse</a:t>
            </a:r>
          </a:p>
          <a:p>
            <a:pPr lvl="1"/>
            <a:r>
              <a:rPr lang="en-US" sz="2400" dirty="0" smtClean="0"/>
              <a:t>Inter-dataset links</a:t>
            </a:r>
          </a:p>
          <a:p>
            <a:pPr lvl="1"/>
            <a:r>
              <a:rPr lang="en-US" sz="2400" dirty="0" smtClean="0"/>
              <a:t>Identifier reuse</a:t>
            </a:r>
          </a:p>
          <a:p>
            <a:pPr lvl="1"/>
            <a:r>
              <a:rPr lang="en-US" sz="2400" dirty="0" smtClean="0"/>
              <a:t>Facilitates data source integration at global level</a:t>
            </a:r>
          </a:p>
          <a:p>
            <a:pPr lvl="1"/>
            <a:r>
              <a:rPr lang="en-US" sz="2400" dirty="0" smtClean="0"/>
              <a:t>Billions of RDF </a:t>
            </a:r>
            <a:r>
              <a:rPr lang="en-US" sz="2400" dirty="0"/>
              <a:t>statements from several domains of interest</a:t>
            </a:r>
            <a:endParaRPr lang="en-US" sz="2400" dirty="0" smtClean="0"/>
          </a:p>
          <a:p>
            <a:r>
              <a:rPr lang="en-US" sz="2800" dirty="0" smtClean="0"/>
              <a:t>Integration of RDB content with Linked Data offers unlimited potential</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298</a:t>
            </a:fld>
            <a:endParaRPr lang="en-US"/>
          </a:p>
        </p:txBody>
      </p:sp>
    </p:spTree>
    <p:extLst>
      <p:ext uri="{BB962C8B-B14F-4D97-AF65-F5344CB8AC3E}">
        <p14:creationId xmlns:p14="http://schemas.microsoft.com/office/powerpoint/2010/main" val="44886226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endParaRPr lang="el-GR" sz="3200" dirty="0" smtClean="0">
              <a:solidFill>
                <a:schemeClr val="tx1">
                  <a:lumMod val="50000"/>
                  <a:lumOff val="50000"/>
                </a:schemeClr>
              </a:solidFill>
            </a:endParaRPr>
          </a:p>
          <a:p>
            <a:r>
              <a:rPr lang="en-US" sz="3200" dirty="0">
                <a:solidFill>
                  <a:schemeClr val="tx1">
                    <a:lumMod val="50000"/>
                    <a:lumOff val="50000"/>
                  </a:schemeClr>
                </a:solidFill>
              </a:rPr>
              <a:t>Motivation-Benefits</a:t>
            </a:r>
          </a:p>
          <a:p>
            <a:r>
              <a:rPr lang="en-US" sz="3200" dirty="0" smtClean="0"/>
              <a:t>Classification </a:t>
            </a:r>
            <a:r>
              <a:rPr lang="en-US" sz="3200" dirty="0"/>
              <a:t>of approaches</a:t>
            </a:r>
          </a:p>
          <a:p>
            <a:r>
              <a:rPr lang="en-US" sz="3200" dirty="0">
                <a:solidFill>
                  <a:schemeClr val="tx1">
                    <a:lumMod val="50000"/>
                    <a:lumOff val="50000"/>
                  </a:schemeClr>
                </a:solidFill>
              </a:rPr>
              <a:t>Creating ontology and triples from a relational database</a:t>
            </a:r>
          </a:p>
          <a:p>
            <a:r>
              <a:rPr lang="en-US" sz="3200" dirty="0">
                <a:solidFill>
                  <a:schemeClr val="tx1">
                    <a:lumMod val="50000"/>
                    <a:lumOff val="50000"/>
                  </a:schemeClr>
                </a:solidFill>
              </a:rPr>
              <a:t>Complete example</a:t>
            </a:r>
          </a:p>
          <a:p>
            <a:r>
              <a:rPr lang="en-US" sz="3200" dirty="0">
                <a:solidFill>
                  <a:schemeClr val="tx1">
                    <a:lumMod val="50000"/>
                    <a:lumOff val="50000"/>
                  </a:schemeClr>
                </a:solidFill>
              </a:rPr>
              <a:t>Future outlook</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299</a:t>
            </a:fld>
            <a:endParaRPr lang="en-US"/>
          </a:p>
        </p:txBody>
      </p:sp>
    </p:spTree>
    <p:extLst>
      <p:ext uri="{BB962C8B-B14F-4D97-AF65-F5344CB8AC3E}">
        <p14:creationId xmlns:p14="http://schemas.microsoft.com/office/powerpoint/2010/main" val="97440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1175657" y="1845733"/>
            <a:ext cx="9980023" cy="4441855"/>
          </a:xfrm>
        </p:spPr>
        <p:txBody>
          <a:bodyPr>
            <a:normAutofit lnSpcReduction="10000"/>
          </a:bodyPr>
          <a:lstStyle/>
          <a:p>
            <a:pPr marL="514350" indent="-514350">
              <a:buClr>
                <a:schemeClr val="tx1">
                  <a:lumMod val="75000"/>
                  <a:lumOff val="25000"/>
                </a:schemeClr>
              </a:buClr>
              <a:buFont typeface="+mj-lt"/>
              <a:buAutoNum type="arabicPeriod"/>
            </a:pPr>
            <a:r>
              <a:rPr lang="en-US" sz="3200" dirty="0" smtClean="0"/>
              <a:t>Introduction</a:t>
            </a:r>
            <a:r>
              <a:rPr lang="en-US" sz="3200" dirty="0"/>
              <a:t>: Linked Data and the Semantic </a:t>
            </a:r>
            <a:r>
              <a:rPr lang="en-US" sz="3200" dirty="0" smtClean="0"/>
              <a:t>Web</a:t>
            </a:r>
          </a:p>
          <a:p>
            <a:pPr marL="514350" indent="-514350">
              <a:buClr>
                <a:schemeClr val="tx1">
                  <a:lumMod val="75000"/>
                  <a:lumOff val="25000"/>
                </a:schemeClr>
              </a:buClr>
              <a:buFont typeface="+mj-lt"/>
              <a:buAutoNum type="arabicPeriod"/>
            </a:pPr>
            <a:r>
              <a:rPr lang="en-US" sz="3200" dirty="0" smtClean="0"/>
              <a:t>Technical Background</a:t>
            </a:r>
          </a:p>
          <a:p>
            <a:pPr marL="514350" indent="-514350">
              <a:buClr>
                <a:schemeClr val="tx1">
                  <a:lumMod val="75000"/>
                  <a:lumOff val="25000"/>
                </a:schemeClr>
              </a:buClr>
              <a:buFont typeface="+mj-lt"/>
              <a:buAutoNum type="arabicPeriod"/>
            </a:pPr>
            <a:r>
              <a:rPr lang="en-US" sz="3200" dirty="0" smtClean="0"/>
              <a:t>Deploying </a:t>
            </a:r>
            <a:r>
              <a:rPr lang="en-US" sz="3200" dirty="0"/>
              <a:t>Linked Open Data: </a:t>
            </a:r>
            <a:r>
              <a:rPr lang="en-US" sz="3200" dirty="0" smtClean="0"/>
              <a:t>Methodologies and </a:t>
            </a:r>
            <a:r>
              <a:rPr lang="en-US" sz="3200" dirty="0"/>
              <a:t>Software </a:t>
            </a:r>
            <a:r>
              <a:rPr lang="en-US" sz="3200" dirty="0" smtClean="0"/>
              <a:t>Tools</a:t>
            </a:r>
          </a:p>
          <a:p>
            <a:pPr marL="514350" indent="-514350">
              <a:buClr>
                <a:schemeClr val="tx1">
                  <a:lumMod val="75000"/>
                  <a:lumOff val="25000"/>
                </a:schemeClr>
              </a:buClr>
              <a:buFont typeface="+mj-lt"/>
              <a:buAutoNum type="arabicPeriod"/>
            </a:pPr>
            <a:r>
              <a:rPr lang="en-US" sz="3200" dirty="0" smtClean="0"/>
              <a:t>Creating </a:t>
            </a:r>
            <a:r>
              <a:rPr lang="en-US" sz="3200" dirty="0"/>
              <a:t>Linked Data from Relational </a:t>
            </a:r>
            <a:r>
              <a:rPr lang="en-US" sz="3200" dirty="0" smtClean="0"/>
              <a:t>Databases</a:t>
            </a:r>
          </a:p>
          <a:p>
            <a:pPr marL="514350" indent="-514350">
              <a:buClr>
                <a:schemeClr val="tx1">
                  <a:lumMod val="75000"/>
                  <a:lumOff val="25000"/>
                </a:schemeClr>
              </a:buClr>
              <a:buFont typeface="+mj-lt"/>
              <a:buAutoNum type="arabicPeriod"/>
            </a:pPr>
            <a:r>
              <a:rPr lang="en-US" sz="3200" dirty="0" smtClean="0"/>
              <a:t>Generating </a:t>
            </a:r>
            <a:r>
              <a:rPr lang="en-US" sz="3200" dirty="0"/>
              <a:t>Linked Data in Real-time from </a:t>
            </a:r>
            <a:r>
              <a:rPr lang="en-US" sz="3200" dirty="0" smtClean="0"/>
              <a:t>Sensor Data Streams</a:t>
            </a:r>
          </a:p>
          <a:p>
            <a:pPr marL="514350" indent="-514350">
              <a:buClr>
                <a:schemeClr val="tx1">
                  <a:lumMod val="75000"/>
                  <a:lumOff val="25000"/>
                </a:schemeClr>
              </a:buClr>
              <a:buFont typeface="+mj-lt"/>
              <a:buAutoNum type="arabicPeriod"/>
            </a:pPr>
            <a:r>
              <a:rPr lang="en-US" sz="3200" dirty="0" smtClean="0"/>
              <a:t>Conclusions</a:t>
            </a:r>
            <a:r>
              <a:rPr lang="en-US" sz="3200" dirty="0"/>
              <a:t>: Summary and Outlook</a:t>
            </a:r>
            <a:endParaRPr lang="en-US" sz="3200" dirty="0" smtClean="0"/>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Tree>
    <p:extLst>
      <p:ext uri="{BB962C8B-B14F-4D97-AF65-F5344CB8AC3E}">
        <p14:creationId xmlns:p14="http://schemas.microsoft.com/office/powerpoint/2010/main" val="35482594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200" dirty="0" smtClean="0"/>
                  <a:t>A </a:t>
                </a:r>
                <a:r>
                  <a:rPr lang="en-US" sz="3200" dirty="0"/>
                  <a:t>data integration </a:t>
                </a:r>
                <a:r>
                  <a:rPr lang="en-US" sz="3200" dirty="0" smtClean="0"/>
                  <a:t>system</a:t>
                </a:r>
              </a:p>
              <a:p>
                <a:pPr lvl="1"/>
                <a:r>
                  <a:rPr lang="en-US" sz="2800" dirty="0" smtClean="0"/>
                  <a:t>A triple </a:t>
                </a:r>
                <a14:m>
                  <m:oMath xmlns:m="http://schemas.openxmlformats.org/officeDocument/2006/math">
                    <m:r>
                      <a:rPr lang="en-US" sz="2800" i="1">
                        <a:latin typeface="Cambria Math" panose="02040503050406030204" pitchFamily="18" charset="0"/>
                      </a:rPr>
                      <m:t>𝐼</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𝐺</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𝑀</m:t>
                        </m:r>
                      </m:e>
                    </m:d>
                  </m:oMath>
                </a14:m>
                <a:endParaRPr lang="en-US" sz="2800" dirty="0"/>
              </a:p>
              <a:p>
                <a:pPr lvl="2"/>
                <a:r>
                  <a:rPr lang="en-US" sz="2400" i="1" dirty="0"/>
                  <a:t>G</a:t>
                </a:r>
                <a:r>
                  <a:rPr lang="en-US" sz="2400" dirty="0"/>
                  <a:t> is the global schema,</a:t>
                </a:r>
              </a:p>
              <a:p>
                <a:pPr lvl="2"/>
                <a:r>
                  <a:rPr lang="en-US" sz="2400" i="1" dirty="0"/>
                  <a:t>S</a:t>
                </a:r>
                <a:r>
                  <a:rPr lang="en-US" sz="2400" dirty="0"/>
                  <a:t> is the source schema and</a:t>
                </a:r>
              </a:p>
              <a:p>
                <a:pPr lvl="2"/>
                <a:r>
                  <a:rPr lang="en-US" sz="2400" i="1" dirty="0"/>
                  <a:t>M</a:t>
                </a:r>
                <a:r>
                  <a:rPr lang="en-US" sz="2400" dirty="0"/>
                  <a:t> is a </a:t>
                </a:r>
                <a:r>
                  <a:rPr lang="en-US" sz="2400" dirty="0" smtClean="0"/>
                  <a:t>set of mappings </a:t>
                </a:r>
                <a:r>
                  <a:rPr lang="en-US" sz="2400" dirty="0"/>
                  <a:t>between </a:t>
                </a:r>
                <a:r>
                  <a:rPr lang="en-US" sz="2400" i="1" dirty="0"/>
                  <a:t>G</a:t>
                </a:r>
                <a:r>
                  <a:rPr lang="en-US" sz="2400" dirty="0"/>
                  <a:t> and </a:t>
                </a:r>
                <a:r>
                  <a:rPr lang="en-US" sz="2400" i="1" dirty="0" smtClean="0"/>
                  <a:t>S</a:t>
                </a:r>
              </a:p>
              <a:p>
                <a:endParaRPr lang="en-US" sz="3200" dirty="0"/>
              </a:p>
              <a:p>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2941"/>
                </a:stretch>
              </a:blipFill>
            </p:spPr>
            <p:txBody>
              <a:bodyPr/>
              <a:lstStyle/>
              <a:p>
                <a:r>
                  <a:rPr lang="el-GR">
                    <a:noFill/>
                  </a:rPr>
                  <a:t> </a:t>
                </a:r>
              </a:p>
            </p:txBody>
          </p:sp>
        </mc:Fallback>
      </mc:AlternateContent>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30</a:t>
            </a:fld>
            <a:endParaRPr lang="en-US"/>
          </a:p>
        </p:txBody>
      </p:sp>
    </p:spTree>
    <p:extLst>
      <p:ext uri="{BB962C8B-B14F-4D97-AF65-F5344CB8AC3E}">
        <p14:creationId xmlns:p14="http://schemas.microsoft.com/office/powerpoint/2010/main" val="86357358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Classifications (1)</a:t>
            </a:r>
            <a:endParaRPr lang="en-US" dirty="0"/>
          </a:p>
        </p:txBody>
      </p:sp>
      <p:sp>
        <p:nvSpPr>
          <p:cNvPr id="3" name="Content Placeholder 2"/>
          <p:cNvSpPr>
            <a:spLocks noGrp="1"/>
          </p:cNvSpPr>
          <p:nvPr>
            <p:ph idx="1"/>
          </p:nvPr>
        </p:nvSpPr>
        <p:spPr/>
        <p:txBody>
          <a:bodyPr>
            <a:normAutofit/>
          </a:bodyPr>
          <a:lstStyle/>
          <a:p>
            <a:r>
              <a:rPr lang="en-US" sz="3200" dirty="0" smtClean="0"/>
              <a:t>Several classification schemes proposed for database-to-ontology mapping approaches</a:t>
            </a:r>
          </a:p>
          <a:p>
            <a:r>
              <a:rPr lang="en-US" sz="3200" dirty="0" smtClean="0"/>
              <a:t>Classification </a:t>
            </a:r>
            <a:r>
              <a:rPr lang="en-US" sz="3200" dirty="0"/>
              <a:t>criteria </a:t>
            </a:r>
            <a:r>
              <a:rPr lang="en-US" sz="3200" dirty="0" smtClean="0"/>
              <a:t>vs. descriptive measures</a:t>
            </a:r>
          </a:p>
          <a:p>
            <a:pPr lvl="1"/>
            <a:r>
              <a:rPr lang="en-US" sz="2800" dirty="0" smtClean="0"/>
              <a:t>Classification criteria</a:t>
            </a:r>
          </a:p>
          <a:p>
            <a:pPr lvl="2"/>
            <a:r>
              <a:rPr lang="en-US" sz="2400" dirty="0" smtClean="0"/>
              <a:t>Finite number </a:t>
            </a:r>
            <a:r>
              <a:rPr lang="en-US" sz="2400" dirty="0"/>
              <a:t>of </a:t>
            </a:r>
            <a:r>
              <a:rPr lang="en-US" sz="2400" dirty="0" smtClean="0"/>
              <a:t>values</a:t>
            </a:r>
          </a:p>
          <a:p>
            <a:pPr lvl="2"/>
            <a:r>
              <a:rPr lang="en-US" sz="2400" dirty="0" smtClean="0"/>
              <a:t>Should </a:t>
            </a:r>
            <a:r>
              <a:rPr lang="en-US" sz="2400" dirty="0"/>
              <a:t>separate approaches in non-overlapping </a:t>
            </a:r>
            <a:r>
              <a:rPr lang="en-US" sz="2400" dirty="0" smtClean="0"/>
              <a:t>sets</a:t>
            </a:r>
          </a:p>
          <a:p>
            <a:pPr lvl="1"/>
            <a:r>
              <a:rPr lang="en-US" sz="2800" dirty="0" smtClean="0"/>
              <a:t>Descriptive measures</a:t>
            </a:r>
          </a:p>
          <a:p>
            <a:pPr lvl="2"/>
            <a:r>
              <a:rPr lang="en-US" sz="2400" dirty="0" smtClean="0"/>
              <a:t>Can also be qualitative</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300</a:t>
            </a:fld>
            <a:endParaRPr lang="en-US"/>
          </a:p>
        </p:txBody>
      </p:sp>
    </p:spTree>
    <p:extLst>
      <p:ext uri="{BB962C8B-B14F-4D97-AF65-F5344CB8AC3E}">
        <p14:creationId xmlns:p14="http://schemas.microsoft.com/office/powerpoint/2010/main" val="263353797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Classifications (2) </a:t>
            </a:r>
            <a:endParaRPr lang="en-US" dirty="0"/>
          </a:p>
        </p:txBody>
      </p:sp>
      <p:sp>
        <p:nvSpPr>
          <p:cNvPr id="10" name="Date Placeholder 9"/>
          <p:cNvSpPr>
            <a:spLocks noGrp="1"/>
          </p:cNvSpPr>
          <p:nvPr>
            <p:ph type="dt" sz="half" idx="10"/>
          </p:nvPr>
        </p:nvSpPr>
        <p:spPr/>
        <p:txBody>
          <a:bodyPr/>
          <a:lstStyle/>
          <a:p>
            <a:r>
              <a:rPr lang="en-US" smtClean="0"/>
              <a:t>Chapter 4</a:t>
            </a:r>
            <a:endParaRPr lang="en-US"/>
          </a:p>
        </p:txBody>
      </p:sp>
      <p:sp>
        <p:nvSpPr>
          <p:cNvPr id="11" name="Footer Placeholder 10"/>
          <p:cNvSpPr>
            <a:spLocks noGrp="1"/>
          </p:cNvSpPr>
          <p:nvPr>
            <p:ph type="ftr" sz="quarter" idx="11"/>
          </p:nvPr>
        </p:nvSpPr>
        <p:spPr/>
        <p:txBody>
          <a:bodyPr/>
          <a:lstStyle/>
          <a:p>
            <a:r>
              <a:rPr lang="en-US" smtClean="0"/>
              <a:t>Materializing the Web of Linked Data</a:t>
            </a:r>
            <a:endParaRPr lang="en-US"/>
          </a:p>
        </p:txBody>
      </p:sp>
      <p:sp>
        <p:nvSpPr>
          <p:cNvPr id="12" name="Slide Number Placeholder 11"/>
          <p:cNvSpPr>
            <a:spLocks noGrp="1"/>
          </p:cNvSpPr>
          <p:nvPr>
            <p:ph type="sldNum" sz="quarter" idx="12"/>
          </p:nvPr>
        </p:nvSpPr>
        <p:spPr/>
        <p:txBody>
          <a:bodyPr/>
          <a:lstStyle/>
          <a:p>
            <a:fld id="{93ECB2FE-F275-4179-BB2C-35EE9387AA7C}" type="slidenum">
              <a:rPr lang="en-US" smtClean="0"/>
              <a:pPr/>
              <a:t>301</a:t>
            </a:fld>
            <a:endParaRPr lang="en-US"/>
          </a:p>
        </p:txBody>
      </p:sp>
      <p:graphicFrame>
        <p:nvGraphicFramePr>
          <p:cNvPr id="4" name="Table 3"/>
          <p:cNvGraphicFramePr>
            <a:graphicFrameLocks noGrp="1"/>
          </p:cNvGraphicFramePr>
          <p:nvPr>
            <p:extLst/>
          </p:nvPr>
        </p:nvGraphicFramePr>
        <p:xfrm>
          <a:off x="375138" y="1803926"/>
          <a:ext cx="11353441" cy="4454895"/>
        </p:xfrm>
        <a:graphic>
          <a:graphicData uri="http://schemas.openxmlformats.org/drawingml/2006/table">
            <a:tbl>
              <a:tblPr firstRow="1" firstCol="1" bandRow="1">
                <a:tableStyleId>{21E4AEA4-8DFA-4A89-87EB-49C32662AFE0}</a:tableStyleId>
              </a:tblPr>
              <a:tblGrid>
                <a:gridCol w="1817077"/>
                <a:gridCol w="3012831"/>
                <a:gridCol w="3188677"/>
                <a:gridCol w="3334856"/>
              </a:tblGrid>
              <a:tr h="339055">
                <a:tc>
                  <a:txBody>
                    <a:bodyPr/>
                    <a:lstStyle/>
                    <a:p>
                      <a:pPr marL="0" marR="0" algn="ctr">
                        <a:spcBef>
                          <a:spcPts val="0"/>
                        </a:spcBef>
                        <a:spcAft>
                          <a:spcPts val="0"/>
                        </a:spcAft>
                      </a:pPr>
                      <a:r>
                        <a:rPr lang="en-US" sz="1200" dirty="0">
                          <a:effectLst/>
                        </a:rPr>
                        <a:t>Work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a:effectLst/>
                        </a:rPr>
                        <a:t>Classification criteria</a:t>
                      </a:r>
                      <a:endParaRPr lang="en-US" sz="1400">
                        <a:effectLst/>
                      </a:endParaRPr>
                    </a:p>
                    <a:p>
                      <a:pPr marL="0" marR="0" algn="ctr">
                        <a:spcBef>
                          <a:spcPts val="0"/>
                        </a:spcBef>
                        <a:spcAft>
                          <a:spcPts val="0"/>
                        </a:spcAft>
                      </a:pPr>
                      <a:r>
                        <a:rPr lang="en-US" sz="1200">
                          <a:effectLst/>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a:effectLst/>
                        </a:rPr>
                        <a:t>Values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a:effectLst/>
                        </a:rPr>
                        <a:t>Descriptive parameters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r h="1186695">
                <a:tc>
                  <a:txBody>
                    <a:bodyPr/>
                    <a:lstStyle/>
                    <a:p>
                      <a:pPr marL="0" marR="0">
                        <a:spcBef>
                          <a:spcPts val="0"/>
                        </a:spcBef>
                        <a:spcAft>
                          <a:spcPts val="0"/>
                        </a:spcAft>
                      </a:pPr>
                      <a:r>
                        <a:rPr lang="en-US" sz="1200" dirty="0">
                          <a:effectLst/>
                        </a:rPr>
                        <a:t>(Auer et al. 2009)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dirty="0">
                          <a:effectLst/>
                        </a:rPr>
                        <a:t>Automation in the creation of mapping</a:t>
                      </a:r>
                      <a:endParaRPr lang="en-US" sz="1400" dirty="0">
                        <a:effectLst/>
                      </a:endParaRPr>
                    </a:p>
                    <a:p>
                      <a:pPr marL="342900" marR="0" lvl="0" indent="-342900">
                        <a:spcBef>
                          <a:spcPts val="0"/>
                        </a:spcBef>
                        <a:spcAft>
                          <a:spcPts val="0"/>
                        </a:spcAft>
                        <a:buFont typeface="+mj-lt"/>
                        <a:buAutoNum type="alphaLcPeriod"/>
                      </a:pPr>
                      <a:r>
                        <a:rPr lang="en-US" sz="1200" dirty="0">
                          <a:effectLst/>
                        </a:rPr>
                        <a:t>Source of semantics considered</a:t>
                      </a:r>
                      <a:endParaRPr lang="en-US" sz="1400" dirty="0">
                        <a:effectLst/>
                      </a:endParaRPr>
                    </a:p>
                    <a:p>
                      <a:pPr marL="342900" marR="0" lvl="0" indent="-342900">
                        <a:spcBef>
                          <a:spcPts val="0"/>
                        </a:spcBef>
                        <a:spcAft>
                          <a:spcPts val="0"/>
                        </a:spcAft>
                        <a:buFont typeface="+mj-lt"/>
                        <a:buAutoNum type="alphaLcPeriod"/>
                      </a:pPr>
                      <a:r>
                        <a:rPr lang="en-US" sz="1200" dirty="0">
                          <a:effectLst/>
                        </a:rPr>
                        <a:t>Access paradigm</a:t>
                      </a:r>
                      <a:endParaRPr lang="en-US" sz="1400" dirty="0">
                        <a:effectLst/>
                      </a:endParaRPr>
                    </a:p>
                    <a:p>
                      <a:pPr marL="342900" marR="0" lvl="0" indent="-342900">
                        <a:spcBef>
                          <a:spcPts val="0"/>
                        </a:spcBef>
                        <a:spcAft>
                          <a:spcPts val="0"/>
                        </a:spcAft>
                        <a:buFont typeface="+mj-lt"/>
                        <a:buAutoNum type="alphaLcPeriod"/>
                      </a:pPr>
                      <a:r>
                        <a:rPr lang="en-US" sz="1200" dirty="0">
                          <a:effectLst/>
                        </a:rPr>
                        <a:t>Domain reliance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dirty="0">
                          <a:effectLst/>
                        </a:rPr>
                        <a:t>Automatic/Semi-automatic/Manual</a:t>
                      </a:r>
                      <a:endParaRPr lang="en-US" sz="1400" dirty="0">
                        <a:effectLst/>
                      </a:endParaRPr>
                    </a:p>
                    <a:p>
                      <a:pPr marL="342900" marR="0" lvl="0" indent="-342900">
                        <a:spcBef>
                          <a:spcPts val="0"/>
                        </a:spcBef>
                        <a:spcAft>
                          <a:spcPts val="0"/>
                        </a:spcAft>
                        <a:buFont typeface="+mj-lt"/>
                        <a:buAutoNum type="alphaLcPeriod"/>
                      </a:pPr>
                      <a:r>
                        <a:rPr lang="en-US" sz="1200" dirty="0">
                          <a:effectLst/>
                        </a:rPr>
                        <a:t>Existing domain </a:t>
                      </a:r>
                      <a:r>
                        <a:rPr lang="en-US" sz="1200" dirty="0" smtClean="0">
                          <a:effectLst/>
                        </a:rPr>
                        <a:t>ontologies/Database/Database</a:t>
                      </a:r>
                      <a:r>
                        <a:rPr lang="en-US" sz="1200" baseline="0" dirty="0" smtClean="0">
                          <a:effectLst/>
                        </a:rPr>
                        <a:t> </a:t>
                      </a:r>
                      <a:r>
                        <a:rPr lang="en-US" sz="1200" dirty="0" smtClean="0">
                          <a:effectLst/>
                        </a:rPr>
                        <a:t>and </a:t>
                      </a:r>
                      <a:r>
                        <a:rPr lang="en-US" sz="1200" dirty="0">
                          <a:effectLst/>
                        </a:rPr>
                        <a:t>User</a:t>
                      </a:r>
                      <a:endParaRPr lang="en-US" sz="1400" dirty="0">
                        <a:effectLst/>
                      </a:endParaRPr>
                    </a:p>
                    <a:p>
                      <a:pPr marL="342900" marR="0" lvl="0" indent="-342900">
                        <a:spcBef>
                          <a:spcPts val="0"/>
                        </a:spcBef>
                        <a:spcAft>
                          <a:spcPts val="0"/>
                        </a:spcAft>
                        <a:buFont typeface="+mj-lt"/>
                        <a:buAutoNum type="alphaLcPeriod"/>
                      </a:pPr>
                      <a:r>
                        <a:rPr lang="en-US" sz="1200" dirty="0">
                          <a:effectLst/>
                        </a:rPr>
                        <a:t>Extract-Transform-Load (ETL)/</a:t>
                      </a:r>
                      <a:r>
                        <a:rPr lang="en-US" sz="1200" dirty="0" smtClean="0">
                          <a:effectLst/>
                        </a:rPr>
                        <a:t>SPARQL/Linked Data</a:t>
                      </a:r>
                      <a:endParaRPr lang="en-US" sz="1400" dirty="0">
                        <a:effectLst/>
                      </a:endParaRPr>
                    </a:p>
                    <a:p>
                      <a:pPr marL="342900" marR="0" lvl="0" indent="-342900">
                        <a:spcBef>
                          <a:spcPts val="0"/>
                        </a:spcBef>
                        <a:spcAft>
                          <a:spcPts val="0"/>
                        </a:spcAft>
                        <a:buFont typeface="+mj-lt"/>
                        <a:buAutoNum type="alphaLcPeriod"/>
                      </a:pPr>
                      <a:r>
                        <a:rPr lang="en-US" sz="1200" dirty="0">
                          <a:effectLst/>
                        </a:rPr>
                        <a:t>General/Dependent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spcBef>
                          <a:spcPts val="0"/>
                        </a:spcBef>
                        <a:spcAft>
                          <a:spcPts val="0"/>
                        </a:spcAft>
                      </a:pPr>
                      <a:r>
                        <a:rPr lang="en-US" sz="1200">
                          <a:effectLst/>
                        </a:rPr>
                        <a:t>Mapping representation</a:t>
                      </a:r>
                      <a:endParaRPr lang="en-US" sz="1400">
                        <a:effectLst/>
                      </a:endParaRPr>
                    </a:p>
                    <a:p>
                      <a:pPr marL="0" marR="0">
                        <a:spcBef>
                          <a:spcPts val="0"/>
                        </a:spcBef>
                        <a:spcAft>
                          <a:spcPts val="0"/>
                        </a:spcAft>
                      </a:pPr>
                      <a:r>
                        <a:rPr lang="en-US" sz="1200">
                          <a:effectLst/>
                        </a:rPr>
                        <a:t>language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r h="847640">
                <a:tc>
                  <a:txBody>
                    <a:bodyPr/>
                    <a:lstStyle/>
                    <a:p>
                      <a:pPr marL="0" marR="0">
                        <a:spcBef>
                          <a:spcPts val="0"/>
                        </a:spcBef>
                        <a:spcAft>
                          <a:spcPts val="0"/>
                        </a:spcAft>
                      </a:pPr>
                      <a:r>
                        <a:rPr lang="en-US" sz="1200" dirty="0">
                          <a:effectLst/>
                        </a:rPr>
                        <a:t>(</a:t>
                      </a:r>
                      <a:r>
                        <a:rPr lang="en-US" sz="1200" dirty="0" err="1">
                          <a:effectLst/>
                        </a:rPr>
                        <a:t>Barrasa</a:t>
                      </a:r>
                      <a:r>
                        <a:rPr lang="en-US" sz="1200" dirty="0">
                          <a:effectLst/>
                        </a:rPr>
                        <a:t>-Rodriguez and</a:t>
                      </a:r>
                      <a:r>
                        <a:rPr lang="en-US" sz="1400" dirty="0">
                          <a:effectLst/>
                        </a:rPr>
                        <a:t> </a:t>
                      </a:r>
                      <a:r>
                        <a:rPr lang="en-US" sz="1200" dirty="0">
                          <a:effectLst/>
                        </a:rPr>
                        <a:t>Gómez-Pérez 2006)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a:effectLst/>
                        </a:rPr>
                        <a:t>Existence of ontology</a:t>
                      </a:r>
                      <a:endParaRPr lang="en-US" sz="1400">
                        <a:effectLst/>
                      </a:endParaRPr>
                    </a:p>
                    <a:p>
                      <a:pPr marL="342900" marR="0" lvl="0" indent="-342900">
                        <a:spcBef>
                          <a:spcPts val="0"/>
                        </a:spcBef>
                        <a:spcAft>
                          <a:spcPts val="0"/>
                        </a:spcAft>
                        <a:buFont typeface="+mj-lt"/>
                        <a:buAutoNum type="alphaLcPeriod"/>
                      </a:pPr>
                      <a:r>
                        <a:rPr lang="en-US" sz="1200">
                          <a:effectLst/>
                        </a:rPr>
                        <a:t>Architecture</a:t>
                      </a:r>
                      <a:endParaRPr lang="en-US" sz="1400">
                        <a:effectLst/>
                      </a:endParaRPr>
                    </a:p>
                    <a:p>
                      <a:pPr marL="342900" marR="0" lvl="0" indent="-342900">
                        <a:spcBef>
                          <a:spcPts val="0"/>
                        </a:spcBef>
                        <a:spcAft>
                          <a:spcPts val="0"/>
                        </a:spcAft>
                        <a:buFont typeface="+mj-lt"/>
                        <a:buAutoNum type="alphaLcPeriod"/>
                      </a:pPr>
                      <a:r>
                        <a:rPr lang="en-US" sz="1200">
                          <a:effectLst/>
                        </a:rPr>
                        <a:t>Mapping exploitation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228600" marR="0" indent="-228600">
                        <a:spcBef>
                          <a:spcPts val="0"/>
                        </a:spcBef>
                        <a:spcAft>
                          <a:spcPts val="0"/>
                        </a:spcAft>
                      </a:pPr>
                      <a:r>
                        <a:rPr lang="en-US" sz="1200" dirty="0">
                          <a:effectLst/>
                        </a:rPr>
                        <a:t>Yes (ontology reuse)/No (created ad-hoc)</a:t>
                      </a:r>
                      <a:endParaRPr lang="en-US" sz="1400" dirty="0">
                        <a:effectLst/>
                      </a:endParaRPr>
                    </a:p>
                    <a:p>
                      <a:pPr marL="228600" marR="0" indent="-228600">
                        <a:spcBef>
                          <a:spcPts val="0"/>
                        </a:spcBef>
                        <a:spcAft>
                          <a:spcPts val="0"/>
                        </a:spcAft>
                      </a:pPr>
                      <a:r>
                        <a:rPr lang="en-US" sz="1200" dirty="0">
                          <a:effectLst/>
                        </a:rPr>
                        <a:t>Wrapper/Generic engine and declarative definition</a:t>
                      </a:r>
                      <a:endParaRPr lang="en-US" sz="1400" dirty="0">
                        <a:effectLst/>
                      </a:endParaRPr>
                    </a:p>
                    <a:p>
                      <a:pPr marL="228600" marR="0" indent="-228600">
                        <a:spcBef>
                          <a:spcPts val="0"/>
                        </a:spcBef>
                        <a:spcAft>
                          <a:spcPts val="0"/>
                        </a:spcAft>
                      </a:pPr>
                      <a:r>
                        <a:rPr lang="en-US" sz="1200" dirty="0">
                          <a:effectLst/>
                        </a:rPr>
                        <a:t>Massive upgrade (batch)/Query driven (on demand)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nchor="ctr"/>
                </a:tc>
              </a:tr>
              <a:tr h="847640">
                <a:tc>
                  <a:txBody>
                    <a:bodyPr/>
                    <a:lstStyle/>
                    <a:p>
                      <a:pPr marL="0" marR="0">
                        <a:spcBef>
                          <a:spcPts val="0"/>
                        </a:spcBef>
                        <a:spcAft>
                          <a:spcPts val="0"/>
                        </a:spcAft>
                      </a:pPr>
                      <a:r>
                        <a:rPr lang="en-US" sz="1200" dirty="0">
                          <a:effectLst/>
                        </a:rPr>
                        <a:t>(</a:t>
                      </a:r>
                      <a:r>
                        <a:rPr lang="en-US" sz="1200" dirty="0" err="1">
                          <a:effectLst/>
                        </a:rPr>
                        <a:t>Ghawi</a:t>
                      </a:r>
                      <a:r>
                        <a:rPr lang="en-US" sz="1200" dirty="0">
                          <a:effectLst/>
                        </a:rPr>
                        <a:t> and </a:t>
                      </a:r>
                      <a:r>
                        <a:rPr lang="en-US" sz="1200" dirty="0" err="1">
                          <a:effectLst/>
                        </a:rPr>
                        <a:t>Cullot</a:t>
                      </a:r>
                      <a:r>
                        <a:rPr lang="en-US" sz="1200" dirty="0">
                          <a:effectLst/>
                        </a:rPr>
                        <a:t> 2007)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a:effectLst/>
                        </a:rPr>
                        <a:t>Existence of ontology</a:t>
                      </a:r>
                      <a:endParaRPr lang="en-US" sz="1400">
                        <a:effectLst/>
                      </a:endParaRPr>
                    </a:p>
                    <a:p>
                      <a:pPr marL="342900" marR="0" lvl="0" indent="-342900">
                        <a:spcBef>
                          <a:spcPts val="0"/>
                        </a:spcBef>
                        <a:spcAft>
                          <a:spcPts val="0"/>
                        </a:spcAft>
                        <a:buFont typeface="+mj-lt"/>
                        <a:buAutoNum type="alphaLcPeriod"/>
                      </a:pPr>
                      <a:r>
                        <a:rPr lang="en-US" sz="1200">
                          <a:effectLst/>
                        </a:rPr>
                        <a:t>Complexity of mapping definition</a:t>
                      </a:r>
                      <a:endParaRPr lang="en-US" sz="1400">
                        <a:effectLst/>
                      </a:endParaRPr>
                    </a:p>
                    <a:p>
                      <a:pPr marL="342900" marR="0" lvl="0" indent="-342900">
                        <a:spcBef>
                          <a:spcPts val="0"/>
                        </a:spcBef>
                        <a:spcAft>
                          <a:spcPts val="0"/>
                        </a:spcAft>
                        <a:buFont typeface="+mj-lt"/>
                        <a:buAutoNum type="alphaLcPeriod"/>
                      </a:pPr>
                      <a:r>
                        <a:rPr lang="el-GR" sz="1200">
                          <a:effectLst/>
                        </a:rPr>
                        <a:t>Ontology population process</a:t>
                      </a:r>
                      <a:endParaRPr lang="en-US" sz="1400">
                        <a:effectLst/>
                      </a:endParaRPr>
                    </a:p>
                    <a:p>
                      <a:pPr marL="342900" marR="0" lvl="0" indent="-342900">
                        <a:spcBef>
                          <a:spcPts val="0"/>
                        </a:spcBef>
                        <a:spcAft>
                          <a:spcPts val="0"/>
                        </a:spcAft>
                        <a:buFont typeface="+mj-lt"/>
                        <a:buAutoNum type="alphaLcPeriod"/>
                      </a:pPr>
                      <a:r>
                        <a:rPr lang="en-US" sz="1200">
                          <a:effectLst/>
                        </a:rPr>
                        <a:t>Automation in the creation of mapping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a:effectLst/>
                        </a:rPr>
                        <a:t>Yes/No</a:t>
                      </a:r>
                      <a:endParaRPr lang="en-US" sz="1400">
                        <a:effectLst/>
                      </a:endParaRPr>
                    </a:p>
                    <a:p>
                      <a:pPr marL="342900" marR="0" lvl="0" indent="-342900">
                        <a:spcBef>
                          <a:spcPts val="0"/>
                        </a:spcBef>
                        <a:spcAft>
                          <a:spcPts val="0"/>
                        </a:spcAft>
                        <a:buFont typeface="+mj-lt"/>
                        <a:buAutoNum type="alphaLcPeriod"/>
                      </a:pPr>
                      <a:r>
                        <a:rPr lang="en-US" sz="1200">
                          <a:effectLst/>
                        </a:rPr>
                        <a:t>Complex/Direct</a:t>
                      </a:r>
                      <a:endParaRPr lang="en-US" sz="1400">
                        <a:effectLst/>
                      </a:endParaRPr>
                    </a:p>
                    <a:p>
                      <a:pPr marL="342900" marR="0" lvl="0" indent="-342900">
                        <a:spcBef>
                          <a:spcPts val="0"/>
                        </a:spcBef>
                        <a:spcAft>
                          <a:spcPts val="0"/>
                        </a:spcAft>
                        <a:buFont typeface="+mj-lt"/>
                        <a:buAutoNum type="alphaLcPeriod"/>
                      </a:pPr>
                      <a:r>
                        <a:rPr lang="en-US" sz="1200">
                          <a:effectLst/>
                        </a:rPr>
                        <a:t>Massive dump/Query driven</a:t>
                      </a:r>
                      <a:endParaRPr lang="en-US" sz="1400">
                        <a:effectLst/>
                      </a:endParaRPr>
                    </a:p>
                    <a:p>
                      <a:pPr marL="342900" marR="0" lvl="0" indent="-342900">
                        <a:spcBef>
                          <a:spcPts val="0"/>
                        </a:spcBef>
                        <a:spcAft>
                          <a:spcPts val="0"/>
                        </a:spcAft>
                        <a:buFont typeface="+mj-lt"/>
                        <a:buAutoNum type="alphaLcPeriod"/>
                      </a:pPr>
                      <a:r>
                        <a:rPr lang="el-GR" sz="1200">
                          <a:effectLst/>
                        </a:rPr>
                        <a:t>Automatic</a:t>
                      </a:r>
                      <a:r>
                        <a:rPr lang="en-US" sz="1200">
                          <a:effectLst/>
                        </a:rPr>
                        <a:t>/</a:t>
                      </a:r>
                      <a:r>
                        <a:rPr lang="el-GR" sz="1200">
                          <a:effectLst/>
                        </a:rPr>
                        <a:t>Semi-automatic</a:t>
                      </a:r>
                      <a:r>
                        <a:rPr lang="en-US" sz="1200">
                          <a:effectLst/>
                        </a:rPr>
                        <a:t>/</a:t>
                      </a:r>
                      <a:r>
                        <a:rPr lang="el-GR" sz="1200">
                          <a:effectLst/>
                        </a:rPr>
                        <a:t>Manual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spcBef>
                          <a:spcPts val="0"/>
                        </a:spcBef>
                        <a:spcAft>
                          <a:spcPts val="0"/>
                        </a:spcAft>
                      </a:pPr>
                      <a:r>
                        <a:rPr lang="el-GR" sz="1200">
                          <a:effectLst/>
                        </a:rPr>
                        <a:t>Automation in the instance</a:t>
                      </a:r>
                      <a:endParaRPr lang="en-US" sz="1400">
                        <a:effectLst/>
                      </a:endParaRPr>
                    </a:p>
                    <a:p>
                      <a:pPr marL="0" marR="0">
                        <a:spcBef>
                          <a:spcPts val="0"/>
                        </a:spcBef>
                        <a:spcAft>
                          <a:spcPts val="0"/>
                        </a:spcAft>
                      </a:pPr>
                      <a:r>
                        <a:rPr lang="el-GR" sz="1200">
                          <a:effectLst/>
                        </a:rPr>
                        <a:t>export process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r h="1140400">
                <a:tc>
                  <a:txBody>
                    <a:bodyPr/>
                    <a:lstStyle/>
                    <a:p>
                      <a:pPr marL="0" marR="0">
                        <a:spcBef>
                          <a:spcPts val="0"/>
                        </a:spcBef>
                        <a:spcAft>
                          <a:spcPts val="0"/>
                        </a:spcAft>
                      </a:pPr>
                      <a:r>
                        <a:rPr lang="en-US" sz="1200" dirty="0">
                          <a:effectLst/>
                        </a:rPr>
                        <a:t>(Hellmann et al. </a:t>
                      </a:r>
                      <a:r>
                        <a:rPr lang="en-US" sz="1200" dirty="0" smtClean="0">
                          <a:effectLst/>
                        </a:rPr>
                        <a:t>2011</a:t>
                      </a:r>
                      <a:r>
                        <a:rPr lang="en-US" sz="12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nchor="ctr"/>
                </a:tc>
                <a:tc>
                  <a:txBody>
                    <a:bodyPr/>
                    <a:lstStyle/>
                    <a:p>
                      <a:pPr marL="0" marR="0" algn="ctr">
                        <a:spcBef>
                          <a:spcPts val="0"/>
                        </a:spcBef>
                        <a:spcAft>
                          <a:spcPts val="0"/>
                        </a:spcAft>
                      </a:pPr>
                      <a:r>
                        <a:rPr lang="en-US" sz="12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nchor="ctr"/>
                </a:tc>
                <a:tc>
                  <a:txBody>
                    <a:bodyPr/>
                    <a:lstStyle/>
                    <a:p>
                      <a:pPr marL="0" marR="0">
                        <a:spcBef>
                          <a:spcPts val="0"/>
                        </a:spcBef>
                        <a:spcAft>
                          <a:spcPts val="0"/>
                        </a:spcAft>
                      </a:pPr>
                      <a:r>
                        <a:rPr lang="en-US" sz="1200" dirty="0">
                          <a:effectLst/>
                        </a:rPr>
                        <a:t>Data source, Data </a:t>
                      </a:r>
                      <a:r>
                        <a:rPr lang="en-US" sz="1200" dirty="0" smtClean="0">
                          <a:effectLst/>
                        </a:rPr>
                        <a:t>exposition, Data synchronization, Mapping </a:t>
                      </a:r>
                      <a:r>
                        <a:rPr lang="en-US" sz="1200" dirty="0">
                          <a:effectLst/>
                        </a:rPr>
                        <a:t>language</a:t>
                      </a:r>
                      <a:r>
                        <a:rPr lang="en-US" sz="1200" dirty="0" smtClean="0">
                          <a:effectLst/>
                        </a:rPr>
                        <a:t>, Vocabulary reuse</a:t>
                      </a:r>
                      <a:r>
                        <a:rPr lang="en-US" sz="1200" dirty="0">
                          <a:effectLst/>
                        </a:rPr>
                        <a:t>, Mapping automation,</a:t>
                      </a:r>
                      <a:endParaRPr lang="en-US" sz="1400" dirty="0">
                        <a:effectLst/>
                      </a:endParaRPr>
                    </a:p>
                    <a:p>
                      <a:pPr marL="0" marR="0">
                        <a:spcBef>
                          <a:spcPts val="0"/>
                        </a:spcBef>
                        <a:spcAft>
                          <a:spcPts val="0"/>
                        </a:spcAft>
                      </a:pPr>
                      <a:r>
                        <a:rPr lang="en-US" sz="1200" dirty="0">
                          <a:effectLst/>
                        </a:rPr>
                        <a:t>Requirement </a:t>
                      </a:r>
                      <a:r>
                        <a:rPr lang="en-US" sz="1200" dirty="0" smtClean="0">
                          <a:effectLst/>
                        </a:rPr>
                        <a:t>of domain </a:t>
                      </a:r>
                      <a:r>
                        <a:rPr lang="en-US" sz="1200" dirty="0">
                          <a:effectLst/>
                        </a:rPr>
                        <a:t>ontology, </a:t>
                      </a:r>
                      <a:r>
                        <a:rPr lang="en-US" sz="1200" dirty="0" smtClean="0">
                          <a:effectLst/>
                        </a:rPr>
                        <a:t>Existence</a:t>
                      </a:r>
                      <a:r>
                        <a:rPr lang="en-US" sz="1400" baseline="0" dirty="0">
                          <a:effectLst/>
                        </a:rPr>
                        <a:t> </a:t>
                      </a:r>
                      <a:r>
                        <a:rPr lang="en-US" sz="1200" dirty="0" smtClean="0">
                          <a:effectLst/>
                        </a:rPr>
                        <a:t>of </a:t>
                      </a:r>
                      <a:r>
                        <a:rPr lang="en-US" sz="1200" dirty="0">
                          <a:effectLst/>
                        </a:rPr>
                        <a:t>GUI</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bl>
          </a:graphicData>
        </a:graphic>
      </p:graphicFrame>
    </p:spTree>
    <p:extLst>
      <p:ext uri="{BB962C8B-B14F-4D97-AF65-F5344CB8AC3E}">
        <p14:creationId xmlns:p14="http://schemas.microsoft.com/office/powerpoint/2010/main" val="374162009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Classifications (3)</a:t>
            </a:r>
            <a:endParaRPr lang="en-US" dirty="0"/>
          </a:p>
        </p:txBody>
      </p:sp>
      <p:sp>
        <p:nvSpPr>
          <p:cNvPr id="10" name="Date Placeholder 9"/>
          <p:cNvSpPr>
            <a:spLocks noGrp="1"/>
          </p:cNvSpPr>
          <p:nvPr>
            <p:ph type="dt" sz="half" idx="10"/>
          </p:nvPr>
        </p:nvSpPr>
        <p:spPr/>
        <p:txBody>
          <a:bodyPr/>
          <a:lstStyle/>
          <a:p>
            <a:r>
              <a:rPr lang="en-US" smtClean="0"/>
              <a:t>Chapter 4</a:t>
            </a:r>
            <a:endParaRPr lang="en-US"/>
          </a:p>
        </p:txBody>
      </p:sp>
      <p:sp>
        <p:nvSpPr>
          <p:cNvPr id="11" name="Footer Placeholder 10"/>
          <p:cNvSpPr>
            <a:spLocks noGrp="1"/>
          </p:cNvSpPr>
          <p:nvPr>
            <p:ph type="ftr" sz="quarter" idx="11"/>
          </p:nvPr>
        </p:nvSpPr>
        <p:spPr/>
        <p:txBody>
          <a:bodyPr/>
          <a:lstStyle/>
          <a:p>
            <a:r>
              <a:rPr lang="en-US" smtClean="0"/>
              <a:t>Materializing the Web of Linked Data</a:t>
            </a:r>
            <a:endParaRPr lang="en-US"/>
          </a:p>
        </p:txBody>
      </p:sp>
      <p:sp>
        <p:nvSpPr>
          <p:cNvPr id="12" name="Slide Number Placeholder 11"/>
          <p:cNvSpPr>
            <a:spLocks noGrp="1"/>
          </p:cNvSpPr>
          <p:nvPr>
            <p:ph type="sldNum" sz="quarter" idx="12"/>
          </p:nvPr>
        </p:nvSpPr>
        <p:spPr/>
        <p:txBody>
          <a:bodyPr/>
          <a:lstStyle/>
          <a:p>
            <a:fld id="{93ECB2FE-F275-4179-BB2C-35EE9387AA7C}" type="slidenum">
              <a:rPr lang="en-US" smtClean="0"/>
              <a:pPr/>
              <a:t>302</a:t>
            </a:fld>
            <a:endParaRPr lang="en-US"/>
          </a:p>
        </p:txBody>
      </p:sp>
      <p:graphicFrame>
        <p:nvGraphicFramePr>
          <p:cNvPr id="4" name="Table 3"/>
          <p:cNvGraphicFramePr>
            <a:graphicFrameLocks noGrp="1"/>
          </p:cNvGraphicFramePr>
          <p:nvPr>
            <p:extLst/>
          </p:nvPr>
        </p:nvGraphicFramePr>
        <p:xfrm>
          <a:off x="765110" y="1803578"/>
          <a:ext cx="10674221" cy="4473045"/>
        </p:xfrm>
        <a:graphic>
          <a:graphicData uri="http://schemas.openxmlformats.org/drawingml/2006/table">
            <a:tbl>
              <a:tblPr firstRow="1" firstCol="1" bandRow="1">
                <a:tableStyleId>{21E4AEA4-8DFA-4A89-87EB-49C32662AFE0}</a:tableStyleId>
              </a:tblPr>
              <a:tblGrid>
                <a:gridCol w="1872582"/>
                <a:gridCol w="3764586"/>
                <a:gridCol w="2274154"/>
                <a:gridCol w="2762899"/>
              </a:tblGrid>
              <a:tr h="221804">
                <a:tc>
                  <a:txBody>
                    <a:bodyPr/>
                    <a:lstStyle/>
                    <a:p>
                      <a:pPr marL="0" marR="0" algn="ctr">
                        <a:spcBef>
                          <a:spcPts val="0"/>
                        </a:spcBef>
                        <a:spcAft>
                          <a:spcPts val="0"/>
                        </a:spcAft>
                      </a:pPr>
                      <a:r>
                        <a:rPr lang="en-US" sz="1200" dirty="0">
                          <a:effectLst/>
                        </a:rPr>
                        <a:t>Work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dirty="0">
                          <a:effectLst/>
                        </a:rPr>
                        <a:t>Classification </a:t>
                      </a:r>
                      <a:r>
                        <a:rPr lang="en-US" sz="1200" dirty="0" smtClean="0">
                          <a:effectLst/>
                        </a:rPr>
                        <a:t>criteria</a:t>
                      </a:r>
                      <a:r>
                        <a:rPr lang="en-US" sz="1200" dirty="0">
                          <a:effectLst/>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a:effectLst/>
                        </a:rPr>
                        <a:t>Values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a:effectLst/>
                        </a:rPr>
                        <a:t>Descriptive parameters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r h="1552627">
                <a:tc>
                  <a:txBody>
                    <a:bodyPr/>
                    <a:lstStyle/>
                    <a:p>
                      <a:pPr marL="0" marR="0">
                        <a:spcBef>
                          <a:spcPts val="0"/>
                        </a:spcBef>
                        <a:spcAft>
                          <a:spcPts val="0"/>
                        </a:spcAft>
                      </a:pPr>
                      <a:r>
                        <a:rPr lang="en-US" sz="1200" dirty="0">
                          <a:effectLst/>
                        </a:rPr>
                        <a:t>(Konstantinou et al. 2008)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a:effectLst/>
                        </a:rPr>
                        <a:t>Existence of ontology</a:t>
                      </a:r>
                      <a:endParaRPr lang="en-US" sz="1400">
                        <a:effectLst/>
                      </a:endParaRPr>
                    </a:p>
                    <a:p>
                      <a:pPr marL="342900" marR="0" lvl="0" indent="-342900">
                        <a:spcBef>
                          <a:spcPts val="0"/>
                        </a:spcBef>
                        <a:spcAft>
                          <a:spcPts val="0"/>
                        </a:spcAft>
                        <a:buFont typeface="+mj-lt"/>
                        <a:buAutoNum type="alphaLcPeriod"/>
                      </a:pPr>
                      <a:r>
                        <a:rPr lang="en-US" sz="1200">
                          <a:effectLst/>
                        </a:rPr>
                        <a:t>Automation in the creation of mapping</a:t>
                      </a:r>
                      <a:endParaRPr lang="en-US" sz="1400">
                        <a:effectLst/>
                      </a:endParaRPr>
                    </a:p>
                    <a:p>
                      <a:pPr marL="342900" marR="0" lvl="0" indent="-342900">
                        <a:spcBef>
                          <a:spcPts val="0"/>
                        </a:spcBef>
                        <a:spcAft>
                          <a:spcPts val="0"/>
                        </a:spcAft>
                        <a:buFont typeface="+mj-lt"/>
                        <a:buAutoNum type="alphaLcPeriod"/>
                      </a:pPr>
                      <a:r>
                        <a:rPr lang="en-US" sz="1200">
                          <a:effectLst/>
                        </a:rPr>
                        <a:t>Ontology development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a:effectLst/>
                        </a:rPr>
                        <a:t>Yes/No</a:t>
                      </a:r>
                      <a:endParaRPr lang="en-US" sz="1400">
                        <a:effectLst/>
                      </a:endParaRPr>
                    </a:p>
                    <a:p>
                      <a:pPr marL="342900" marR="0" lvl="0" indent="-342900">
                        <a:spcBef>
                          <a:spcPts val="0"/>
                        </a:spcBef>
                        <a:spcAft>
                          <a:spcPts val="0"/>
                        </a:spcAft>
                        <a:buFont typeface="+mj-lt"/>
                        <a:buAutoNum type="alphaLcPeriod"/>
                      </a:pPr>
                      <a:r>
                        <a:rPr lang="en-US" sz="1200">
                          <a:effectLst/>
                        </a:rPr>
                        <a:t>Automatic/Semi-automatic/Manual</a:t>
                      </a:r>
                      <a:endParaRPr lang="en-US" sz="1400">
                        <a:effectLst/>
                      </a:endParaRPr>
                    </a:p>
                    <a:p>
                      <a:pPr marL="342900" marR="0" lvl="0" indent="-342900">
                        <a:spcBef>
                          <a:spcPts val="0"/>
                        </a:spcBef>
                        <a:spcAft>
                          <a:spcPts val="0"/>
                        </a:spcAft>
                        <a:buFont typeface="+mj-lt"/>
                        <a:buAutoNum type="alphaLcPeriod"/>
                      </a:pPr>
                      <a:r>
                        <a:rPr lang="en-US" sz="1200">
                          <a:effectLst/>
                        </a:rPr>
                        <a:t>Structure driven/Semantics driven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spcBef>
                          <a:spcPts val="0"/>
                        </a:spcBef>
                        <a:spcAft>
                          <a:spcPts val="0"/>
                        </a:spcAft>
                      </a:pPr>
                      <a:r>
                        <a:rPr lang="en-US" sz="1200">
                          <a:effectLst/>
                        </a:rPr>
                        <a:t>Ontology language,</a:t>
                      </a:r>
                      <a:endParaRPr lang="en-US" sz="1400">
                        <a:effectLst/>
                      </a:endParaRPr>
                    </a:p>
                    <a:p>
                      <a:pPr marL="0" marR="0">
                        <a:spcBef>
                          <a:spcPts val="0"/>
                        </a:spcBef>
                        <a:spcAft>
                          <a:spcPts val="0"/>
                        </a:spcAft>
                      </a:pPr>
                      <a:r>
                        <a:rPr lang="en-US" sz="1200">
                          <a:effectLst/>
                        </a:rPr>
                        <a:t>RDBMS supported, Semantic</a:t>
                      </a:r>
                      <a:endParaRPr lang="en-US" sz="1400">
                        <a:effectLst/>
                      </a:endParaRPr>
                    </a:p>
                    <a:p>
                      <a:pPr marL="0" marR="0">
                        <a:spcBef>
                          <a:spcPts val="0"/>
                        </a:spcBef>
                        <a:spcAft>
                          <a:spcPts val="0"/>
                        </a:spcAft>
                      </a:pPr>
                      <a:r>
                        <a:rPr lang="en-US" sz="1200">
                          <a:effectLst/>
                        </a:rPr>
                        <a:t>query language,</a:t>
                      </a:r>
                      <a:endParaRPr lang="en-US" sz="1400">
                        <a:effectLst/>
                      </a:endParaRPr>
                    </a:p>
                    <a:p>
                      <a:pPr marL="0" marR="0">
                        <a:spcBef>
                          <a:spcPts val="0"/>
                        </a:spcBef>
                        <a:spcAft>
                          <a:spcPts val="0"/>
                        </a:spcAft>
                      </a:pPr>
                      <a:r>
                        <a:rPr lang="en-US" sz="1200">
                          <a:effectLst/>
                        </a:rPr>
                        <a:t>Database components</a:t>
                      </a:r>
                      <a:endParaRPr lang="en-US" sz="1400">
                        <a:effectLst/>
                      </a:endParaRPr>
                    </a:p>
                    <a:p>
                      <a:pPr marL="0" marR="0">
                        <a:spcBef>
                          <a:spcPts val="0"/>
                        </a:spcBef>
                        <a:spcAft>
                          <a:spcPts val="0"/>
                        </a:spcAft>
                      </a:pPr>
                      <a:r>
                        <a:rPr lang="en-US" sz="1200">
                          <a:effectLst/>
                        </a:rPr>
                        <a:t>mapped, Availability of</a:t>
                      </a:r>
                      <a:endParaRPr lang="en-US" sz="1400">
                        <a:effectLst/>
                      </a:endParaRPr>
                    </a:p>
                    <a:p>
                      <a:pPr marL="0" marR="0">
                        <a:spcBef>
                          <a:spcPts val="0"/>
                        </a:spcBef>
                        <a:spcAft>
                          <a:spcPts val="0"/>
                        </a:spcAft>
                      </a:pPr>
                      <a:r>
                        <a:rPr lang="en-US" sz="1200">
                          <a:effectLst/>
                        </a:rPr>
                        <a:t>consistency checks, User</a:t>
                      </a:r>
                      <a:endParaRPr lang="en-US" sz="1400">
                        <a:effectLst/>
                      </a:endParaRPr>
                    </a:p>
                    <a:p>
                      <a:pPr marL="0" marR="0">
                        <a:spcBef>
                          <a:spcPts val="0"/>
                        </a:spcBef>
                        <a:spcAft>
                          <a:spcPts val="0"/>
                        </a:spcAft>
                      </a:pPr>
                      <a:r>
                        <a:rPr lang="en-US" sz="1200">
                          <a:effectLst/>
                        </a:rPr>
                        <a:t>interaction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r h="221804">
                <a:tc rowSpan="2">
                  <a:txBody>
                    <a:bodyPr/>
                    <a:lstStyle/>
                    <a:p>
                      <a:pPr marL="0" marR="0">
                        <a:spcBef>
                          <a:spcPts val="0"/>
                        </a:spcBef>
                        <a:spcAft>
                          <a:spcPts val="0"/>
                        </a:spcAft>
                      </a:pPr>
                      <a:r>
                        <a:rPr lang="en-US" sz="1200">
                          <a:effectLst/>
                        </a:rPr>
                        <a:t>(Sahoo et al. 2009)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nchor="ctr"/>
                </a:tc>
                <a:tc gridSpan="3">
                  <a:txBody>
                    <a:bodyPr/>
                    <a:lstStyle/>
                    <a:p>
                      <a:pPr marL="0" marR="0" algn="ctr">
                        <a:spcBef>
                          <a:spcPts val="0"/>
                        </a:spcBef>
                        <a:spcAft>
                          <a:spcPts val="0"/>
                        </a:spcAft>
                      </a:pPr>
                      <a:r>
                        <a:rPr lang="en-US" sz="1200" dirty="0">
                          <a:effectLst/>
                        </a:rPr>
                        <a:t>Same as in (Auer et al. 2009) with the addition of:</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hMerge="1">
                  <a:txBody>
                    <a:bodyPr/>
                    <a:lstStyle/>
                    <a:p>
                      <a:endParaRPr lang="en-US"/>
                    </a:p>
                  </a:txBody>
                  <a:tcPr/>
                </a:tc>
                <a:tc hMerge="1">
                  <a:txBody>
                    <a:bodyPr/>
                    <a:lstStyle/>
                    <a:p>
                      <a:endParaRPr lang="en-US"/>
                    </a:p>
                  </a:txBody>
                  <a:tcPr/>
                </a:tc>
              </a:tr>
              <a:tr h="480575">
                <a:tc vMerge="1">
                  <a:txBody>
                    <a:bodyPr/>
                    <a:lstStyle/>
                    <a:p>
                      <a:endParaRPr lang="en-US"/>
                    </a:p>
                  </a:txBody>
                  <a:tcPr/>
                </a:tc>
                <a:tc>
                  <a:txBody>
                    <a:bodyPr/>
                    <a:lstStyle/>
                    <a:p>
                      <a:pPr marL="342900" marR="0" lvl="0" indent="-342900">
                        <a:spcBef>
                          <a:spcPts val="0"/>
                        </a:spcBef>
                        <a:spcAft>
                          <a:spcPts val="0"/>
                        </a:spcAft>
                        <a:buFont typeface="+mj-lt"/>
                        <a:buAutoNum type="alphaLcPeriod"/>
                      </a:pPr>
                      <a:r>
                        <a:rPr lang="en-US" sz="1200" dirty="0">
                          <a:effectLst/>
                        </a:rPr>
                        <a:t>Query implementation</a:t>
                      </a:r>
                      <a:endParaRPr lang="en-US" sz="1400" dirty="0">
                        <a:effectLst/>
                      </a:endParaRPr>
                    </a:p>
                    <a:p>
                      <a:pPr marL="342900" marR="0" lvl="0" indent="-342900">
                        <a:spcBef>
                          <a:spcPts val="0"/>
                        </a:spcBef>
                        <a:spcAft>
                          <a:spcPts val="0"/>
                        </a:spcAft>
                        <a:buFont typeface="+mj-lt"/>
                        <a:buAutoNum type="alphaLcPeriod"/>
                      </a:pPr>
                      <a:r>
                        <a:rPr lang="en-US" sz="1200" dirty="0">
                          <a:effectLst/>
                        </a:rPr>
                        <a:t>Data integration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a:effectLst/>
                        </a:rPr>
                        <a:t>SPARQL/SPARQL</a:t>
                      </a:r>
                      <a:r>
                        <a:rPr lang="en-US" sz="1400">
                          <a:effectLst/>
                          <a:sym typeface="Wingdings" panose="05000000000000000000" pitchFamily="2" charset="2"/>
                        </a:rPr>
                        <a:t></a:t>
                      </a:r>
                      <a:r>
                        <a:rPr lang="en-US" sz="1200">
                          <a:effectLst/>
                        </a:rPr>
                        <a:t>SQL</a:t>
                      </a:r>
                      <a:endParaRPr lang="en-US" sz="1400">
                        <a:effectLst/>
                      </a:endParaRPr>
                    </a:p>
                    <a:p>
                      <a:pPr marL="342900" marR="0" lvl="0" indent="-342900">
                        <a:spcBef>
                          <a:spcPts val="0"/>
                        </a:spcBef>
                        <a:spcAft>
                          <a:spcPts val="0"/>
                        </a:spcAft>
                        <a:buFont typeface="+mj-lt"/>
                        <a:buAutoNum type="alphaLcPeriod"/>
                      </a:pPr>
                      <a:r>
                        <a:rPr lang="en-US" sz="1200">
                          <a:effectLst/>
                        </a:rPr>
                        <a:t>Yes/No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spcBef>
                          <a:spcPts val="0"/>
                        </a:spcBef>
                        <a:spcAft>
                          <a:spcPts val="0"/>
                        </a:spcAft>
                      </a:pPr>
                      <a:r>
                        <a:rPr lang="en-US" sz="1200">
                          <a:effectLst/>
                        </a:rPr>
                        <a:t>Mapping accessibility, Application</a:t>
                      </a:r>
                      <a:endParaRPr lang="en-US" sz="1400">
                        <a:effectLst/>
                      </a:endParaRPr>
                    </a:p>
                    <a:p>
                      <a:pPr marL="0" marR="0">
                        <a:spcBef>
                          <a:spcPts val="0"/>
                        </a:spcBef>
                        <a:spcAft>
                          <a:spcPts val="0"/>
                        </a:spcAft>
                      </a:pPr>
                      <a:r>
                        <a:rPr lang="en-US" sz="1200">
                          <a:effectLst/>
                        </a:rPr>
                        <a:t>domain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r h="665412">
                <a:tc>
                  <a:txBody>
                    <a:bodyPr/>
                    <a:lstStyle/>
                    <a:p>
                      <a:pPr marL="0" marR="0">
                        <a:spcBef>
                          <a:spcPts val="0"/>
                        </a:spcBef>
                        <a:spcAft>
                          <a:spcPts val="0"/>
                        </a:spcAft>
                      </a:pPr>
                      <a:r>
                        <a:rPr lang="en-US" sz="1200">
                          <a:effectLst/>
                        </a:rPr>
                        <a:t>(Sequeda et al. 2009)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lgn="ctr">
                        <a:spcBef>
                          <a:spcPts val="0"/>
                        </a:spcBef>
                        <a:spcAft>
                          <a:spcPts val="0"/>
                        </a:spcAft>
                      </a:pPr>
                      <a:r>
                        <a:rPr lang="en-US" sz="12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spcBef>
                          <a:spcPts val="0"/>
                        </a:spcBef>
                        <a:spcAft>
                          <a:spcPts val="0"/>
                        </a:spcAft>
                      </a:pPr>
                      <a:r>
                        <a:rPr lang="en-US" sz="1200">
                          <a:effectLst/>
                        </a:rPr>
                        <a:t>Correlation of primary and</a:t>
                      </a:r>
                      <a:endParaRPr lang="en-US" sz="1400">
                        <a:effectLst/>
                      </a:endParaRPr>
                    </a:p>
                    <a:p>
                      <a:pPr marL="0" marR="0">
                        <a:spcBef>
                          <a:spcPts val="0"/>
                        </a:spcBef>
                        <a:spcAft>
                          <a:spcPts val="0"/>
                        </a:spcAft>
                      </a:pPr>
                      <a:r>
                        <a:rPr lang="en-US" sz="1200">
                          <a:effectLst/>
                        </a:rPr>
                        <a:t>foreign keys, OWL and</a:t>
                      </a:r>
                      <a:endParaRPr lang="en-US" sz="1400">
                        <a:effectLst/>
                      </a:endParaRPr>
                    </a:p>
                    <a:p>
                      <a:pPr marL="0" marR="0">
                        <a:spcBef>
                          <a:spcPts val="0"/>
                        </a:spcBef>
                        <a:spcAft>
                          <a:spcPts val="0"/>
                        </a:spcAft>
                      </a:pPr>
                      <a:r>
                        <a:rPr lang="en-US" sz="1200">
                          <a:effectLst/>
                        </a:rPr>
                        <a:t>RDFS elements mapped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r h="1330823">
                <a:tc>
                  <a:txBody>
                    <a:bodyPr/>
                    <a:lstStyle/>
                    <a:p>
                      <a:pPr marL="0" marR="0">
                        <a:spcBef>
                          <a:spcPts val="0"/>
                        </a:spcBef>
                        <a:spcAft>
                          <a:spcPts val="0"/>
                        </a:spcAft>
                      </a:pPr>
                      <a:r>
                        <a:rPr lang="en-US" sz="1200" dirty="0">
                          <a:effectLst/>
                        </a:rPr>
                        <a:t>(Zhao and Chang 2007)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342900" marR="0" lvl="0" indent="-342900">
                        <a:spcBef>
                          <a:spcPts val="0"/>
                        </a:spcBef>
                        <a:spcAft>
                          <a:spcPts val="0"/>
                        </a:spcAft>
                        <a:buFont typeface="+mj-lt"/>
                        <a:buAutoNum type="alphaLcPeriod"/>
                      </a:pPr>
                      <a:r>
                        <a:rPr lang="en-US" sz="1200">
                          <a:effectLst/>
                        </a:rPr>
                        <a:t>Database schema analysis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228600" marR="0" indent="-228600">
                        <a:spcBef>
                          <a:spcPts val="0"/>
                        </a:spcBef>
                        <a:spcAft>
                          <a:spcPts val="0"/>
                        </a:spcAft>
                      </a:pPr>
                      <a:r>
                        <a:rPr lang="en-US" sz="1200" dirty="0">
                          <a:effectLst/>
                        </a:rPr>
                        <a:t>Yes/No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c>
                  <a:txBody>
                    <a:bodyPr/>
                    <a:lstStyle/>
                    <a:p>
                      <a:pPr marL="0" marR="0">
                        <a:spcBef>
                          <a:spcPts val="0"/>
                        </a:spcBef>
                        <a:spcAft>
                          <a:spcPts val="0"/>
                        </a:spcAft>
                      </a:pPr>
                      <a:r>
                        <a:rPr lang="en-US" sz="1200" dirty="0">
                          <a:effectLst/>
                        </a:rPr>
                        <a:t>Purpose, Input, Output,</a:t>
                      </a:r>
                      <a:endParaRPr lang="en-US" sz="1400" dirty="0">
                        <a:effectLst/>
                      </a:endParaRPr>
                    </a:p>
                    <a:p>
                      <a:pPr marL="0" marR="0">
                        <a:spcBef>
                          <a:spcPts val="0"/>
                        </a:spcBef>
                        <a:spcAft>
                          <a:spcPts val="0"/>
                        </a:spcAft>
                      </a:pPr>
                      <a:r>
                        <a:rPr lang="en-US" sz="1200" dirty="0">
                          <a:effectLst/>
                        </a:rPr>
                        <a:t>Correlation analysis of</a:t>
                      </a:r>
                      <a:endParaRPr lang="en-US" sz="1400" dirty="0">
                        <a:effectLst/>
                      </a:endParaRPr>
                    </a:p>
                    <a:p>
                      <a:pPr marL="0" marR="0">
                        <a:spcBef>
                          <a:spcPts val="0"/>
                        </a:spcBef>
                        <a:spcAft>
                          <a:spcPts val="0"/>
                        </a:spcAft>
                      </a:pPr>
                      <a:r>
                        <a:rPr lang="en-US" sz="1200" dirty="0">
                          <a:effectLst/>
                        </a:rPr>
                        <a:t>database schema elements,</a:t>
                      </a:r>
                      <a:endParaRPr lang="en-US" sz="1400" dirty="0">
                        <a:effectLst/>
                      </a:endParaRPr>
                    </a:p>
                    <a:p>
                      <a:pPr marL="0" marR="0">
                        <a:spcBef>
                          <a:spcPts val="0"/>
                        </a:spcBef>
                        <a:spcAft>
                          <a:spcPts val="0"/>
                        </a:spcAft>
                      </a:pPr>
                      <a:r>
                        <a:rPr lang="en-US" sz="1200" dirty="0">
                          <a:effectLst/>
                        </a:rPr>
                        <a:t>Consideration of database</a:t>
                      </a:r>
                      <a:endParaRPr lang="en-US" sz="1400" dirty="0">
                        <a:effectLst/>
                      </a:endParaRPr>
                    </a:p>
                    <a:p>
                      <a:pPr marL="0" marR="0">
                        <a:spcBef>
                          <a:spcPts val="0"/>
                        </a:spcBef>
                        <a:spcAft>
                          <a:spcPts val="0"/>
                        </a:spcAft>
                      </a:pPr>
                      <a:r>
                        <a:rPr lang="en-US" sz="1200" dirty="0">
                          <a:effectLst/>
                        </a:rPr>
                        <a:t>instance, application source</a:t>
                      </a:r>
                      <a:endParaRPr lang="en-US" sz="1400" dirty="0">
                        <a:effectLst/>
                      </a:endParaRPr>
                    </a:p>
                    <a:p>
                      <a:pPr marL="0" marR="0">
                        <a:spcBef>
                          <a:spcPts val="0"/>
                        </a:spcBef>
                        <a:spcAft>
                          <a:spcPts val="0"/>
                        </a:spcAft>
                      </a:pPr>
                      <a:r>
                        <a:rPr lang="en-US" sz="1200" dirty="0">
                          <a:effectLst/>
                        </a:rPr>
                        <a:t>code and other sources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635" marR="32635" marT="0" marB="0"/>
                </a:tc>
              </a:tr>
            </a:tbl>
          </a:graphicData>
        </a:graphic>
      </p:graphicFrame>
    </p:spTree>
    <p:extLst>
      <p:ext uri="{BB962C8B-B14F-4D97-AF65-F5344CB8AC3E}">
        <p14:creationId xmlns:p14="http://schemas.microsoft.com/office/powerpoint/2010/main" val="207513481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Proposed Classification (1)</a:t>
            </a:r>
            <a:endParaRPr lang="en-US" dirty="0"/>
          </a:p>
        </p:txBody>
      </p:sp>
      <p:sp>
        <p:nvSpPr>
          <p:cNvPr id="27" name="Date Placeholder 26"/>
          <p:cNvSpPr>
            <a:spLocks noGrp="1"/>
          </p:cNvSpPr>
          <p:nvPr>
            <p:ph type="dt" sz="half" idx="10"/>
          </p:nvPr>
        </p:nvSpPr>
        <p:spPr/>
        <p:txBody>
          <a:bodyPr/>
          <a:lstStyle/>
          <a:p>
            <a:r>
              <a:rPr lang="en-US" smtClean="0"/>
              <a:t>Chapter 4</a:t>
            </a:r>
            <a:endParaRPr lang="en-US"/>
          </a:p>
        </p:txBody>
      </p:sp>
      <p:sp>
        <p:nvSpPr>
          <p:cNvPr id="28" name="Footer Placeholder 27"/>
          <p:cNvSpPr>
            <a:spLocks noGrp="1"/>
          </p:cNvSpPr>
          <p:nvPr>
            <p:ph type="ftr" sz="quarter" idx="11"/>
          </p:nvPr>
        </p:nvSpPr>
        <p:spPr/>
        <p:txBody>
          <a:bodyPr/>
          <a:lstStyle/>
          <a:p>
            <a:r>
              <a:rPr lang="en-US" smtClean="0"/>
              <a:t>Materializing the Web of Linked Data</a:t>
            </a:r>
            <a:endParaRPr lang="en-US"/>
          </a:p>
        </p:txBody>
      </p:sp>
      <p:sp>
        <p:nvSpPr>
          <p:cNvPr id="29" name="Slide Number Placeholder 28"/>
          <p:cNvSpPr>
            <a:spLocks noGrp="1"/>
          </p:cNvSpPr>
          <p:nvPr>
            <p:ph type="sldNum" sz="quarter" idx="12"/>
          </p:nvPr>
        </p:nvSpPr>
        <p:spPr/>
        <p:txBody>
          <a:bodyPr/>
          <a:lstStyle/>
          <a:p>
            <a:fld id="{93ECB2FE-F275-4179-BB2C-35EE9387AA7C}" type="slidenum">
              <a:rPr lang="en-US" smtClean="0"/>
              <a:pPr/>
              <a:t>303</a:t>
            </a:fld>
            <a:endParaRPr lang="en-US"/>
          </a:p>
        </p:txBody>
      </p:sp>
      <p:grpSp>
        <p:nvGrpSpPr>
          <p:cNvPr id="23" name="Group 22"/>
          <p:cNvGrpSpPr/>
          <p:nvPr/>
        </p:nvGrpSpPr>
        <p:grpSpPr>
          <a:xfrm>
            <a:off x="1009183" y="1898763"/>
            <a:ext cx="9670540" cy="4351350"/>
            <a:chOff x="1508789" y="1811685"/>
            <a:chExt cx="8586933" cy="4012352"/>
          </a:xfrm>
        </p:grpSpPr>
        <p:sp>
          <p:nvSpPr>
            <p:cNvPr id="4" name="Rounded Rectangle 3"/>
            <p:cNvSpPr/>
            <p:nvPr/>
          </p:nvSpPr>
          <p:spPr>
            <a:xfrm>
              <a:off x="4916737" y="1811685"/>
              <a:ext cx="1995050" cy="36634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Relational DBs to Semantic Web</a:t>
              </a:r>
              <a:endParaRPr lang="el-GR" sz="1200" dirty="0" err="1">
                <a:solidFill>
                  <a:prstClr val="black"/>
                </a:solidFill>
                <a:cs typeface="Times New Roman" panose="02020603050405020304" pitchFamily="18" charset="0"/>
              </a:endParaRPr>
            </a:p>
          </p:txBody>
        </p:sp>
        <p:sp>
          <p:nvSpPr>
            <p:cNvPr id="5" name="Rounded Rectangle 4"/>
            <p:cNvSpPr/>
            <p:nvPr/>
          </p:nvSpPr>
          <p:spPr>
            <a:xfrm>
              <a:off x="7241148" y="2545815"/>
              <a:ext cx="1708886" cy="37302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New ontology</a:t>
              </a:r>
            </a:p>
          </p:txBody>
        </p:sp>
        <p:sp>
          <p:nvSpPr>
            <p:cNvPr id="6" name="Rounded Rectangle 5"/>
            <p:cNvSpPr/>
            <p:nvPr/>
          </p:nvSpPr>
          <p:spPr>
            <a:xfrm>
              <a:off x="2974882" y="2545815"/>
              <a:ext cx="1708886" cy="37398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Existing ontology</a:t>
              </a:r>
              <a:endParaRPr lang="el-GR" sz="1200" dirty="0" err="1">
                <a:solidFill>
                  <a:prstClr val="black"/>
                </a:solidFill>
                <a:cs typeface="Times New Roman" panose="02020603050405020304" pitchFamily="18" charset="0"/>
              </a:endParaRPr>
            </a:p>
          </p:txBody>
        </p:sp>
        <p:sp>
          <p:nvSpPr>
            <p:cNvPr id="7" name="Rounded Rectangle 6"/>
            <p:cNvSpPr/>
            <p:nvPr/>
          </p:nvSpPr>
          <p:spPr>
            <a:xfrm>
              <a:off x="1980015" y="3167843"/>
              <a:ext cx="1708886" cy="3653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Database schema ontology</a:t>
              </a:r>
              <a:endParaRPr lang="el-GR" sz="1200" dirty="0" err="1">
                <a:solidFill>
                  <a:prstClr val="black"/>
                </a:solidFill>
                <a:cs typeface="Times New Roman" panose="02020603050405020304" pitchFamily="18" charset="0"/>
              </a:endParaRPr>
            </a:p>
          </p:txBody>
        </p:sp>
        <p:sp>
          <p:nvSpPr>
            <p:cNvPr id="8" name="Rounded Rectangle 7"/>
            <p:cNvSpPr/>
            <p:nvPr/>
          </p:nvSpPr>
          <p:spPr>
            <a:xfrm>
              <a:off x="4468373" y="3164027"/>
              <a:ext cx="1708886" cy="3692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Domain-specific ontology</a:t>
              </a:r>
              <a:endParaRPr lang="el-GR" sz="1200" dirty="0" err="1">
                <a:solidFill>
                  <a:prstClr val="black"/>
                </a:solidFill>
                <a:cs typeface="Times New Roman" panose="02020603050405020304" pitchFamily="18" charset="0"/>
              </a:endParaRPr>
            </a:p>
          </p:txBody>
        </p:sp>
        <p:sp>
          <p:nvSpPr>
            <p:cNvPr id="9" name="Rounded Rectangle 8"/>
            <p:cNvSpPr/>
            <p:nvPr/>
          </p:nvSpPr>
          <p:spPr>
            <a:xfrm>
              <a:off x="3448515" y="4565500"/>
              <a:ext cx="1708886" cy="36825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No database reverse engineering</a:t>
              </a:r>
              <a:endParaRPr lang="el-GR" sz="1200" dirty="0" err="1">
                <a:solidFill>
                  <a:prstClr val="black"/>
                </a:solidFill>
                <a:cs typeface="Times New Roman" panose="02020603050405020304" pitchFamily="18" charset="0"/>
              </a:endParaRPr>
            </a:p>
          </p:txBody>
        </p:sp>
        <p:sp>
          <p:nvSpPr>
            <p:cNvPr id="10" name="Rounded Rectangle 9"/>
            <p:cNvSpPr/>
            <p:nvPr/>
          </p:nvSpPr>
          <p:spPr>
            <a:xfrm>
              <a:off x="5914262" y="4565500"/>
              <a:ext cx="1708886" cy="36539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Database reverse engineering</a:t>
              </a:r>
              <a:endParaRPr lang="el-GR" sz="1200" dirty="0" err="1">
                <a:solidFill>
                  <a:prstClr val="black"/>
                </a:solidFill>
                <a:cs typeface="Times New Roman" panose="02020603050405020304" pitchFamily="18" charset="0"/>
              </a:endParaRPr>
            </a:p>
          </p:txBody>
        </p:sp>
        <p:sp>
          <p:nvSpPr>
            <p:cNvPr id="11" name="TextBox 3"/>
            <p:cNvSpPr txBox="1">
              <a:spLocks noChangeArrowheads="1"/>
            </p:cNvSpPr>
            <p:nvPr/>
          </p:nvSpPr>
          <p:spPr bwMode="auto">
            <a:xfrm>
              <a:off x="7075733" y="3030463"/>
              <a:ext cx="3019989" cy="1106816"/>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semantic annotation of dynamic web pages</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mass generation of SW data</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definition of meaning of relational schema</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heterogeneous database integration</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ontology based data access</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integration with other data sources</a:t>
              </a:r>
            </a:p>
          </p:txBody>
        </p:sp>
        <p:sp>
          <p:nvSpPr>
            <p:cNvPr id="12" name="TextBox 12"/>
            <p:cNvSpPr txBox="1">
              <a:spLocks noChangeArrowheads="1"/>
            </p:cNvSpPr>
            <p:nvPr/>
          </p:nvSpPr>
          <p:spPr bwMode="auto">
            <a:xfrm>
              <a:off x="1508789" y="3630549"/>
              <a:ext cx="2807884" cy="766257"/>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semantic annotation of dynamic web pages</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ontology based data access</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mass generation of SW data</a:t>
              </a:r>
            </a:p>
            <a:p>
              <a:pPr>
                <a:lnSpc>
                  <a:spcPct val="100000"/>
                </a:lnSpc>
                <a:spcBef>
                  <a:spcPct val="0"/>
                </a:spcBef>
              </a:pPr>
              <a:r>
                <a:rPr lang="en-US" altLang="el-GR" sz="1200" dirty="0">
                  <a:solidFill>
                    <a:prstClr val="black"/>
                  </a:solidFill>
                  <a:latin typeface="Calibri" panose="020F0502020204030204"/>
                  <a:cs typeface="Times New Roman" panose="02020603050405020304" pitchFamily="18" charset="0"/>
                </a:rPr>
                <a:t>heterogeneous database integration</a:t>
              </a:r>
            </a:p>
          </p:txBody>
        </p:sp>
        <p:sp>
          <p:nvSpPr>
            <p:cNvPr id="13" name="TextBox 13"/>
            <p:cNvSpPr txBox="1">
              <a:spLocks noChangeArrowheads="1"/>
            </p:cNvSpPr>
            <p:nvPr/>
          </p:nvSpPr>
          <p:spPr bwMode="auto">
            <a:xfrm>
              <a:off x="2514340" y="5057780"/>
              <a:ext cx="2545479" cy="766257"/>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pPr>
              <a:r>
                <a:rPr lang="en-US" altLang="el-GR" sz="1200">
                  <a:solidFill>
                    <a:prstClr val="black"/>
                  </a:solidFill>
                  <a:latin typeface="Calibri" panose="020F0502020204030204"/>
                  <a:cs typeface="Times New Roman" panose="02020603050405020304" pitchFamily="18" charset="0"/>
                </a:rPr>
                <a:t>ontology based data access</a:t>
              </a:r>
            </a:p>
            <a:p>
              <a:pPr>
                <a:lnSpc>
                  <a:spcPct val="100000"/>
                </a:lnSpc>
                <a:spcBef>
                  <a:spcPct val="0"/>
                </a:spcBef>
              </a:pPr>
              <a:r>
                <a:rPr lang="en-US" altLang="el-GR" sz="1200">
                  <a:solidFill>
                    <a:prstClr val="black"/>
                  </a:solidFill>
                  <a:latin typeface="Calibri" panose="020F0502020204030204"/>
                  <a:cs typeface="Times New Roman" panose="02020603050405020304" pitchFamily="18" charset="0"/>
                </a:rPr>
                <a:t>mass generation of SW data</a:t>
              </a:r>
            </a:p>
            <a:p>
              <a:pPr>
                <a:lnSpc>
                  <a:spcPct val="100000"/>
                </a:lnSpc>
                <a:spcBef>
                  <a:spcPct val="0"/>
                </a:spcBef>
              </a:pPr>
              <a:r>
                <a:rPr lang="en-US" altLang="el-GR" sz="1200">
                  <a:solidFill>
                    <a:prstClr val="black"/>
                  </a:solidFill>
                  <a:latin typeface="Calibri" panose="020F0502020204030204"/>
                  <a:cs typeface="Times New Roman" panose="02020603050405020304" pitchFamily="18" charset="0"/>
                </a:rPr>
                <a:t>heterogeneous database integration</a:t>
              </a:r>
            </a:p>
            <a:p>
              <a:pPr>
                <a:lnSpc>
                  <a:spcPct val="100000"/>
                </a:lnSpc>
                <a:spcBef>
                  <a:spcPct val="0"/>
                </a:spcBef>
              </a:pPr>
              <a:r>
                <a:rPr lang="en-US" altLang="el-GR" sz="1200">
                  <a:solidFill>
                    <a:prstClr val="black"/>
                  </a:solidFill>
                  <a:latin typeface="Calibri" panose="020F0502020204030204"/>
                  <a:cs typeface="Times New Roman" panose="02020603050405020304" pitchFamily="18" charset="0"/>
                </a:rPr>
                <a:t>integration with other data sources</a:t>
              </a:r>
            </a:p>
          </p:txBody>
        </p:sp>
        <p:sp>
          <p:nvSpPr>
            <p:cNvPr id="14" name="TextBox 14"/>
            <p:cNvSpPr txBox="1">
              <a:spLocks noChangeArrowheads="1"/>
            </p:cNvSpPr>
            <p:nvPr/>
          </p:nvSpPr>
          <p:spPr bwMode="auto">
            <a:xfrm>
              <a:off x="5949962" y="5062551"/>
              <a:ext cx="2503573" cy="595978"/>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pPr>
              <a:r>
                <a:rPr lang="en-US" altLang="el-GR" sz="1200">
                  <a:solidFill>
                    <a:prstClr val="black"/>
                  </a:solidFill>
                  <a:latin typeface="Calibri" panose="020F0502020204030204"/>
                  <a:cs typeface="Times New Roman" panose="02020603050405020304" pitchFamily="18" charset="0"/>
                </a:rPr>
                <a:t>heterogeneous database integration</a:t>
              </a:r>
            </a:p>
            <a:p>
              <a:pPr>
                <a:lnSpc>
                  <a:spcPct val="100000"/>
                </a:lnSpc>
                <a:spcBef>
                  <a:spcPct val="0"/>
                </a:spcBef>
              </a:pPr>
              <a:r>
                <a:rPr lang="en-US" altLang="el-GR" sz="1200">
                  <a:solidFill>
                    <a:prstClr val="black"/>
                  </a:solidFill>
                  <a:latin typeface="Calibri" panose="020F0502020204030204"/>
                  <a:cs typeface="Times New Roman" panose="02020603050405020304" pitchFamily="18" charset="0"/>
                </a:rPr>
                <a:t>ontology learning</a:t>
              </a:r>
            </a:p>
            <a:p>
              <a:pPr>
                <a:lnSpc>
                  <a:spcPct val="100000"/>
                </a:lnSpc>
                <a:spcBef>
                  <a:spcPct val="0"/>
                </a:spcBef>
              </a:pPr>
              <a:r>
                <a:rPr lang="en-US" altLang="el-GR" sz="1200">
                  <a:solidFill>
                    <a:prstClr val="black"/>
                  </a:solidFill>
                  <a:latin typeface="Calibri" panose="020F0502020204030204"/>
                  <a:cs typeface="Times New Roman" panose="02020603050405020304" pitchFamily="18" charset="0"/>
                </a:rPr>
                <a:t>ontology based data access</a:t>
              </a:r>
            </a:p>
          </p:txBody>
        </p:sp>
        <p:cxnSp>
          <p:nvCxnSpPr>
            <p:cNvPr id="15" name="Straight Arrow Connector 14"/>
            <p:cNvCxnSpPr>
              <a:stCxn id="4" idx="2"/>
            </p:cNvCxnSpPr>
            <p:nvPr/>
          </p:nvCxnSpPr>
          <p:spPr>
            <a:xfrm flipH="1">
              <a:off x="3654876" y="2178033"/>
              <a:ext cx="2259386" cy="3682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a:off x="5914262" y="2178033"/>
              <a:ext cx="2181329" cy="3677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flipH="1">
              <a:off x="2834458" y="2919795"/>
              <a:ext cx="994867" cy="2480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8" idx="0"/>
            </p:cNvCxnSpPr>
            <p:nvPr/>
          </p:nvCxnSpPr>
          <p:spPr>
            <a:xfrm>
              <a:off x="3829325" y="2919795"/>
              <a:ext cx="1493491" cy="244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flipH="1">
              <a:off x="4302958" y="3533237"/>
              <a:ext cx="1019858" cy="1032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0" idx="0"/>
            </p:cNvCxnSpPr>
            <p:nvPr/>
          </p:nvCxnSpPr>
          <p:spPr>
            <a:xfrm>
              <a:off x="5322816" y="3533237"/>
              <a:ext cx="1445889" cy="1032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5275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Proposed Classification (2)</a:t>
            </a:r>
            <a:endParaRPr lang="en-US" dirty="0"/>
          </a:p>
        </p:txBody>
      </p:sp>
      <p:sp>
        <p:nvSpPr>
          <p:cNvPr id="3" name="Content Placeholder 2"/>
          <p:cNvSpPr>
            <a:spLocks noGrp="1"/>
          </p:cNvSpPr>
          <p:nvPr>
            <p:ph idx="1"/>
          </p:nvPr>
        </p:nvSpPr>
        <p:spPr>
          <a:xfrm>
            <a:off x="1097279" y="1845734"/>
            <a:ext cx="10500553" cy="4023360"/>
          </a:xfrm>
        </p:spPr>
        <p:txBody>
          <a:bodyPr>
            <a:noAutofit/>
          </a:bodyPr>
          <a:lstStyle/>
          <a:p>
            <a:pPr algn="just"/>
            <a:r>
              <a:rPr lang="en-US" sz="2800" dirty="0" smtClean="0"/>
              <a:t>Total </a:t>
            </a:r>
            <a:r>
              <a:rPr lang="en-US" sz="2800" dirty="0"/>
              <a:t>classification of all relevant solutions in mutually disjoint </a:t>
            </a:r>
            <a:r>
              <a:rPr lang="en-US" sz="2800" dirty="0" smtClean="0"/>
              <a:t>classes</a:t>
            </a:r>
          </a:p>
          <a:p>
            <a:pPr algn="just"/>
            <a:r>
              <a:rPr lang="en-US" sz="2800" dirty="0" smtClean="0"/>
              <a:t>Exceptions</a:t>
            </a:r>
          </a:p>
          <a:p>
            <a:pPr lvl="1" algn="just"/>
            <a:r>
              <a:rPr lang="en-US" sz="2400" dirty="0" smtClean="0"/>
              <a:t>Customizable </a:t>
            </a:r>
            <a:r>
              <a:rPr lang="en-US" sz="2400" dirty="0"/>
              <a:t>software tools </a:t>
            </a:r>
            <a:r>
              <a:rPr lang="en-US" sz="2400" dirty="0" smtClean="0"/>
              <a:t>with multiple possible workflows</a:t>
            </a:r>
          </a:p>
          <a:p>
            <a:pPr lvl="1" algn="just"/>
            <a:r>
              <a:rPr lang="en-US" sz="2400" dirty="0" smtClean="0"/>
              <a:t>Each one belongs to multiple categories</a:t>
            </a:r>
            <a:endParaRPr lang="en-US" sz="2400" dirty="0"/>
          </a:p>
          <a:p>
            <a:pPr algn="just"/>
            <a:r>
              <a:rPr lang="en-US" sz="2800" dirty="0" smtClean="0"/>
              <a:t>Every class associated with a number of benefits/motivations</a:t>
            </a:r>
          </a:p>
          <a:p>
            <a:pPr lvl="1" algn="just"/>
            <a:r>
              <a:rPr lang="en-US" sz="2400" dirty="0" smtClean="0"/>
              <a:t>Not </a:t>
            </a:r>
            <a:r>
              <a:rPr lang="en-US" sz="2400" dirty="0"/>
              <a:t>significant correlation </a:t>
            </a:r>
            <a:r>
              <a:rPr lang="en-US" sz="2400" dirty="0" smtClean="0"/>
              <a:t>among taxonomy </a:t>
            </a:r>
            <a:r>
              <a:rPr lang="en-US" sz="2400" dirty="0"/>
              <a:t>classes and </a:t>
            </a:r>
            <a:r>
              <a:rPr lang="en-US" sz="2400" dirty="0" smtClean="0"/>
              <a:t>motivations </a:t>
            </a:r>
            <a:r>
              <a:rPr lang="en-US" sz="2400" dirty="0"/>
              <a:t>and </a:t>
            </a:r>
            <a:r>
              <a:rPr lang="en-US" sz="2400" dirty="0" smtClean="0"/>
              <a:t>benefits</a:t>
            </a:r>
          </a:p>
          <a:p>
            <a:pPr lvl="1" algn="just"/>
            <a:r>
              <a:rPr lang="en-US" sz="2400" dirty="0" smtClean="0"/>
              <a:t>Categorization of </a:t>
            </a:r>
            <a:r>
              <a:rPr lang="en-US" sz="2400" dirty="0"/>
              <a:t>approaches based on the </a:t>
            </a:r>
            <a:r>
              <a:rPr lang="en-US" sz="2400" i="1" dirty="0"/>
              <a:t>nature </a:t>
            </a:r>
            <a:r>
              <a:rPr lang="en-US" sz="2400" dirty="0"/>
              <a:t>of the mapping and the </a:t>
            </a:r>
            <a:r>
              <a:rPr lang="en-US" sz="2400" i="1" dirty="0"/>
              <a:t>techniques applied </a:t>
            </a:r>
            <a:r>
              <a:rPr lang="en-US" sz="2400" dirty="0"/>
              <a:t>to establish the </a:t>
            </a:r>
            <a:r>
              <a:rPr lang="en-US" sz="2400" dirty="0" smtClean="0"/>
              <a:t>mapping</a:t>
            </a:r>
          </a:p>
          <a:p>
            <a:pPr lvl="1" algn="just"/>
            <a:r>
              <a:rPr lang="en-US" sz="2400" dirty="0" smtClean="0"/>
              <a:t>Benefits </a:t>
            </a:r>
            <a:r>
              <a:rPr lang="en-US" sz="2400" dirty="0"/>
              <a:t>state the </a:t>
            </a:r>
            <a:r>
              <a:rPr lang="en-US" sz="2400" i="1" dirty="0"/>
              <a:t>applications </a:t>
            </a:r>
            <a:r>
              <a:rPr lang="en-US" sz="2400" dirty="0"/>
              <a:t>of the already established mappings</a:t>
            </a:r>
            <a:endParaRPr lang="en-US" sz="2400" dirty="0" smtClean="0"/>
          </a:p>
          <a:p>
            <a:pPr lvl="1" algn="just"/>
            <a:endParaRPr lang="en-US" sz="2400" dirty="0"/>
          </a:p>
          <a:p>
            <a:endParaRPr lang="en-US" sz="28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304</a:t>
            </a:fld>
            <a:endParaRPr lang="en-US"/>
          </a:p>
        </p:txBody>
      </p:sp>
    </p:spTree>
    <p:extLst>
      <p:ext uri="{BB962C8B-B14F-4D97-AF65-F5344CB8AC3E}">
        <p14:creationId xmlns:p14="http://schemas.microsoft.com/office/powerpoint/2010/main" val="92184262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Criteria (1)</a:t>
            </a:r>
            <a:endParaRPr lang="en-US" dirty="0"/>
          </a:p>
        </p:txBody>
      </p:sp>
      <p:sp>
        <p:nvSpPr>
          <p:cNvPr id="3" name="Content Placeholder 2"/>
          <p:cNvSpPr>
            <a:spLocks noGrp="1"/>
          </p:cNvSpPr>
          <p:nvPr>
            <p:ph idx="1"/>
          </p:nvPr>
        </p:nvSpPr>
        <p:spPr>
          <a:xfrm>
            <a:off x="1097279" y="1845734"/>
            <a:ext cx="10258697" cy="4023360"/>
          </a:xfrm>
        </p:spPr>
        <p:txBody>
          <a:bodyPr>
            <a:noAutofit/>
          </a:bodyPr>
          <a:lstStyle/>
          <a:p>
            <a:r>
              <a:rPr lang="en-US" sz="2800" dirty="0"/>
              <a:t>Existence of ontology</a:t>
            </a:r>
          </a:p>
          <a:p>
            <a:pPr lvl="1"/>
            <a:r>
              <a:rPr lang="en-US" sz="2400" dirty="0" smtClean="0"/>
              <a:t>Is an ontology </a:t>
            </a:r>
            <a:r>
              <a:rPr lang="en-US" sz="2400" i="1" dirty="0"/>
              <a:t>required </a:t>
            </a:r>
            <a:r>
              <a:rPr lang="en-US" sz="2400" dirty="0"/>
              <a:t>for </a:t>
            </a:r>
            <a:r>
              <a:rPr lang="en-US" sz="2400" dirty="0" smtClean="0"/>
              <a:t>the application </a:t>
            </a:r>
            <a:r>
              <a:rPr lang="en-US" sz="2400" dirty="0"/>
              <a:t>of the </a:t>
            </a:r>
            <a:r>
              <a:rPr lang="en-US" sz="2400" dirty="0" smtClean="0"/>
              <a:t>approach?</a:t>
            </a:r>
          </a:p>
          <a:p>
            <a:pPr lvl="1"/>
            <a:r>
              <a:rPr lang="en-US" sz="2400" dirty="0" smtClean="0"/>
              <a:t>Yes</a:t>
            </a:r>
          </a:p>
          <a:p>
            <a:pPr lvl="2"/>
            <a:r>
              <a:rPr lang="en-US" sz="2000" dirty="0" smtClean="0"/>
              <a:t>Establishment of </a:t>
            </a:r>
            <a:r>
              <a:rPr lang="en-US" sz="2000" dirty="0"/>
              <a:t>mappings between a given relational database and a given existing </a:t>
            </a:r>
            <a:r>
              <a:rPr lang="en-US" sz="2000" dirty="0" smtClean="0"/>
              <a:t>ontology</a:t>
            </a:r>
          </a:p>
          <a:p>
            <a:pPr lvl="2"/>
            <a:r>
              <a:rPr lang="en-US" sz="2000" dirty="0" smtClean="0"/>
              <a:t>Domain of ontology compatible with database domain</a:t>
            </a:r>
          </a:p>
          <a:p>
            <a:pPr lvl="2"/>
            <a:r>
              <a:rPr lang="en-US" sz="2000" dirty="0" smtClean="0"/>
              <a:t>Existing ontology selected by human user</a:t>
            </a:r>
            <a:endParaRPr lang="en-US" sz="1800" dirty="0" smtClean="0"/>
          </a:p>
          <a:p>
            <a:pPr lvl="1"/>
            <a:r>
              <a:rPr lang="en-US" sz="2400" dirty="0" smtClean="0"/>
              <a:t>No</a:t>
            </a:r>
          </a:p>
          <a:p>
            <a:pPr lvl="2"/>
            <a:r>
              <a:rPr lang="en-US" sz="2000" dirty="0" smtClean="0"/>
              <a:t>Creation of </a:t>
            </a:r>
            <a:r>
              <a:rPr lang="en-US" sz="2000" dirty="0"/>
              <a:t>a new ontology from a given relational </a:t>
            </a:r>
            <a:r>
              <a:rPr lang="en-US" sz="2000" dirty="0" smtClean="0"/>
              <a:t>database</a:t>
            </a:r>
          </a:p>
          <a:p>
            <a:pPr lvl="2"/>
            <a:r>
              <a:rPr lang="en-US" sz="2000" dirty="0" smtClean="0"/>
              <a:t>Useful when:</a:t>
            </a:r>
          </a:p>
          <a:p>
            <a:pPr lvl="3"/>
            <a:r>
              <a:rPr lang="en-US" sz="1800" dirty="0" smtClean="0"/>
              <a:t>An </a:t>
            </a:r>
            <a:r>
              <a:rPr lang="en-US" sz="1800" dirty="0"/>
              <a:t>ontology for the domain covered by the database is not available yet </a:t>
            </a:r>
            <a:endParaRPr lang="en-US" sz="1800" dirty="0" smtClean="0"/>
          </a:p>
          <a:p>
            <a:pPr lvl="3"/>
            <a:r>
              <a:rPr lang="en-US" sz="1800" dirty="0" smtClean="0"/>
              <a:t>The human </a:t>
            </a:r>
            <a:r>
              <a:rPr lang="en-US" sz="1800" dirty="0"/>
              <a:t>user is not familiar with the domain of the database and relies on the mapping process to discover the semantics of the database </a:t>
            </a:r>
            <a:r>
              <a:rPr lang="en-US" sz="1800" dirty="0" smtClean="0"/>
              <a:t>contents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305</a:t>
            </a:fld>
            <a:endParaRPr lang="en-US"/>
          </a:p>
        </p:txBody>
      </p:sp>
    </p:spTree>
    <p:extLst>
      <p:ext uri="{BB962C8B-B14F-4D97-AF65-F5344CB8AC3E}">
        <p14:creationId xmlns:p14="http://schemas.microsoft.com/office/powerpoint/2010/main" val="147323771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Criteria (2)</a:t>
            </a:r>
            <a:endParaRPr lang="en-US" dirty="0"/>
          </a:p>
        </p:txBody>
      </p:sp>
      <p:sp>
        <p:nvSpPr>
          <p:cNvPr id="3" name="Content Placeholder 2"/>
          <p:cNvSpPr>
            <a:spLocks noGrp="1"/>
          </p:cNvSpPr>
          <p:nvPr>
            <p:ph idx="1"/>
          </p:nvPr>
        </p:nvSpPr>
        <p:spPr>
          <a:xfrm>
            <a:off x="1097280" y="1845734"/>
            <a:ext cx="10058400" cy="4398312"/>
          </a:xfrm>
        </p:spPr>
        <p:txBody>
          <a:bodyPr>
            <a:normAutofit/>
          </a:bodyPr>
          <a:lstStyle/>
          <a:p>
            <a:r>
              <a:rPr lang="en-US" sz="3200" dirty="0"/>
              <a:t>Domain of the generated ontology</a:t>
            </a:r>
          </a:p>
          <a:p>
            <a:pPr lvl="1"/>
            <a:r>
              <a:rPr lang="en-US" sz="2800" dirty="0" smtClean="0"/>
              <a:t>What is the domain of the generated ontology?</a:t>
            </a:r>
          </a:p>
          <a:p>
            <a:pPr lvl="1"/>
            <a:r>
              <a:rPr lang="en-US" sz="2800" dirty="0" smtClean="0"/>
              <a:t>The relational model</a:t>
            </a:r>
          </a:p>
          <a:p>
            <a:pPr lvl="2" algn="just"/>
            <a:r>
              <a:rPr lang="en-US" sz="2400" dirty="0" smtClean="0"/>
              <a:t>Generated </a:t>
            </a:r>
            <a:r>
              <a:rPr lang="en-US" sz="2400" dirty="0"/>
              <a:t>ontology consists of concepts and relationships that reflect the constructs of the relational </a:t>
            </a:r>
            <a:r>
              <a:rPr lang="en-US" sz="2400" dirty="0" smtClean="0"/>
              <a:t>model</a:t>
            </a:r>
          </a:p>
          <a:p>
            <a:pPr lvl="2" algn="just"/>
            <a:r>
              <a:rPr lang="en-US" sz="2400" dirty="0" smtClean="0"/>
              <a:t>Mirrors </a:t>
            </a:r>
            <a:r>
              <a:rPr lang="en-US" sz="2400" dirty="0"/>
              <a:t>the structure of the input relational </a:t>
            </a:r>
            <a:r>
              <a:rPr lang="en-US" sz="2400" dirty="0" smtClean="0"/>
              <a:t>database</a:t>
            </a:r>
          </a:p>
          <a:p>
            <a:pPr lvl="2" algn="just"/>
            <a:r>
              <a:rPr lang="en-US" sz="2400" dirty="0" smtClean="0"/>
              <a:t>“</a:t>
            </a:r>
            <a:r>
              <a:rPr lang="en-US" sz="2400" i="1" dirty="0" smtClean="0"/>
              <a:t>Database </a:t>
            </a:r>
            <a:r>
              <a:rPr lang="en-US" sz="2400" i="1" dirty="0"/>
              <a:t>schema ontology</a:t>
            </a:r>
            <a:r>
              <a:rPr lang="en-US" sz="2400" dirty="0" smtClean="0"/>
              <a:t>”</a:t>
            </a:r>
          </a:p>
          <a:p>
            <a:pPr lvl="2" algn="just"/>
            <a:r>
              <a:rPr lang="en-US" sz="2400" dirty="0" smtClean="0"/>
              <a:t>Mainly automatic class of approaches</a:t>
            </a:r>
          </a:p>
          <a:p>
            <a:pPr lvl="1" algn="just"/>
            <a:r>
              <a:rPr lang="en-US" sz="2800" dirty="0" smtClean="0"/>
              <a:t>Another domain</a:t>
            </a:r>
          </a:p>
          <a:p>
            <a:pPr lvl="2" algn="just"/>
            <a:r>
              <a:rPr lang="en-US" sz="2400" dirty="0" smtClean="0"/>
              <a:t>Depending on </a:t>
            </a:r>
            <a:r>
              <a:rPr lang="en-US" sz="2400" dirty="0"/>
              <a:t>the domain described by the contents of the input </a:t>
            </a:r>
            <a:r>
              <a:rPr lang="en-US" sz="2400" dirty="0" smtClean="0"/>
              <a:t>database</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306</a:t>
            </a:fld>
            <a:endParaRPr lang="en-US"/>
          </a:p>
        </p:txBody>
      </p:sp>
    </p:spTree>
    <p:extLst>
      <p:ext uri="{BB962C8B-B14F-4D97-AF65-F5344CB8AC3E}">
        <p14:creationId xmlns:p14="http://schemas.microsoft.com/office/powerpoint/2010/main" val="185890525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Criteria (3)</a:t>
            </a:r>
            <a:endParaRPr lang="en-US" dirty="0"/>
          </a:p>
        </p:txBody>
      </p:sp>
      <p:sp>
        <p:nvSpPr>
          <p:cNvPr id="3" name="Content Placeholder 2"/>
          <p:cNvSpPr>
            <a:spLocks noGrp="1"/>
          </p:cNvSpPr>
          <p:nvPr>
            <p:ph idx="1"/>
          </p:nvPr>
        </p:nvSpPr>
        <p:spPr>
          <a:xfrm>
            <a:off x="1097279" y="1845733"/>
            <a:ext cx="10284823" cy="4319935"/>
          </a:xfrm>
        </p:spPr>
        <p:txBody>
          <a:bodyPr>
            <a:normAutofit/>
          </a:bodyPr>
          <a:lstStyle/>
          <a:p>
            <a:r>
              <a:rPr lang="en-US" sz="3200" dirty="0"/>
              <a:t>Database reverse engineering</a:t>
            </a:r>
          </a:p>
          <a:p>
            <a:pPr lvl="1"/>
            <a:r>
              <a:rPr lang="en-US" sz="2800" dirty="0" smtClean="0"/>
              <a:t>Are any </a:t>
            </a:r>
            <a:r>
              <a:rPr lang="en-US" sz="2800" dirty="0"/>
              <a:t>database reverse engineering techniques </a:t>
            </a:r>
            <a:r>
              <a:rPr lang="en-US" sz="2800" dirty="0" smtClean="0"/>
              <a:t>applied?</a:t>
            </a:r>
          </a:p>
          <a:p>
            <a:pPr lvl="1"/>
            <a:r>
              <a:rPr lang="en-US" sz="2800" dirty="0" smtClean="0"/>
              <a:t>Yes</a:t>
            </a:r>
          </a:p>
          <a:p>
            <a:pPr lvl="2"/>
            <a:r>
              <a:rPr lang="en-US" sz="2400" dirty="0" smtClean="0"/>
              <a:t>Recover </a:t>
            </a:r>
            <a:r>
              <a:rPr lang="en-US" sz="2400" dirty="0"/>
              <a:t>the initial conceptual schema from the relational </a:t>
            </a:r>
            <a:r>
              <a:rPr lang="en-US" sz="2400" dirty="0" smtClean="0"/>
              <a:t>schema</a:t>
            </a:r>
          </a:p>
          <a:p>
            <a:pPr lvl="2"/>
            <a:r>
              <a:rPr lang="en-US" sz="2400" dirty="0" smtClean="0"/>
              <a:t>Translate re-engineered schema </a:t>
            </a:r>
            <a:r>
              <a:rPr lang="en-US" sz="2400" dirty="0"/>
              <a:t>to an ontology expressed in a target language</a:t>
            </a:r>
            <a:endParaRPr lang="en-US" sz="2000" dirty="0" smtClean="0"/>
          </a:p>
          <a:p>
            <a:pPr lvl="1"/>
            <a:r>
              <a:rPr lang="en-US" sz="2800" dirty="0" smtClean="0"/>
              <a:t>No</a:t>
            </a:r>
          </a:p>
          <a:p>
            <a:pPr lvl="2"/>
            <a:r>
              <a:rPr lang="en-US" sz="2400" dirty="0" smtClean="0"/>
              <a:t>Few </a:t>
            </a:r>
            <a:r>
              <a:rPr lang="en-US" sz="2400" dirty="0"/>
              <a:t>basic translation rules from the relational to the RDF </a:t>
            </a:r>
            <a:r>
              <a:rPr lang="en-US" sz="2400" dirty="0" smtClean="0"/>
              <a:t>model</a:t>
            </a:r>
          </a:p>
          <a:p>
            <a:pPr lvl="2"/>
            <a:r>
              <a:rPr lang="en-US" sz="2400" dirty="0" smtClean="0"/>
              <a:t>Reliance </a:t>
            </a:r>
            <a:r>
              <a:rPr lang="en-US" sz="2400" dirty="0"/>
              <a:t>on the human expert for the definition of complex mappings and the enrichment of the generated </a:t>
            </a:r>
            <a:r>
              <a:rPr lang="en-US" sz="2400" dirty="0" smtClean="0"/>
              <a:t>ontology</a:t>
            </a:r>
            <a:endParaRPr lang="en-US" sz="2000" dirty="0" smtClean="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307</a:t>
            </a:fld>
            <a:endParaRPr lang="en-US"/>
          </a:p>
        </p:txBody>
      </p:sp>
    </p:spTree>
    <p:extLst>
      <p:ext uri="{BB962C8B-B14F-4D97-AF65-F5344CB8AC3E}">
        <p14:creationId xmlns:p14="http://schemas.microsoft.com/office/powerpoint/2010/main" val="382818064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Classification </a:t>
            </a:r>
            <a:r>
              <a:rPr lang="en-US" sz="4400" dirty="0" smtClean="0"/>
              <a:t>criteria and descriptive features</a:t>
            </a:r>
            <a:endParaRPr lang="en-US" sz="4400" dirty="0"/>
          </a:p>
        </p:txBody>
      </p:sp>
      <p:sp>
        <p:nvSpPr>
          <p:cNvPr id="38" name="Date Placeholder 37"/>
          <p:cNvSpPr>
            <a:spLocks noGrp="1"/>
          </p:cNvSpPr>
          <p:nvPr>
            <p:ph type="dt" sz="half" idx="10"/>
          </p:nvPr>
        </p:nvSpPr>
        <p:spPr/>
        <p:txBody>
          <a:bodyPr/>
          <a:lstStyle/>
          <a:p>
            <a:r>
              <a:rPr lang="en-US" smtClean="0"/>
              <a:t>Chapter 4</a:t>
            </a:r>
            <a:endParaRPr lang="en-US"/>
          </a:p>
        </p:txBody>
      </p:sp>
      <p:sp>
        <p:nvSpPr>
          <p:cNvPr id="39" name="Footer Placeholder 38"/>
          <p:cNvSpPr>
            <a:spLocks noGrp="1"/>
          </p:cNvSpPr>
          <p:nvPr>
            <p:ph type="ftr" sz="quarter" idx="11"/>
          </p:nvPr>
        </p:nvSpPr>
        <p:spPr/>
        <p:txBody>
          <a:bodyPr/>
          <a:lstStyle/>
          <a:p>
            <a:r>
              <a:rPr lang="en-US" smtClean="0"/>
              <a:t>Materializing the Web of Linked Data</a:t>
            </a:r>
            <a:endParaRPr lang="en-US"/>
          </a:p>
        </p:txBody>
      </p:sp>
      <p:sp>
        <p:nvSpPr>
          <p:cNvPr id="40" name="Slide Number Placeholder 39"/>
          <p:cNvSpPr>
            <a:spLocks noGrp="1"/>
          </p:cNvSpPr>
          <p:nvPr>
            <p:ph type="sldNum" sz="quarter" idx="12"/>
          </p:nvPr>
        </p:nvSpPr>
        <p:spPr/>
        <p:txBody>
          <a:bodyPr/>
          <a:lstStyle/>
          <a:p>
            <a:fld id="{93ECB2FE-F275-4179-BB2C-35EE9387AA7C}" type="slidenum">
              <a:rPr lang="en-US" smtClean="0"/>
              <a:pPr/>
              <a:t>308</a:t>
            </a:fld>
            <a:endParaRPr lang="en-US"/>
          </a:p>
        </p:txBody>
      </p:sp>
      <p:grpSp>
        <p:nvGrpSpPr>
          <p:cNvPr id="32" name="Group 31"/>
          <p:cNvGrpSpPr/>
          <p:nvPr/>
        </p:nvGrpSpPr>
        <p:grpSpPr>
          <a:xfrm>
            <a:off x="1153725" y="1794183"/>
            <a:ext cx="10058400" cy="4502963"/>
            <a:chOff x="603250" y="42863"/>
            <a:chExt cx="10150475" cy="6509795"/>
          </a:xfrm>
        </p:grpSpPr>
        <p:sp>
          <p:nvSpPr>
            <p:cNvPr id="4" name="Rectangle 3"/>
            <p:cNvSpPr/>
            <p:nvPr/>
          </p:nvSpPr>
          <p:spPr>
            <a:xfrm>
              <a:off x="603250" y="53975"/>
              <a:ext cx="3000375" cy="14017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Existence of ontology</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Yes</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No</a:t>
              </a:r>
              <a:endParaRPr lang="el-GR" sz="1400" dirty="0" err="1">
                <a:solidFill>
                  <a:prstClr val="black"/>
                </a:solidFill>
                <a:cs typeface="Times New Roman" panose="02020603050405020304" pitchFamily="18" charset="0"/>
              </a:endParaRPr>
            </a:p>
          </p:txBody>
        </p:sp>
        <p:sp>
          <p:nvSpPr>
            <p:cNvPr id="5" name="Rectangle 4"/>
            <p:cNvSpPr/>
            <p:nvPr/>
          </p:nvSpPr>
          <p:spPr>
            <a:xfrm>
              <a:off x="4205288" y="42863"/>
              <a:ext cx="3000375" cy="14271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Ontology domain</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Relational model</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Other</a:t>
              </a:r>
              <a:endParaRPr lang="el-GR" sz="1400" dirty="0" err="1">
                <a:solidFill>
                  <a:prstClr val="black"/>
                </a:solidFill>
                <a:cs typeface="Times New Roman" panose="02020603050405020304" pitchFamily="18" charset="0"/>
              </a:endParaRPr>
            </a:p>
          </p:txBody>
        </p:sp>
        <p:sp>
          <p:nvSpPr>
            <p:cNvPr id="6" name="Rectangle 5"/>
            <p:cNvSpPr/>
            <p:nvPr/>
          </p:nvSpPr>
          <p:spPr>
            <a:xfrm>
              <a:off x="7754938" y="46038"/>
              <a:ext cx="2998787" cy="14097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Application of database reverse engineering</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Yes</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No</a:t>
              </a:r>
              <a:endParaRPr lang="el-GR" sz="1400" dirty="0" err="1">
                <a:solidFill>
                  <a:prstClr val="black"/>
                </a:solidFill>
                <a:cs typeface="Times New Roman" panose="02020603050405020304" pitchFamily="18" charset="0"/>
              </a:endParaRPr>
            </a:p>
          </p:txBody>
        </p:sp>
        <p:sp>
          <p:nvSpPr>
            <p:cNvPr id="7" name="Rectangle 6"/>
            <p:cNvSpPr/>
            <p:nvPr/>
          </p:nvSpPr>
          <p:spPr>
            <a:xfrm>
              <a:off x="603250" y="1626368"/>
              <a:ext cx="3000375" cy="14017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Automation level</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Automatic</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Semi-automatic</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Manual</a:t>
              </a:r>
              <a:endParaRPr lang="el-GR" sz="1400" dirty="0" err="1">
                <a:solidFill>
                  <a:prstClr val="black"/>
                </a:solidFill>
                <a:cs typeface="Times New Roman" panose="02020603050405020304" pitchFamily="18" charset="0"/>
              </a:endParaRPr>
            </a:p>
          </p:txBody>
        </p:sp>
        <p:sp>
          <p:nvSpPr>
            <p:cNvPr id="8" name="Rectangle 7"/>
            <p:cNvSpPr/>
            <p:nvPr/>
          </p:nvSpPr>
          <p:spPr>
            <a:xfrm>
              <a:off x="4205288" y="1626368"/>
              <a:ext cx="3000375" cy="14017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Data accessibility</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ETL</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SPARQL</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Linked Data</a:t>
              </a:r>
              <a:endParaRPr lang="el-GR" sz="1400" dirty="0" err="1">
                <a:solidFill>
                  <a:prstClr val="black"/>
                </a:solidFill>
                <a:cs typeface="Times New Roman" panose="02020603050405020304" pitchFamily="18" charset="0"/>
              </a:endParaRPr>
            </a:p>
          </p:txBody>
        </p:sp>
        <p:sp>
          <p:nvSpPr>
            <p:cNvPr id="9" name="Rectangle 8"/>
            <p:cNvSpPr/>
            <p:nvPr/>
          </p:nvSpPr>
          <p:spPr>
            <a:xfrm>
              <a:off x="7754938" y="1626368"/>
              <a:ext cx="2998787" cy="14017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Mapping Language</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SQL</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RDF/XML</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Custom language</a:t>
              </a:r>
              <a:endParaRPr lang="el-GR" sz="1400" dirty="0" err="1">
                <a:solidFill>
                  <a:prstClr val="black"/>
                </a:solidFill>
                <a:cs typeface="Times New Roman" panose="02020603050405020304" pitchFamily="18" charset="0"/>
              </a:endParaRPr>
            </a:p>
          </p:txBody>
        </p:sp>
        <p:sp>
          <p:nvSpPr>
            <p:cNvPr id="10" name="Rectangle 9"/>
            <p:cNvSpPr/>
            <p:nvPr/>
          </p:nvSpPr>
          <p:spPr>
            <a:xfrm>
              <a:off x="603250" y="3199851"/>
              <a:ext cx="3000375" cy="140176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Ontology language</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RDFS</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OWL dialect</a:t>
              </a:r>
              <a:endParaRPr lang="el-GR" sz="1400" dirty="0" err="1">
                <a:solidFill>
                  <a:prstClr val="black"/>
                </a:solidFill>
                <a:cs typeface="Times New Roman" panose="02020603050405020304" pitchFamily="18" charset="0"/>
              </a:endParaRPr>
            </a:p>
          </p:txBody>
        </p:sp>
        <p:sp>
          <p:nvSpPr>
            <p:cNvPr id="11" name="Rectangle 10"/>
            <p:cNvSpPr/>
            <p:nvPr/>
          </p:nvSpPr>
          <p:spPr>
            <a:xfrm>
              <a:off x="4205288" y="3199851"/>
              <a:ext cx="3000375" cy="14271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Vocabulary reuse</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Yes</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No</a:t>
              </a:r>
              <a:endParaRPr lang="el-GR" sz="1400" dirty="0" err="1">
                <a:solidFill>
                  <a:prstClr val="black"/>
                </a:solidFill>
                <a:cs typeface="Times New Roman" panose="02020603050405020304" pitchFamily="18" charset="0"/>
              </a:endParaRPr>
            </a:p>
          </p:txBody>
        </p:sp>
        <p:sp>
          <p:nvSpPr>
            <p:cNvPr id="12" name="Rectangle 11"/>
            <p:cNvSpPr/>
            <p:nvPr/>
          </p:nvSpPr>
          <p:spPr>
            <a:xfrm>
              <a:off x="7754938" y="3199851"/>
              <a:ext cx="2998787" cy="14065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Software availability</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Yes</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No</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Commercial</a:t>
              </a:r>
              <a:endParaRPr lang="el-GR" sz="1400" dirty="0" err="1">
                <a:solidFill>
                  <a:prstClr val="black"/>
                </a:solidFill>
                <a:cs typeface="Times New Roman" panose="02020603050405020304" pitchFamily="18" charset="0"/>
              </a:endParaRPr>
            </a:p>
          </p:txBody>
        </p:sp>
        <p:sp>
          <p:nvSpPr>
            <p:cNvPr id="13" name="Rectangle 12"/>
            <p:cNvSpPr/>
            <p:nvPr/>
          </p:nvSpPr>
          <p:spPr>
            <a:xfrm>
              <a:off x="2367699" y="4891857"/>
              <a:ext cx="3000375" cy="16560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Graphical user interface</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Yes</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No</a:t>
              </a:r>
              <a:endParaRPr lang="el-GR" sz="1400" dirty="0">
                <a:solidFill>
                  <a:prstClr val="black"/>
                </a:solidFill>
                <a:cs typeface="Times New Roman" panose="02020603050405020304" pitchFamily="18" charset="0"/>
              </a:endParaRPr>
            </a:p>
          </p:txBody>
        </p:sp>
        <p:sp>
          <p:nvSpPr>
            <p:cNvPr id="14" name="Rectangle 13"/>
            <p:cNvSpPr/>
            <p:nvPr/>
          </p:nvSpPr>
          <p:spPr>
            <a:xfrm>
              <a:off x="5944336" y="4891859"/>
              <a:ext cx="3000375" cy="16607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b="1" dirty="0">
                  <a:solidFill>
                    <a:prstClr val="black"/>
                  </a:solidFill>
                  <a:cs typeface="Times New Roman" panose="02020603050405020304" pitchFamily="18" charset="0"/>
                </a:rPr>
                <a:t>Purpose</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Mass generation of SW data</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Ontology learning</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Ontology based data access</a:t>
              </a:r>
            </a:p>
            <a:p>
              <a:pPr marL="285750" indent="-285750">
                <a:buFont typeface="Arial" panose="020B0604020202020204" pitchFamily="34" charset="0"/>
                <a:buChar char="•"/>
                <a:defRPr/>
              </a:pPr>
              <a:r>
                <a:rPr lang="en-US" sz="1400" dirty="0">
                  <a:solidFill>
                    <a:prstClr val="black"/>
                  </a:solidFill>
                  <a:cs typeface="Times New Roman" panose="02020603050405020304" pitchFamily="18" charset="0"/>
                </a:rPr>
                <a:t>Database integration</a:t>
              </a:r>
              <a:endParaRPr lang="el-GR" sz="1400" dirty="0" err="1">
                <a:solidFill>
                  <a:prstClr val="black"/>
                </a:solidFill>
                <a:cs typeface="Times New Roman" panose="02020603050405020304" pitchFamily="18" charset="0"/>
              </a:endParaRPr>
            </a:p>
          </p:txBody>
        </p:sp>
        <p:cxnSp>
          <p:nvCxnSpPr>
            <p:cNvPr id="15" name="Straight Connector 14"/>
            <p:cNvCxnSpPr>
              <a:stCxn id="4" idx="3"/>
              <a:endCxn id="5" idx="1"/>
            </p:cNvCxnSpPr>
            <p:nvPr/>
          </p:nvCxnSpPr>
          <p:spPr>
            <a:xfrm>
              <a:off x="3603625" y="755650"/>
              <a:ext cx="60166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6" idx="1"/>
            </p:cNvCxnSpPr>
            <p:nvPr/>
          </p:nvCxnSpPr>
          <p:spPr>
            <a:xfrm flipV="1">
              <a:off x="7205663" y="750888"/>
              <a:ext cx="549275" cy="476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03625" y="2346325"/>
              <a:ext cx="601663" cy="15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03625" y="4124325"/>
              <a:ext cx="60166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a:endCxn id="9" idx="1"/>
            </p:cNvCxnSpPr>
            <p:nvPr/>
          </p:nvCxnSpPr>
          <p:spPr>
            <a:xfrm>
              <a:off x="7205664" y="2327250"/>
              <a:ext cx="549274"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3"/>
              <a:endCxn id="12" idx="1"/>
            </p:cNvCxnSpPr>
            <p:nvPr/>
          </p:nvCxnSpPr>
          <p:spPr>
            <a:xfrm flipV="1">
              <a:off x="7205664" y="3903114"/>
              <a:ext cx="549274" cy="1031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7" idx="0"/>
            </p:cNvCxnSpPr>
            <p:nvPr/>
          </p:nvCxnSpPr>
          <p:spPr>
            <a:xfrm>
              <a:off x="2103438" y="1455737"/>
              <a:ext cx="0" cy="17063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0" idx="0"/>
            </p:cNvCxnSpPr>
            <p:nvPr/>
          </p:nvCxnSpPr>
          <p:spPr>
            <a:xfrm>
              <a:off x="2103438" y="3028131"/>
              <a:ext cx="0" cy="17171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a:endCxn id="9" idx="0"/>
            </p:cNvCxnSpPr>
            <p:nvPr/>
          </p:nvCxnSpPr>
          <p:spPr>
            <a:xfrm>
              <a:off x="9254332" y="1455737"/>
              <a:ext cx="0" cy="17063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2" idx="0"/>
            </p:cNvCxnSpPr>
            <p:nvPr/>
          </p:nvCxnSpPr>
          <p:spPr>
            <a:xfrm>
              <a:off x="9254332" y="3028131"/>
              <a:ext cx="0" cy="17171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a:endCxn id="8" idx="0"/>
            </p:cNvCxnSpPr>
            <p:nvPr/>
          </p:nvCxnSpPr>
          <p:spPr>
            <a:xfrm>
              <a:off x="5705476" y="1470025"/>
              <a:ext cx="0" cy="15634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2"/>
              <a:endCxn id="11" idx="0"/>
            </p:cNvCxnSpPr>
            <p:nvPr/>
          </p:nvCxnSpPr>
          <p:spPr>
            <a:xfrm>
              <a:off x="5705476" y="3028131"/>
              <a:ext cx="0" cy="17171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3"/>
              <a:endCxn id="14" idx="1"/>
            </p:cNvCxnSpPr>
            <p:nvPr/>
          </p:nvCxnSpPr>
          <p:spPr>
            <a:xfrm>
              <a:off x="5368075" y="5719876"/>
              <a:ext cx="576261" cy="238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13" idx="0"/>
            </p:cNvCxnSpPr>
            <p:nvPr/>
          </p:nvCxnSpPr>
          <p:spPr>
            <a:xfrm>
              <a:off x="2103438" y="4601612"/>
              <a:ext cx="1764449" cy="29024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a:endCxn id="13" idx="0"/>
            </p:cNvCxnSpPr>
            <p:nvPr/>
          </p:nvCxnSpPr>
          <p:spPr>
            <a:xfrm flipH="1">
              <a:off x="3867888" y="4627012"/>
              <a:ext cx="1837589" cy="26484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2"/>
              <a:endCxn id="14" idx="0"/>
            </p:cNvCxnSpPr>
            <p:nvPr/>
          </p:nvCxnSpPr>
          <p:spPr>
            <a:xfrm>
              <a:off x="5705476" y="4627012"/>
              <a:ext cx="1739048" cy="26484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2"/>
              <a:endCxn id="14" idx="0"/>
            </p:cNvCxnSpPr>
            <p:nvPr/>
          </p:nvCxnSpPr>
          <p:spPr>
            <a:xfrm flipH="1">
              <a:off x="7444524" y="4606375"/>
              <a:ext cx="1809808" cy="28548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823510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Features </a:t>
            </a:r>
            <a:r>
              <a:rPr lang="en-US" dirty="0"/>
              <a:t>(</a:t>
            </a:r>
            <a:r>
              <a:rPr lang="en-US" dirty="0" smtClean="0"/>
              <a:t>1)</a:t>
            </a:r>
            <a:endParaRPr lang="el-GR" dirty="0"/>
          </a:p>
        </p:txBody>
      </p:sp>
      <p:sp>
        <p:nvSpPr>
          <p:cNvPr id="3" name="Content Placeholder 2"/>
          <p:cNvSpPr>
            <a:spLocks noGrp="1"/>
          </p:cNvSpPr>
          <p:nvPr>
            <p:ph idx="1"/>
          </p:nvPr>
        </p:nvSpPr>
        <p:spPr/>
        <p:txBody>
          <a:bodyPr>
            <a:noAutofit/>
          </a:bodyPr>
          <a:lstStyle/>
          <a:p>
            <a:r>
              <a:rPr lang="en-US" sz="2800" dirty="0"/>
              <a:t>Level of </a:t>
            </a:r>
            <a:r>
              <a:rPr lang="en-US" sz="2800" dirty="0" smtClean="0"/>
              <a:t>Automation</a:t>
            </a:r>
          </a:p>
          <a:p>
            <a:pPr lvl="1"/>
            <a:r>
              <a:rPr lang="en-US" sz="2400" dirty="0" smtClean="0"/>
              <a:t>How much is the user involved in the mapping process?</a:t>
            </a:r>
          </a:p>
          <a:p>
            <a:pPr lvl="1"/>
            <a:r>
              <a:rPr lang="en-US" sz="2400" dirty="0" smtClean="0"/>
              <a:t>Automatic</a:t>
            </a:r>
          </a:p>
          <a:p>
            <a:pPr lvl="2"/>
            <a:r>
              <a:rPr lang="en-US" sz="2000" dirty="0" smtClean="0"/>
              <a:t>No input from human user</a:t>
            </a:r>
          </a:p>
          <a:p>
            <a:pPr lvl="1"/>
            <a:r>
              <a:rPr lang="en-US" sz="2400" dirty="0" smtClean="0"/>
              <a:t>Semi-automatic</a:t>
            </a:r>
          </a:p>
          <a:p>
            <a:pPr lvl="2"/>
            <a:r>
              <a:rPr lang="en-US" sz="2000" dirty="0" smtClean="0"/>
              <a:t>Some input from human user</a:t>
            </a:r>
          </a:p>
          <a:p>
            <a:pPr lvl="2"/>
            <a:r>
              <a:rPr lang="en-US" sz="2000" dirty="0" smtClean="0"/>
              <a:t>Sometimes necessary</a:t>
            </a:r>
          </a:p>
          <a:p>
            <a:pPr lvl="2"/>
            <a:r>
              <a:rPr lang="en-US" sz="2000" dirty="0" smtClean="0"/>
              <a:t>Sometimes optional (e.g. validation or enrichment of results)</a:t>
            </a:r>
          </a:p>
          <a:p>
            <a:pPr lvl="1"/>
            <a:r>
              <a:rPr lang="en-US" sz="2400" dirty="0" smtClean="0"/>
              <a:t>Manual</a:t>
            </a:r>
          </a:p>
          <a:p>
            <a:pPr lvl="2"/>
            <a:r>
              <a:rPr lang="en-US" sz="2000" dirty="0" smtClean="0"/>
              <a:t>Mapping defined entirely from human user</a:t>
            </a:r>
          </a:p>
          <a:p>
            <a:pPr lvl="1"/>
            <a:r>
              <a:rPr lang="en-US" sz="2400" dirty="0" smtClean="0"/>
              <a:t>Feature usually common among approaches of the same class</a:t>
            </a:r>
            <a:endParaRPr lang="el-GR" sz="2400" dirty="0"/>
          </a:p>
        </p:txBody>
      </p:sp>
      <p:sp>
        <p:nvSpPr>
          <p:cNvPr id="4" name="Date Placeholder 3"/>
          <p:cNvSpPr>
            <a:spLocks noGrp="1"/>
          </p:cNvSpPr>
          <p:nvPr>
            <p:ph type="dt" sz="half" idx="10"/>
          </p:nvPr>
        </p:nvSpPr>
        <p:spPr/>
        <p:txBody>
          <a:bodyPr/>
          <a:lstStyle/>
          <a:p>
            <a:r>
              <a:rPr lang="en-US" smtClean="0"/>
              <a:t>Chapter 4</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309</a:t>
            </a:fld>
            <a:endParaRPr lang="en-US"/>
          </a:p>
        </p:txBody>
      </p:sp>
    </p:spTree>
    <p:extLst>
      <p:ext uri="{BB962C8B-B14F-4D97-AF65-F5344CB8AC3E}">
        <p14:creationId xmlns:p14="http://schemas.microsoft.com/office/powerpoint/2010/main" val="80113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(2)</a:t>
            </a:r>
            <a:endParaRPr lang="en-US" dirty="0"/>
          </a:p>
        </p:txBody>
      </p:sp>
      <p:sp>
        <p:nvSpPr>
          <p:cNvPr id="3" name="Content Placeholder 2"/>
          <p:cNvSpPr>
            <a:spLocks noGrp="1"/>
          </p:cNvSpPr>
          <p:nvPr>
            <p:ph idx="1"/>
          </p:nvPr>
        </p:nvSpPr>
        <p:spPr>
          <a:xfrm>
            <a:off x="1097279" y="1845734"/>
            <a:ext cx="10349653" cy="4023360"/>
          </a:xfrm>
        </p:spPr>
        <p:txBody>
          <a:bodyPr>
            <a:noAutofit/>
          </a:bodyPr>
          <a:lstStyle/>
          <a:p>
            <a:r>
              <a:rPr lang="en-US" sz="3200" dirty="0" smtClean="0"/>
              <a:t>Local-As-View </a:t>
            </a:r>
          </a:p>
          <a:p>
            <a:pPr lvl="1"/>
            <a:r>
              <a:rPr lang="en-US" sz="2800" dirty="0" smtClean="0"/>
              <a:t>Each </a:t>
            </a:r>
            <a:r>
              <a:rPr lang="en-US" sz="2800" dirty="0"/>
              <a:t>declaration in </a:t>
            </a:r>
            <a:r>
              <a:rPr lang="en-US" sz="2800" i="1" dirty="0"/>
              <a:t>M</a:t>
            </a:r>
            <a:r>
              <a:rPr lang="en-US" sz="2800" dirty="0"/>
              <a:t> maps an element from the source schema </a:t>
            </a:r>
            <a:r>
              <a:rPr lang="en-US" sz="2800" i="1" dirty="0"/>
              <a:t>S</a:t>
            </a:r>
            <a:r>
              <a:rPr lang="en-US" sz="2800" dirty="0"/>
              <a:t> to a query (a view) over the global schema </a:t>
            </a:r>
            <a:r>
              <a:rPr lang="en-US" sz="2800" i="1" dirty="0" smtClean="0"/>
              <a:t>G</a:t>
            </a:r>
            <a:endParaRPr lang="en-US" sz="2800" dirty="0" smtClean="0"/>
          </a:p>
          <a:p>
            <a:r>
              <a:rPr lang="en-US" sz="3200" dirty="0" smtClean="0"/>
              <a:t>Global-As-View</a:t>
            </a:r>
          </a:p>
          <a:p>
            <a:pPr lvl="1"/>
            <a:r>
              <a:rPr lang="en-US" sz="2800" dirty="0" smtClean="0"/>
              <a:t>Each declaration </a:t>
            </a:r>
            <a:r>
              <a:rPr lang="en-US" sz="2800" dirty="0"/>
              <a:t>in </a:t>
            </a:r>
            <a:r>
              <a:rPr lang="en-US" sz="2800" i="1" dirty="0"/>
              <a:t>M</a:t>
            </a:r>
            <a:r>
              <a:rPr lang="en-US" sz="2800" dirty="0"/>
              <a:t> maps an element of the global schema </a:t>
            </a:r>
            <a:r>
              <a:rPr lang="en-US" sz="2800" i="1" dirty="0"/>
              <a:t>G</a:t>
            </a:r>
            <a:r>
              <a:rPr lang="en-US" sz="2800" dirty="0"/>
              <a:t> to a query (a view) over the source schema </a:t>
            </a:r>
            <a:r>
              <a:rPr lang="en-US" sz="2800" i="1" dirty="0" smtClean="0"/>
              <a:t>S</a:t>
            </a:r>
            <a:endParaRPr lang="en-US" sz="2800" dirty="0" smtClean="0"/>
          </a:p>
          <a:p>
            <a:r>
              <a:rPr lang="en-US" sz="3200" dirty="0" smtClean="0"/>
              <a:t>The </a:t>
            </a:r>
            <a:r>
              <a:rPr lang="en-US" sz="3200" dirty="0"/>
              <a:t>global schema </a:t>
            </a:r>
            <a:r>
              <a:rPr lang="en-US" sz="3200" i="1" dirty="0"/>
              <a:t>G</a:t>
            </a:r>
            <a:r>
              <a:rPr lang="en-US" sz="3200" dirty="0"/>
              <a:t> is a unified view over the heterogeneous set of data </a:t>
            </a:r>
            <a:r>
              <a:rPr lang="en-US" sz="3200" dirty="0" smtClean="0"/>
              <a:t>sources</a:t>
            </a:r>
          </a:p>
          <a:p>
            <a:endParaRPr lang="en-US" sz="32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31</a:t>
            </a:fld>
            <a:endParaRPr lang="en-US"/>
          </a:p>
        </p:txBody>
      </p:sp>
    </p:spTree>
    <p:extLst>
      <p:ext uri="{BB962C8B-B14F-4D97-AF65-F5344CB8AC3E}">
        <p14:creationId xmlns:p14="http://schemas.microsoft.com/office/powerpoint/2010/main" val="1323460126"/>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Features (</a:t>
            </a:r>
            <a:r>
              <a:rPr lang="en-US" dirty="0"/>
              <a:t>2</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a:t>Data Accessibility</a:t>
            </a:r>
          </a:p>
          <a:p>
            <a:pPr lvl="1" algn="just"/>
            <a:r>
              <a:rPr lang="en-US" sz="2800" dirty="0" smtClean="0"/>
              <a:t>The way the mapping result is accessed</a:t>
            </a:r>
          </a:p>
          <a:p>
            <a:pPr lvl="2" algn="just"/>
            <a:r>
              <a:rPr lang="en-US" sz="2400" dirty="0" smtClean="0"/>
              <a:t>Aka. access paradigm / </a:t>
            </a:r>
            <a:r>
              <a:rPr lang="en-US" sz="2400" dirty="0"/>
              <a:t>mapping implementation /</a:t>
            </a:r>
            <a:r>
              <a:rPr lang="en-US" sz="2400" dirty="0" smtClean="0"/>
              <a:t> </a:t>
            </a:r>
            <a:r>
              <a:rPr lang="en-US" sz="2400" dirty="0"/>
              <a:t>data </a:t>
            </a:r>
            <a:r>
              <a:rPr lang="en-US" sz="2400" dirty="0" smtClean="0"/>
              <a:t>exposition</a:t>
            </a:r>
          </a:p>
          <a:p>
            <a:pPr lvl="1" algn="just"/>
            <a:r>
              <a:rPr lang="en-US" sz="2800" dirty="0" smtClean="0"/>
              <a:t>ETL</a:t>
            </a:r>
          </a:p>
          <a:p>
            <a:pPr lvl="2" algn="just"/>
            <a:r>
              <a:rPr lang="en-US" sz="2400" dirty="0" smtClean="0"/>
              <a:t>Result of the mapping process </a:t>
            </a:r>
            <a:r>
              <a:rPr lang="en-US" sz="2400" dirty="0"/>
              <a:t>generated and stored as a whole in an external storage </a:t>
            </a:r>
            <a:r>
              <a:rPr lang="en-US" sz="2400" dirty="0" smtClean="0"/>
              <a:t>medium (i.e. </a:t>
            </a:r>
            <a:r>
              <a:rPr lang="en-US" sz="2400" i="1" dirty="0" smtClean="0"/>
              <a:t>materialized</a:t>
            </a:r>
            <a:r>
              <a:rPr lang="en-US" sz="2400" dirty="0" smtClean="0"/>
              <a:t>)</a:t>
            </a:r>
          </a:p>
          <a:p>
            <a:pPr lvl="2" algn="just"/>
            <a:r>
              <a:rPr lang="en-US" sz="2400" dirty="0" smtClean="0"/>
              <a:t>Aka. batch </a:t>
            </a:r>
            <a:r>
              <a:rPr lang="en-US" sz="2400" dirty="0"/>
              <a:t>transformation </a:t>
            </a:r>
            <a:r>
              <a:rPr lang="en-US" sz="2400" dirty="0" smtClean="0"/>
              <a:t>/ massive dump</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310</a:t>
            </a:fld>
            <a:endParaRPr lang="en-US"/>
          </a:p>
        </p:txBody>
      </p:sp>
    </p:spTree>
    <p:extLst>
      <p:ext uri="{BB962C8B-B14F-4D97-AF65-F5344CB8AC3E}">
        <p14:creationId xmlns:p14="http://schemas.microsoft.com/office/powerpoint/2010/main" val="141429883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Features (3) </a:t>
            </a:r>
            <a:endParaRPr lang="en-US" dirty="0"/>
          </a:p>
        </p:txBody>
      </p:sp>
      <p:sp>
        <p:nvSpPr>
          <p:cNvPr id="3" name="Content Placeholder 2"/>
          <p:cNvSpPr>
            <a:spLocks noGrp="1"/>
          </p:cNvSpPr>
          <p:nvPr>
            <p:ph idx="1"/>
          </p:nvPr>
        </p:nvSpPr>
        <p:spPr>
          <a:xfrm>
            <a:off x="1097279" y="1845733"/>
            <a:ext cx="10502537" cy="4485397"/>
          </a:xfrm>
        </p:spPr>
        <p:txBody>
          <a:bodyPr>
            <a:normAutofit/>
          </a:bodyPr>
          <a:lstStyle/>
          <a:p>
            <a:pPr algn="just"/>
            <a:r>
              <a:rPr lang="en-US" sz="3200" dirty="0"/>
              <a:t>Data </a:t>
            </a:r>
            <a:r>
              <a:rPr lang="en-US" sz="3200" dirty="0" smtClean="0"/>
              <a:t>Accessibility (cont’d)</a:t>
            </a:r>
            <a:endParaRPr lang="en-US" sz="3200" dirty="0"/>
          </a:p>
          <a:p>
            <a:pPr lvl="1" algn="just"/>
            <a:r>
              <a:rPr lang="en-US" sz="2800" dirty="0" smtClean="0"/>
              <a:t>SPARQL</a:t>
            </a:r>
          </a:p>
          <a:p>
            <a:pPr lvl="2" algn="just"/>
            <a:r>
              <a:rPr lang="en-US" sz="2400" dirty="0" smtClean="0"/>
              <a:t>Only </a:t>
            </a:r>
            <a:r>
              <a:rPr lang="en-US" sz="2400" dirty="0"/>
              <a:t>a part </a:t>
            </a:r>
            <a:r>
              <a:rPr lang="en-US" sz="2400" dirty="0" smtClean="0"/>
              <a:t>of </a:t>
            </a:r>
            <a:r>
              <a:rPr lang="en-US" sz="2400" dirty="0"/>
              <a:t>the </a:t>
            </a:r>
            <a:r>
              <a:rPr lang="en-US" sz="2400" dirty="0" smtClean="0"/>
              <a:t>mapping </a:t>
            </a:r>
            <a:r>
              <a:rPr lang="en-US" sz="2400" dirty="0"/>
              <a:t>result is </a:t>
            </a:r>
            <a:r>
              <a:rPr lang="en-US" sz="2400" dirty="0" smtClean="0"/>
              <a:t>accessed</a:t>
            </a:r>
          </a:p>
          <a:p>
            <a:pPr lvl="2" algn="just"/>
            <a:r>
              <a:rPr lang="en-US" sz="2400" dirty="0"/>
              <a:t>N</a:t>
            </a:r>
            <a:r>
              <a:rPr lang="en-US" sz="2400" dirty="0" smtClean="0"/>
              <a:t>o </a:t>
            </a:r>
            <a:r>
              <a:rPr lang="en-US" sz="2400" dirty="0"/>
              <a:t>additional storage medium is </a:t>
            </a:r>
            <a:r>
              <a:rPr lang="en-US" sz="2400" dirty="0" smtClean="0"/>
              <a:t>required (i.e. no materialization)</a:t>
            </a:r>
          </a:p>
          <a:p>
            <a:pPr lvl="2" algn="just"/>
            <a:r>
              <a:rPr lang="en-US" sz="2400" dirty="0" smtClean="0"/>
              <a:t>Rewriting of a SPARQL query to an SQL one</a:t>
            </a:r>
          </a:p>
          <a:p>
            <a:pPr lvl="2" algn="just"/>
            <a:r>
              <a:rPr lang="en-US" sz="2400" dirty="0" smtClean="0"/>
              <a:t>SQL results transformed back to SPARQL results</a:t>
            </a:r>
          </a:p>
          <a:p>
            <a:pPr lvl="2" algn="just"/>
            <a:r>
              <a:rPr lang="en-US" sz="2400" dirty="0" smtClean="0"/>
              <a:t>Aka. query-driven access</a:t>
            </a:r>
          </a:p>
          <a:p>
            <a:pPr lvl="1" algn="just"/>
            <a:r>
              <a:rPr lang="en-US" sz="2800" dirty="0" smtClean="0"/>
              <a:t>Linked Data</a:t>
            </a:r>
          </a:p>
          <a:p>
            <a:pPr lvl="2" algn="just"/>
            <a:r>
              <a:rPr lang="en-US" sz="2400" dirty="0" smtClean="0"/>
              <a:t>Mapping result published as Linked Data (i.e. all </a:t>
            </a:r>
            <a:r>
              <a:rPr lang="en-US" sz="2400" dirty="0"/>
              <a:t>URIs use the HTTP scheme and, when dereferenced, provide useful  information for the resource they </a:t>
            </a:r>
            <a:r>
              <a:rPr lang="en-US" sz="2400" dirty="0" smtClean="0"/>
              <a:t>identify)</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311</a:t>
            </a:fld>
            <a:endParaRPr lang="en-US"/>
          </a:p>
        </p:txBody>
      </p:sp>
    </p:spTree>
    <p:extLst>
      <p:ext uri="{BB962C8B-B14F-4D97-AF65-F5344CB8AC3E}">
        <p14:creationId xmlns:p14="http://schemas.microsoft.com/office/powerpoint/2010/main" val="194061560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Features (4)</a:t>
            </a:r>
            <a:endParaRPr lang="en-US" dirty="0"/>
          </a:p>
        </p:txBody>
      </p:sp>
      <p:sp>
        <p:nvSpPr>
          <p:cNvPr id="3" name="Content Placeholder 2"/>
          <p:cNvSpPr>
            <a:spLocks noGrp="1"/>
          </p:cNvSpPr>
          <p:nvPr>
            <p:ph idx="1"/>
          </p:nvPr>
        </p:nvSpPr>
        <p:spPr/>
        <p:txBody>
          <a:bodyPr>
            <a:noAutofit/>
          </a:bodyPr>
          <a:lstStyle/>
          <a:p>
            <a:r>
              <a:rPr lang="en-US" sz="2800" dirty="0"/>
              <a:t>Data </a:t>
            </a:r>
            <a:r>
              <a:rPr lang="en-US" sz="2800" dirty="0" smtClean="0"/>
              <a:t>Synchronization</a:t>
            </a:r>
          </a:p>
          <a:p>
            <a:pPr lvl="1"/>
            <a:r>
              <a:rPr lang="en-US" sz="2400" dirty="0" smtClean="0"/>
              <a:t>Does the mapping result reflect the current database contents?</a:t>
            </a:r>
          </a:p>
          <a:p>
            <a:pPr lvl="1"/>
            <a:r>
              <a:rPr lang="en-US" sz="2400" dirty="0" smtClean="0"/>
              <a:t>Static</a:t>
            </a:r>
          </a:p>
          <a:p>
            <a:pPr lvl="2"/>
            <a:r>
              <a:rPr lang="en-US" sz="2000" dirty="0" smtClean="0"/>
              <a:t>Mapping executed only once</a:t>
            </a:r>
          </a:p>
          <a:p>
            <a:pPr lvl="2"/>
            <a:r>
              <a:rPr lang="en-US" sz="2000" dirty="0" smtClean="0"/>
              <a:t>Mapping result not tied with source database</a:t>
            </a:r>
          </a:p>
          <a:p>
            <a:pPr lvl="1"/>
            <a:r>
              <a:rPr lang="en-US" sz="2400" dirty="0" smtClean="0"/>
              <a:t>Dynamic</a:t>
            </a:r>
          </a:p>
          <a:p>
            <a:pPr lvl="2"/>
            <a:r>
              <a:rPr lang="en-US" sz="2000" dirty="0" smtClean="0"/>
              <a:t>Mapping executed on every incoming query</a:t>
            </a:r>
          </a:p>
          <a:p>
            <a:pPr lvl="2"/>
            <a:r>
              <a:rPr lang="en-US" sz="2000" dirty="0" smtClean="0"/>
              <a:t>Mapping result depends on current database state</a:t>
            </a:r>
          </a:p>
          <a:p>
            <a:pPr lvl="1"/>
            <a:r>
              <a:rPr lang="en-US" sz="2400" dirty="0" smtClean="0"/>
              <a:t>Strongly related to data accessibility, redundant feature</a:t>
            </a:r>
          </a:p>
          <a:p>
            <a:pPr lvl="1"/>
            <a:r>
              <a:rPr lang="en-US" sz="2400" dirty="0" smtClean="0"/>
              <a:t>ETL methods are static</a:t>
            </a:r>
          </a:p>
          <a:p>
            <a:pPr lvl="1"/>
            <a:r>
              <a:rPr lang="en-US" sz="2400" dirty="0" smtClean="0"/>
              <a:t>SPARQL (query-driven) and Linked Data methods are dynamic</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312</a:t>
            </a:fld>
            <a:endParaRPr lang="en-US"/>
          </a:p>
        </p:txBody>
      </p:sp>
    </p:spTree>
    <p:extLst>
      <p:ext uri="{BB962C8B-B14F-4D97-AF65-F5344CB8AC3E}">
        <p14:creationId xmlns:p14="http://schemas.microsoft.com/office/powerpoint/2010/main" val="122492400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Features (5)</a:t>
            </a:r>
            <a:endParaRPr lang="en-US" dirty="0"/>
          </a:p>
        </p:txBody>
      </p:sp>
      <p:sp>
        <p:nvSpPr>
          <p:cNvPr id="3" name="Content Placeholder 2"/>
          <p:cNvSpPr>
            <a:spLocks noGrp="1"/>
          </p:cNvSpPr>
          <p:nvPr>
            <p:ph idx="1"/>
          </p:nvPr>
        </p:nvSpPr>
        <p:spPr/>
        <p:txBody>
          <a:bodyPr>
            <a:normAutofit/>
          </a:bodyPr>
          <a:lstStyle/>
          <a:p>
            <a:r>
              <a:rPr lang="en-US" sz="3200" dirty="0"/>
              <a:t>Mapping </a:t>
            </a:r>
            <a:r>
              <a:rPr lang="en-US" sz="3200" dirty="0" smtClean="0"/>
              <a:t>language</a:t>
            </a:r>
          </a:p>
          <a:p>
            <a:pPr lvl="1"/>
            <a:r>
              <a:rPr lang="en-US" sz="2800" dirty="0" smtClean="0"/>
              <a:t>The language </a:t>
            </a:r>
            <a:r>
              <a:rPr lang="en-US" sz="2800" dirty="0"/>
              <a:t>in which the mapping is </a:t>
            </a:r>
            <a:r>
              <a:rPr lang="en-US" sz="2800" dirty="0" smtClean="0"/>
              <a:t>represented</a:t>
            </a:r>
          </a:p>
          <a:p>
            <a:pPr lvl="1"/>
            <a:r>
              <a:rPr lang="en-US" sz="2800" dirty="0" smtClean="0"/>
              <a:t>Large variance of values: a lot of proprietary formats</a:t>
            </a:r>
          </a:p>
          <a:p>
            <a:pPr lvl="1"/>
            <a:r>
              <a:rPr lang="en-US" sz="2800" dirty="0" smtClean="0"/>
              <a:t>…until the standardization of R2RML</a:t>
            </a:r>
          </a:p>
          <a:p>
            <a:pPr lvl="1"/>
            <a:r>
              <a:rPr lang="en-US" sz="2800" dirty="0" smtClean="0"/>
              <a:t>Feature only applicable </a:t>
            </a:r>
            <a:r>
              <a:rPr lang="en-US" sz="2800" dirty="0"/>
              <a:t>to methods </a:t>
            </a:r>
            <a:r>
              <a:rPr lang="en-US" sz="2800" dirty="0" smtClean="0"/>
              <a:t>that need </a:t>
            </a:r>
            <a:r>
              <a:rPr lang="en-US" sz="2800" dirty="0"/>
              <a:t>to reuse the </a:t>
            </a:r>
            <a:r>
              <a:rPr lang="en-US" sz="2800" dirty="0" smtClean="0"/>
              <a:t>mapping</a:t>
            </a:r>
          </a:p>
          <a:p>
            <a:pPr lvl="2"/>
            <a:r>
              <a:rPr lang="en-US" sz="2400" dirty="0" smtClean="0"/>
              <a:t>E.g. not applicable to ontology generation methods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313</a:t>
            </a:fld>
            <a:endParaRPr lang="en-US"/>
          </a:p>
        </p:txBody>
      </p:sp>
    </p:spTree>
    <p:extLst>
      <p:ext uri="{BB962C8B-B14F-4D97-AF65-F5344CB8AC3E}">
        <p14:creationId xmlns:p14="http://schemas.microsoft.com/office/powerpoint/2010/main" val="114070498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Features (6)</a:t>
            </a:r>
            <a:endParaRPr lang="en-US" dirty="0"/>
          </a:p>
        </p:txBody>
      </p:sp>
      <p:sp>
        <p:nvSpPr>
          <p:cNvPr id="3" name="Content Placeholder 2"/>
          <p:cNvSpPr>
            <a:spLocks noGrp="1"/>
          </p:cNvSpPr>
          <p:nvPr>
            <p:ph idx="1"/>
          </p:nvPr>
        </p:nvSpPr>
        <p:spPr/>
        <p:txBody>
          <a:bodyPr>
            <a:normAutofit/>
          </a:bodyPr>
          <a:lstStyle/>
          <a:p>
            <a:r>
              <a:rPr lang="en-US" sz="3200" dirty="0"/>
              <a:t>Ontology language </a:t>
            </a:r>
            <a:endParaRPr lang="en-US" sz="3200" dirty="0" smtClean="0"/>
          </a:p>
          <a:p>
            <a:pPr lvl="1"/>
            <a:r>
              <a:rPr lang="en-US" sz="2800" dirty="0" smtClean="0"/>
              <a:t>The language </a:t>
            </a:r>
            <a:r>
              <a:rPr lang="en-US" sz="2800" dirty="0"/>
              <a:t>i</a:t>
            </a:r>
            <a:r>
              <a:rPr lang="en-US" sz="2800" dirty="0" smtClean="0"/>
              <a:t>n </a:t>
            </a:r>
            <a:r>
              <a:rPr lang="en-US" sz="2800" dirty="0"/>
              <a:t>which the involved ontology is </a:t>
            </a:r>
            <a:r>
              <a:rPr lang="en-US" sz="2800" dirty="0" smtClean="0"/>
              <a:t>expressed</a:t>
            </a:r>
            <a:endParaRPr lang="en-US" sz="2800" dirty="0"/>
          </a:p>
          <a:p>
            <a:pPr lvl="1"/>
            <a:r>
              <a:rPr lang="en-US" sz="2800" dirty="0" smtClean="0"/>
              <a:t>Either:</a:t>
            </a:r>
          </a:p>
          <a:p>
            <a:pPr lvl="2"/>
            <a:r>
              <a:rPr lang="en-US" sz="2400" dirty="0" smtClean="0"/>
              <a:t>The </a:t>
            </a:r>
            <a:r>
              <a:rPr lang="en-US" sz="2400" dirty="0"/>
              <a:t>language of the ontology generated by </a:t>
            </a:r>
            <a:r>
              <a:rPr lang="en-US" sz="2400" dirty="0" smtClean="0"/>
              <a:t>the approach</a:t>
            </a:r>
          </a:p>
          <a:p>
            <a:pPr lvl="2"/>
            <a:r>
              <a:rPr lang="en-US" sz="2400" dirty="0" smtClean="0"/>
              <a:t>The </a:t>
            </a:r>
            <a:r>
              <a:rPr lang="en-US" sz="2400" dirty="0"/>
              <a:t>language of the existing ontology </a:t>
            </a:r>
            <a:r>
              <a:rPr lang="en-US" sz="2400" dirty="0" smtClean="0"/>
              <a:t>required</a:t>
            </a:r>
          </a:p>
          <a:p>
            <a:pPr lvl="1"/>
            <a:r>
              <a:rPr lang="en-US" sz="2800" dirty="0" smtClean="0"/>
              <a:t>RDFS</a:t>
            </a:r>
          </a:p>
          <a:p>
            <a:pPr lvl="1"/>
            <a:r>
              <a:rPr lang="en-US" sz="2800" dirty="0" smtClean="0"/>
              <a:t>OWL (all </a:t>
            </a:r>
            <a:r>
              <a:rPr lang="en-US" sz="2800" dirty="0" err="1" smtClean="0"/>
              <a:t>flavours</a:t>
            </a:r>
            <a:r>
              <a:rPr lang="en-US" sz="2800" dirty="0" smtClean="0"/>
              <a:t> and dialects)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314</a:t>
            </a:fld>
            <a:endParaRPr lang="en-US"/>
          </a:p>
        </p:txBody>
      </p:sp>
    </p:spTree>
    <p:extLst>
      <p:ext uri="{BB962C8B-B14F-4D97-AF65-F5344CB8AC3E}">
        <p14:creationId xmlns:p14="http://schemas.microsoft.com/office/powerpoint/2010/main" val="384389409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Features (7)</a:t>
            </a:r>
            <a:endParaRPr lang="en-US" dirty="0"/>
          </a:p>
        </p:txBody>
      </p:sp>
      <p:sp>
        <p:nvSpPr>
          <p:cNvPr id="3" name="Content Placeholder 2"/>
          <p:cNvSpPr>
            <a:spLocks noGrp="1"/>
          </p:cNvSpPr>
          <p:nvPr>
            <p:ph idx="1"/>
          </p:nvPr>
        </p:nvSpPr>
        <p:spPr/>
        <p:txBody>
          <a:bodyPr>
            <a:normAutofit/>
          </a:bodyPr>
          <a:lstStyle/>
          <a:p>
            <a:r>
              <a:rPr lang="en-US" sz="3200" dirty="0"/>
              <a:t>Vocabulary reuse</a:t>
            </a:r>
          </a:p>
          <a:p>
            <a:pPr lvl="1"/>
            <a:r>
              <a:rPr lang="en-US" sz="2800" dirty="0" smtClean="0"/>
              <a:t>Does the mapping support more </a:t>
            </a:r>
            <a:r>
              <a:rPr lang="en-US" sz="2800" dirty="0"/>
              <a:t>than </a:t>
            </a:r>
            <a:r>
              <a:rPr lang="en-US" sz="2800" dirty="0" smtClean="0"/>
              <a:t>one existing ontologies?</a:t>
            </a:r>
          </a:p>
          <a:p>
            <a:pPr lvl="1"/>
            <a:r>
              <a:rPr lang="en-US" sz="2800" dirty="0" smtClean="0"/>
              <a:t>Yes</a:t>
            </a:r>
          </a:p>
          <a:p>
            <a:pPr lvl="2"/>
            <a:r>
              <a:rPr lang="en-US" sz="2400" dirty="0" smtClean="0"/>
              <a:t>Mainly manual approaches</a:t>
            </a:r>
          </a:p>
          <a:p>
            <a:pPr lvl="2"/>
            <a:r>
              <a:rPr lang="en-US" sz="2400" dirty="0" smtClean="0"/>
              <a:t>Human user free to reuse terms from existing ontologies</a:t>
            </a:r>
          </a:p>
          <a:p>
            <a:pPr lvl="2"/>
            <a:r>
              <a:rPr lang="en-US" sz="2400" dirty="0" smtClean="0"/>
              <a:t>Not obligatory to reuse terms</a:t>
            </a:r>
          </a:p>
          <a:p>
            <a:pPr lvl="1"/>
            <a:r>
              <a:rPr lang="en-US" sz="2800" dirty="0" smtClean="0"/>
              <a:t>No</a:t>
            </a:r>
          </a:p>
          <a:p>
            <a:pPr lvl="2"/>
            <a:r>
              <a:rPr lang="en-US" sz="2400" dirty="0" smtClean="0"/>
              <a:t>E.g. methods generating a new “database schema ontology”</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315</a:t>
            </a:fld>
            <a:endParaRPr lang="en-US"/>
          </a:p>
        </p:txBody>
      </p:sp>
    </p:spTree>
    <p:extLst>
      <p:ext uri="{BB962C8B-B14F-4D97-AF65-F5344CB8AC3E}">
        <p14:creationId xmlns:p14="http://schemas.microsoft.com/office/powerpoint/2010/main" val="273779836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Features (8)</a:t>
            </a:r>
            <a:endParaRPr lang="en-US" dirty="0"/>
          </a:p>
        </p:txBody>
      </p:sp>
      <p:sp>
        <p:nvSpPr>
          <p:cNvPr id="3" name="Content Placeholder 2"/>
          <p:cNvSpPr>
            <a:spLocks noGrp="1"/>
          </p:cNvSpPr>
          <p:nvPr>
            <p:ph idx="1"/>
          </p:nvPr>
        </p:nvSpPr>
        <p:spPr/>
        <p:txBody>
          <a:bodyPr>
            <a:normAutofit/>
          </a:bodyPr>
          <a:lstStyle/>
          <a:p>
            <a:r>
              <a:rPr lang="en-US" sz="3200" dirty="0"/>
              <a:t>Software availability </a:t>
            </a:r>
            <a:endParaRPr lang="en-US" sz="3200" dirty="0" smtClean="0"/>
          </a:p>
          <a:p>
            <a:pPr lvl="1"/>
            <a:r>
              <a:rPr lang="en-US" sz="2800" dirty="0" smtClean="0"/>
              <a:t>Does the method have a free implementation?</a:t>
            </a:r>
          </a:p>
          <a:p>
            <a:pPr lvl="1"/>
            <a:r>
              <a:rPr lang="en-US" sz="2800" dirty="0" smtClean="0"/>
              <a:t>Theoretical methods</a:t>
            </a:r>
          </a:p>
          <a:p>
            <a:pPr lvl="1"/>
            <a:r>
              <a:rPr lang="en-US" sz="2800" dirty="0" smtClean="0"/>
              <a:t>Practical solutions</a:t>
            </a:r>
          </a:p>
          <a:p>
            <a:pPr lvl="1"/>
            <a:r>
              <a:rPr lang="en-US" sz="2800" dirty="0" smtClean="0"/>
              <a:t>Commercial software</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316</a:t>
            </a:fld>
            <a:endParaRPr lang="en-US"/>
          </a:p>
        </p:txBody>
      </p:sp>
    </p:spTree>
    <p:extLst>
      <p:ext uri="{BB962C8B-B14F-4D97-AF65-F5344CB8AC3E}">
        <p14:creationId xmlns:p14="http://schemas.microsoft.com/office/powerpoint/2010/main" val="122755412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
            </a:r>
            <a:r>
              <a:rPr lang="en-US" dirty="0" smtClean="0"/>
              <a:t>Features (9)</a:t>
            </a:r>
            <a:endParaRPr lang="en-US" dirty="0"/>
          </a:p>
        </p:txBody>
      </p:sp>
      <p:sp>
        <p:nvSpPr>
          <p:cNvPr id="3" name="Content Placeholder 2"/>
          <p:cNvSpPr>
            <a:spLocks noGrp="1"/>
          </p:cNvSpPr>
          <p:nvPr>
            <p:ph idx="1"/>
          </p:nvPr>
        </p:nvSpPr>
        <p:spPr/>
        <p:txBody>
          <a:bodyPr>
            <a:normAutofit/>
          </a:bodyPr>
          <a:lstStyle/>
          <a:p>
            <a:pPr algn="just"/>
            <a:r>
              <a:rPr lang="en-US" sz="3200" dirty="0"/>
              <a:t>Graphical </a:t>
            </a:r>
            <a:r>
              <a:rPr lang="en-US" sz="3200" dirty="0" smtClean="0"/>
              <a:t>User Interface</a:t>
            </a:r>
          </a:p>
          <a:p>
            <a:pPr lvl="1" algn="just"/>
            <a:r>
              <a:rPr lang="en-US" sz="2800" dirty="0" smtClean="0"/>
              <a:t>Can the user interact with the system via a GUI?</a:t>
            </a:r>
          </a:p>
          <a:p>
            <a:pPr lvl="1" algn="just"/>
            <a:r>
              <a:rPr lang="en-US" sz="2800" dirty="0" smtClean="0"/>
              <a:t>Feature applicable to </a:t>
            </a:r>
            <a:r>
              <a:rPr lang="en-US" sz="2800" dirty="0"/>
              <a:t>approaches </a:t>
            </a:r>
            <a:r>
              <a:rPr lang="en-US" sz="2800" dirty="0" smtClean="0"/>
              <a:t>with </a:t>
            </a:r>
            <a:r>
              <a:rPr lang="en-US" sz="2800" dirty="0"/>
              <a:t>an accessible software </a:t>
            </a:r>
            <a:r>
              <a:rPr lang="en-US" sz="2800" dirty="0" smtClean="0"/>
              <a:t>implementation</a:t>
            </a:r>
          </a:p>
          <a:p>
            <a:pPr lvl="1" algn="just"/>
            <a:r>
              <a:rPr lang="en-US" sz="2800" dirty="0" smtClean="0"/>
              <a:t>Guides user through steps of the mapping process</a:t>
            </a:r>
          </a:p>
          <a:p>
            <a:pPr lvl="1" algn="just"/>
            <a:r>
              <a:rPr lang="en-US" sz="2800" dirty="0" smtClean="0"/>
              <a:t>Provides mapping suggestions</a:t>
            </a:r>
          </a:p>
          <a:p>
            <a:pPr lvl="1" algn="just"/>
            <a:r>
              <a:rPr lang="en-US" sz="2800" dirty="0" smtClean="0"/>
              <a:t>Essential for inexperienced users / users not familiar with SW technologies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317</a:t>
            </a:fld>
            <a:endParaRPr lang="en-US"/>
          </a:p>
        </p:txBody>
      </p:sp>
    </p:spTree>
    <p:extLst>
      <p:ext uri="{BB962C8B-B14F-4D97-AF65-F5344CB8AC3E}">
        <p14:creationId xmlns:p14="http://schemas.microsoft.com/office/powerpoint/2010/main" val="415733007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endParaRPr lang="el-GR" sz="3200" dirty="0" smtClean="0">
              <a:solidFill>
                <a:schemeClr val="tx1">
                  <a:lumMod val="50000"/>
                  <a:lumOff val="50000"/>
                </a:schemeClr>
              </a:solidFill>
            </a:endParaRPr>
          </a:p>
          <a:p>
            <a:r>
              <a:rPr lang="en-US" sz="3200" dirty="0">
                <a:solidFill>
                  <a:schemeClr val="tx1">
                    <a:lumMod val="50000"/>
                    <a:lumOff val="50000"/>
                  </a:schemeClr>
                </a:solidFill>
              </a:rPr>
              <a:t>Motivation-Benefits</a:t>
            </a:r>
          </a:p>
          <a:p>
            <a:r>
              <a:rPr lang="en-US" sz="3200" dirty="0" smtClean="0">
                <a:solidFill>
                  <a:schemeClr val="tx1">
                    <a:lumMod val="50000"/>
                    <a:lumOff val="50000"/>
                  </a:schemeClr>
                </a:solidFill>
              </a:rPr>
              <a:t>Classification </a:t>
            </a:r>
            <a:r>
              <a:rPr lang="en-US" sz="3200" dirty="0">
                <a:solidFill>
                  <a:schemeClr val="tx1">
                    <a:lumMod val="50000"/>
                    <a:lumOff val="50000"/>
                  </a:schemeClr>
                </a:solidFill>
              </a:rPr>
              <a:t>of approaches</a:t>
            </a:r>
          </a:p>
          <a:p>
            <a:r>
              <a:rPr lang="en-US" sz="3200" dirty="0"/>
              <a:t>Creating ontology and triples from a relational database</a:t>
            </a:r>
          </a:p>
          <a:p>
            <a:r>
              <a:rPr lang="en-US" sz="3200" dirty="0">
                <a:solidFill>
                  <a:schemeClr val="tx1">
                    <a:lumMod val="50000"/>
                    <a:lumOff val="50000"/>
                  </a:schemeClr>
                </a:solidFill>
              </a:rPr>
              <a:t>Complete example</a:t>
            </a:r>
          </a:p>
          <a:p>
            <a:r>
              <a:rPr lang="en-US" sz="3200" dirty="0">
                <a:solidFill>
                  <a:schemeClr val="tx1">
                    <a:lumMod val="50000"/>
                    <a:lumOff val="50000"/>
                  </a:schemeClr>
                </a:solidFill>
              </a:rPr>
              <a:t>Future outlook</a:t>
            </a:r>
          </a:p>
          <a:p>
            <a:endParaRPr lang="en-US" sz="32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318</a:t>
            </a:fld>
            <a:endParaRPr lang="en-US"/>
          </a:p>
        </p:txBody>
      </p:sp>
    </p:spTree>
    <p:extLst>
      <p:ext uri="{BB962C8B-B14F-4D97-AF65-F5344CB8AC3E}">
        <p14:creationId xmlns:p14="http://schemas.microsoft.com/office/powerpoint/2010/main" val="182651169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Ontology and Triples from a Relational Database (</a:t>
            </a:r>
            <a:r>
              <a:rPr lang="en-US" sz="3200" dirty="0" smtClean="0"/>
              <a:t>1)</a:t>
            </a:r>
            <a:endParaRPr lang="el-GR" sz="3200" dirty="0"/>
          </a:p>
        </p:txBody>
      </p:sp>
      <p:sp>
        <p:nvSpPr>
          <p:cNvPr id="4" name="Date Placeholder 3"/>
          <p:cNvSpPr>
            <a:spLocks noGrp="1"/>
          </p:cNvSpPr>
          <p:nvPr>
            <p:ph type="dt" sz="half" idx="10"/>
          </p:nvPr>
        </p:nvSpPr>
        <p:spPr/>
        <p:txBody>
          <a:bodyPr/>
          <a:lstStyle/>
          <a:p>
            <a:r>
              <a:rPr lang="en-US" smtClean="0"/>
              <a:t>Chapter 4</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319</a:t>
            </a:fld>
            <a:endParaRPr lang="en-US"/>
          </a:p>
        </p:txBody>
      </p:sp>
      <p:grpSp>
        <p:nvGrpSpPr>
          <p:cNvPr id="7" name="Group 6"/>
          <p:cNvGrpSpPr/>
          <p:nvPr/>
        </p:nvGrpSpPr>
        <p:grpSpPr>
          <a:xfrm>
            <a:off x="2054584" y="1794933"/>
            <a:ext cx="7991828" cy="4504972"/>
            <a:chOff x="1409700" y="1785938"/>
            <a:chExt cx="6591300" cy="3730625"/>
          </a:xfrm>
        </p:grpSpPr>
        <p:pic>
          <p:nvPicPr>
            <p:cNvPr id="8" name="Picture 7" descr="E:\mimis\Σπουδές\Διδακτορικό\Publications\Working Papers\SWJ - survey\figures\gears.e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8" y="465296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a:spLocks noChangeArrowheads="1"/>
            </p:cNvSpPr>
            <p:nvPr/>
          </p:nvSpPr>
          <p:spPr bwMode="auto">
            <a:xfrm>
              <a:off x="1409700" y="2413000"/>
              <a:ext cx="1295400" cy="56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dirty="0">
                  <a:solidFill>
                    <a:prstClr val="black"/>
                  </a:solidFill>
                  <a:cs typeface="Times New Roman" panose="02020603050405020304" pitchFamily="18" charset="0"/>
                </a:rPr>
                <a:t>Relational database</a:t>
              </a:r>
              <a:endParaRPr lang="el-GR" altLang="en-US" sz="2000" dirty="0">
                <a:solidFill>
                  <a:prstClr val="black"/>
                </a:solidFill>
                <a:cs typeface="Times New Roman" panose="02020603050405020304" pitchFamily="18" charset="0"/>
              </a:endParaRPr>
            </a:p>
          </p:txBody>
        </p:sp>
        <p:grpSp>
          <p:nvGrpSpPr>
            <p:cNvPr id="10" name="Group 5"/>
            <p:cNvGrpSpPr>
              <a:grpSpLocks/>
            </p:cNvGrpSpPr>
            <p:nvPr/>
          </p:nvGrpSpPr>
          <p:grpSpPr bwMode="auto">
            <a:xfrm>
              <a:off x="5572125" y="1857375"/>
              <a:ext cx="928688" cy="714375"/>
              <a:chOff x="3995936" y="908720"/>
              <a:chExt cx="1512168" cy="1224136"/>
            </a:xfrm>
          </p:grpSpPr>
          <p:sp>
            <p:nvSpPr>
              <p:cNvPr id="43" name="Folded Corner 42"/>
              <p:cNvSpPr/>
              <p:nvPr/>
            </p:nvSpPr>
            <p:spPr>
              <a:xfrm rot="10800000">
                <a:off x="4786916" y="1341249"/>
                <a:ext cx="721188" cy="791607"/>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a:solidFill>
                    <a:prstClr val="white"/>
                  </a:solidFill>
                  <a:cs typeface="Times New Roman" panose="02020603050405020304" pitchFamily="18" charset="0"/>
                </a:endParaRPr>
              </a:p>
            </p:txBody>
          </p:sp>
          <p:sp>
            <p:nvSpPr>
              <p:cNvPr id="44" name="Folded Corner 43"/>
              <p:cNvSpPr/>
              <p:nvPr/>
            </p:nvSpPr>
            <p:spPr>
              <a:xfrm rot="10800000">
                <a:off x="3995936" y="1341249"/>
                <a:ext cx="721188" cy="791607"/>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a:solidFill>
                    <a:prstClr val="white"/>
                  </a:solidFill>
                  <a:cs typeface="Times New Roman" panose="02020603050405020304" pitchFamily="18" charset="0"/>
                </a:endParaRPr>
              </a:p>
            </p:txBody>
          </p:sp>
          <p:pic>
            <p:nvPicPr>
              <p:cNvPr id="4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484784"/>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484784"/>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Folded Corner 46"/>
              <p:cNvSpPr/>
              <p:nvPr/>
            </p:nvSpPr>
            <p:spPr>
              <a:xfrm rot="10800000">
                <a:off x="4427615" y="908720"/>
                <a:ext cx="721187" cy="791609"/>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a:solidFill>
                    <a:prstClr val="white"/>
                  </a:solidFill>
                  <a:cs typeface="Times New Roman" panose="02020603050405020304" pitchFamily="18" charset="0"/>
                </a:endParaRPr>
              </a:p>
            </p:txBody>
          </p:sp>
          <p:pic>
            <p:nvPicPr>
              <p:cNvPr id="4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052736"/>
                <a:ext cx="5040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p:nvPr/>
          </p:nvSpPr>
          <p:spPr>
            <a:xfrm>
              <a:off x="3295650" y="3071813"/>
              <a:ext cx="1347788" cy="1428750"/>
            </a:xfrm>
            <a:prstGeom prst="rect">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l-GR" sz="2400" dirty="0">
                <a:solidFill>
                  <a:prstClr val="black"/>
                </a:solidFill>
                <a:cs typeface="Times New Roman" panose="02020603050405020304" pitchFamily="18" charset="0"/>
              </a:endParaRPr>
            </a:p>
          </p:txBody>
        </p:sp>
        <p:sp>
          <p:nvSpPr>
            <p:cNvPr id="12" name="TextBox 13"/>
            <p:cNvSpPr txBox="1">
              <a:spLocks noChangeArrowheads="1"/>
            </p:cNvSpPr>
            <p:nvPr/>
          </p:nvSpPr>
          <p:spPr bwMode="auto">
            <a:xfrm>
              <a:off x="3357563" y="2428875"/>
              <a:ext cx="1295400" cy="56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dirty="0">
                  <a:solidFill>
                    <a:prstClr val="black"/>
                  </a:solidFill>
                  <a:cs typeface="Times New Roman" panose="02020603050405020304" pitchFamily="18" charset="0"/>
                </a:rPr>
                <a:t>Mapping engine</a:t>
              </a:r>
              <a:endParaRPr lang="el-GR" altLang="en-US" sz="2000" dirty="0">
                <a:solidFill>
                  <a:prstClr val="black"/>
                </a:solidFill>
                <a:cs typeface="Times New Roman" panose="02020603050405020304" pitchFamily="18" charset="0"/>
              </a:endParaRPr>
            </a:p>
          </p:txBody>
        </p:sp>
        <p:grpSp>
          <p:nvGrpSpPr>
            <p:cNvPr id="13" name="Group 14"/>
            <p:cNvGrpSpPr>
              <a:grpSpLocks/>
            </p:cNvGrpSpPr>
            <p:nvPr/>
          </p:nvGrpSpPr>
          <p:grpSpPr bwMode="auto">
            <a:xfrm>
              <a:off x="3429000" y="3143250"/>
              <a:ext cx="1152525" cy="576263"/>
              <a:chOff x="2143108" y="3567315"/>
              <a:chExt cx="1152128" cy="576064"/>
            </a:xfrm>
          </p:grpSpPr>
          <p:sp>
            <p:nvSpPr>
              <p:cNvPr id="41" name="Folded Corner 40"/>
              <p:cNvSpPr/>
              <p:nvPr/>
            </p:nvSpPr>
            <p:spPr>
              <a:xfrm rot="10800000">
                <a:off x="2143108" y="3567315"/>
                <a:ext cx="1080716" cy="57606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dirty="0">
                  <a:solidFill>
                    <a:prstClr val="black"/>
                  </a:solidFill>
                  <a:cs typeface="Times New Roman" panose="02020603050405020304" pitchFamily="18" charset="0"/>
                </a:endParaRPr>
              </a:p>
            </p:txBody>
          </p:sp>
          <p:sp>
            <p:nvSpPr>
              <p:cNvPr id="42" name="TextBox 16"/>
              <p:cNvSpPr txBox="1">
                <a:spLocks noChangeArrowheads="1"/>
              </p:cNvSpPr>
              <p:nvPr/>
            </p:nvSpPr>
            <p:spPr bwMode="auto">
              <a:xfrm>
                <a:off x="2143108" y="3643314"/>
                <a:ext cx="1152128" cy="31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Mappings</a:t>
                </a:r>
                <a:endParaRPr lang="el-GR" altLang="en-US" sz="2000">
                  <a:solidFill>
                    <a:prstClr val="black"/>
                  </a:solidFill>
                  <a:cs typeface="Times New Roman" panose="02020603050405020304" pitchFamily="18" charset="0"/>
                </a:endParaRPr>
              </a:p>
            </p:txBody>
          </p:sp>
        </p:grpSp>
        <p:grpSp>
          <p:nvGrpSpPr>
            <p:cNvPr id="14" name="Group 17"/>
            <p:cNvGrpSpPr>
              <a:grpSpLocks/>
            </p:cNvGrpSpPr>
            <p:nvPr/>
          </p:nvGrpSpPr>
          <p:grpSpPr bwMode="auto">
            <a:xfrm>
              <a:off x="3429000" y="3786188"/>
              <a:ext cx="1152525" cy="576262"/>
              <a:chOff x="2143108" y="3567315"/>
              <a:chExt cx="1152128" cy="576064"/>
            </a:xfrm>
          </p:grpSpPr>
          <p:sp>
            <p:nvSpPr>
              <p:cNvPr id="39" name="Folded Corner 38"/>
              <p:cNvSpPr/>
              <p:nvPr/>
            </p:nvSpPr>
            <p:spPr>
              <a:xfrm rot="10800000">
                <a:off x="2143108" y="3567315"/>
                <a:ext cx="1080716" cy="57606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dirty="0">
                  <a:solidFill>
                    <a:prstClr val="black"/>
                  </a:solidFill>
                  <a:cs typeface="Times New Roman" panose="02020603050405020304" pitchFamily="18" charset="0"/>
                </a:endParaRPr>
              </a:p>
            </p:txBody>
          </p:sp>
          <p:sp>
            <p:nvSpPr>
              <p:cNvPr id="40" name="TextBox 19"/>
              <p:cNvSpPr txBox="1">
                <a:spLocks noChangeArrowheads="1"/>
              </p:cNvSpPr>
              <p:nvPr/>
            </p:nvSpPr>
            <p:spPr bwMode="auto">
              <a:xfrm>
                <a:off x="2143108" y="3643314"/>
                <a:ext cx="1152128" cy="31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Rules</a:t>
                </a:r>
                <a:endParaRPr lang="el-GR" altLang="en-US" sz="2000">
                  <a:solidFill>
                    <a:prstClr val="black"/>
                  </a:solidFill>
                  <a:cs typeface="Times New Roman" panose="02020603050405020304" pitchFamily="18" charset="0"/>
                </a:endParaRPr>
              </a:p>
            </p:txBody>
          </p:sp>
        </p:grpSp>
        <p:sp>
          <p:nvSpPr>
            <p:cNvPr id="15" name="TextBox 20"/>
            <p:cNvSpPr txBox="1">
              <a:spLocks noChangeArrowheads="1"/>
            </p:cNvSpPr>
            <p:nvPr/>
          </p:nvSpPr>
          <p:spPr bwMode="auto">
            <a:xfrm>
              <a:off x="6705600" y="2143125"/>
              <a:ext cx="1295400" cy="31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File storage</a:t>
              </a:r>
              <a:endParaRPr lang="el-GR" altLang="en-US" sz="2000">
                <a:solidFill>
                  <a:prstClr val="black"/>
                </a:solidFill>
                <a:cs typeface="Times New Roman" panose="02020603050405020304" pitchFamily="18" charset="0"/>
              </a:endParaRPr>
            </a:p>
          </p:txBody>
        </p:sp>
        <p:sp>
          <p:nvSpPr>
            <p:cNvPr id="16" name="TextBox 21"/>
            <p:cNvSpPr txBox="1">
              <a:spLocks noChangeArrowheads="1"/>
            </p:cNvSpPr>
            <p:nvPr/>
          </p:nvSpPr>
          <p:spPr bwMode="auto">
            <a:xfrm>
              <a:off x="6705600" y="2928938"/>
              <a:ext cx="1295400" cy="56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Persistent storage</a:t>
              </a:r>
              <a:endParaRPr lang="el-GR" altLang="en-US" sz="2000">
                <a:solidFill>
                  <a:prstClr val="black"/>
                </a:solidFill>
                <a:cs typeface="Times New Roman" panose="02020603050405020304" pitchFamily="18" charset="0"/>
              </a:endParaRPr>
            </a:p>
          </p:txBody>
        </p:sp>
        <p:sp>
          <p:nvSpPr>
            <p:cNvPr id="17" name="Rectangle 16"/>
            <p:cNvSpPr/>
            <p:nvPr/>
          </p:nvSpPr>
          <p:spPr>
            <a:xfrm>
              <a:off x="5357813" y="1785938"/>
              <a:ext cx="1285875" cy="2071687"/>
            </a:xfrm>
            <a:prstGeom prst="rect">
              <a:avLst/>
            </a:prstGeom>
            <a:noFill/>
            <a:ln w="254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a:solidFill>
                  <a:prstClr val="white"/>
                </a:solidFill>
                <a:cs typeface="Times New Roman" panose="02020603050405020304" pitchFamily="18" charset="0"/>
              </a:endParaRPr>
            </a:p>
          </p:txBody>
        </p:sp>
        <p:cxnSp>
          <p:nvCxnSpPr>
            <p:cNvPr id="18" name="Straight Arrow Connector 17"/>
            <p:cNvCxnSpPr/>
            <p:nvPr/>
          </p:nvCxnSpPr>
          <p:spPr>
            <a:xfrm flipV="1">
              <a:off x="4643438" y="2428875"/>
              <a:ext cx="714375" cy="9636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24"/>
            <p:cNvSpPr txBox="1">
              <a:spLocks noChangeArrowheads="1"/>
            </p:cNvSpPr>
            <p:nvPr/>
          </p:nvSpPr>
          <p:spPr bwMode="auto">
            <a:xfrm rot="18451678">
              <a:off x="4566444" y="2508539"/>
              <a:ext cx="714375" cy="32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dirty="0">
                  <a:solidFill>
                    <a:prstClr val="black"/>
                  </a:solidFill>
                  <a:cs typeface="Times New Roman" panose="02020603050405020304" pitchFamily="18" charset="0"/>
                </a:rPr>
                <a:t>ETL</a:t>
              </a:r>
              <a:endParaRPr lang="el-GR" altLang="en-US" sz="2000" dirty="0">
                <a:solidFill>
                  <a:prstClr val="black"/>
                </a:solidFill>
                <a:cs typeface="Times New Roman" panose="02020603050405020304" pitchFamily="18" charset="0"/>
              </a:endParaRPr>
            </a:p>
          </p:txBody>
        </p:sp>
        <p:cxnSp>
          <p:nvCxnSpPr>
            <p:cNvPr id="20" name="Straight Arrow Connector 19"/>
            <p:cNvCxnSpPr/>
            <p:nvPr/>
          </p:nvCxnSpPr>
          <p:spPr>
            <a:xfrm>
              <a:off x="2439988" y="3500438"/>
              <a:ext cx="857250" cy="15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3"/>
            </p:cNvCxnSpPr>
            <p:nvPr/>
          </p:nvCxnSpPr>
          <p:spPr>
            <a:xfrm flipH="1" flipV="1">
              <a:off x="4643438" y="3786188"/>
              <a:ext cx="1428750" cy="785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8"/>
            <p:cNvSpPr txBox="1">
              <a:spLocks noChangeArrowheads="1"/>
            </p:cNvSpPr>
            <p:nvPr/>
          </p:nvSpPr>
          <p:spPr bwMode="auto">
            <a:xfrm rot="1752159">
              <a:off x="4926013" y="3957219"/>
              <a:ext cx="1338262" cy="31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Linked Data</a:t>
              </a:r>
              <a:endParaRPr lang="el-GR" altLang="en-US" sz="2000">
                <a:solidFill>
                  <a:prstClr val="black"/>
                </a:solidFill>
                <a:cs typeface="Times New Roman" panose="02020603050405020304" pitchFamily="18" charset="0"/>
              </a:endParaRPr>
            </a:p>
          </p:txBody>
        </p:sp>
        <p:sp>
          <p:nvSpPr>
            <p:cNvPr id="23" name="Flowchart: Connector 22"/>
            <p:cNvSpPr/>
            <p:nvPr/>
          </p:nvSpPr>
          <p:spPr>
            <a:xfrm>
              <a:off x="4714875" y="2928938"/>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1</a:t>
              </a:r>
              <a:endParaRPr lang="el-GR" dirty="0">
                <a:solidFill>
                  <a:prstClr val="white"/>
                </a:solidFill>
                <a:cs typeface="Times New Roman" pitchFamily="18" charset="0"/>
              </a:endParaRPr>
            </a:p>
          </p:txBody>
        </p:sp>
        <p:sp>
          <p:nvSpPr>
            <p:cNvPr id="24" name="Flowchart: Connector 23"/>
            <p:cNvSpPr/>
            <p:nvPr/>
          </p:nvSpPr>
          <p:spPr>
            <a:xfrm>
              <a:off x="4786313" y="3786188"/>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2</a:t>
              </a:r>
              <a:endParaRPr lang="el-GR" dirty="0">
                <a:solidFill>
                  <a:prstClr val="white"/>
                </a:solidFill>
                <a:cs typeface="Times New Roman" pitchFamily="18" charset="0"/>
              </a:endParaRPr>
            </a:p>
          </p:txBody>
        </p:sp>
        <p:cxnSp>
          <p:nvCxnSpPr>
            <p:cNvPr id="25" name="Straight Arrow Connector 24"/>
            <p:cNvCxnSpPr/>
            <p:nvPr/>
          </p:nvCxnSpPr>
          <p:spPr>
            <a:xfrm rot="10800000">
              <a:off x="2439988" y="4071938"/>
              <a:ext cx="857250" cy="15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2582863" y="4143375"/>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2</a:t>
              </a:r>
              <a:endParaRPr lang="el-GR" dirty="0">
                <a:solidFill>
                  <a:prstClr val="white"/>
                </a:solidFill>
                <a:cs typeface="Times New Roman" pitchFamily="18" charset="0"/>
              </a:endParaRPr>
            </a:p>
          </p:txBody>
        </p:sp>
        <p:sp>
          <p:nvSpPr>
            <p:cNvPr id="27" name="Flowchart: Connector 26"/>
            <p:cNvSpPr/>
            <p:nvPr/>
          </p:nvSpPr>
          <p:spPr>
            <a:xfrm>
              <a:off x="2940050" y="4143375"/>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3</a:t>
              </a:r>
              <a:endParaRPr lang="el-GR" dirty="0">
                <a:solidFill>
                  <a:prstClr val="white"/>
                </a:solidFill>
                <a:cs typeface="Times New Roman" pitchFamily="18" charset="0"/>
              </a:endParaRPr>
            </a:p>
          </p:txBody>
        </p:sp>
        <p:sp>
          <p:nvSpPr>
            <p:cNvPr id="28" name="TextBox 35"/>
            <p:cNvSpPr txBox="1">
              <a:spLocks noChangeArrowheads="1"/>
            </p:cNvSpPr>
            <p:nvPr/>
          </p:nvSpPr>
          <p:spPr bwMode="auto">
            <a:xfrm>
              <a:off x="2654300" y="3714750"/>
              <a:ext cx="571500" cy="31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SQL</a:t>
              </a:r>
              <a:endParaRPr lang="el-GR" altLang="en-US" sz="2000">
                <a:solidFill>
                  <a:prstClr val="black"/>
                </a:solidFill>
                <a:cs typeface="Times New Roman" panose="02020603050405020304" pitchFamily="18" charset="0"/>
              </a:endParaRPr>
            </a:p>
          </p:txBody>
        </p:sp>
        <p:cxnSp>
          <p:nvCxnSpPr>
            <p:cNvPr id="29" name="Straight Arrow Connector 28"/>
            <p:cNvCxnSpPr/>
            <p:nvPr/>
          </p:nvCxnSpPr>
          <p:spPr>
            <a:xfrm rot="10800000">
              <a:off x="4643438" y="4286250"/>
              <a:ext cx="1143000" cy="642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786313" y="4286250"/>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3</a:t>
              </a:r>
              <a:endParaRPr lang="el-GR" dirty="0">
                <a:solidFill>
                  <a:prstClr val="white"/>
                </a:solidFill>
                <a:cs typeface="Times New Roman" pitchFamily="18" charset="0"/>
              </a:endParaRPr>
            </a:p>
          </p:txBody>
        </p:sp>
        <p:sp>
          <p:nvSpPr>
            <p:cNvPr id="31" name="TextBox 38"/>
            <p:cNvSpPr txBox="1">
              <a:spLocks noChangeArrowheads="1"/>
            </p:cNvSpPr>
            <p:nvPr/>
          </p:nvSpPr>
          <p:spPr bwMode="auto">
            <a:xfrm rot="1752159">
              <a:off x="4854575" y="4385843"/>
              <a:ext cx="1338263" cy="31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SPARQL</a:t>
              </a:r>
              <a:endParaRPr lang="el-GR" altLang="en-US" sz="2000">
                <a:solidFill>
                  <a:prstClr val="black"/>
                </a:solidFill>
                <a:cs typeface="Times New Roman" panose="02020603050405020304" pitchFamily="18" charset="0"/>
              </a:endParaRPr>
            </a:p>
          </p:txBody>
        </p:sp>
        <p:pic>
          <p:nvPicPr>
            <p:cNvPr id="32" name="Picture 2" descr="E:\mimis\Σπουδές\Διδακτορικό\Publications\Working Papers\SWJ - survey\figures\sparql.e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4941888"/>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 descr="E:\mimis\Σπουδές\Διδακτορικό\Publications\Working Papers\SWJ - survey\figures\rdf.ep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3425" y="2979738"/>
              <a:ext cx="4889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7" descr="E:\mimis\Σπουδές\Διδακτορικό\Publications\Working Papers\SWJ - survey\figures\gears.e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7200" y="2565400"/>
              <a:ext cx="433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Can 34"/>
            <p:cNvSpPr/>
            <p:nvPr/>
          </p:nvSpPr>
          <p:spPr>
            <a:xfrm>
              <a:off x="1709738" y="3254375"/>
              <a:ext cx="730250" cy="105092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dirty="0" err="1">
                <a:solidFill>
                  <a:prstClr val="black"/>
                </a:solidFill>
                <a:cs typeface="Times New Roman" panose="02020603050405020304" pitchFamily="18" charset="0"/>
              </a:endParaRPr>
            </a:p>
          </p:txBody>
        </p:sp>
        <p:sp>
          <p:nvSpPr>
            <p:cNvPr id="36" name="Can 35"/>
            <p:cNvSpPr/>
            <p:nvPr/>
          </p:nvSpPr>
          <p:spPr>
            <a:xfrm>
              <a:off x="5661025" y="2695575"/>
              <a:ext cx="730250" cy="105092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dirty="0" err="1">
                <a:solidFill>
                  <a:prstClr val="black"/>
                </a:solidFill>
                <a:cs typeface="Times New Roman" panose="02020603050405020304" pitchFamily="18" charset="0"/>
              </a:endParaRPr>
            </a:p>
          </p:txBody>
        </p:sp>
        <p:pic>
          <p:nvPicPr>
            <p:cNvPr id="37"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3952875"/>
              <a:ext cx="4127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46800" y="3978275"/>
              <a:ext cx="8302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81302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(3)</a:t>
            </a:r>
            <a:endParaRPr lang="en-US" dirty="0"/>
          </a:p>
        </p:txBody>
      </p:sp>
      <p:sp>
        <p:nvSpPr>
          <p:cNvPr id="3" name="Content Placeholder 2"/>
          <p:cNvSpPr>
            <a:spLocks noGrp="1"/>
          </p:cNvSpPr>
          <p:nvPr>
            <p:ph idx="1"/>
          </p:nvPr>
        </p:nvSpPr>
        <p:spPr>
          <a:xfrm>
            <a:off x="1097279" y="1845734"/>
            <a:ext cx="10349653" cy="4023360"/>
          </a:xfrm>
        </p:spPr>
        <p:txBody>
          <a:bodyPr>
            <a:noAutofit/>
          </a:bodyPr>
          <a:lstStyle/>
          <a:p>
            <a:r>
              <a:rPr lang="en-US" sz="3200" dirty="0" smtClean="0"/>
              <a:t>Same goal</a:t>
            </a:r>
          </a:p>
          <a:p>
            <a:pPr lvl="1"/>
            <a:r>
              <a:rPr lang="en-US" sz="2800" dirty="0" smtClean="0"/>
              <a:t>Unifying </a:t>
            </a:r>
            <a:r>
              <a:rPr lang="en-US" sz="2800" dirty="0"/>
              <a:t>the data sources under the same common </a:t>
            </a:r>
            <a:r>
              <a:rPr lang="en-US" sz="2800" dirty="0" smtClean="0"/>
              <a:t>schema</a:t>
            </a:r>
          </a:p>
          <a:p>
            <a:r>
              <a:rPr lang="en-US" sz="3200" i="1" dirty="0"/>
              <a:t>Semantic</a:t>
            </a:r>
            <a:r>
              <a:rPr lang="en-US" sz="3200" dirty="0"/>
              <a:t> information integration</a:t>
            </a:r>
          </a:p>
          <a:p>
            <a:pPr lvl="1"/>
            <a:r>
              <a:rPr lang="en-US" sz="2800" dirty="0"/>
              <a:t>Addition of its semantics in the resulting integration </a:t>
            </a:r>
            <a:r>
              <a:rPr lang="en-US" sz="2800" dirty="0" smtClean="0"/>
              <a:t>scheme</a:t>
            </a:r>
            <a:endParaRPr lang="en-US" sz="2800" dirty="0"/>
          </a:p>
          <a:p>
            <a:endParaRPr lang="en-US" sz="32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32</a:t>
            </a:fld>
            <a:endParaRPr lang="en-US"/>
          </a:p>
        </p:txBody>
      </p:sp>
    </p:spTree>
    <p:extLst>
      <p:ext uri="{BB962C8B-B14F-4D97-AF65-F5344CB8AC3E}">
        <p14:creationId xmlns:p14="http://schemas.microsoft.com/office/powerpoint/2010/main" val="165944329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Ontology and Triples from a Relational </a:t>
            </a:r>
            <a:r>
              <a:rPr lang="en-US" sz="3200" dirty="0" smtClean="0"/>
              <a:t>Database (2)</a:t>
            </a:r>
            <a:endParaRPr lang="en-US" sz="3200" dirty="0"/>
          </a:p>
        </p:txBody>
      </p:sp>
      <p:sp>
        <p:nvSpPr>
          <p:cNvPr id="3" name="Content Placeholder 2"/>
          <p:cNvSpPr>
            <a:spLocks noGrp="1"/>
          </p:cNvSpPr>
          <p:nvPr>
            <p:ph idx="1"/>
          </p:nvPr>
        </p:nvSpPr>
        <p:spPr/>
        <p:txBody>
          <a:bodyPr>
            <a:noAutofit/>
          </a:bodyPr>
          <a:lstStyle/>
          <a:p>
            <a:r>
              <a:rPr lang="en-US" sz="2800" dirty="0" smtClean="0"/>
              <a:t>Generation of a new ontology</a:t>
            </a:r>
          </a:p>
          <a:p>
            <a:r>
              <a:rPr lang="en-US" sz="2800" dirty="0" smtClean="0"/>
              <a:t>Population with RDF data originating from the database</a:t>
            </a:r>
          </a:p>
          <a:p>
            <a:r>
              <a:rPr lang="en-US" sz="2800" dirty="0" smtClean="0"/>
              <a:t>Mapping engine </a:t>
            </a:r>
          </a:p>
          <a:p>
            <a:pPr lvl="1"/>
            <a:r>
              <a:rPr lang="en-US" sz="2400" dirty="0" smtClean="0"/>
              <a:t>Communicates with database</a:t>
            </a:r>
          </a:p>
          <a:p>
            <a:pPr lvl="1"/>
            <a:r>
              <a:rPr lang="en-US" sz="2400" dirty="0" smtClean="0"/>
              <a:t>Uses heuristic or manually defined rules</a:t>
            </a:r>
          </a:p>
          <a:p>
            <a:r>
              <a:rPr lang="en-US" sz="2800" dirty="0" smtClean="0"/>
              <a:t>3 ways to access the generated RDF data</a:t>
            </a:r>
          </a:p>
          <a:p>
            <a:pPr lvl="1"/>
            <a:r>
              <a:rPr lang="en-US" sz="2400" dirty="0" smtClean="0"/>
              <a:t>ETL</a:t>
            </a:r>
          </a:p>
          <a:p>
            <a:pPr lvl="1"/>
            <a:r>
              <a:rPr lang="en-US" sz="2400" dirty="0" smtClean="0"/>
              <a:t>SPARQL</a:t>
            </a:r>
          </a:p>
          <a:p>
            <a:pPr lvl="1"/>
            <a:r>
              <a:rPr lang="en-US" sz="2400" dirty="0" smtClean="0"/>
              <a:t>Linked Data</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320</a:t>
            </a:fld>
            <a:endParaRPr lang="en-US"/>
          </a:p>
        </p:txBody>
      </p:sp>
    </p:spTree>
    <p:extLst>
      <p:ext uri="{BB962C8B-B14F-4D97-AF65-F5344CB8AC3E}">
        <p14:creationId xmlns:p14="http://schemas.microsoft.com/office/powerpoint/2010/main" val="85162653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Approach (1)</a:t>
            </a:r>
            <a:endParaRPr lang="en-US" dirty="0"/>
          </a:p>
        </p:txBody>
      </p:sp>
      <p:sp>
        <p:nvSpPr>
          <p:cNvPr id="3" name="Content Placeholder 2"/>
          <p:cNvSpPr>
            <a:spLocks noGrp="1"/>
          </p:cNvSpPr>
          <p:nvPr>
            <p:ph idx="1"/>
          </p:nvPr>
        </p:nvSpPr>
        <p:spPr/>
        <p:txBody>
          <a:bodyPr>
            <a:noAutofit/>
          </a:bodyPr>
          <a:lstStyle/>
          <a:p>
            <a:r>
              <a:rPr lang="en-US" sz="3200" dirty="0" smtClean="0"/>
              <a:t>Method proposed by Tim Berners-Lee (1998)</a:t>
            </a:r>
          </a:p>
          <a:p>
            <a:r>
              <a:rPr lang="en-US" sz="3200" dirty="0" smtClean="0"/>
              <a:t>Generic, applicable to every database</a:t>
            </a:r>
          </a:p>
          <a:p>
            <a:r>
              <a:rPr lang="en-US" sz="3200" dirty="0" smtClean="0"/>
              <a:t>Automatic</a:t>
            </a:r>
          </a:p>
          <a:p>
            <a:r>
              <a:rPr lang="en-US" sz="3200" dirty="0" smtClean="0"/>
              <a:t>“Table-to-class</a:t>
            </a:r>
            <a:r>
              <a:rPr lang="en-US" sz="3200" dirty="0"/>
              <a:t>, column-to-predicate” method</a:t>
            </a:r>
            <a:endParaRPr lang="en-US" sz="3200" dirty="0" smtClean="0"/>
          </a:p>
          <a:p>
            <a:r>
              <a:rPr lang="en-US" sz="3200" dirty="0" smtClean="0"/>
              <a:t>A URI generation scheme also needed</a:t>
            </a:r>
          </a:p>
          <a:p>
            <a:pPr lvl="1"/>
            <a:r>
              <a:rPr lang="en-US" sz="2800" dirty="0" smtClean="0"/>
              <a:t>Should be reversible (i.e. recognize database element from URI)</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321</a:t>
            </a:fld>
            <a:endParaRPr lang="en-US"/>
          </a:p>
        </p:txBody>
      </p:sp>
    </p:spTree>
    <p:extLst>
      <p:ext uri="{BB962C8B-B14F-4D97-AF65-F5344CB8AC3E}">
        <p14:creationId xmlns:p14="http://schemas.microsoft.com/office/powerpoint/2010/main" val="4131501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Approach (2)</a:t>
            </a:r>
            <a:endParaRPr lang="en-US" dirty="0"/>
          </a:p>
        </p:txBody>
      </p:sp>
      <p:sp>
        <p:nvSpPr>
          <p:cNvPr id="3" name="Content Placeholder 2"/>
          <p:cNvSpPr>
            <a:spLocks noGrp="1"/>
          </p:cNvSpPr>
          <p:nvPr>
            <p:ph idx="1"/>
          </p:nvPr>
        </p:nvSpPr>
        <p:spPr/>
        <p:txBody>
          <a:bodyPr>
            <a:noAutofit/>
          </a:bodyPr>
          <a:lstStyle/>
          <a:p>
            <a:r>
              <a:rPr lang="en-US" sz="3200" dirty="0" smtClean="0"/>
              <a:t>Rules:</a:t>
            </a:r>
            <a:endParaRPr lang="en-US" sz="3200" dirty="0"/>
          </a:p>
          <a:p>
            <a:pPr marL="457200" lvl="1" indent="0">
              <a:buNone/>
            </a:pPr>
            <a:r>
              <a:rPr lang="en-US" sz="2800" dirty="0"/>
              <a:t>(a) Every relation </a:t>
            </a:r>
            <a:r>
              <a:rPr lang="en-US" sz="2800" i="1" dirty="0"/>
              <a:t>R </a:t>
            </a:r>
            <a:r>
              <a:rPr lang="en-US" sz="2800" dirty="0"/>
              <a:t>maps to an RDFS class </a:t>
            </a:r>
            <a:r>
              <a:rPr lang="en-US" sz="2800" i="1" dirty="0"/>
              <a:t>C</a:t>
            </a:r>
            <a:r>
              <a:rPr lang="en-US" sz="2800" dirty="0"/>
              <a:t>(</a:t>
            </a:r>
            <a:r>
              <a:rPr lang="en-US" sz="2800" i="1" dirty="0"/>
              <a:t>R</a:t>
            </a:r>
            <a:r>
              <a:rPr lang="en-US" sz="2800" dirty="0" smtClean="0"/>
              <a:t>)</a:t>
            </a:r>
            <a:endParaRPr lang="en-US" sz="2800" dirty="0"/>
          </a:p>
          <a:p>
            <a:pPr marL="457200" lvl="1" indent="0">
              <a:buNone/>
            </a:pPr>
            <a:r>
              <a:rPr lang="en-US" sz="2800" dirty="0"/>
              <a:t>(b) Every tuple of a relation </a:t>
            </a:r>
            <a:r>
              <a:rPr lang="en-US" sz="2800" i="1" dirty="0"/>
              <a:t>R </a:t>
            </a:r>
            <a:r>
              <a:rPr lang="en-US" sz="2800" dirty="0"/>
              <a:t>maps to an RDF node of type </a:t>
            </a:r>
            <a:r>
              <a:rPr lang="en-US" sz="2800" i="1" dirty="0"/>
              <a:t>C</a:t>
            </a:r>
            <a:r>
              <a:rPr lang="en-US" sz="2800" dirty="0"/>
              <a:t>(</a:t>
            </a:r>
            <a:r>
              <a:rPr lang="en-US" sz="2800" i="1" dirty="0"/>
              <a:t>R</a:t>
            </a:r>
            <a:r>
              <a:rPr lang="en-US" sz="2800" dirty="0" smtClean="0"/>
              <a:t>)</a:t>
            </a:r>
            <a:endParaRPr lang="en-US" sz="2800" dirty="0"/>
          </a:p>
          <a:p>
            <a:pPr marL="457200" lvl="1" indent="0">
              <a:buNone/>
            </a:pPr>
            <a:r>
              <a:rPr lang="en-US" sz="2800" dirty="0"/>
              <a:t>(c) Every attribute </a:t>
            </a:r>
            <a:r>
              <a:rPr lang="en-US" sz="2800" i="1" dirty="0" err="1"/>
              <a:t>att</a:t>
            </a:r>
            <a:r>
              <a:rPr lang="en-US" sz="2800" i="1" dirty="0"/>
              <a:t> </a:t>
            </a:r>
            <a:r>
              <a:rPr lang="en-US" sz="2800" dirty="0"/>
              <a:t>of a relation maps to an RDF property </a:t>
            </a:r>
            <a:r>
              <a:rPr lang="en-US" sz="2800" i="1" dirty="0"/>
              <a:t>P</a:t>
            </a:r>
            <a:r>
              <a:rPr lang="en-US" sz="2800" dirty="0"/>
              <a:t>(</a:t>
            </a:r>
            <a:r>
              <a:rPr lang="en-US" sz="2800" i="1" dirty="0" err="1"/>
              <a:t>att</a:t>
            </a:r>
            <a:r>
              <a:rPr lang="en-US" sz="2800" dirty="0" smtClean="0"/>
              <a:t>)</a:t>
            </a:r>
            <a:endParaRPr lang="en-US" sz="2800" dirty="0"/>
          </a:p>
          <a:p>
            <a:pPr marL="457200" lvl="1" indent="0">
              <a:buNone/>
            </a:pPr>
            <a:r>
              <a:rPr lang="en-US" sz="2800" dirty="0"/>
              <a:t>(d) For every tuple </a:t>
            </a:r>
            <a:r>
              <a:rPr lang="en-US" sz="2800" i="1" dirty="0"/>
              <a:t>R</a:t>
            </a:r>
            <a:r>
              <a:rPr lang="en-US" sz="2800" dirty="0"/>
              <a:t>[</a:t>
            </a:r>
            <a:r>
              <a:rPr lang="en-US" sz="2800" i="1" dirty="0"/>
              <a:t>t</a:t>
            </a:r>
            <a:r>
              <a:rPr lang="en-US" sz="2800" dirty="0"/>
              <a:t>], the value of an attribute </a:t>
            </a:r>
            <a:r>
              <a:rPr lang="en-US" sz="2800" i="1" dirty="0" err="1"/>
              <a:t>att</a:t>
            </a:r>
            <a:r>
              <a:rPr lang="en-US" sz="2800" i="1" dirty="0"/>
              <a:t> </a:t>
            </a:r>
            <a:r>
              <a:rPr lang="en-US" sz="2800" dirty="0"/>
              <a:t>maps to a value of the property </a:t>
            </a:r>
            <a:r>
              <a:rPr lang="en-US" sz="2800" i="1" dirty="0"/>
              <a:t>P</a:t>
            </a:r>
            <a:r>
              <a:rPr lang="en-US" sz="2800" dirty="0"/>
              <a:t>(</a:t>
            </a:r>
            <a:r>
              <a:rPr lang="en-US" sz="2800" i="1" dirty="0" err="1"/>
              <a:t>att</a:t>
            </a:r>
            <a:r>
              <a:rPr lang="en-US" sz="2800" dirty="0"/>
              <a:t>) for </a:t>
            </a:r>
            <a:r>
              <a:rPr lang="en-US" sz="2800" dirty="0" smtClean="0"/>
              <a:t>the node </a:t>
            </a:r>
            <a:r>
              <a:rPr lang="en-US" sz="2800" dirty="0"/>
              <a:t>corresponding to the tuple </a:t>
            </a:r>
            <a:r>
              <a:rPr lang="en-US" sz="2800" i="1" dirty="0"/>
              <a:t>R</a:t>
            </a:r>
            <a:r>
              <a:rPr lang="en-US" sz="2800" dirty="0"/>
              <a:t>[</a:t>
            </a:r>
            <a:r>
              <a:rPr lang="en-US" sz="2800" i="1" dirty="0"/>
              <a:t>t</a:t>
            </a:r>
            <a:r>
              <a:rPr lang="en-US" sz="2800" dirty="0" smtClean="0"/>
              <a:t>]</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322</a:t>
            </a:fld>
            <a:endParaRPr lang="en-US"/>
          </a:p>
        </p:txBody>
      </p:sp>
    </p:spTree>
    <p:extLst>
      <p:ext uri="{BB962C8B-B14F-4D97-AF65-F5344CB8AC3E}">
        <p14:creationId xmlns:p14="http://schemas.microsoft.com/office/powerpoint/2010/main" val="177203021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Basic Approach (3)</a:t>
            </a:r>
            <a:endParaRPr lang="en-US" dirty="0"/>
          </a:p>
        </p:txBody>
      </p:sp>
      <p:sp>
        <p:nvSpPr>
          <p:cNvPr id="3" name="Content Placeholder 2"/>
          <p:cNvSpPr>
            <a:spLocks noGrp="1"/>
          </p:cNvSpPr>
          <p:nvPr>
            <p:ph idx="1"/>
          </p:nvPr>
        </p:nvSpPr>
        <p:spPr>
          <a:xfrm>
            <a:off x="1097280" y="3900197"/>
            <a:ext cx="10256520" cy="2276766"/>
          </a:xfrm>
        </p:spPr>
        <p:txBody>
          <a:bodyPr>
            <a:noAutofit/>
          </a:bodyPr>
          <a:lstStyle/>
          <a:p>
            <a:pPr marL="0" indent="0">
              <a:buNone/>
            </a:pPr>
            <a:r>
              <a:rPr lang="en-US" sz="2400" i="1" dirty="0" err="1" smtClean="0"/>
              <a:t>db</a:t>
            </a:r>
            <a:r>
              <a:rPr lang="en-US" sz="2400" dirty="0" smtClean="0"/>
              <a:t>: database name</a:t>
            </a:r>
          </a:p>
          <a:p>
            <a:pPr marL="0" indent="0">
              <a:buNone/>
            </a:pPr>
            <a:r>
              <a:rPr lang="en-US" sz="2400" i="1" dirty="0" err="1" smtClean="0"/>
              <a:t>rel</a:t>
            </a:r>
            <a:r>
              <a:rPr lang="en-US" sz="2400" dirty="0" smtClean="0"/>
              <a:t>: relation name</a:t>
            </a:r>
          </a:p>
          <a:p>
            <a:pPr marL="0" indent="0">
              <a:buNone/>
            </a:pPr>
            <a:r>
              <a:rPr lang="en-US" sz="2400" i="1" dirty="0" err="1" smtClean="0"/>
              <a:t>attr</a:t>
            </a:r>
            <a:r>
              <a:rPr lang="en-US" sz="2400" dirty="0" smtClean="0"/>
              <a:t>: attribute name</a:t>
            </a:r>
          </a:p>
          <a:p>
            <a:pPr marL="0" indent="0">
              <a:buNone/>
            </a:pPr>
            <a:r>
              <a:rPr lang="en-US" sz="2400" i="1" dirty="0" err="1" smtClean="0"/>
              <a:t>pk</a:t>
            </a:r>
            <a:r>
              <a:rPr lang="en-US" sz="2400" dirty="0" smtClean="0"/>
              <a:t>: name of a primary key</a:t>
            </a:r>
          </a:p>
          <a:p>
            <a:pPr marL="0" indent="0">
              <a:buNone/>
            </a:pPr>
            <a:r>
              <a:rPr lang="en-US" sz="2400" i="1" dirty="0" err="1" smtClean="0"/>
              <a:t>pkval</a:t>
            </a:r>
            <a:r>
              <a:rPr lang="en-US" sz="2400" dirty="0" smtClean="0"/>
              <a:t>: value of primary key for given tuple</a:t>
            </a:r>
            <a:endParaRPr lang="en-US" sz="2400" dirty="0"/>
          </a:p>
        </p:txBody>
      </p:sp>
      <p:sp>
        <p:nvSpPr>
          <p:cNvPr id="10" name="Date Placeholder 9"/>
          <p:cNvSpPr>
            <a:spLocks noGrp="1"/>
          </p:cNvSpPr>
          <p:nvPr>
            <p:ph type="dt" sz="half" idx="10"/>
          </p:nvPr>
        </p:nvSpPr>
        <p:spPr/>
        <p:txBody>
          <a:bodyPr/>
          <a:lstStyle/>
          <a:p>
            <a:r>
              <a:rPr lang="en-US" smtClean="0"/>
              <a:t>Chapter 4</a:t>
            </a:r>
            <a:endParaRPr lang="en-US"/>
          </a:p>
        </p:txBody>
      </p:sp>
      <p:sp>
        <p:nvSpPr>
          <p:cNvPr id="11" name="Footer Placeholder 10"/>
          <p:cNvSpPr>
            <a:spLocks noGrp="1"/>
          </p:cNvSpPr>
          <p:nvPr>
            <p:ph type="ftr" sz="quarter" idx="11"/>
          </p:nvPr>
        </p:nvSpPr>
        <p:spPr/>
        <p:txBody>
          <a:bodyPr/>
          <a:lstStyle/>
          <a:p>
            <a:r>
              <a:rPr lang="en-US" smtClean="0"/>
              <a:t>Materializing the Web of Linked Data</a:t>
            </a:r>
            <a:endParaRPr lang="en-US"/>
          </a:p>
        </p:txBody>
      </p:sp>
      <p:sp>
        <p:nvSpPr>
          <p:cNvPr id="12" name="Slide Number Placeholder 11"/>
          <p:cNvSpPr>
            <a:spLocks noGrp="1"/>
          </p:cNvSpPr>
          <p:nvPr>
            <p:ph type="sldNum" sz="quarter" idx="12"/>
          </p:nvPr>
        </p:nvSpPr>
        <p:spPr/>
        <p:txBody>
          <a:bodyPr/>
          <a:lstStyle/>
          <a:p>
            <a:fld id="{93ECB2FE-F275-4179-BB2C-35EE9387AA7C}" type="slidenum">
              <a:rPr lang="en-US" smtClean="0"/>
              <a:pPr/>
              <a:t>323</a:t>
            </a:fld>
            <a:endParaRPr lang="en-US"/>
          </a:p>
        </p:txBody>
      </p:sp>
      <p:graphicFrame>
        <p:nvGraphicFramePr>
          <p:cNvPr id="4" name="Table 3"/>
          <p:cNvGraphicFramePr>
            <a:graphicFrameLocks noGrp="1"/>
          </p:cNvGraphicFramePr>
          <p:nvPr>
            <p:extLst/>
          </p:nvPr>
        </p:nvGraphicFramePr>
        <p:xfrm>
          <a:off x="566059" y="2342606"/>
          <a:ext cx="11048999" cy="1524145"/>
        </p:xfrm>
        <a:graphic>
          <a:graphicData uri="http://schemas.openxmlformats.org/drawingml/2006/table">
            <a:tbl>
              <a:tblPr firstRow="1" firstCol="1" bandRow="1">
                <a:tableStyleId>{21E4AEA4-8DFA-4A89-87EB-49C32662AFE0}</a:tableStyleId>
              </a:tblPr>
              <a:tblGrid>
                <a:gridCol w="2185011"/>
                <a:gridCol w="3902023"/>
                <a:gridCol w="4961965"/>
              </a:tblGrid>
              <a:tr h="304829">
                <a:tc>
                  <a:txBody>
                    <a:bodyPr/>
                    <a:lstStyle/>
                    <a:p>
                      <a:pPr marL="0" marR="0" algn="ctr">
                        <a:spcBef>
                          <a:spcPts val="0"/>
                        </a:spcBef>
                        <a:spcAft>
                          <a:spcPts val="0"/>
                        </a:spcAft>
                      </a:pPr>
                      <a:r>
                        <a:rPr lang="en-US" sz="1800" dirty="0">
                          <a:effectLst/>
                        </a:rPr>
                        <a:t>Database Element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URI </a:t>
                      </a:r>
                      <a:r>
                        <a:rPr lang="en-US" sz="1800" dirty="0" smtClean="0">
                          <a:effectLst/>
                        </a:rPr>
                        <a:t>Template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Example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4829">
                <a:tc>
                  <a:txBody>
                    <a:bodyPr/>
                    <a:lstStyle/>
                    <a:p>
                      <a:pPr marL="0" marR="0">
                        <a:spcBef>
                          <a:spcPts val="0"/>
                        </a:spcBef>
                        <a:spcAft>
                          <a:spcPts val="0"/>
                        </a:spcAft>
                      </a:pPr>
                      <a:r>
                        <a:rPr lang="en-US" sz="1800" dirty="0">
                          <a:effectLst/>
                        </a:rPr>
                        <a:t>Database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l-GR" sz="1800" dirty="0">
                          <a:effectLst/>
                        </a:rPr>
                        <a:t>{</a:t>
                      </a:r>
                      <a:r>
                        <a:rPr lang="el-GR" sz="1800" i="1" dirty="0" err="1">
                          <a:effectLst/>
                        </a:rPr>
                        <a:t>base_URI</a:t>
                      </a:r>
                      <a:r>
                        <a:rPr lang="el-GR" sz="1800" dirty="0">
                          <a:effectLst/>
                        </a:rPr>
                        <a:t>}</a:t>
                      </a:r>
                      <a:r>
                        <a:rPr lang="en-US" sz="1800" dirty="0">
                          <a:effectLst/>
                        </a:rPr>
                        <a:t>/</a:t>
                      </a:r>
                      <a:r>
                        <a:rPr lang="el-GR" sz="1800" dirty="0">
                          <a:effectLst/>
                        </a:rPr>
                        <a:t>{</a:t>
                      </a:r>
                      <a:r>
                        <a:rPr lang="el-GR" sz="1800" i="1" dirty="0" err="1">
                          <a:effectLst/>
                        </a:rPr>
                        <a:t>db</a:t>
                      </a:r>
                      <a:r>
                        <a:rPr lang="el-GR" sz="1800" dirty="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http://www.example.org/company_db</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4829">
                <a:tc>
                  <a:txBody>
                    <a:bodyPr/>
                    <a:lstStyle/>
                    <a:p>
                      <a:pPr marL="0" marR="0">
                        <a:spcBef>
                          <a:spcPts val="0"/>
                        </a:spcBef>
                        <a:spcAft>
                          <a:spcPts val="0"/>
                        </a:spcAft>
                      </a:pPr>
                      <a:r>
                        <a:rPr lang="en-US" sz="1800" dirty="0">
                          <a:effectLst/>
                        </a:rPr>
                        <a:t>Relation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l-GR" sz="1800" dirty="0">
                          <a:effectLst/>
                        </a:rPr>
                        <a:t>{</a:t>
                      </a:r>
                      <a:r>
                        <a:rPr lang="el-GR" sz="1800" i="1" dirty="0" err="1">
                          <a:effectLst/>
                        </a:rPr>
                        <a:t>base_URI</a:t>
                      </a:r>
                      <a:r>
                        <a:rPr lang="el-GR" sz="1800" dirty="0">
                          <a:effectLst/>
                        </a:rPr>
                        <a:t>}</a:t>
                      </a:r>
                      <a:r>
                        <a:rPr lang="en-US" sz="1800" dirty="0">
                          <a:effectLst/>
                        </a:rPr>
                        <a:t>/</a:t>
                      </a:r>
                      <a:r>
                        <a:rPr lang="el-GR" sz="1800" dirty="0">
                          <a:effectLst/>
                        </a:rPr>
                        <a:t>{</a:t>
                      </a:r>
                      <a:r>
                        <a:rPr lang="el-GR" sz="1800" i="1" dirty="0" err="1">
                          <a:effectLst/>
                        </a:rPr>
                        <a:t>db</a:t>
                      </a:r>
                      <a:r>
                        <a:rPr lang="el-GR" sz="1800" dirty="0">
                          <a:effectLst/>
                        </a:rPr>
                        <a:t>}</a:t>
                      </a:r>
                      <a:r>
                        <a:rPr lang="en-US" sz="1800" dirty="0">
                          <a:effectLst/>
                        </a:rPr>
                        <a:t>/{</a:t>
                      </a:r>
                      <a:r>
                        <a:rPr lang="en-US" sz="1800" i="1" dirty="0" err="1">
                          <a:effectLst/>
                        </a:rPr>
                        <a:t>rel</a:t>
                      </a:r>
                      <a:r>
                        <a:rPr lang="en-US" sz="1800" dirty="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http://www.example.org/company_db/emp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4829">
                <a:tc>
                  <a:txBody>
                    <a:bodyPr/>
                    <a:lstStyle/>
                    <a:p>
                      <a:pPr marL="0" marR="0">
                        <a:spcBef>
                          <a:spcPts val="0"/>
                        </a:spcBef>
                        <a:spcAft>
                          <a:spcPts val="0"/>
                        </a:spcAft>
                      </a:pPr>
                      <a:r>
                        <a:rPr lang="en-US" sz="1800" dirty="0">
                          <a:effectLst/>
                        </a:rPr>
                        <a:t>Attribute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r>
                        <a:rPr lang="en-US" sz="1800" i="1" dirty="0" err="1">
                          <a:effectLst/>
                        </a:rPr>
                        <a:t>base_URI</a:t>
                      </a:r>
                      <a:r>
                        <a:rPr lang="en-US" sz="1800" dirty="0">
                          <a:effectLst/>
                        </a:rPr>
                        <a:t>}/{</a:t>
                      </a:r>
                      <a:r>
                        <a:rPr lang="en-US" sz="1800" i="1" dirty="0" err="1">
                          <a:effectLst/>
                        </a:rPr>
                        <a:t>db</a:t>
                      </a:r>
                      <a:r>
                        <a:rPr lang="en-US" sz="1800" dirty="0">
                          <a:effectLst/>
                        </a:rPr>
                        <a:t>}/{</a:t>
                      </a:r>
                      <a:r>
                        <a:rPr lang="en-US" sz="1800" i="1" dirty="0" err="1">
                          <a:effectLst/>
                        </a:rPr>
                        <a:t>rel</a:t>
                      </a:r>
                      <a:r>
                        <a:rPr lang="en-US" sz="1800" dirty="0">
                          <a:effectLst/>
                        </a:rPr>
                        <a:t>}#{</a:t>
                      </a:r>
                      <a:r>
                        <a:rPr lang="en-US" sz="1800" i="1" dirty="0" err="1">
                          <a:effectLst/>
                        </a:rPr>
                        <a:t>attr</a:t>
                      </a:r>
                      <a:r>
                        <a:rPr lang="en-US" sz="1800" dirty="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http://www.example.org/company_db/emp#name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04829">
                <a:tc>
                  <a:txBody>
                    <a:bodyPr/>
                    <a:lstStyle/>
                    <a:p>
                      <a:pPr marL="0" marR="0">
                        <a:spcBef>
                          <a:spcPts val="0"/>
                        </a:spcBef>
                        <a:spcAft>
                          <a:spcPts val="0"/>
                        </a:spcAft>
                      </a:pPr>
                      <a:r>
                        <a:rPr lang="en-US" sz="1800" dirty="0">
                          <a:effectLst/>
                        </a:rPr>
                        <a:t>Tuple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r>
                        <a:rPr lang="en-US" sz="1800" i="1" dirty="0" err="1">
                          <a:effectLst/>
                        </a:rPr>
                        <a:t>base_URI</a:t>
                      </a:r>
                      <a:r>
                        <a:rPr lang="en-US" sz="1800" dirty="0">
                          <a:effectLst/>
                        </a:rPr>
                        <a:t>}/{</a:t>
                      </a:r>
                      <a:r>
                        <a:rPr lang="en-US" sz="1800" i="1" dirty="0" err="1">
                          <a:effectLst/>
                        </a:rPr>
                        <a:t>db</a:t>
                      </a:r>
                      <a:r>
                        <a:rPr lang="en-US" sz="1800" dirty="0">
                          <a:effectLst/>
                        </a:rPr>
                        <a:t>}/{</a:t>
                      </a:r>
                      <a:r>
                        <a:rPr lang="en-US" sz="1800" i="1" dirty="0" err="1">
                          <a:effectLst/>
                        </a:rPr>
                        <a:t>rel</a:t>
                      </a:r>
                      <a:r>
                        <a:rPr lang="en-US" sz="1800" dirty="0">
                          <a:effectLst/>
                        </a:rPr>
                        <a:t>}/{</a:t>
                      </a:r>
                      <a:r>
                        <a:rPr lang="en-US" sz="1800" i="1" dirty="0" err="1">
                          <a:effectLst/>
                        </a:rPr>
                        <a:t>pk</a:t>
                      </a:r>
                      <a:r>
                        <a:rPr lang="en-US" sz="1800" dirty="0">
                          <a:effectLst/>
                        </a:rPr>
                        <a:t>=</a:t>
                      </a:r>
                      <a:r>
                        <a:rPr lang="en-US" sz="1800" i="1" dirty="0" err="1">
                          <a:effectLst/>
                        </a:rPr>
                        <a:t>pkval</a:t>
                      </a:r>
                      <a:r>
                        <a:rPr lang="en-US" sz="1800" dirty="0">
                          <a:effectLst/>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http://www.example.org/company_db/emp/id=5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Content Placeholder 2"/>
          <p:cNvSpPr txBox="1">
            <a:spLocks/>
          </p:cNvSpPr>
          <p:nvPr/>
        </p:nvSpPr>
        <p:spPr>
          <a:xfrm>
            <a:off x="1098000" y="1846800"/>
            <a:ext cx="10515600" cy="519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prstClr val="black"/>
                </a:solidFill>
              </a:rPr>
              <a:t>Typical URI generation scheme</a:t>
            </a:r>
          </a:p>
        </p:txBody>
      </p:sp>
    </p:spTree>
    <p:extLst>
      <p:ext uri="{BB962C8B-B14F-4D97-AF65-F5344CB8AC3E}">
        <p14:creationId xmlns:p14="http://schemas.microsoft.com/office/powerpoint/2010/main" val="417440788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Basic Approach (4)</a:t>
            </a:r>
            <a:endParaRPr lang="en-US" dirty="0"/>
          </a:p>
        </p:txBody>
      </p:sp>
      <p:sp>
        <p:nvSpPr>
          <p:cNvPr id="3" name="Content Placeholder 2"/>
          <p:cNvSpPr>
            <a:spLocks noGrp="1"/>
          </p:cNvSpPr>
          <p:nvPr>
            <p:ph idx="1"/>
          </p:nvPr>
        </p:nvSpPr>
        <p:spPr/>
        <p:txBody>
          <a:bodyPr>
            <a:noAutofit/>
          </a:bodyPr>
          <a:lstStyle/>
          <a:p>
            <a:r>
              <a:rPr lang="en-US" sz="2800" dirty="0" smtClean="0"/>
              <a:t>Very crude export</a:t>
            </a:r>
          </a:p>
          <a:p>
            <a:r>
              <a:rPr lang="en-US" sz="2800" dirty="0" smtClean="0"/>
              <a:t>Simple generated ontology</a:t>
            </a:r>
          </a:p>
          <a:p>
            <a:pPr lvl="1"/>
            <a:r>
              <a:rPr lang="en-US" sz="2400" dirty="0" smtClean="0"/>
              <a:t>No complex constructs</a:t>
            </a:r>
          </a:p>
          <a:p>
            <a:pPr lvl="1"/>
            <a:r>
              <a:rPr lang="en-US" sz="2400" dirty="0" smtClean="0"/>
              <a:t>Looks like a copy of the relational schema</a:t>
            </a:r>
          </a:p>
          <a:p>
            <a:r>
              <a:rPr lang="en-US" sz="2800" dirty="0" smtClean="0"/>
              <a:t>New URI for every tuple</a:t>
            </a:r>
          </a:p>
          <a:p>
            <a:pPr lvl="1"/>
            <a:r>
              <a:rPr lang="en-US" sz="2400" dirty="0" smtClean="0"/>
              <a:t>Even when there is an existing one for an entity</a:t>
            </a:r>
          </a:p>
          <a:p>
            <a:r>
              <a:rPr lang="en-US" sz="2800" dirty="0" smtClean="0"/>
              <a:t>All database values mapped to literals</a:t>
            </a:r>
          </a:p>
          <a:p>
            <a:pPr lvl="1"/>
            <a:r>
              <a:rPr lang="en-US" sz="2400" dirty="0" smtClean="0"/>
              <a:t>“Flat” RDF graph</a:t>
            </a:r>
          </a:p>
          <a:p>
            <a:r>
              <a:rPr lang="en-US" sz="2800" dirty="0" smtClean="0"/>
              <a:t>Nevertheless, serves as foundation for several approaches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324</a:t>
            </a:fld>
            <a:endParaRPr lang="en-US"/>
          </a:p>
        </p:txBody>
      </p:sp>
    </p:spTree>
    <p:extLst>
      <p:ext uri="{BB962C8B-B14F-4D97-AF65-F5344CB8AC3E}">
        <p14:creationId xmlns:p14="http://schemas.microsoft.com/office/powerpoint/2010/main" val="315914827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Creation </a:t>
            </a:r>
            <a:r>
              <a:rPr lang="en-US" sz="4000" dirty="0"/>
              <a:t>and </a:t>
            </a:r>
            <a:r>
              <a:rPr lang="en-US" sz="4000" dirty="0" smtClean="0"/>
              <a:t>Population of </a:t>
            </a:r>
            <a:r>
              <a:rPr lang="en-US" sz="4000" dirty="0"/>
              <a:t>a Domain </a:t>
            </a:r>
            <a:r>
              <a:rPr lang="en-US" sz="4000" dirty="0" smtClean="0"/>
              <a:t>Ontology (1)</a:t>
            </a:r>
            <a:endParaRPr lang="en-US" sz="4000" dirty="0"/>
          </a:p>
        </p:txBody>
      </p:sp>
      <p:sp>
        <p:nvSpPr>
          <p:cNvPr id="3" name="Content Placeholder 2"/>
          <p:cNvSpPr>
            <a:spLocks noGrp="1"/>
          </p:cNvSpPr>
          <p:nvPr>
            <p:ph idx="1"/>
          </p:nvPr>
        </p:nvSpPr>
        <p:spPr/>
        <p:txBody>
          <a:bodyPr>
            <a:noAutofit/>
          </a:bodyPr>
          <a:lstStyle/>
          <a:p>
            <a:r>
              <a:rPr lang="en-US" sz="2400" dirty="0" smtClean="0"/>
              <a:t>“Database schema ontologies” are hardly useful for Linked Data publication</a:t>
            </a:r>
          </a:p>
          <a:p>
            <a:r>
              <a:rPr lang="en-US" sz="2400" dirty="0" smtClean="0"/>
              <a:t>Domain-specific ontologies reflect the domain of the database</a:t>
            </a:r>
          </a:p>
          <a:p>
            <a:r>
              <a:rPr lang="en-US" sz="2400" dirty="0" smtClean="0"/>
              <a:t>Expressiveness of generated ontology depends on the amount of domain knowledge extracted from:</a:t>
            </a:r>
          </a:p>
          <a:p>
            <a:pPr lvl="1"/>
            <a:r>
              <a:rPr lang="en-US" sz="2000" dirty="0" smtClean="0"/>
              <a:t>Human user</a:t>
            </a:r>
          </a:p>
          <a:p>
            <a:pPr lvl="1"/>
            <a:r>
              <a:rPr lang="en-US" sz="2000" dirty="0" smtClean="0"/>
              <a:t>Relational instance</a:t>
            </a:r>
          </a:p>
          <a:p>
            <a:pPr marL="0" indent="0">
              <a:buNone/>
            </a:pPr>
            <a:r>
              <a:rPr lang="en-US" sz="2400" dirty="0" smtClean="0"/>
              <a:t>a) Approaches using database schema reverse engineering</a:t>
            </a:r>
          </a:p>
          <a:p>
            <a:pPr marL="0" indent="0">
              <a:buNone/>
            </a:pPr>
            <a:r>
              <a:rPr lang="en-US" sz="2400" dirty="0" smtClean="0"/>
              <a:t>b) Basic approach + enrichment from human user</a:t>
            </a:r>
          </a:p>
          <a:p>
            <a:r>
              <a:rPr lang="en-US" sz="2400" dirty="0" smtClean="0"/>
              <a:t>More tools follow b)</a:t>
            </a:r>
          </a:p>
          <a:p>
            <a:pPr lvl="1"/>
            <a:r>
              <a:rPr lang="en-US" sz="2000" dirty="0" smtClean="0"/>
              <a:t>User has full control of the mapping</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325</a:t>
            </a:fld>
            <a:endParaRPr lang="en-US"/>
          </a:p>
        </p:txBody>
      </p:sp>
    </p:spTree>
    <p:extLst>
      <p:ext uri="{BB962C8B-B14F-4D97-AF65-F5344CB8AC3E}">
        <p14:creationId xmlns:p14="http://schemas.microsoft.com/office/powerpoint/2010/main" val="310422997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Creation and Population of a Domain Ontology </a:t>
            </a:r>
            <a:r>
              <a:rPr lang="en-US" sz="4000" dirty="0" smtClean="0"/>
              <a:t>(2)</a:t>
            </a:r>
            <a:endParaRPr lang="en-US" sz="4000" dirty="0"/>
          </a:p>
        </p:txBody>
      </p:sp>
      <p:sp>
        <p:nvSpPr>
          <p:cNvPr id="3" name="Content Placeholder 2"/>
          <p:cNvSpPr>
            <a:spLocks noGrp="1"/>
          </p:cNvSpPr>
          <p:nvPr>
            <p:ph idx="1"/>
          </p:nvPr>
        </p:nvSpPr>
        <p:spPr/>
        <p:txBody>
          <a:bodyPr>
            <a:noAutofit/>
          </a:bodyPr>
          <a:lstStyle/>
          <a:p>
            <a:r>
              <a:rPr lang="en-US" sz="2800" dirty="0" smtClean="0"/>
              <a:t>Automation level</a:t>
            </a:r>
          </a:p>
          <a:p>
            <a:pPr lvl="1"/>
            <a:r>
              <a:rPr lang="en-US" sz="2400" dirty="0" smtClean="0"/>
              <a:t>Depends on the involvement of the human user</a:t>
            </a:r>
          </a:p>
          <a:p>
            <a:r>
              <a:rPr lang="en-US" sz="2800" dirty="0" smtClean="0"/>
              <a:t>Data accessibility</a:t>
            </a:r>
          </a:p>
          <a:p>
            <a:pPr lvl="1"/>
            <a:r>
              <a:rPr lang="en-US" sz="2400" dirty="0" smtClean="0"/>
              <a:t>SPARQL-based access more popular</a:t>
            </a:r>
          </a:p>
          <a:p>
            <a:r>
              <a:rPr lang="en-US" sz="2800" dirty="0" smtClean="0"/>
              <a:t>Mapping language</a:t>
            </a:r>
          </a:p>
          <a:p>
            <a:pPr lvl="1"/>
            <a:r>
              <a:rPr lang="en-US" sz="2400" dirty="0" smtClean="0"/>
              <a:t>Needed to express complex correspondences between database and ontology</a:t>
            </a:r>
          </a:p>
          <a:p>
            <a:pPr lvl="1"/>
            <a:r>
              <a:rPr lang="en-US" sz="2400" dirty="0" smtClean="0"/>
              <a:t>Until R2RML, every tool used its own language</a:t>
            </a:r>
          </a:p>
          <a:p>
            <a:pPr lvl="1"/>
            <a:r>
              <a:rPr lang="en-US" sz="2400" dirty="0" smtClean="0"/>
              <a:t>Mapping lock-in, low interoperability</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326</a:t>
            </a:fld>
            <a:endParaRPr lang="en-US"/>
          </a:p>
        </p:txBody>
      </p:sp>
    </p:spTree>
    <p:extLst>
      <p:ext uri="{BB962C8B-B14F-4D97-AF65-F5344CB8AC3E}">
        <p14:creationId xmlns:p14="http://schemas.microsoft.com/office/powerpoint/2010/main" val="9360361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Creation and Population of a Domain Ontology </a:t>
            </a:r>
            <a:r>
              <a:rPr lang="en-US" sz="4000" dirty="0" smtClean="0"/>
              <a:t>(3)</a:t>
            </a:r>
            <a:endParaRPr lang="en-US" sz="4000" dirty="0"/>
          </a:p>
        </p:txBody>
      </p:sp>
      <p:sp>
        <p:nvSpPr>
          <p:cNvPr id="3" name="Content Placeholder 2"/>
          <p:cNvSpPr>
            <a:spLocks noGrp="1"/>
          </p:cNvSpPr>
          <p:nvPr>
            <p:ph idx="1"/>
          </p:nvPr>
        </p:nvSpPr>
        <p:spPr/>
        <p:txBody>
          <a:bodyPr>
            <a:noAutofit/>
          </a:bodyPr>
          <a:lstStyle/>
          <a:p>
            <a:r>
              <a:rPr lang="en-US" sz="3200" dirty="0" smtClean="0"/>
              <a:t>Ontology language</a:t>
            </a:r>
          </a:p>
          <a:p>
            <a:pPr lvl="1"/>
            <a:r>
              <a:rPr lang="en-US" sz="2800" dirty="0" smtClean="0"/>
              <a:t>RDFS, since majority of tools follows basic approach</a:t>
            </a:r>
          </a:p>
          <a:p>
            <a:r>
              <a:rPr lang="en-US" sz="3200" dirty="0" smtClean="0"/>
              <a:t>Vocabulary reuse</a:t>
            </a:r>
          </a:p>
          <a:p>
            <a:pPr lvl="1"/>
            <a:r>
              <a:rPr lang="en-US" sz="2800" dirty="0" smtClean="0"/>
              <a:t>Possible when mappings are manually defined</a:t>
            </a:r>
          </a:p>
          <a:p>
            <a:pPr lvl="1"/>
            <a:r>
              <a:rPr lang="en-US" sz="2800" dirty="0"/>
              <a:t>U</a:t>
            </a:r>
            <a:r>
              <a:rPr lang="en-US" sz="2800" dirty="0" smtClean="0"/>
              <a:t>ser should be familiar with SW vocabularies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327</a:t>
            </a:fld>
            <a:endParaRPr lang="en-US"/>
          </a:p>
        </p:txBody>
      </p:sp>
    </p:spTree>
    <p:extLst>
      <p:ext uri="{BB962C8B-B14F-4D97-AF65-F5344CB8AC3E}">
        <p14:creationId xmlns:p14="http://schemas.microsoft.com/office/powerpoint/2010/main" val="173561146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Creation and Population of a Domain Ontology </a:t>
            </a:r>
            <a:r>
              <a:rPr lang="en-US" sz="4000" dirty="0" smtClean="0"/>
              <a:t>(4)</a:t>
            </a:r>
            <a:endParaRPr lang="en-US" sz="4000" dirty="0"/>
          </a:p>
        </p:txBody>
      </p:sp>
      <p:sp>
        <p:nvSpPr>
          <p:cNvPr id="3" name="Content Placeholder 2"/>
          <p:cNvSpPr>
            <a:spLocks noGrp="1"/>
          </p:cNvSpPr>
          <p:nvPr>
            <p:ph idx="1"/>
          </p:nvPr>
        </p:nvSpPr>
        <p:spPr/>
        <p:txBody>
          <a:bodyPr>
            <a:noAutofit/>
          </a:bodyPr>
          <a:lstStyle/>
          <a:p>
            <a:r>
              <a:rPr lang="en-US" sz="3200" dirty="0" smtClean="0"/>
              <a:t>Main goal</a:t>
            </a:r>
          </a:p>
          <a:p>
            <a:pPr lvl="1"/>
            <a:r>
              <a:rPr lang="en-US" sz="2800" dirty="0" smtClean="0"/>
              <a:t>Generate lightweight ontologies reusing existing terms</a:t>
            </a:r>
          </a:p>
          <a:p>
            <a:pPr lvl="1"/>
            <a:r>
              <a:rPr lang="en-US" sz="2800" dirty="0" smtClean="0"/>
              <a:t>Increased semantic interoperability</a:t>
            </a:r>
          </a:p>
          <a:p>
            <a:pPr lvl="1"/>
            <a:r>
              <a:rPr lang="en-US" sz="2800" dirty="0" smtClean="0"/>
              <a:t>Focus not on ontology expressiveness</a:t>
            </a:r>
          </a:p>
          <a:p>
            <a:r>
              <a:rPr lang="en-US" sz="3200" dirty="0" smtClean="0"/>
              <a:t>Motivation</a:t>
            </a:r>
          </a:p>
          <a:p>
            <a:pPr lvl="1"/>
            <a:r>
              <a:rPr lang="en-US" sz="2800" dirty="0" smtClean="0"/>
              <a:t>Mass </a:t>
            </a:r>
            <a:r>
              <a:rPr lang="en-US" sz="2800" dirty="0"/>
              <a:t>generation of RDF data from existing large quantities of </a:t>
            </a:r>
            <a:r>
              <a:rPr lang="en-US" sz="2800" dirty="0" smtClean="0"/>
              <a:t>relational data</a:t>
            </a:r>
          </a:p>
          <a:p>
            <a:pPr lvl="1"/>
            <a:r>
              <a:rPr lang="en-US" sz="2800" dirty="0" smtClean="0"/>
              <a:t>Easier </a:t>
            </a:r>
            <a:r>
              <a:rPr lang="en-US" sz="2800" dirty="0"/>
              <a:t>integration with other heterogeneous </a:t>
            </a:r>
            <a:r>
              <a:rPr lang="en-US" sz="2800" dirty="0" smtClean="0"/>
              <a:t>data</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328</a:t>
            </a:fld>
            <a:endParaRPr lang="en-US"/>
          </a:p>
        </p:txBody>
      </p:sp>
    </p:spTree>
    <p:extLst>
      <p:ext uri="{BB962C8B-B14F-4D97-AF65-F5344CB8AC3E}">
        <p14:creationId xmlns:p14="http://schemas.microsoft.com/office/powerpoint/2010/main" val="387225934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D2RQ / D2R Server (1)</a:t>
            </a:r>
            <a:endParaRPr lang="en-US" dirty="0"/>
          </a:p>
        </p:txBody>
      </p:sp>
      <p:sp>
        <p:nvSpPr>
          <p:cNvPr id="3" name="Content Placeholder 2"/>
          <p:cNvSpPr>
            <a:spLocks noGrp="1"/>
          </p:cNvSpPr>
          <p:nvPr>
            <p:ph idx="1"/>
          </p:nvPr>
        </p:nvSpPr>
        <p:spPr/>
        <p:txBody>
          <a:bodyPr>
            <a:noAutofit/>
          </a:bodyPr>
          <a:lstStyle/>
          <a:p>
            <a:r>
              <a:rPr lang="en-US" sz="2800" dirty="0"/>
              <a:t>O</a:t>
            </a:r>
            <a:r>
              <a:rPr lang="en-US" sz="2800" dirty="0" smtClean="0"/>
              <a:t>ne </a:t>
            </a:r>
            <a:r>
              <a:rPr lang="en-US" sz="2800" dirty="0"/>
              <a:t>of the most </a:t>
            </a:r>
            <a:r>
              <a:rPr lang="en-US" sz="2800" dirty="0" smtClean="0"/>
              <a:t>popular tools </a:t>
            </a:r>
            <a:r>
              <a:rPr lang="en-US" sz="2800" dirty="0"/>
              <a:t>in the </a:t>
            </a:r>
            <a:r>
              <a:rPr lang="en-US" sz="2800" dirty="0" smtClean="0"/>
              <a:t>field</a:t>
            </a:r>
          </a:p>
          <a:p>
            <a:r>
              <a:rPr lang="en-US" sz="2800" dirty="0"/>
              <a:t>B</a:t>
            </a:r>
            <a:r>
              <a:rPr lang="en-US" sz="2800" dirty="0" smtClean="0"/>
              <a:t>oth </a:t>
            </a:r>
            <a:r>
              <a:rPr lang="en-US" sz="2800" dirty="0"/>
              <a:t>automatic and user-assisted operation </a:t>
            </a:r>
            <a:r>
              <a:rPr lang="en-US" sz="2800" dirty="0" smtClean="0"/>
              <a:t>modes</a:t>
            </a:r>
          </a:p>
          <a:p>
            <a:pPr lvl="1"/>
            <a:r>
              <a:rPr lang="en-US" sz="2400" dirty="0" smtClean="0"/>
              <a:t>Automatic mode</a:t>
            </a:r>
          </a:p>
          <a:p>
            <a:pPr lvl="2"/>
            <a:r>
              <a:rPr lang="en-US" sz="2000" dirty="0" smtClean="0"/>
              <a:t>Automatic mapping generation</a:t>
            </a:r>
          </a:p>
          <a:p>
            <a:pPr lvl="2"/>
            <a:r>
              <a:rPr lang="en-US" sz="2000" dirty="0" smtClean="0"/>
              <a:t>Basic approach + rules for M:N relationships  </a:t>
            </a:r>
            <a:r>
              <a:rPr lang="en-US" sz="2000" dirty="0" smtClean="0">
                <a:latin typeface="Times New Roman" panose="02020603050405020304" pitchFamily="18" charset="0"/>
                <a:cs typeface="Times New Roman" panose="02020603050405020304" pitchFamily="18" charset="0"/>
              </a:rPr>
              <a:t>→</a:t>
            </a:r>
            <a:r>
              <a:rPr lang="en-US" sz="2000" dirty="0" smtClean="0">
                <a:sym typeface="Wingdings" panose="05000000000000000000" pitchFamily="2" charset="2"/>
              </a:rPr>
              <a:t> RDFS ontology</a:t>
            </a:r>
            <a:endParaRPr lang="en-US" sz="2000" dirty="0" smtClean="0"/>
          </a:p>
          <a:p>
            <a:pPr lvl="1"/>
            <a:r>
              <a:rPr lang="en-US" sz="2400" dirty="0" smtClean="0"/>
              <a:t>Semi-automatic mode</a:t>
            </a:r>
          </a:p>
          <a:p>
            <a:pPr lvl="2"/>
            <a:r>
              <a:rPr lang="en-US" sz="2000" dirty="0" smtClean="0"/>
              <a:t>User modifies automatic mapping</a:t>
            </a:r>
          </a:p>
          <a:p>
            <a:pPr lvl="1"/>
            <a:r>
              <a:rPr lang="en-US" sz="2400" dirty="0" smtClean="0"/>
              <a:t>Manual mode</a:t>
            </a:r>
          </a:p>
          <a:p>
            <a:pPr lvl="2"/>
            <a:r>
              <a:rPr lang="en-US" sz="2000" dirty="0" smtClean="0"/>
              <a:t>User builds mapping from scratch</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329</a:t>
            </a:fld>
            <a:endParaRPr lang="en-US"/>
          </a:p>
        </p:txBody>
      </p:sp>
    </p:spTree>
    <p:extLst>
      <p:ext uri="{BB962C8B-B14F-4D97-AF65-F5344CB8AC3E}">
        <p14:creationId xmlns:p14="http://schemas.microsoft.com/office/powerpoint/2010/main" val="3511054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US" dirty="0"/>
          </a:p>
        </p:txBody>
      </p:sp>
      <p:sp>
        <p:nvSpPr>
          <p:cNvPr id="3" name="Content Placeholder 2"/>
          <p:cNvSpPr>
            <a:spLocks noGrp="1"/>
          </p:cNvSpPr>
          <p:nvPr>
            <p:ph idx="1"/>
          </p:nvPr>
        </p:nvSpPr>
        <p:spPr/>
        <p:txBody>
          <a:bodyPr>
            <a:normAutofit/>
          </a:bodyPr>
          <a:lstStyle/>
          <a:p>
            <a:r>
              <a:rPr lang="en-US" sz="3200" dirty="0"/>
              <a:t>Using the definition of data integration systems, we can define the concept of </a:t>
            </a:r>
            <a:r>
              <a:rPr lang="en-US" sz="3200" dirty="0" smtClean="0"/>
              <a:t>mapping</a:t>
            </a:r>
          </a:p>
          <a:p>
            <a:pPr lvl="1"/>
            <a:r>
              <a:rPr lang="en-US" sz="2800" dirty="0" smtClean="0"/>
              <a:t>A </a:t>
            </a:r>
            <a:r>
              <a:rPr lang="en-US" sz="2800" dirty="0"/>
              <a:t>mapping </a:t>
            </a:r>
            <a:r>
              <a:rPr lang="en-US" sz="2800" i="1" dirty="0"/>
              <a:t>m</a:t>
            </a:r>
            <a:r>
              <a:rPr lang="en-US" sz="2800" dirty="0"/>
              <a:t> </a:t>
            </a:r>
            <a:r>
              <a:rPr lang="en-US" sz="2800" dirty="0" smtClean="0"/>
              <a:t>(member of </a:t>
            </a:r>
            <a:r>
              <a:rPr lang="en-US" sz="2800" i="1" dirty="0" smtClean="0"/>
              <a:t>M</a:t>
            </a:r>
            <a:r>
              <a:rPr lang="en-US" sz="2800" dirty="0" smtClean="0"/>
              <a:t>) from </a:t>
            </a:r>
            <a:r>
              <a:rPr lang="en-US" sz="2800" dirty="0"/>
              <a:t>a schema </a:t>
            </a:r>
            <a:r>
              <a:rPr lang="en-US" sz="2800" i="1" dirty="0"/>
              <a:t>S</a:t>
            </a:r>
            <a:r>
              <a:rPr lang="en-US" sz="2800" dirty="0"/>
              <a:t> to a schema </a:t>
            </a:r>
            <a:r>
              <a:rPr lang="en-US" sz="2800" i="1" dirty="0" smtClean="0"/>
              <a:t>T</a:t>
            </a:r>
            <a:endParaRPr lang="en-US" sz="2800" dirty="0"/>
          </a:p>
          <a:p>
            <a:pPr lvl="2"/>
            <a:r>
              <a:rPr lang="en-US" sz="2400" dirty="0" smtClean="0"/>
              <a:t>A </a:t>
            </a:r>
            <a:r>
              <a:rPr lang="en-US" sz="2400" dirty="0"/>
              <a:t>declaration of the form </a:t>
            </a:r>
            <a:r>
              <a:rPr lang="en-US" sz="2400" i="1" dirty="0" smtClean="0"/>
              <a:t>Q</a:t>
            </a:r>
            <a:r>
              <a:rPr lang="en-US" sz="2400" i="1" baseline="30000" dirty="0" smtClean="0"/>
              <a:t>S </a:t>
            </a:r>
            <a:r>
              <a:rPr lang="en-US" sz="2400" i="1" dirty="0" smtClean="0"/>
              <a:t>⇝ Q</a:t>
            </a:r>
            <a:r>
              <a:rPr lang="en-US" sz="2400" i="1" baseline="30000" dirty="0" smtClean="0"/>
              <a:t>T</a:t>
            </a:r>
            <a:endParaRPr lang="en-US" sz="2400" dirty="0"/>
          </a:p>
          <a:p>
            <a:pPr lvl="2"/>
            <a:r>
              <a:rPr lang="en-US" sz="2400" i="1" dirty="0" smtClean="0"/>
              <a:t>Q</a:t>
            </a:r>
            <a:r>
              <a:rPr lang="en-US" sz="2400" i="1" baseline="30000" dirty="0" smtClean="0"/>
              <a:t>S</a:t>
            </a:r>
            <a:r>
              <a:rPr lang="en-US" sz="2400" dirty="0" smtClean="0"/>
              <a:t> </a:t>
            </a:r>
            <a:r>
              <a:rPr lang="en-US" sz="2400" dirty="0"/>
              <a:t>is a query over </a:t>
            </a:r>
            <a:r>
              <a:rPr lang="en-US" sz="2400" i="1" dirty="0" smtClean="0"/>
              <a:t>S</a:t>
            </a:r>
            <a:endParaRPr lang="en-US" sz="2400" dirty="0" smtClean="0"/>
          </a:p>
          <a:p>
            <a:pPr lvl="2"/>
            <a:r>
              <a:rPr lang="en-US" sz="2400" i="1" dirty="0" smtClean="0"/>
              <a:t>Q</a:t>
            </a:r>
            <a:r>
              <a:rPr lang="en-US" sz="2400" i="1" baseline="30000" dirty="0" smtClean="0"/>
              <a:t>T</a:t>
            </a:r>
            <a:r>
              <a:rPr lang="en-US" sz="2400" dirty="0" smtClean="0"/>
              <a:t> </a:t>
            </a:r>
            <a:r>
              <a:rPr lang="en-US" sz="2400" dirty="0"/>
              <a:t>a query over </a:t>
            </a:r>
            <a:r>
              <a:rPr lang="en-US" sz="2400" i="1" dirty="0" smtClean="0"/>
              <a:t>T</a:t>
            </a:r>
          </a:p>
          <a:p>
            <a:endParaRPr lang="en-US" sz="3200" dirty="0"/>
          </a:p>
          <a:p>
            <a:endParaRPr lang="en-US" sz="32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33</a:t>
            </a:fld>
            <a:endParaRPr lang="en-US"/>
          </a:p>
        </p:txBody>
      </p:sp>
    </p:spTree>
    <p:extLst>
      <p:ext uri="{BB962C8B-B14F-4D97-AF65-F5344CB8AC3E}">
        <p14:creationId xmlns:p14="http://schemas.microsoft.com/office/powerpoint/2010/main" val="267130794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D2RQ / D2R Server (2)</a:t>
            </a:r>
            <a:endParaRPr lang="en-US" dirty="0"/>
          </a:p>
        </p:txBody>
      </p:sp>
      <p:sp>
        <p:nvSpPr>
          <p:cNvPr id="3" name="Content Placeholder 2"/>
          <p:cNvSpPr>
            <a:spLocks noGrp="1"/>
          </p:cNvSpPr>
          <p:nvPr>
            <p:ph idx="1"/>
          </p:nvPr>
        </p:nvSpPr>
        <p:spPr/>
        <p:txBody>
          <a:bodyPr>
            <a:noAutofit/>
          </a:bodyPr>
          <a:lstStyle/>
          <a:p>
            <a:r>
              <a:rPr lang="en-US" sz="2800" dirty="0" smtClean="0"/>
              <a:t>Custom mapping language</a:t>
            </a:r>
          </a:p>
          <a:p>
            <a:pPr lvl="1"/>
            <a:r>
              <a:rPr lang="en-US" sz="2400" dirty="0" smtClean="0"/>
              <a:t>Feature-rich</a:t>
            </a:r>
          </a:p>
          <a:p>
            <a:pPr lvl="2"/>
            <a:r>
              <a:rPr lang="en-US" sz="2000" dirty="0" smtClean="0"/>
              <a:t>URI generation mechanism</a:t>
            </a:r>
          </a:p>
          <a:p>
            <a:pPr lvl="2"/>
            <a:r>
              <a:rPr lang="en-US" sz="2000" dirty="0" smtClean="0"/>
              <a:t>Translation schemes for database values etc.</a:t>
            </a:r>
          </a:p>
          <a:p>
            <a:r>
              <a:rPr lang="en-US" sz="2800" dirty="0"/>
              <a:t>B</a:t>
            </a:r>
            <a:r>
              <a:rPr lang="en-US" sz="2800" dirty="0" smtClean="0"/>
              <a:t>oth ETL and SPARQL-based access</a:t>
            </a:r>
          </a:p>
          <a:p>
            <a:r>
              <a:rPr lang="en-US" sz="2800" dirty="0" smtClean="0"/>
              <a:t>Vocabulary reuse</a:t>
            </a:r>
          </a:p>
          <a:p>
            <a:pPr lvl="1"/>
            <a:r>
              <a:rPr lang="en-US" sz="2400" dirty="0" smtClean="0"/>
              <a:t>Refer to any ontology inside the mapping file</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330</a:t>
            </a:fld>
            <a:endParaRPr lang="en-US"/>
          </a:p>
        </p:txBody>
      </p:sp>
    </p:spTree>
    <p:extLst>
      <p:ext uri="{BB962C8B-B14F-4D97-AF65-F5344CB8AC3E}">
        <p14:creationId xmlns:p14="http://schemas.microsoft.com/office/powerpoint/2010/main" val="407305390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OpenLink</a:t>
            </a:r>
            <a:r>
              <a:rPr lang="en-US" dirty="0"/>
              <a:t> Virtuoso Universal Server</a:t>
            </a:r>
          </a:p>
        </p:txBody>
      </p:sp>
      <p:sp>
        <p:nvSpPr>
          <p:cNvPr id="3" name="Content Placeholder 2"/>
          <p:cNvSpPr>
            <a:spLocks noGrp="1"/>
          </p:cNvSpPr>
          <p:nvPr>
            <p:ph idx="1"/>
          </p:nvPr>
        </p:nvSpPr>
        <p:spPr/>
        <p:txBody>
          <a:bodyPr>
            <a:normAutofit/>
          </a:bodyPr>
          <a:lstStyle/>
          <a:p>
            <a:r>
              <a:rPr lang="en-US" sz="2400" dirty="0"/>
              <a:t>I</a:t>
            </a:r>
            <a:r>
              <a:rPr lang="en-US" sz="2400" dirty="0" smtClean="0"/>
              <a:t>ntegration platform (both commercial and open-source versions)</a:t>
            </a:r>
          </a:p>
          <a:p>
            <a:r>
              <a:rPr lang="en-US" sz="2400" i="1" dirty="0" smtClean="0"/>
              <a:t>RDF Views </a:t>
            </a:r>
            <a:r>
              <a:rPr lang="en-US" sz="2400" dirty="0" smtClean="0"/>
              <a:t>feature</a:t>
            </a:r>
          </a:p>
          <a:p>
            <a:pPr lvl="1"/>
            <a:r>
              <a:rPr lang="en-US" sz="2000" dirty="0"/>
              <a:t>S</a:t>
            </a:r>
            <a:r>
              <a:rPr lang="en-US" sz="2000" dirty="0" smtClean="0"/>
              <a:t>imilar functionality to D2RQ</a:t>
            </a:r>
          </a:p>
          <a:p>
            <a:r>
              <a:rPr lang="en-US" sz="2400" dirty="0"/>
              <a:t>B</a:t>
            </a:r>
            <a:r>
              <a:rPr lang="en-US" sz="2400" dirty="0" smtClean="0"/>
              <a:t>oth automatic and manual modes</a:t>
            </a:r>
          </a:p>
          <a:p>
            <a:pPr lvl="1"/>
            <a:r>
              <a:rPr lang="en-US" sz="2000" dirty="0" smtClean="0"/>
              <a:t>Automatic mode relies on the basic approach</a:t>
            </a:r>
          </a:p>
          <a:p>
            <a:r>
              <a:rPr lang="en-US" sz="2400" dirty="0" smtClean="0"/>
              <a:t>Virtuoso </a:t>
            </a:r>
            <a:r>
              <a:rPr lang="en-US" sz="2400" dirty="0"/>
              <a:t>Meta-Schema language </a:t>
            </a:r>
            <a:r>
              <a:rPr lang="en-US" sz="2400" dirty="0" smtClean="0"/>
              <a:t>for the mapping definition</a:t>
            </a:r>
          </a:p>
          <a:p>
            <a:pPr lvl="1"/>
            <a:r>
              <a:rPr lang="en-US" sz="2000" dirty="0" smtClean="0"/>
              <a:t>Also very expressive</a:t>
            </a:r>
          </a:p>
          <a:p>
            <a:pPr lvl="1"/>
            <a:r>
              <a:rPr lang="en-US" sz="2000" dirty="0" smtClean="0"/>
              <a:t>One has to learn it in order to customize the mapping (same as in D2RQ)</a:t>
            </a:r>
          </a:p>
          <a:p>
            <a:r>
              <a:rPr lang="en-US" sz="2400" dirty="0" smtClean="0"/>
              <a:t>ETL</a:t>
            </a:r>
            <a:r>
              <a:rPr lang="en-US" sz="2400" dirty="0"/>
              <a:t>, </a:t>
            </a:r>
            <a:r>
              <a:rPr lang="en-US" sz="2400" dirty="0" smtClean="0"/>
              <a:t>SPARQL-based </a:t>
            </a:r>
            <a:r>
              <a:rPr lang="en-US" sz="2400" dirty="0"/>
              <a:t>and Linked Data </a:t>
            </a:r>
            <a:r>
              <a:rPr lang="en-US" sz="2400" dirty="0" smtClean="0"/>
              <a:t>access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331</a:t>
            </a:fld>
            <a:endParaRPr lang="en-US"/>
          </a:p>
        </p:txBody>
      </p:sp>
    </p:spTree>
    <p:extLst>
      <p:ext uri="{BB962C8B-B14F-4D97-AF65-F5344CB8AC3E}">
        <p14:creationId xmlns:p14="http://schemas.microsoft.com/office/powerpoint/2010/main" val="309911432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Triplify</a:t>
            </a:r>
            <a:endParaRPr lang="en-US" dirty="0"/>
          </a:p>
        </p:txBody>
      </p:sp>
      <p:sp>
        <p:nvSpPr>
          <p:cNvPr id="3" name="Content Placeholder 2"/>
          <p:cNvSpPr>
            <a:spLocks noGrp="1"/>
          </p:cNvSpPr>
          <p:nvPr>
            <p:ph idx="1"/>
          </p:nvPr>
        </p:nvSpPr>
        <p:spPr/>
        <p:txBody>
          <a:bodyPr>
            <a:noAutofit/>
          </a:bodyPr>
          <a:lstStyle/>
          <a:p>
            <a:r>
              <a:rPr lang="en-US" sz="2400" dirty="0" smtClean="0"/>
              <a:t>RDF </a:t>
            </a:r>
            <a:r>
              <a:rPr lang="en-US" sz="2400" dirty="0"/>
              <a:t>extraction tool from relational </a:t>
            </a:r>
            <a:r>
              <a:rPr lang="en-US" sz="2400" dirty="0" smtClean="0"/>
              <a:t>instances</a:t>
            </a:r>
          </a:p>
          <a:p>
            <a:r>
              <a:rPr lang="en-US" sz="2400" dirty="0" smtClean="0"/>
              <a:t>Maps subsets </a:t>
            </a:r>
            <a:r>
              <a:rPr lang="en-US" sz="2400" dirty="0"/>
              <a:t>of the database </a:t>
            </a:r>
            <a:r>
              <a:rPr lang="en-US" sz="2400" dirty="0" smtClean="0"/>
              <a:t>contents (i.e. SQL queries) to </a:t>
            </a:r>
            <a:r>
              <a:rPr lang="en-US" sz="2400" dirty="0"/>
              <a:t>URIs of ontology </a:t>
            </a:r>
            <a:r>
              <a:rPr lang="en-US" sz="2400" dirty="0" smtClean="0"/>
              <a:t>terms</a:t>
            </a:r>
          </a:p>
          <a:p>
            <a:pPr lvl="1"/>
            <a:r>
              <a:rPr lang="en-US" sz="2000" dirty="0" smtClean="0"/>
              <a:t>No need for users to learn a new mapping language</a:t>
            </a:r>
            <a:endParaRPr lang="en-US" sz="2000" dirty="0"/>
          </a:p>
          <a:p>
            <a:r>
              <a:rPr lang="en-US" sz="2400" dirty="0" smtClean="0"/>
              <a:t>Mappings as configuration files</a:t>
            </a:r>
          </a:p>
          <a:p>
            <a:pPr lvl="1"/>
            <a:r>
              <a:rPr lang="en-US" sz="2000" dirty="0" smtClean="0"/>
              <a:t>Can reuse </a:t>
            </a:r>
            <a:r>
              <a:rPr lang="en-US" sz="2000" dirty="0"/>
              <a:t>terms from existing </a:t>
            </a:r>
            <a:r>
              <a:rPr lang="en-US" sz="2000" dirty="0" smtClean="0"/>
              <a:t>vocabularies (manual editing)</a:t>
            </a:r>
          </a:p>
          <a:p>
            <a:r>
              <a:rPr lang="en-US" sz="2400" dirty="0" smtClean="0"/>
              <a:t>ETL (static) and Linked Data (dynamic) access</a:t>
            </a:r>
          </a:p>
          <a:p>
            <a:r>
              <a:rPr lang="en-US" sz="2400" dirty="0" smtClean="0"/>
              <a:t>Predefined mappings for schemas used </a:t>
            </a:r>
            <a:r>
              <a:rPr lang="en-US" sz="2400" dirty="0"/>
              <a:t>by popular Web </a:t>
            </a:r>
            <a:r>
              <a:rPr lang="en-US" sz="2400" dirty="0" smtClean="0"/>
              <a:t>applications</a:t>
            </a:r>
          </a:p>
          <a:p>
            <a:r>
              <a:rPr lang="en-US" sz="2400" dirty="0" smtClean="0"/>
              <a:t>Supports update logs for RDF resources</a:t>
            </a:r>
          </a:p>
          <a:p>
            <a:pPr lvl="1"/>
            <a:r>
              <a:rPr lang="en-US" sz="2000" dirty="0" smtClean="0"/>
              <a:t>Useful for crawling engines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332</a:t>
            </a:fld>
            <a:endParaRPr lang="en-US"/>
          </a:p>
        </p:txBody>
      </p:sp>
    </p:spTree>
    <p:extLst>
      <p:ext uri="{BB962C8B-B14F-4D97-AF65-F5344CB8AC3E}">
        <p14:creationId xmlns:p14="http://schemas.microsoft.com/office/powerpoint/2010/main" val="359741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Ultrawrap</a:t>
            </a:r>
            <a:endParaRPr lang="en-US" dirty="0"/>
          </a:p>
        </p:txBody>
      </p:sp>
      <p:sp>
        <p:nvSpPr>
          <p:cNvPr id="3" name="Content Placeholder 2"/>
          <p:cNvSpPr>
            <a:spLocks noGrp="1"/>
          </p:cNvSpPr>
          <p:nvPr>
            <p:ph idx="1"/>
          </p:nvPr>
        </p:nvSpPr>
        <p:spPr/>
        <p:txBody>
          <a:bodyPr>
            <a:normAutofit/>
          </a:bodyPr>
          <a:lstStyle/>
          <a:p>
            <a:r>
              <a:rPr lang="en-US" sz="2400" dirty="0"/>
              <a:t>W</a:t>
            </a:r>
            <a:r>
              <a:rPr lang="en-US" sz="2400" dirty="0" smtClean="0"/>
              <a:t>raps a database as a SPARQL endpoint</a:t>
            </a:r>
          </a:p>
          <a:p>
            <a:r>
              <a:rPr lang="en-US" sz="2400" dirty="0"/>
              <a:t>C</a:t>
            </a:r>
            <a:r>
              <a:rPr lang="en-US" sz="2400" dirty="0" smtClean="0"/>
              <a:t>ommercial tool</a:t>
            </a:r>
          </a:p>
          <a:p>
            <a:r>
              <a:rPr lang="en-US" sz="2400" dirty="0"/>
              <a:t>S</a:t>
            </a:r>
            <a:r>
              <a:rPr lang="en-US" sz="2400" dirty="0" smtClean="0"/>
              <a:t>upports creation of new domain ontology</a:t>
            </a:r>
          </a:p>
          <a:p>
            <a:pPr lvl="1"/>
            <a:r>
              <a:rPr lang="en-US" sz="2000" dirty="0" smtClean="0"/>
              <a:t>Set of advanced heuristic rules</a:t>
            </a:r>
          </a:p>
          <a:p>
            <a:r>
              <a:rPr lang="en-US" sz="2400" dirty="0" smtClean="0"/>
              <a:t>SPARQL-based access</a:t>
            </a:r>
          </a:p>
          <a:p>
            <a:pPr lvl="1"/>
            <a:r>
              <a:rPr lang="en-US" sz="2000" dirty="0" smtClean="0"/>
              <a:t>SPARQL query refers to terms from new ontology</a:t>
            </a:r>
          </a:p>
          <a:p>
            <a:pPr lvl="1"/>
            <a:r>
              <a:rPr lang="en-US" sz="2000" dirty="0" smtClean="0"/>
              <a:t>Mappings expressed as views defined on the relational schema</a:t>
            </a:r>
          </a:p>
          <a:p>
            <a:pPr lvl="1"/>
            <a:r>
              <a:rPr lang="en-US" sz="2000" dirty="0" smtClean="0"/>
              <a:t>Rewriting to SQL queries referring to above views</a:t>
            </a:r>
          </a:p>
          <a:p>
            <a:r>
              <a:rPr lang="en-US" sz="2400" dirty="0" smtClean="0"/>
              <a:t>Support for </a:t>
            </a:r>
            <a:r>
              <a:rPr lang="en-US" sz="2400" dirty="0"/>
              <a:t>manual </a:t>
            </a:r>
            <a:r>
              <a:rPr lang="en-US" sz="2400" dirty="0" smtClean="0"/>
              <a:t>mappings that </a:t>
            </a:r>
            <a:r>
              <a:rPr lang="en-US" sz="2400" dirty="0"/>
              <a:t>reuse terms from existing </a:t>
            </a:r>
            <a:r>
              <a:rPr lang="en-US" sz="2400" dirty="0" smtClean="0"/>
              <a:t>vocabularies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333</a:t>
            </a:fld>
            <a:endParaRPr lang="en-US"/>
          </a:p>
        </p:txBody>
      </p:sp>
    </p:spTree>
    <p:extLst>
      <p:ext uri="{BB962C8B-B14F-4D97-AF65-F5344CB8AC3E}">
        <p14:creationId xmlns:p14="http://schemas.microsoft.com/office/powerpoint/2010/main" val="316665769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DBMS </a:t>
            </a:r>
            <a:endParaRPr lang="en-US" dirty="0"/>
          </a:p>
        </p:txBody>
      </p:sp>
      <p:sp>
        <p:nvSpPr>
          <p:cNvPr id="3" name="Content Placeholder 2"/>
          <p:cNvSpPr>
            <a:spLocks noGrp="1"/>
          </p:cNvSpPr>
          <p:nvPr>
            <p:ph idx="1"/>
          </p:nvPr>
        </p:nvSpPr>
        <p:spPr/>
        <p:txBody>
          <a:bodyPr>
            <a:normAutofit/>
          </a:bodyPr>
          <a:lstStyle/>
          <a:p>
            <a:r>
              <a:rPr lang="en-US" sz="2800" dirty="0" smtClean="0"/>
              <a:t>RDF </a:t>
            </a:r>
            <a:r>
              <a:rPr lang="en-US" sz="2800" dirty="0"/>
              <a:t>Views </a:t>
            </a:r>
            <a:r>
              <a:rPr lang="en-US" sz="2800" dirty="0" smtClean="0"/>
              <a:t>feature (similar to Virtuoso)</a:t>
            </a:r>
            <a:endParaRPr lang="en-US" sz="2800" b="1" dirty="0" smtClean="0"/>
          </a:p>
          <a:p>
            <a:r>
              <a:rPr lang="en-US" sz="2800" dirty="0" smtClean="0"/>
              <a:t>Query relational data as RDF</a:t>
            </a:r>
          </a:p>
          <a:p>
            <a:pPr lvl="1"/>
            <a:r>
              <a:rPr lang="en-US" sz="2400" dirty="0"/>
              <a:t>N</a:t>
            </a:r>
            <a:r>
              <a:rPr lang="en-US" sz="2400" dirty="0" smtClean="0"/>
              <a:t>o replication</a:t>
            </a:r>
          </a:p>
          <a:p>
            <a:pPr lvl="1"/>
            <a:r>
              <a:rPr lang="en-US" sz="2400" dirty="0" smtClean="0"/>
              <a:t>No physical storage for RDF graphs</a:t>
            </a:r>
          </a:p>
          <a:p>
            <a:r>
              <a:rPr lang="en-US" sz="2800" dirty="0" smtClean="0"/>
              <a:t>Both automatic and manual mappings</a:t>
            </a:r>
          </a:p>
          <a:p>
            <a:pPr lvl="1"/>
            <a:r>
              <a:rPr lang="en-US" sz="2400" dirty="0" smtClean="0"/>
              <a:t>Automatic mode follows W3C’s Direct Mapping</a:t>
            </a:r>
          </a:p>
          <a:p>
            <a:pPr algn="just"/>
            <a:r>
              <a:rPr lang="en-US" sz="2800" dirty="0" smtClean="0"/>
              <a:t>Supports combination of virtual </a:t>
            </a:r>
            <a:r>
              <a:rPr lang="en-US" sz="2800" dirty="0"/>
              <a:t>and materialized RDF data in </a:t>
            </a:r>
            <a:r>
              <a:rPr lang="en-US" sz="2800" dirty="0" smtClean="0"/>
              <a:t>the same query</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334</a:t>
            </a:fld>
            <a:endParaRPr lang="en-US"/>
          </a:p>
        </p:txBody>
      </p:sp>
    </p:spTree>
    <p:extLst>
      <p:ext uri="{BB962C8B-B14F-4D97-AF65-F5344CB8AC3E}">
        <p14:creationId xmlns:p14="http://schemas.microsoft.com/office/powerpoint/2010/main" val="207138590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Mapping a </a:t>
            </a:r>
            <a:r>
              <a:rPr lang="en-US" sz="4000" dirty="0" smtClean="0"/>
              <a:t>Database </a:t>
            </a:r>
            <a:r>
              <a:rPr lang="en-US" sz="4000" dirty="0"/>
              <a:t>to an </a:t>
            </a:r>
            <a:r>
              <a:rPr lang="en-US" sz="4000" dirty="0" smtClean="0"/>
              <a:t>Existing Ontology (1)</a:t>
            </a:r>
            <a:endParaRPr lang="en-US" sz="4000" dirty="0"/>
          </a:p>
        </p:txBody>
      </p:sp>
      <p:sp>
        <p:nvSpPr>
          <p:cNvPr id="58" name="Date Placeholder 57"/>
          <p:cNvSpPr>
            <a:spLocks noGrp="1"/>
          </p:cNvSpPr>
          <p:nvPr>
            <p:ph type="dt" sz="half" idx="10"/>
          </p:nvPr>
        </p:nvSpPr>
        <p:spPr/>
        <p:txBody>
          <a:bodyPr/>
          <a:lstStyle/>
          <a:p>
            <a:r>
              <a:rPr lang="en-US" smtClean="0"/>
              <a:t>Chapter 4</a:t>
            </a:r>
            <a:endParaRPr lang="en-US"/>
          </a:p>
        </p:txBody>
      </p:sp>
      <p:sp>
        <p:nvSpPr>
          <p:cNvPr id="59" name="Footer Placeholder 58"/>
          <p:cNvSpPr>
            <a:spLocks noGrp="1"/>
          </p:cNvSpPr>
          <p:nvPr>
            <p:ph type="ftr" sz="quarter" idx="11"/>
          </p:nvPr>
        </p:nvSpPr>
        <p:spPr/>
        <p:txBody>
          <a:bodyPr/>
          <a:lstStyle/>
          <a:p>
            <a:r>
              <a:rPr lang="en-US" smtClean="0"/>
              <a:t>Materializing the Web of Linked Data</a:t>
            </a:r>
            <a:endParaRPr lang="en-US"/>
          </a:p>
        </p:txBody>
      </p:sp>
      <p:sp>
        <p:nvSpPr>
          <p:cNvPr id="60" name="Slide Number Placeholder 59"/>
          <p:cNvSpPr>
            <a:spLocks noGrp="1"/>
          </p:cNvSpPr>
          <p:nvPr>
            <p:ph type="sldNum" sz="quarter" idx="12"/>
          </p:nvPr>
        </p:nvSpPr>
        <p:spPr/>
        <p:txBody>
          <a:bodyPr/>
          <a:lstStyle/>
          <a:p>
            <a:fld id="{93ECB2FE-F275-4179-BB2C-35EE9387AA7C}" type="slidenum">
              <a:rPr lang="en-US" smtClean="0"/>
              <a:pPr/>
              <a:t>335</a:t>
            </a:fld>
            <a:endParaRPr lang="en-US"/>
          </a:p>
        </p:txBody>
      </p:sp>
      <p:grpSp>
        <p:nvGrpSpPr>
          <p:cNvPr id="4" name="Group 3"/>
          <p:cNvGrpSpPr/>
          <p:nvPr/>
        </p:nvGrpSpPr>
        <p:grpSpPr>
          <a:xfrm>
            <a:off x="2274278" y="1690688"/>
            <a:ext cx="7402568" cy="4679686"/>
            <a:chOff x="1587500" y="1223963"/>
            <a:chExt cx="6342063" cy="4098507"/>
          </a:xfrm>
        </p:grpSpPr>
        <p:sp>
          <p:nvSpPr>
            <p:cNvPr id="5" name="Text Box 64"/>
            <p:cNvSpPr txBox="1">
              <a:spLocks noChangeArrowheads="1"/>
            </p:cNvSpPr>
            <p:nvPr/>
          </p:nvSpPr>
          <p:spPr bwMode="auto">
            <a:xfrm>
              <a:off x="5272088" y="4972050"/>
              <a:ext cx="2054225" cy="35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50000"/>
                </a:spcBef>
                <a:buFontTx/>
                <a:buNone/>
              </a:pPr>
              <a:r>
                <a:rPr lang="en-US" altLang="en-US" sz="2000">
                  <a:solidFill>
                    <a:prstClr val="black"/>
                  </a:solidFill>
                  <a:cs typeface="Times New Roman" panose="02020603050405020304" pitchFamily="18" charset="0"/>
                </a:rPr>
                <a:t>Domain ontology</a:t>
              </a:r>
            </a:p>
          </p:txBody>
        </p:sp>
        <p:grpSp>
          <p:nvGrpSpPr>
            <p:cNvPr id="6" name="79 - Ομάδα"/>
            <p:cNvGrpSpPr>
              <a:grpSpLocks/>
            </p:cNvGrpSpPr>
            <p:nvPr/>
          </p:nvGrpSpPr>
          <p:grpSpPr bwMode="auto">
            <a:xfrm>
              <a:off x="5570538" y="3944938"/>
              <a:ext cx="1366837" cy="936625"/>
              <a:chOff x="5004048" y="5157192"/>
              <a:chExt cx="2160240" cy="1296144"/>
            </a:xfrm>
          </p:grpSpPr>
          <p:grpSp>
            <p:nvGrpSpPr>
              <p:cNvPr id="33" name="76 - Ομάδα"/>
              <p:cNvGrpSpPr>
                <a:grpSpLocks/>
              </p:cNvGrpSpPr>
              <p:nvPr/>
            </p:nvGrpSpPr>
            <p:grpSpPr bwMode="auto">
              <a:xfrm>
                <a:off x="5004048" y="5157192"/>
                <a:ext cx="2160240" cy="1296144"/>
                <a:chOff x="5004048" y="5157192"/>
                <a:chExt cx="2160240" cy="1296144"/>
              </a:xfrm>
            </p:grpSpPr>
            <p:sp>
              <p:nvSpPr>
                <p:cNvPr id="35" name="37 - Έλλειψη"/>
                <p:cNvSpPr/>
                <p:nvPr/>
              </p:nvSpPr>
              <p:spPr>
                <a:xfrm>
                  <a:off x="5004048" y="5589972"/>
                  <a:ext cx="215773" cy="2152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sp>
              <p:nvSpPr>
                <p:cNvPr id="36" name="38 - Έλλειψη"/>
                <p:cNvSpPr/>
                <p:nvPr/>
              </p:nvSpPr>
              <p:spPr>
                <a:xfrm>
                  <a:off x="6012662" y="5660271"/>
                  <a:ext cx="213263" cy="2174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sp>
              <p:nvSpPr>
                <p:cNvPr id="37" name="39 - Έλλειψη"/>
                <p:cNvSpPr/>
                <p:nvPr/>
              </p:nvSpPr>
              <p:spPr>
                <a:xfrm>
                  <a:off x="6371447" y="5229687"/>
                  <a:ext cx="215773" cy="2152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sp>
              <p:nvSpPr>
                <p:cNvPr id="38" name="40 - Έλλειψη"/>
                <p:cNvSpPr/>
                <p:nvPr/>
              </p:nvSpPr>
              <p:spPr>
                <a:xfrm>
                  <a:off x="5581116" y="6093052"/>
                  <a:ext cx="215773" cy="2152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sp>
              <p:nvSpPr>
                <p:cNvPr id="39" name="41 - Έλλειψη"/>
                <p:cNvSpPr/>
                <p:nvPr/>
              </p:nvSpPr>
              <p:spPr>
                <a:xfrm>
                  <a:off x="5724127" y="5157192"/>
                  <a:ext cx="218283" cy="2152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cxnSp>
              <p:nvCxnSpPr>
                <p:cNvPr id="40" name="46 - Ευθεία γραμμή σύνδεσης"/>
                <p:cNvCxnSpPr/>
                <p:nvPr/>
              </p:nvCxnSpPr>
              <p:spPr>
                <a:xfrm flipV="1">
                  <a:off x="5219821" y="5302184"/>
                  <a:ext cx="577068" cy="353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50 - Ευθεία γραμμή σύνδεσης"/>
                <p:cNvCxnSpPr>
                  <a:stCxn id="39" idx="5"/>
                  <a:endCxn id="36" idx="0"/>
                </p:cNvCxnSpPr>
                <p:nvPr/>
              </p:nvCxnSpPr>
              <p:spPr>
                <a:xfrm rot="16200000" flipH="1">
                  <a:off x="5854645" y="5396876"/>
                  <a:ext cx="318543" cy="2082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55 - Έλλειψη"/>
                <p:cNvSpPr/>
                <p:nvPr/>
              </p:nvSpPr>
              <p:spPr>
                <a:xfrm>
                  <a:off x="6948515" y="5732768"/>
                  <a:ext cx="215773" cy="2174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sp>
              <p:nvSpPr>
                <p:cNvPr id="43" name="56 - Έλλειψη"/>
                <p:cNvSpPr/>
                <p:nvPr/>
              </p:nvSpPr>
              <p:spPr>
                <a:xfrm>
                  <a:off x="6659982" y="6165547"/>
                  <a:ext cx="215773" cy="2152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sp>
              <p:nvSpPr>
                <p:cNvPr id="44" name="57 - Έλλειψη"/>
                <p:cNvSpPr/>
                <p:nvPr/>
              </p:nvSpPr>
              <p:spPr>
                <a:xfrm>
                  <a:off x="5004048" y="6093052"/>
                  <a:ext cx="215773" cy="2152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sp>
              <p:nvSpPr>
                <p:cNvPr id="45" name="58 - Έλλειψη"/>
                <p:cNvSpPr/>
                <p:nvPr/>
              </p:nvSpPr>
              <p:spPr>
                <a:xfrm>
                  <a:off x="6155674" y="6238044"/>
                  <a:ext cx="215773" cy="2152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cs typeface="Times New Roman" panose="02020603050405020304" pitchFamily="18" charset="0"/>
                  </a:endParaRPr>
                </a:p>
              </p:txBody>
            </p:sp>
            <p:cxnSp>
              <p:nvCxnSpPr>
                <p:cNvPr id="46" name="60 - Ευθεία γραμμή σύνδεσης"/>
                <p:cNvCxnSpPr>
                  <a:stCxn id="36" idx="7"/>
                  <a:endCxn id="37" idx="3"/>
                </p:cNvCxnSpPr>
                <p:nvPr/>
              </p:nvCxnSpPr>
              <p:spPr>
                <a:xfrm rot="5400000" flipH="1" flipV="1">
                  <a:off x="6160441" y="5449600"/>
                  <a:ext cx="279001" cy="2082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62 - Ευθεία γραμμή σύνδεσης"/>
                <p:cNvCxnSpPr>
                  <a:stCxn id="36" idx="3"/>
                  <a:endCxn id="38" idx="7"/>
                </p:cNvCxnSpPr>
                <p:nvPr/>
              </p:nvCxnSpPr>
              <p:spPr>
                <a:xfrm rot="5400000">
                  <a:off x="5764176" y="5844902"/>
                  <a:ext cx="281197" cy="281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64 - Ευθεία γραμμή σύνδεσης"/>
                <p:cNvCxnSpPr>
                  <a:stCxn id="36" idx="4"/>
                  <a:endCxn id="45" idx="0"/>
                </p:cNvCxnSpPr>
                <p:nvPr/>
              </p:nvCxnSpPr>
              <p:spPr>
                <a:xfrm rot="16200000" flipH="1">
                  <a:off x="6010659" y="5985141"/>
                  <a:ext cx="360284" cy="145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66 - Ευθεία γραμμή σύνδεσης"/>
                <p:cNvCxnSpPr>
                  <a:stCxn id="36" idx="6"/>
                  <a:endCxn id="42" idx="2"/>
                </p:cNvCxnSpPr>
                <p:nvPr/>
              </p:nvCxnSpPr>
              <p:spPr>
                <a:xfrm>
                  <a:off x="6225926" y="5770114"/>
                  <a:ext cx="722589" cy="70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70 - Ευθεία γραμμή σύνδεσης"/>
                <p:cNvCxnSpPr>
                  <a:stCxn id="42" idx="3"/>
                  <a:endCxn id="43" idx="7"/>
                </p:cNvCxnSpPr>
                <p:nvPr/>
              </p:nvCxnSpPr>
              <p:spPr>
                <a:xfrm rot="5400000">
                  <a:off x="6771381" y="5989060"/>
                  <a:ext cx="279000" cy="135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73 - Ευθεία γραμμή σύνδεσης"/>
                <p:cNvCxnSpPr>
                  <a:stCxn id="44" idx="0"/>
                  <a:endCxn id="35" idx="4"/>
                </p:cNvCxnSpPr>
                <p:nvPr/>
              </p:nvCxnSpPr>
              <p:spPr>
                <a:xfrm rot="5400000" flipH="1" flipV="1">
                  <a:off x="4968039" y="5949158"/>
                  <a:ext cx="2877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75 - Ευθεία γραμμή σύνδεσης"/>
                <p:cNvCxnSpPr>
                  <a:stCxn id="38" idx="6"/>
                  <a:endCxn id="42" idx="3"/>
                </p:cNvCxnSpPr>
                <p:nvPr/>
              </p:nvCxnSpPr>
              <p:spPr>
                <a:xfrm flipV="1">
                  <a:off x="5796889" y="5917304"/>
                  <a:ext cx="1181734" cy="283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78 - Ευθεία γραμμή σύνδεσης"/>
              <p:cNvCxnSpPr>
                <a:stCxn id="39" idx="6"/>
                <a:endCxn id="37" idx="2"/>
              </p:cNvCxnSpPr>
              <p:nvPr/>
            </p:nvCxnSpPr>
            <p:spPr>
              <a:xfrm>
                <a:off x="5942410" y="5264837"/>
                <a:ext cx="429037" cy="72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25"/>
            <p:cNvSpPr txBox="1">
              <a:spLocks noChangeArrowheads="1"/>
            </p:cNvSpPr>
            <p:nvPr/>
          </p:nvSpPr>
          <p:spPr bwMode="auto">
            <a:xfrm>
              <a:off x="3351213" y="4967288"/>
              <a:ext cx="2093912" cy="35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Relational database</a:t>
              </a:r>
              <a:endParaRPr lang="el-GR" altLang="en-US" sz="2000">
                <a:solidFill>
                  <a:prstClr val="black"/>
                </a:solidFill>
                <a:cs typeface="Times New Roman" panose="02020603050405020304" pitchFamily="18" charset="0"/>
              </a:endParaRPr>
            </a:p>
          </p:txBody>
        </p:sp>
        <p:sp>
          <p:nvSpPr>
            <p:cNvPr id="8" name="Rectangle 7"/>
            <p:cNvSpPr/>
            <p:nvPr/>
          </p:nvSpPr>
          <p:spPr>
            <a:xfrm>
              <a:off x="3848100" y="2779713"/>
              <a:ext cx="2857500" cy="1006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l-GR" sz="2400" dirty="0">
                <a:solidFill>
                  <a:prstClr val="black"/>
                </a:solidFill>
                <a:cs typeface="Times New Roman" panose="02020603050405020304" pitchFamily="18" charset="0"/>
              </a:endParaRPr>
            </a:p>
          </p:txBody>
        </p:sp>
        <p:cxnSp>
          <p:nvCxnSpPr>
            <p:cNvPr id="9" name="Straight Arrow Connector 8"/>
            <p:cNvCxnSpPr/>
            <p:nvPr/>
          </p:nvCxnSpPr>
          <p:spPr>
            <a:xfrm flipV="1">
              <a:off x="4508500" y="3805238"/>
              <a:ext cx="493713" cy="1603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30"/>
            <p:cNvSpPr txBox="1">
              <a:spLocks noChangeArrowheads="1"/>
            </p:cNvSpPr>
            <p:nvPr/>
          </p:nvSpPr>
          <p:spPr bwMode="auto">
            <a:xfrm>
              <a:off x="6634163" y="2928938"/>
              <a:ext cx="1295400" cy="61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a:solidFill>
                    <a:prstClr val="black"/>
                  </a:solidFill>
                  <a:cs typeface="Times New Roman" panose="02020603050405020304" pitchFamily="18" charset="0"/>
                </a:rPr>
                <a:t>Mapping engine</a:t>
              </a:r>
              <a:endParaRPr lang="el-GR" altLang="en-US" sz="2000">
                <a:solidFill>
                  <a:prstClr val="black"/>
                </a:solidFill>
                <a:cs typeface="Times New Roman" panose="02020603050405020304" pitchFamily="18" charset="0"/>
              </a:endParaRPr>
            </a:p>
          </p:txBody>
        </p:sp>
        <p:pic>
          <p:nvPicPr>
            <p:cNvPr id="11" name="Picture 7" descr="E:\mimis\Σπουδές\Διδακτορικό\Publications\Working Papers\SWJ - survey\figures\gears.e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7038" y="2571750"/>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1965325" y="3286125"/>
              <a:ext cx="1857375" cy="1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33"/>
            <p:cNvGrpSpPr>
              <a:grpSpLocks/>
            </p:cNvGrpSpPr>
            <p:nvPr/>
          </p:nvGrpSpPr>
          <p:grpSpPr bwMode="auto">
            <a:xfrm>
              <a:off x="2536825" y="3000375"/>
              <a:ext cx="1143000" cy="571500"/>
              <a:chOff x="2143108" y="3567315"/>
              <a:chExt cx="1152128" cy="576064"/>
            </a:xfrm>
          </p:grpSpPr>
          <p:sp>
            <p:nvSpPr>
              <p:cNvPr id="31" name="Folded Corner 30"/>
              <p:cNvSpPr/>
              <p:nvPr/>
            </p:nvSpPr>
            <p:spPr>
              <a:xfrm rot="10800000">
                <a:off x="2143108" y="3567315"/>
                <a:ext cx="1080121" cy="57606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dirty="0">
                  <a:solidFill>
                    <a:prstClr val="black"/>
                  </a:solidFill>
                  <a:cs typeface="Times New Roman" panose="02020603050405020304" pitchFamily="18" charset="0"/>
                </a:endParaRPr>
              </a:p>
            </p:txBody>
          </p:sp>
          <p:sp>
            <p:nvSpPr>
              <p:cNvPr id="32" name="TextBox 35"/>
              <p:cNvSpPr txBox="1">
                <a:spLocks noChangeArrowheads="1"/>
              </p:cNvSpPr>
              <p:nvPr/>
            </p:nvSpPr>
            <p:spPr bwMode="auto">
              <a:xfrm>
                <a:off x="2143108" y="3643314"/>
                <a:ext cx="1152128" cy="35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dirty="0">
                    <a:solidFill>
                      <a:prstClr val="black"/>
                    </a:solidFill>
                    <a:cs typeface="Times New Roman" panose="02020603050405020304" pitchFamily="18" charset="0"/>
                  </a:rPr>
                  <a:t>Mappings</a:t>
                </a:r>
                <a:endParaRPr lang="el-GR" altLang="en-US" sz="2000" dirty="0">
                  <a:solidFill>
                    <a:prstClr val="black"/>
                  </a:solidFill>
                  <a:cs typeface="Times New Roman" panose="02020603050405020304" pitchFamily="18" charset="0"/>
                </a:endParaRPr>
              </a:p>
            </p:txBody>
          </p:sp>
        </p:grpSp>
        <p:sp>
          <p:nvSpPr>
            <p:cNvPr id="14" name="Flowchart: Connector 13"/>
            <p:cNvSpPr/>
            <p:nvPr/>
          </p:nvSpPr>
          <p:spPr>
            <a:xfrm>
              <a:off x="2179638" y="3143250"/>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1</a:t>
              </a:r>
              <a:endParaRPr lang="el-GR" dirty="0">
                <a:solidFill>
                  <a:prstClr val="white"/>
                </a:solidFill>
                <a:cs typeface="Times New Roman" pitchFamily="18" charset="0"/>
              </a:endParaRPr>
            </a:p>
          </p:txBody>
        </p:sp>
        <p:cxnSp>
          <p:nvCxnSpPr>
            <p:cNvPr id="15" name="Straight Arrow Connector 14"/>
            <p:cNvCxnSpPr>
              <a:endCxn id="22" idx="2"/>
            </p:cNvCxnSpPr>
            <p:nvPr/>
          </p:nvCxnSpPr>
          <p:spPr>
            <a:xfrm flipV="1">
              <a:off x="4645025" y="2109788"/>
              <a:ext cx="0" cy="6699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4502150" y="2347913"/>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1</a:t>
              </a:r>
              <a:endParaRPr lang="el-GR" dirty="0">
                <a:solidFill>
                  <a:prstClr val="white"/>
                </a:solidFill>
                <a:cs typeface="Times New Roman" pitchFamily="18" charset="0"/>
              </a:endParaRPr>
            </a:p>
          </p:txBody>
        </p:sp>
        <p:sp>
          <p:nvSpPr>
            <p:cNvPr id="17" name="Rectangle 16"/>
            <p:cNvSpPr/>
            <p:nvPr/>
          </p:nvSpPr>
          <p:spPr>
            <a:xfrm>
              <a:off x="5419725" y="2851150"/>
              <a:ext cx="1000125" cy="8636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black"/>
                  </a:solidFill>
                  <a:cs typeface="Times New Roman" pitchFamily="18" charset="0"/>
                </a:rPr>
                <a:t>Schema matching algorithm</a:t>
              </a:r>
              <a:endParaRPr lang="el-GR" dirty="0">
                <a:solidFill>
                  <a:prstClr val="black"/>
                </a:solidFill>
                <a:cs typeface="Times New Roman" pitchFamily="18" charset="0"/>
              </a:endParaRPr>
            </a:p>
          </p:txBody>
        </p:sp>
        <p:sp>
          <p:nvSpPr>
            <p:cNvPr id="18" name="Rectangle 17"/>
            <p:cNvSpPr/>
            <p:nvPr/>
          </p:nvSpPr>
          <p:spPr>
            <a:xfrm>
              <a:off x="4144963" y="2857500"/>
              <a:ext cx="1000125" cy="85725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black"/>
                  </a:solidFill>
                  <a:cs typeface="Times New Roman" pitchFamily="18" charset="0"/>
                </a:rPr>
                <a:t>Mapping execution module</a:t>
              </a:r>
              <a:endParaRPr lang="el-GR" dirty="0">
                <a:solidFill>
                  <a:prstClr val="black"/>
                </a:solidFill>
                <a:cs typeface="Times New Roman" pitchFamily="18" charset="0"/>
              </a:endParaRPr>
            </a:p>
          </p:txBody>
        </p:sp>
        <p:cxnSp>
          <p:nvCxnSpPr>
            <p:cNvPr id="19" name="Straight Connector 18"/>
            <p:cNvCxnSpPr>
              <a:endCxn id="18" idx="1"/>
            </p:cNvCxnSpPr>
            <p:nvPr/>
          </p:nvCxnSpPr>
          <p:spPr>
            <a:xfrm flipV="1">
              <a:off x="3679825" y="3286125"/>
              <a:ext cx="465138"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0"/>
              <a:endCxn id="16" idx="4"/>
            </p:cNvCxnSpPr>
            <p:nvPr/>
          </p:nvCxnSpPr>
          <p:spPr>
            <a:xfrm flipH="1" flipV="1">
              <a:off x="4645025" y="2633663"/>
              <a:ext cx="0" cy="22383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Folded Corner 20"/>
            <p:cNvSpPr/>
            <p:nvPr/>
          </p:nvSpPr>
          <p:spPr>
            <a:xfrm rot="10800000">
              <a:off x="5705475" y="1581150"/>
              <a:ext cx="428625" cy="5715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a:solidFill>
                  <a:prstClr val="white"/>
                </a:solidFill>
                <a:cs typeface="Times New Roman" panose="02020603050405020304" pitchFamily="18" charset="0"/>
              </a:endParaRPr>
            </a:p>
          </p:txBody>
        </p:sp>
        <p:pic>
          <p:nvPicPr>
            <p:cNvPr id="22" name="Picture 3" descr="E:\mimis\Σπουδές\Διδακτορικό\Publications\Working Papers\SWJ - survey\figures\rdf.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581150"/>
              <a:ext cx="4873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45"/>
            <p:cNvSpPr txBox="1">
              <a:spLocks noChangeArrowheads="1"/>
            </p:cNvSpPr>
            <p:nvPr/>
          </p:nvSpPr>
          <p:spPr bwMode="auto">
            <a:xfrm>
              <a:off x="5272088" y="1223963"/>
              <a:ext cx="1300161" cy="35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dirty="0">
                  <a:solidFill>
                    <a:prstClr val="black"/>
                  </a:solidFill>
                  <a:cs typeface="Times New Roman" panose="02020603050405020304" pitchFamily="18" charset="0"/>
                </a:rPr>
                <a:t>Mappings</a:t>
              </a:r>
              <a:endParaRPr lang="el-GR" altLang="en-US" sz="2000" dirty="0">
                <a:solidFill>
                  <a:prstClr val="black"/>
                </a:solidFill>
                <a:cs typeface="Times New Roman" panose="02020603050405020304" pitchFamily="18" charset="0"/>
              </a:endParaRPr>
            </a:p>
          </p:txBody>
        </p:sp>
        <p:cxnSp>
          <p:nvCxnSpPr>
            <p:cNvPr id="24" name="Straight Arrow Connector 23"/>
            <p:cNvCxnSpPr/>
            <p:nvPr/>
          </p:nvCxnSpPr>
          <p:spPr>
            <a:xfrm flipV="1">
              <a:off x="5913438" y="2152650"/>
              <a:ext cx="6350" cy="6270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onnector 24"/>
            <p:cNvSpPr/>
            <p:nvPr/>
          </p:nvSpPr>
          <p:spPr>
            <a:xfrm>
              <a:off x="5776913" y="2347913"/>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cs typeface="Times New Roman" pitchFamily="18" charset="0"/>
                </a:rPr>
                <a:t>2</a:t>
              </a:r>
              <a:endParaRPr lang="el-GR" dirty="0">
                <a:solidFill>
                  <a:prstClr val="white"/>
                </a:solidFill>
                <a:cs typeface="Times New Roman" pitchFamily="18" charset="0"/>
              </a:endParaRPr>
            </a:p>
          </p:txBody>
        </p:sp>
        <p:cxnSp>
          <p:nvCxnSpPr>
            <p:cNvPr id="26" name="Straight Connector 25"/>
            <p:cNvCxnSpPr/>
            <p:nvPr/>
          </p:nvCxnSpPr>
          <p:spPr>
            <a:xfrm flipV="1">
              <a:off x="5913438" y="2784475"/>
              <a:ext cx="0" cy="666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49"/>
            <p:cNvSpPr txBox="1">
              <a:spLocks noChangeArrowheads="1"/>
            </p:cNvSpPr>
            <p:nvPr/>
          </p:nvSpPr>
          <p:spPr bwMode="auto">
            <a:xfrm>
              <a:off x="4037013" y="1223963"/>
              <a:ext cx="1214437" cy="35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000" dirty="0">
                  <a:solidFill>
                    <a:prstClr val="black"/>
                  </a:solidFill>
                  <a:cs typeface="Times New Roman" panose="02020603050405020304" pitchFamily="18" charset="0"/>
                </a:rPr>
                <a:t>RDF Graph</a:t>
              </a:r>
              <a:endParaRPr lang="el-GR" altLang="en-US" sz="2000" dirty="0">
                <a:solidFill>
                  <a:prstClr val="black"/>
                </a:solidFill>
                <a:cs typeface="Times New Roman" panose="02020603050405020304" pitchFamily="18" charset="0"/>
              </a:endParaRPr>
            </a:p>
          </p:txBody>
        </p:sp>
        <p:pic>
          <p:nvPicPr>
            <p:cNvPr id="28"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2857500"/>
              <a:ext cx="4143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Arrow Connector 28"/>
            <p:cNvCxnSpPr/>
            <p:nvPr/>
          </p:nvCxnSpPr>
          <p:spPr>
            <a:xfrm flipH="1" flipV="1">
              <a:off x="5570538" y="3803650"/>
              <a:ext cx="493712" cy="160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an 29"/>
            <p:cNvSpPr/>
            <p:nvPr/>
          </p:nvSpPr>
          <p:spPr>
            <a:xfrm>
              <a:off x="4143375" y="3944938"/>
              <a:ext cx="730250" cy="93662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2400" dirty="0" err="1">
                <a:solidFill>
                  <a:prstClr val="black"/>
                </a:solidFill>
                <a:cs typeface="Times New Roman" panose="02020603050405020304" pitchFamily="18" charset="0"/>
              </a:endParaRPr>
            </a:p>
          </p:txBody>
        </p:sp>
      </p:grpSp>
    </p:spTree>
    <p:extLst>
      <p:ext uri="{BB962C8B-B14F-4D97-AF65-F5344CB8AC3E}">
        <p14:creationId xmlns:p14="http://schemas.microsoft.com/office/powerpoint/2010/main" val="1282748854"/>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Mapping a Database to an Existing Ontology </a:t>
            </a:r>
            <a:r>
              <a:rPr lang="en-US" sz="4000" dirty="0" smtClean="0"/>
              <a:t>(2)</a:t>
            </a:r>
            <a:endParaRPr lang="en-US" sz="4000" dirty="0"/>
          </a:p>
        </p:txBody>
      </p:sp>
      <p:sp>
        <p:nvSpPr>
          <p:cNvPr id="3" name="Content Placeholder 2"/>
          <p:cNvSpPr>
            <a:spLocks noGrp="1"/>
          </p:cNvSpPr>
          <p:nvPr>
            <p:ph idx="1"/>
          </p:nvPr>
        </p:nvSpPr>
        <p:spPr/>
        <p:txBody>
          <a:bodyPr>
            <a:normAutofit/>
          </a:bodyPr>
          <a:lstStyle/>
          <a:p>
            <a:r>
              <a:rPr lang="en-US" sz="2800" dirty="0" smtClean="0"/>
              <a:t>Existence of ontology is required</a:t>
            </a:r>
          </a:p>
          <a:p>
            <a:pPr lvl="1"/>
            <a:r>
              <a:rPr lang="en-US" sz="2400" dirty="0" smtClean="0"/>
              <a:t>Assumption: Ontology domain same as database domain</a:t>
            </a:r>
          </a:p>
          <a:p>
            <a:r>
              <a:rPr lang="en-US" sz="2800" dirty="0" smtClean="0"/>
              <a:t>Discover mappings between a database and an ontology</a:t>
            </a:r>
          </a:p>
          <a:p>
            <a:pPr lvl="1"/>
            <a:r>
              <a:rPr lang="en-US" sz="2400" dirty="0" smtClean="0"/>
              <a:t>Schema </a:t>
            </a:r>
            <a:r>
              <a:rPr lang="en-US" sz="2400" dirty="0"/>
              <a:t>matching </a:t>
            </a:r>
            <a:r>
              <a:rPr lang="en-US" sz="2400" dirty="0" smtClean="0"/>
              <a:t>algorithms</a:t>
            </a:r>
          </a:p>
          <a:p>
            <a:pPr lvl="1"/>
            <a:r>
              <a:rPr lang="en-US" sz="2400" dirty="0" smtClean="0"/>
              <a:t>Reverse engineering + linguistic similarity measures</a:t>
            </a:r>
          </a:p>
          <a:p>
            <a:pPr lvl="1"/>
            <a:r>
              <a:rPr lang="en-US" sz="2400" dirty="0" smtClean="0"/>
              <a:t>Reuse of such mappings in other applications (e.g. </a:t>
            </a:r>
            <a:r>
              <a:rPr lang="en-US" sz="2400" dirty="0"/>
              <a:t>database </a:t>
            </a:r>
            <a:r>
              <a:rPr lang="en-US" sz="2400" dirty="0" smtClean="0"/>
              <a:t>integration)</a:t>
            </a:r>
            <a:endParaRPr lang="en-US" sz="2400" dirty="0"/>
          </a:p>
          <a:p>
            <a:endParaRPr lang="en-US" sz="28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336</a:t>
            </a:fld>
            <a:endParaRPr lang="en-US"/>
          </a:p>
        </p:txBody>
      </p:sp>
    </p:spTree>
    <p:extLst>
      <p:ext uri="{BB962C8B-B14F-4D97-AF65-F5344CB8AC3E}">
        <p14:creationId xmlns:p14="http://schemas.microsoft.com/office/powerpoint/2010/main" val="390502820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Mapping a Database to an Existing Ontology </a:t>
            </a:r>
            <a:r>
              <a:rPr lang="en-US" sz="4000" dirty="0" smtClean="0"/>
              <a:t>(3)</a:t>
            </a:r>
            <a:endParaRPr lang="en-US" sz="4000" dirty="0"/>
          </a:p>
        </p:txBody>
      </p:sp>
      <p:sp>
        <p:nvSpPr>
          <p:cNvPr id="3" name="Content Placeholder 2"/>
          <p:cNvSpPr>
            <a:spLocks noGrp="1"/>
          </p:cNvSpPr>
          <p:nvPr>
            <p:ph idx="1"/>
          </p:nvPr>
        </p:nvSpPr>
        <p:spPr/>
        <p:txBody>
          <a:bodyPr>
            <a:normAutofit/>
          </a:bodyPr>
          <a:lstStyle/>
          <a:p>
            <a:r>
              <a:rPr lang="en-US" sz="2800" dirty="0" smtClean="0"/>
              <a:t>Apply user-defined mappings to a database</a:t>
            </a:r>
          </a:p>
          <a:p>
            <a:pPr lvl="1"/>
            <a:r>
              <a:rPr lang="en-US" sz="2400" dirty="0" smtClean="0"/>
              <a:t>Mappings refer to one or more existing ontologies</a:t>
            </a:r>
          </a:p>
          <a:p>
            <a:pPr lvl="1"/>
            <a:r>
              <a:rPr lang="en-US" sz="2400" dirty="0" smtClean="0"/>
              <a:t>RDF graph contains instance data from the database</a:t>
            </a:r>
          </a:p>
          <a:p>
            <a:pPr lvl="1"/>
            <a:r>
              <a:rPr lang="en-US" sz="2400" dirty="0" smtClean="0"/>
              <a:t>Tools useful </a:t>
            </a:r>
            <a:r>
              <a:rPr lang="en-US" sz="2400" dirty="0"/>
              <a:t>for Linked Data publication</a:t>
            </a:r>
            <a:endParaRPr lang="en-US" sz="2400" dirty="0" smtClean="0"/>
          </a:p>
          <a:p>
            <a:endParaRPr lang="en-US" sz="28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337</a:t>
            </a:fld>
            <a:endParaRPr lang="en-US"/>
          </a:p>
        </p:txBody>
      </p:sp>
    </p:spTree>
    <p:extLst>
      <p:ext uri="{BB962C8B-B14F-4D97-AF65-F5344CB8AC3E}">
        <p14:creationId xmlns:p14="http://schemas.microsoft.com/office/powerpoint/2010/main" val="290222696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Ontop</a:t>
            </a:r>
            <a:r>
              <a:rPr lang="en-US" dirty="0" smtClean="0"/>
              <a:t> (1)</a:t>
            </a:r>
            <a:endParaRPr lang="en-US" dirty="0"/>
          </a:p>
        </p:txBody>
      </p:sp>
      <p:sp>
        <p:nvSpPr>
          <p:cNvPr id="3" name="Content Placeholder 2"/>
          <p:cNvSpPr>
            <a:spLocks noGrp="1"/>
          </p:cNvSpPr>
          <p:nvPr>
            <p:ph idx="1"/>
          </p:nvPr>
        </p:nvSpPr>
        <p:spPr/>
        <p:txBody>
          <a:bodyPr>
            <a:normAutofit/>
          </a:bodyPr>
          <a:lstStyle/>
          <a:p>
            <a:r>
              <a:rPr lang="en-US" sz="3200" dirty="0" smtClean="0"/>
              <a:t>Conversion of a relational instance to a SPARQL endpoint</a:t>
            </a:r>
          </a:p>
          <a:p>
            <a:r>
              <a:rPr lang="en-US" sz="3200" dirty="0" smtClean="0"/>
              <a:t>User-defined mappings</a:t>
            </a:r>
          </a:p>
          <a:p>
            <a:r>
              <a:rPr lang="en-US" sz="3200" dirty="0" smtClean="0"/>
              <a:t>Ontology-based </a:t>
            </a:r>
            <a:r>
              <a:rPr lang="en-US" sz="3200" dirty="0"/>
              <a:t>data </a:t>
            </a:r>
            <a:r>
              <a:rPr lang="en-US" sz="3200" dirty="0" smtClean="0"/>
              <a:t>access (OBDA) framework</a:t>
            </a:r>
          </a:p>
          <a:p>
            <a:pPr lvl="1"/>
            <a:r>
              <a:rPr lang="en-US" sz="2800" dirty="0" smtClean="0"/>
              <a:t>Not just SPARQL</a:t>
            </a:r>
          </a:p>
          <a:p>
            <a:pPr lvl="1"/>
            <a:r>
              <a:rPr lang="en-US" sz="2800" dirty="0" smtClean="0"/>
              <a:t>RDFS and OWL 2 QL entailment regimes</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338</a:t>
            </a:fld>
            <a:endParaRPr lang="en-US"/>
          </a:p>
        </p:txBody>
      </p:sp>
    </p:spTree>
    <p:extLst>
      <p:ext uri="{BB962C8B-B14F-4D97-AF65-F5344CB8AC3E}">
        <p14:creationId xmlns:p14="http://schemas.microsoft.com/office/powerpoint/2010/main" val="4245856877"/>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Ontop</a:t>
            </a:r>
            <a:r>
              <a:rPr lang="en-US" dirty="0" smtClean="0"/>
              <a:t> (2)</a:t>
            </a:r>
            <a:endParaRPr lang="en-US" dirty="0"/>
          </a:p>
        </p:txBody>
      </p:sp>
      <p:sp>
        <p:nvSpPr>
          <p:cNvPr id="3" name="Content Placeholder 2"/>
          <p:cNvSpPr>
            <a:spLocks noGrp="1"/>
          </p:cNvSpPr>
          <p:nvPr>
            <p:ph idx="1"/>
          </p:nvPr>
        </p:nvSpPr>
        <p:spPr/>
        <p:txBody>
          <a:bodyPr>
            <a:normAutofit/>
          </a:bodyPr>
          <a:lstStyle/>
          <a:p>
            <a:r>
              <a:rPr lang="en-US" sz="3200" dirty="0" smtClean="0"/>
              <a:t>No need to materialize inferences, calculated at query-time</a:t>
            </a:r>
          </a:p>
          <a:p>
            <a:r>
              <a:rPr lang="en-US" sz="3200" dirty="0" smtClean="0"/>
              <a:t>SPARQL-to-SQL rewriting</a:t>
            </a:r>
          </a:p>
          <a:p>
            <a:pPr lvl="1"/>
            <a:r>
              <a:rPr lang="en-US" sz="2800" dirty="0" err="1" smtClean="0"/>
              <a:t>Datalog</a:t>
            </a:r>
            <a:r>
              <a:rPr lang="en-US" sz="2800" dirty="0" smtClean="0"/>
              <a:t> </a:t>
            </a:r>
            <a:r>
              <a:rPr lang="en-US" sz="2800" dirty="0"/>
              <a:t>as </a:t>
            </a:r>
            <a:r>
              <a:rPr lang="en-US" sz="2800" dirty="0" smtClean="0"/>
              <a:t>intermediate </a:t>
            </a:r>
            <a:r>
              <a:rPr lang="en-US" sz="2800" dirty="0"/>
              <a:t>representation </a:t>
            </a:r>
            <a:r>
              <a:rPr lang="en-US" sz="2800" dirty="0" smtClean="0"/>
              <a:t>language</a:t>
            </a:r>
          </a:p>
          <a:p>
            <a:pPr lvl="1"/>
            <a:r>
              <a:rPr lang="en-US" sz="2800" dirty="0" smtClean="0"/>
              <a:t>Several optimizations simplifying generated SQL queries</a:t>
            </a:r>
          </a:p>
          <a:p>
            <a:r>
              <a:rPr lang="en-US" sz="3200" dirty="0"/>
              <a:t>P</a:t>
            </a:r>
            <a:r>
              <a:rPr lang="en-US" sz="3200" dirty="0" smtClean="0"/>
              <a:t>lugin </a:t>
            </a:r>
            <a:r>
              <a:rPr lang="en-US" sz="3200" dirty="0"/>
              <a:t>for </a:t>
            </a:r>
            <a:r>
              <a:rPr lang="en-US" sz="3200" dirty="0" smtClean="0"/>
              <a:t>ontology </a:t>
            </a:r>
            <a:r>
              <a:rPr lang="en-US" sz="3200" dirty="0"/>
              <a:t>editor </a:t>
            </a:r>
            <a:r>
              <a:rPr lang="en-US" sz="3200" dirty="0" smtClean="0"/>
              <a:t>Protégé also available</a:t>
            </a:r>
            <a:endParaRPr lang="en-US" sz="32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339</a:t>
            </a:fld>
            <a:endParaRPr lang="en-US"/>
          </a:p>
        </p:txBody>
      </p:sp>
    </p:spTree>
    <p:extLst>
      <p:ext uri="{BB962C8B-B14F-4D97-AF65-F5344CB8AC3E}">
        <p14:creationId xmlns:p14="http://schemas.microsoft.com/office/powerpoint/2010/main" val="2838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t>
            </a:r>
            <a:r>
              <a:rPr lang="en-US" dirty="0" smtClean="0"/>
              <a:t>vs. Merging</a:t>
            </a:r>
            <a:endParaRPr lang="en-US" dirty="0"/>
          </a:p>
        </p:txBody>
      </p:sp>
      <p:sp>
        <p:nvSpPr>
          <p:cNvPr id="3" name="Content Placeholder 2"/>
          <p:cNvSpPr>
            <a:spLocks noGrp="1"/>
          </p:cNvSpPr>
          <p:nvPr>
            <p:ph idx="1"/>
          </p:nvPr>
        </p:nvSpPr>
        <p:spPr>
          <a:xfrm>
            <a:off x="1098000" y="1846800"/>
            <a:ext cx="10515600" cy="4879975"/>
          </a:xfrm>
        </p:spPr>
        <p:txBody>
          <a:bodyPr>
            <a:normAutofit/>
          </a:bodyPr>
          <a:lstStyle/>
          <a:p>
            <a:r>
              <a:rPr lang="en-US" sz="3200" dirty="0" smtClean="0"/>
              <a:t>(Data) mapping</a:t>
            </a:r>
          </a:p>
          <a:p>
            <a:pPr lvl="1"/>
            <a:r>
              <a:rPr lang="en-US" sz="2800" dirty="0" smtClean="0"/>
              <a:t>A </a:t>
            </a:r>
            <a:r>
              <a:rPr lang="en-US" sz="2800" dirty="0"/>
              <a:t>mapping  is the specification of a </a:t>
            </a:r>
            <a:r>
              <a:rPr lang="en-US" sz="2800" dirty="0" smtClean="0"/>
              <a:t>mechanism</a:t>
            </a:r>
          </a:p>
          <a:p>
            <a:pPr lvl="2"/>
            <a:r>
              <a:rPr lang="en-US" sz="2000" dirty="0" smtClean="0"/>
              <a:t>The </a:t>
            </a:r>
            <a:r>
              <a:rPr lang="en-US" sz="2000" dirty="0"/>
              <a:t>members of a model are transformed to members of another </a:t>
            </a:r>
            <a:r>
              <a:rPr lang="en-US" sz="2000" dirty="0" smtClean="0"/>
              <a:t>model</a:t>
            </a:r>
          </a:p>
          <a:p>
            <a:pPr lvl="1"/>
            <a:r>
              <a:rPr lang="en-US" sz="2800" dirty="0" smtClean="0"/>
              <a:t>The meta-model </a:t>
            </a:r>
            <a:r>
              <a:rPr lang="en-US" sz="2800" dirty="0"/>
              <a:t>that can be the same, or </a:t>
            </a:r>
            <a:r>
              <a:rPr lang="en-US" sz="2800" dirty="0" smtClean="0"/>
              <a:t>different</a:t>
            </a:r>
          </a:p>
          <a:p>
            <a:pPr lvl="1"/>
            <a:r>
              <a:rPr lang="en-US" sz="2800" dirty="0"/>
              <a:t>A mapping can be declared as a set of relationships, constraints, rules, templates or </a:t>
            </a:r>
            <a:r>
              <a:rPr lang="en-US" sz="2800" dirty="0" smtClean="0"/>
              <a:t>parameters</a:t>
            </a:r>
          </a:p>
          <a:p>
            <a:pPr lvl="2"/>
            <a:r>
              <a:rPr lang="en-US" sz="2000" dirty="0" smtClean="0"/>
              <a:t>Defined </a:t>
            </a:r>
            <a:r>
              <a:rPr lang="en-US" sz="2000" dirty="0"/>
              <a:t>during the mapping process, or through other forms that have not yet been </a:t>
            </a:r>
            <a:r>
              <a:rPr lang="en-US" sz="2000" dirty="0" smtClean="0"/>
              <a:t>defined</a:t>
            </a:r>
          </a:p>
          <a:p>
            <a:r>
              <a:rPr lang="en-US" sz="3200" dirty="0"/>
              <a:t>Merging</a:t>
            </a:r>
          </a:p>
          <a:p>
            <a:pPr lvl="1"/>
            <a:r>
              <a:rPr lang="en-US" sz="2800" dirty="0"/>
              <a:t>Implies unifying the information at the implementation/storage layer</a:t>
            </a:r>
          </a:p>
          <a:p>
            <a:pPr lvl="2"/>
            <a:endParaRPr lang="en-US" sz="2000" dirty="0" smtClean="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34</a:t>
            </a:fld>
            <a:endParaRPr lang="en-US"/>
          </a:p>
        </p:txBody>
      </p:sp>
    </p:spTree>
    <p:extLst>
      <p:ext uri="{BB962C8B-B14F-4D97-AF65-F5344CB8AC3E}">
        <p14:creationId xmlns:p14="http://schemas.microsoft.com/office/powerpoint/2010/main" val="3155978856"/>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25000" dirty="0" smtClean="0"/>
              <a:t>2</a:t>
            </a:r>
            <a:r>
              <a:rPr lang="en-US" dirty="0" smtClean="0"/>
              <a:t>O / </a:t>
            </a:r>
            <a:r>
              <a:rPr lang="en-US" dirty="0" err="1" smtClean="0"/>
              <a:t>ODEMapster</a:t>
            </a:r>
            <a:r>
              <a:rPr lang="en-US" dirty="0" smtClean="0"/>
              <a:t> / Morph</a:t>
            </a:r>
            <a:endParaRPr lang="en-US" dirty="0"/>
          </a:p>
        </p:txBody>
      </p:sp>
      <p:sp>
        <p:nvSpPr>
          <p:cNvPr id="3" name="Content Placeholder 2"/>
          <p:cNvSpPr>
            <a:spLocks noGrp="1"/>
          </p:cNvSpPr>
          <p:nvPr>
            <p:ph idx="1"/>
          </p:nvPr>
        </p:nvSpPr>
        <p:spPr/>
        <p:txBody>
          <a:bodyPr>
            <a:normAutofit/>
          </a:bodyPr>
          <a:lstStyle/>
          <a:p>
            <a:r>
              <a:rPr lang="en-US" sz="2400" dirty="0"/>
              <a:t>D</a:t>
            </a:r>
            <a:r>
              <a:rPr lang="en-US" sz="2400" dirty="0" smtClean="0"/>
              <a:t>eclarative XML-based mapping language</a:t>
            </a:r>
          </a:p>
          <a:p>
            <a:r>
              <a:rPr lang="en-US" sz="2400" dirty="0"/>
              <a:t>S</a:t>
            </a:r>
            <a:r>
              <a:rPr lang="en-US" sz="2400" dirty="0" smtClean="0"/>
              <a:t>upport for complex mappings</a:t>
            </a:r>
          </a:p>
          <a:p>
            <a:pPr lvl="1"/>
            <a:r>
              <a:rPr lang="en-US" sz="2000" dirty="0" smtClean="0"/>
              <a:t>Conditional mappings</a:t>
            </a:r>
          </a:p>
          <a:p>
            <a:pPr lvl="1"/>
            <a:r>
              <a:rPr lang="en-US" sz="2000" dirty="0" smtClean="0"/>
              <a:t>Definition of URI generation scheme</a:t>
            </a:r>
          </a:p>
          <a:p>
            <a:r>
              <a:rPr lang="en-US" sz="2400" dirty="0" err="1" smtClean="0"/>
              <a:t>ODEMapster</a:t>
            </a:r>
            <a:r>
              <a:rPr lang="en-US" sz="2400" dirty="0" smtClean="0"/>
              <a:t> engine</a:t>
            </a:r>
          </a:p>
          <a:p>
            <a:pPr lvl="1"/>
            <a:r>
              <a:rPr lang="en-US" sz="2000" dirty="0" smtClean="0"/>
              <a:t>R</a:t>
            </a:r>
            <a:r>
              <a:rPr lang="en-US" sz="2000" baseline="-25000" dirty="0" smtClean="0"/>
              <a:t>2</a:t>
            </a:r>
            <a:r>
              <a:rPr lang="en-US" sz="2000" dirty="0" smtClean="0"/>
              <a:t>O mappings</a:t>
            </a:r>
          </a:p>
          <a:p>
            <a:pPr lvl="1"/>
            <a:r>
              <a:rPr lang="en-US" sz="2000" dirty="0" smtClean="0"/>
              <a:t>Materialized / query-driven access </a:t>
            </a:r>
          </a:p>
          <a:p>
            <a:r>
              <a:rPr lang="en-US" sz="2400" dirty="0" smtClean="0"/>
              <a:t>Morph</a:t>
            </a:r>
          </a:p>
          <a:p>
            <a:pPr lvl="1"/>
            <a:r>
              <a:rPr lang="en-US" sz="2000" dirty="0" smtClean="0"/>
              <a:t>R2RML mappings</a:t>
            </a:r>
          </a:p>
          <a:p>
            <a:pPr lvl="1"/>
            <a:r>
              <a:rPr lang="en-US" sz="2000" dirty="0" smtClean="0"/>
              <a:t>SPARQL-based </a:t>
            </a:r>
            <a:r>
              <a:rPr lang="en-US" sz="2000" dirty="0"/>
              <a:t>data </a:t>
            </a:r>
            <a:r>
              <a:rPr lang="en-US" sz="2000" dirty="0" smtClean="0"/>
              <a:t>access</a:t>
            </a:r>
            <a:endParaRPr lang="en-US" sz="20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340</a:t>
            </a:fld>
            <a:endParaRPr lang="en-US"/>
          </a:p>
        </p:txBody>
      </p:sp>
    </p:spTree>
    <p:extLst>
      <p:ext uri="{BB962C8B-B14F-4D97-AF65-F5344CB8AC3E}">
        <p14:creationId xmlns:p14="http://schemas.microsoft.com/office/powerpoint/2010/main" val="137112005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R2RML Parser</a:t>
            </a:r>
          </a:p>
        </p:txBody>
      </p:sp>
      <p:sp>
        <p:nvSpPr>
          <p:cNvPr id="3" name="Content Placeholder 2"/>
          <p:cNvSpPr>
            <a:spLocks noGrp="1"/>
          </p:cNvSpPr>
          <p:nvPr>
            <p:ph idx="1"/>
          </p:nvPr>
        </p:nvSpPr>
        <p:spPr/>
        <p:txBody>
          <a:bodyPr>
            <a:normAutofit/>
          </a:bodyPr>
          <a:lstStyle/>
          <a:p>
            <a:r>
              <a:rPr lang="en-US" sz="2800" dirty="0" smtClean="0"/>
              <a:t>Export of RDF graphs from a relational instance</a:t>
            </a:r>
          </a:p>
          <a:p>
            <a:r>
              <a:rPr lang="en-US" sz="2800" dirty="0" smtClean="0"/>
              <a:t>R2RML mappings</a:t>
            </a:r>
          </a:p>
          <a:p>
            <a:r>
              <a:rPr lang="en-US" sz="2800" dirty="0" smtClean="0"/>
              <a:t>Materialized RDF graph (ETL)</a:t>
            </a:r>
          </a:p>
          <a:p>
            <a:r>
              <a:rPr lang="en-US" sz="2800" dirty="0" smtClean="0"/>
              <a:t>Supports faceted browsing of the generated RDF graph</a:t>
            </a:r>
          </a:p>
          <a:p>
            <a:r>
              <a:rPr lang="en-US" sz="2800" dirty="0" smtClean="0"/>
              <a:t>Incremental </a:t>
            </a:r>
            <a:r>
              <a:rPr lang="en-US" sz="2800" dirty="0"/>
              <a:t>dump </a:t>
            </a:r>
            <a:r>
              <a:rPr lang="en-US" sz="2800" dirty="0" smtClean="0"/>
              <a:t>feature </a:t>
            </a:r>
          </a:p>
          <a:p>
            <a:pPr lvl="1"/>
            <a:r>
              <a:rPr lang="en-US" sz="2400" dirty="0" smtClean="0"/>
              <a:t>Tackles the data synchronization issue</a:t>
            </a:r>
          </a:p>
          <a:p>
            <a:pPr lvl="1"/>
            <a:r>
              <a:rPr lang="en-US" sz="2400" dirty="0" smtClean="0"/>
              <a:t>Graph not generated from scratch</a:t>
            </a:r>
          </a:p>
          <a:p>
            <a:pPr lvl="1"/>
            <a:r>
              <a:rPr lang="en-US" sz="2400" dirty="0" smtClean="0"/>
              <a:t>Only the necessary updates are made to the extracted RDF graph</a:t>
            </a:r>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341</a:t>
            </a:fld>
            <a:endParaRPr lang="en-US"/>
          </a:p>
        </p:txBody>
      </p:sp>
    </p:spTree>
    <p:extLst>
      <p:ext uri="{BB962C8B-B14F-4D97-AF65-F5344CB8AC3E}">
        <p14:creationId xmlns:p14="http://schemas.microsoft.com/office/powerpoint/2010/main" val="47251251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endParaRPr lang="el-GR" sz="3200" dirty="0" smtClean="0">
              <a:solidFill>
                <a:schemeClr val="tx1">
                  <a:lumMod val="50000"/>
                  <a:lumOff val="50000"/>
                </a:schemeClr>
              </a:solidFill>
            </a:endParaRPr>
          </a:p>
          <a:p>
            <a:r>
              <a:rPr lang="en-US" sz="3200" dirty="0">
                <a:solidFill>
                  <a:schemeClr val="tx1">
                    <a:lumMod val="50000"/>
                    <a:lumOff val="50000"/>
                  </a:schemeClr>
                </a:solidFill>
              </a:rPr>
              <a:t>Motivation-Benefits</a:t>
            </a:r>
          </a:p>
          <a:p>
            <a:r>
              <a:rPr lang="en-US" sz="3200" dirty="0" smtClean="0">
                <a:solidFill>
                  <a:schemeClr val="tx1">
                    <a:lumMod val="50000"/>
                    <a:lumOff val="50000"/>
                  </a:schemeClr>
                </a:solidFill>
              </a:rPr>
              <a:t>Classification </a:t>
            </a:r>
            <a:r>
              <a:rPr lang="en-US" sz="3200" dirty="0">
                <a:solidFill>
                  <a:schemeClr val="tx1">
                    <a:lumMod val="50000"/>
                    <a:lumOff val="50000"/>
                  </a:schemeClr>
                </a:solidFill>
              </a:rPr>
              <a:t>of approaches</a:t>
            </a:r>
          </a:p>
          <a:p>
            <a:r>
              <a:rPr lang="en-US" sz="3200" dirty="0">
                <a:solidFill>
                  <a:schemeClr val="tx1">
                    <a:lumMod val="50000"/>
                    <a:lumOff val="50000"/>
                  </a:schemeClr>
                </a:solidFill>
              </a:rPr>
              <a:t>Creating ontology and triples from a relational database</a:t>
            </a:r>
          </a:p>
          <a:p>
            <a:r>
              <a:rPr lang="en-US" sz="3200" dirty="0"/>
              <a:t>Complete example</a:t>
            </a:r>
          </a:p>
          <a:p>
            <a:r>
              <a:rPr lang="en-US" sz="3200" dirty="0">
                <a:solidFill>
                  <a:schemeClr val="tx1">
                    <a:lumMod val="50000"/>
                    <a:lumOff val="50000"/>
                  </a:schemeClr>
                </a:solidFill>
              </a:rPr>
              <a:t>Future outlook</a:t>
            </a:r>
          </a:p>
          <a:p>
            <a:endParaRPr lang="en-US" sz="32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342</a:t>
            </a:fld>
            <a:endParaRPr lang="en-US"/>
          </a:p>
        </p:txBody>
      </p:sp>
    </p:spTree>
    <p:extLst>
      <p:ext uri="{BB962C8B-B14F-4D97-AF65-F5344CB8AC3E}">
        <p14:creationId xmlns:p14="http://schemas.microsoft.com/office/powerpoint/2010/main" val="3628978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altLang="el-GR" sz="3600" dirty="0"/>
              <a:t>Linked Data in Scholarly/Cultural Heritage Domain (1)</a:t>
            </a:r>
            <a:endParaRPr lang="el-GR" sz="3600" dirty="0"/>
          </a:p>
        </p:txBody>
      </p:sp>
      <p:sp>
        <p:nvSpPr>
          <p:cNvPr id="2" name="Content Placeholder 1"/>
          <p:cNvSpPr>
            <a:spLocks noGrp="1"/>
          </p:cNvSpPr>
          <p:nvPr>
            <p:ph idx="1"/>
          </p:nvPr>
        </p:nvSpPr>
        <p:spPr/>
        <p:txBody>
          <a:bodyPr>
            <a:normAutofit/>
          </a:bodyPr>
          <a:lstStyle/>
          <a:p>
            <a:pPr>
              <a:defRPr/>
            </a:pPr>
            <a:r>
              <a:rPr lang="en-US" sz="3200" dirty="0"/>
              <a:t>Rich experience</a:t>
            </a:r>
          </a:p>
          <a:p>
            <a:pPr>
              <a:defRPr/>
            </a:pPr>
            <a:r>
              <a:rPr lang="en-US" sz="3200" dirty="0"/>
              <a:t>Software systems that demonstrate flawless performance</a:t>
            </a:r>
          </a:p>
          <a:p>
            <a:pPr>
              <a:defRPr/>
            </a:pPr>
            <a:r>
              <a:rPr lang="en-US" sz="3200" dirty="0"/>
              <a:t>High level of accuracy</a:t>
            </a:r>
          </a:p>
          <a:p>
            <a:pPr>
              <a:defRPr/>
            </a:pPr>
            <a:r>
              <a:rPr lang="en-US" sz="3200" dirty="0"/>
              <a:t>Why evolve?</a:t>
            </a:r>
          </a:p>
          <a:p>
            <a:pPr lvl="1">
              <a:defRPr/>
            </a:pPr>
            <a:r>
              <a:rPr lang="en-US" sz="2800" dirty="0"/>
              <a:t>Data and knowledge description</a:t>
            </a:r>
          </a:p>
          <a:p>
            <a:pPr lvl="1">
              <a:defRPr/>
            </a:pPr>
            <a:r>
              <a:rPr lang="en-US" sz="2800" dirty="0"/>
              <a:t>New technologies entail new benefits</a:t>
            </a:r>
          </a:p>
          <a:p>
            <a:pPr lvl="1">
              <a:defRPr/>
            </a:pPr>
            <a:r>
              <a:rPr lang="en-US" sz="2800" dirty="0"/>
              <a:t>Solutions have to remain competitive</a:t>
            </a:r>
          </a:p>
          <a:p>
            <a:endParaRPr lang="el-GR" sz="3200" dirty="0"/>
          </a:p>
        </p:txBody>
      </p:sp>
      <p:sp>
        <p:nvSpPr>
          <p:cNvPr id="10" name="Date Placeholder 9"/>
          <p:cNvSpPr>
            <a:spLocks noGrp="1"/>
          </p:cNvSpPr>
          <p:nvPr>
            <p:ph type="dt" sz="half" idx="10"/>
          </p:nvPr>
        </p:nvSpPr>
        <p:spPr/>
        <p:txBody>
          <a:bodyPr/>
          <a:lstStyle/>
          <a:p>
            <a:r>
              <a:rPr lang="en-US" smtClean="0"/>
              <a:t>Chapter 4</a:t>
            </a:r>
            <a:endParaRPr lang="en-US"/>
          </a:p>
        </p:txBody>
      </p:sp>
      <p:sp>
        <p:nvSpPr>
          <p:cNvPr id="11" name="Footer Placeholder 10"/>
          <p:cNvSpPr>
            <a:spLocks noGrp="1"/>
          </p:cNvSpPr>
          <p:nvPr>
            <p:ph type="ftr" sz="quarter" idx="11"/>
          </p:nvPr>
        </p:nvSpPr>
        <p:spPr/>
        <p:txBody>
          <a:bodyPr/>
          <a:lstStyle/>
          <a:p>
            <a:r>
              <a:rPr lang="en-US" smtClean="0"/>
              <a:t>Materializing the Web of Linked Data</a:t>
            </a:r>
            <a:endParaRPr lang="en-US"/>
          </a:p>
        </p:txBody>
      </p:sp>
      <p:sp>
        <p:nvSpPr>
          <p:cNvPr id="12" name="Slide Number Placeholder 11"/>
          <p:cNvSpPr>
            <a:spLocks noGrp="1"/>
          </p:cNvSpPr>
          <p:nvPr>
            <p:ph type="sldNum" sz="quarter" idx="12"/>
          </p:nvPr>
        </p:nvSpPr>
        <p:spPr/>
        <p:txBody>
          <a:bodyPr/>
          <a:lstStyle/>
          <a:p>
            <a:fld id="{93ECB2FE-F275-4179-BB2C-35EE9387AA7C}" type="slidenum">
              <a:rPr lang="en-US" smtClean="0"/>
              <a:pPr/>
              <a:t>343</a:t>
            </a:fld>
            <a:endParaRPr lang="en-US"/>
          </a:p>
        </p:txBody>
      </p:sp>
      <p:sp>
        <p:nvSpPr>
          <p:cNvPr id="1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prstClr val="black"/>
              </a:solidFill>
            </a:endParaRPr>
          </a:p>
        </p:txBody>
      </p:sp>
    </p:spTree>
    <p:extLst>
      <p:ext uri="{BB962C8B-B14F-4D97-AF65-F5344CB8AC3E}">
        <p14:creationId xmlns:p14="http://schemas.microsoft.com/office/powerpoint/2010/main" val="127999839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altLang="el-GR" sz="3600" dirty="0"/>
              <a:t>Linked Data in Scholarly/Cultural Heritage Domain (2)</a:t>
            </a:r>
          </a:p>
        </p:txBody>
      </p:sp>
      <p:sp>
        <p:nvSpPr>
          <p:cNvPr id="32771" name="Content Placeholder 2"/>
          <p:cNvSpPr>
            <a:spLocks noGrp="1"/>
          </p:cNvSpPr>
          <p:nvPr>
            <p:ph idx="1"/>
          </p:nvPr>
        </p:nvSpPr>
        <p:spPr/>
        <p:txBody>
          <a:bodyPr>
            <a:normAutofit/>
          </a:bodyPr>
          <a:lstStyle/>
          <a:p>
            <a:r>
              <a:rPr lang="en-US" altLang="el-GR" sz="3200" dirty="0" smtClean="0"/>
              <a:t>Solutions by the LOD paradigm</a:t>
            </a:r>
          </a:p>
          <a:p>
            <a:pPr lvl="1"/>
            <a:r>
              <a:rPr lang="en-US" altLang="el-GR" sz="2800" dirty="0" smtClean="0"/>
              <a:t>Integration</a:t>
            </a:r>
          </a:p>
          <a:p>
            <a:pPr lvl="2"/>
            <a:r>
              <a:rPr lang="en-US" altLang="el-GR" sz="2400" dirty="0" smtClean="0"/>
              <a:t>Typically materialized using OAI-PMH that does not ease integration with data from other domains</a:t>
            </a:r>
          </a:p>
          <a:p>
            <a:pPr lvl="1"/>
            <a:r>
              <a:rPr lang="en-US" altLang="el-GR" sz="2800" dirty="0" smtClean="0"/>
              <a:t>Expressiveness in describing the information</a:t>
            </a:r>
          </a:p>
          <a:p>
            <a:pPr lvl="2"/>
            <a:r>
              <a:rPr lang="en-US" altLang="el-GR" sz="2400" dirty="0" smtClean="0"/>
              <a:t>OAI-PMH allows for a tree structure that extends to a depth-level of two</a:t>
            </a:r>
          </a:p>
          <a:p>
            <a:pPr lvl="2"/>
            <a:r>
              <a:rPr lang="en-US" altLang="el-GR" sz="2400" dirty="0" smtClean="0"/>
              <a:t>RDF allows for a graph-based description </a:t>
            </a:r>
          </a:p>
          <a:p>
            <a:pPr lvl="1"/>
            <a:r>
              <a:rPr lang="en-US" altLang="el-GR" sz="2800" dirty="0" smtClean="0"/>
              <a:t>Query answering </a:t>
            </a:r>
          </a:p>
          <a:p>
            <a:pPr lvl="2"/>
            <a:r>
              <a:rPr lang="en-US" altLang="el-GR" sz="2400" dirty="0" smtClean="0"/>
              <a:t>Querying graphs using graph patterns allows for much more complex queries</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344</a:t>
            </a:fld>
            <a:endParaRPr lang="en-US"/>
          </a:p>
        </p:txBody>
      </p:sp>
    </p:spTree>
    <p:extLst>
      <p:ext uri="{BB962C8B-B14F-4D97-AF65-F5344CB8AC3E}">
        <p14:creationId xmlns:p14="http://schemas.microsoft.com/office/powerpoint/2010/main" val="962360711"/>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altLang="el-GR" sz="3600"/>
              <a:t>Linked Data in Scholarly/Cultural Heritage Domain (3)</a:t>
            </a:r>
          </a:p>
        </p:txBody>
      </p:sp>
      <p:sp>
        <p:nvSpPr>
          <p:cNvPr id="3" name="Content Placeholder 2"/>
          <p:cNvSpPr>
            <a:spLocks noGrp="1"/>
          </p:cNvSpPr>
          <p:nvPr>
            <p:ph idx="1"/>
          </p:nvPr>
        </p:nvSpPr>
        <p:spPr/>
        <p:txBody>
          <a:bodyPr>
            <a:noAutofit/>
          </a:bodyPr>
          <a:lstStyle/>
          <a:p>
            <a:pPr>
              <a:defRPr/>
            </a:pPr>
            <a:r>
              <a:rPr lang="en-US" sz="3200" dirty="0" smtClean="0"/>
              <a:t>Benefits</a:t>
            </a:r>
          </a:p>
          <a:p>
            <a:pPr lvl="1">
              <a:defRPr/>
            </a:pPr>
            <a:r>
              <a:rPr lang="en-US" sz="2800" dirty="0" smtClean="0"/>
              <a:t>Query expressiveness</a:t>
            </a:r>
          </a:p>
          <a:p>
            <a:pPr lvl="1">
              <a:defRPr/>
            </a:pPr>
            <a:r>
              <a:rPr lang="en-US" sz="2800" dirty="0" smtClean="0"/>
              <a:t>Inherent semantics</a:t>
            </a:r>
          </a:p>
          <a:p>
            <a:pPr lvl="1">
              <a:defRPr/>
            </a:pPr>
            <a:r>
              <a:rPr lang="en-US" sz="2800" dirty="0" smtClean="0"/>
              <a:t>Integration </a:t>
            </a:r>
            <a:r>
              <a:rPr lang="en-US" sz="2800" dirty="0"/>
              <a:t>with third party </a:t>
            </a:r>
            <a:r>
              <a:rPr lang="en-US" sz="2800" dirty="0" smtClean="0"/>
              <a:t>sources</a:t>
            </a:r>
          </a:p>
          <a:p>
            <a:pPr>
              <a:defRPr/>
            </a:pPr>
            <a:r>
              <a:rPr lang="en-US" sz="3200" dirty="0" smtClean="0"/>
              <a:t>Disadvantages</a:t>
            </a:r>
          </a:p>
          <a:p>
            <a:pPr lvl="1">
              <a:defRPr/>
            </a:pPr>
            <a:r>
              <a:rPr lang="en-US" sz="2800" dirty="0" smtClean="0"/>
              <a:t>Resources </a:t>
            </a:r>
            <a:r>
              <a:rPr lang="en-US" sz="2800" dirty="0"/>
              <a:t>investment in creating </a:t>
            </a:r>
            <a:r>
              <a:rPr lang="en-US" sz="2800" dirty="0" smtClean="0"/>
              <a:t>and maintaining </a:t>
            </a:r>
            <a:r>
              <a:rPr lang="en-US" sz="2800" dirty="0"/>
              <a:t>the </a:t>
            </a:r>
            <a:r>
              <a:rPr lang="en-US" sz="2800" dirty="0" smtClean="0"/>
              <a:t>data</a:t>
            </a:r>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345</a:t>
            </a:fld>
            <a:endParaRPr lang="en-US"/>
          </a:p>
        </p:txBody>
      </p:sp>
    </p:spTree>
    <p:extLst>
      <p:ext uri="{BB962C8B-B14F-4D97-AF65-F5344CB8AC3E}">
        <p14:creationId xmlns:p14="http://schemas.microsoft.com/office/powerpoint/2010/main" val="414880163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altLang="el-GR" sz="3600" dirty="0"/>
              <a:t>Linked Data in Scholarly/Cultural Heritage Domain </a:t>
            </a:r>
            <a:r>
              <a:rPr lang="en-US" altLang="el-GR" sz="3600" dirty="0" smtClean="0"/>
              <a:t>(4)</a:t>
            </a:r>
            <a:endParaRPr lang="en-US" altLang="el-GR" sz="3600" dirty="0"/>
          </a:p>
        </p:txBody>
      </p:sp>
      <p:sp>
        <p:nvSpPr>
          <p:cNvPr id="3" name="Content Placeholder 2"/>
          <p:cNvSpPr>
            <a:spLocks noGrp="1"/>
          </p:cNvSpPr>
          <p:nvPr>
            <p:ph idx="1"/>
          </p:nvPr>
        </p:nvSpPr>
        <p:spPr/>
        <p:txBody>
          <a:bodyPr>
            <a:noAutofit/>
          </a:bodyPr>
          <a:lstStyle/>
          <a:p>
            <a:pPr>
              <a:defRPr/>
            </a:pPr>
            <a:r>
              <a:rPr lang="en-US" sz="3200" dirty="0" smtClean="0"/>
              <a:t>More and </a:t>
            </a:r>
            <a:r>
              <a:rPr lang="en-US" sz="3200" dirty="0"/>
              <a:t>more institutions open their </a:t>
            </a:r>
            <a:r>
              <a:rPr lang="en-US" sz="3200" dirty="0" smtClean="0"/>
              <a:t>data</a:t>
            </a:r>
          </a:p>
          <a:p>
            <a:pPr lvl="1">
              <a:defRPr/>
            </a:pPr>
            <a:r>
              <a:rPr lang="en-US" sz="2800" dirty="0" err="1" smtClean="0"/>
              <a:t>Biblioteca</a:t>
            </a:r>
            <a:r>
              <a:rPr lang="en-US" sz="2800" dirty="0" smtClean="0"/>
              <a:t> Nacional </a:t>
            </a:r>
            <a:r>
              <a:rPr lang="en-US" sz="2800" dirty="0"/>
              <a:t>De </a:t>
            </a:r>
            <a:r>
              <a:rPr lang="en-US" sz="2800" dirty="0" err="1" smtClean="0"/>
              <a:t>España</a:t>
            </a:r>
            <a:endParaRPr lang="en-US" sz="2800" dirty="0" smtClean="0"/>
          </a:p>
          <a:p>
            <a:pPr lvl="1">
              <a:defRPr/>
            </a:pPr>
            <a:r>
              <a:rPr lang="en-US" sz="2800" dirty="0" smtClean="0"/>
              <a:t>Deutsche </a:t>
            </a:r>
            <a:r>
              <a:rPr lang="en-US" sz="2800" dirty="0"/>
              <a:t>National </a:t>
            </a:r>
            <a:r>
              <a:rPr lang="en-US" sz="2800" dirty="0" err="1" smtClean="0"/>
              <a:t>Bibliothek</a:t>
            </a:r>
            <a:endParaRPr lang="en-US" sz="2800" dirty="0" smtClean="0"/>
          </a:p>
          <a:p>
            <a:pPr lvl="1">
              <a:defRPr/>
            </a:pPr>
            <a:r>
              <a:rPr lang="en-US" sz="2800" dirty="0" smtClean="0"/>
              <a:t>British Library</a:t>
            </a:r>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346</a:t>
            </a:fld>
            <a:endParaRPr lang="en-US"/>
          </a:p>
        </p:txBody>
      </p:sp>
    </p:spTree>
    <p:extLst>
      <p:ext uri="{BB962C8B-B14F-4D97-AF65-F5344CB8AC3E}">
        <p14:creationId xmlns:p14="http://schemas.microsoft.com/office/powerpoint/2010/main" val="82686456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l-GR" sz="3600" dirty="0"/>
              <a:t>Linked Data in Scholarly/Cultural Heritage Domain </a:t>
            </a:r>
            <a:r>
              <a:rPr lang="en-US" altLang="el-GR" sz="3600" dirty="0" smtClean="0"/>
              <a:t>(5)</a:t>
            </a:r>
            <a:endParaRPr lang="en-US" altLang="el-GR" sz="3600" dirty="0"/>
          </a:p>
        </p:txBody>
      </p:sp>
      <p:sp>
        <p:nvSpPr>
          <p:cNvPr id="34819" name="Content Placeholder 2"/>
          <p:cNvSpPr>
            <a:spLocks noGrp="1"/>
          </p:cNvSpPr>
          <p:nvPr>
            <p:ph idx="1"/>
          </p:nvPr>
        </p:nvSpPr>
        <p:spPr/>
        <p:txBody>
          <a:bodyPr>
            <a:normAutofit/>
          </a:bodyPr>
          <a:lstStyle/>
          <a:p>
            <a:r>
              <a:rPr lang="en-US" altLang="el-GR" sz="3200" dirty="0" smtClean="0"/>
              <a:t>Is Linked Data the future?</a:t>
            </a:r>
          </a:p>
          <a:p>
            <a:pPr lvl="1"/>
            <a:r>
              <a:rPr lang="en-US" altLang="el-GR" sz="2800" dirty="0" smtClean="0"/>
              <a:t>Content re-use</a:t>
            </a:r>
          </a:p>
          <a:p>
            <a:pPr lvl="1"/>
            <a:r>
              <a:rPr lang="en-US" altLang="el-GR" sz="2800" dirty="0" smtClean="0"/>
              <a:t>Participation of individual collections</a:t>
            </a:r>
          </a:p>
          <a:p>
            <a:pPr lvl="1"/>
            <a:r>
              <a:rPr lang="en-US" altLang="el-GR" sz="2800" dirty="0" smtClean="0"/>
              <a:t>Evolving global Linked Data cloud</a:t>
            </a:r>
          </a:p>
          <a:p>
            <a:pPr lvl="1"/>
            <a:r>
              <a:rPr lang="en-US" altLang="el-GR" sz="2800" dirty="0" smtClean="0"/>
              <a:t>Users can discover new data sources following data-level links</a:t>
            </a:r>
          </a:p>
          <a:p>
            <a:pPr lvl="1"/>
            <a:r>
              <a:rPr lang="en-US" altLang="el-GR" sz="2800" dirty="0" smtClean="0"/>
              <a:t>More complete answers can be delivered as new data sources appear</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347</a:t>
            </a:fld>
            <a:endParaRPr lang="en-US"/>
          </a:p>
        </p:txBody>
      </p:sp>
    </p:spTree>
    <p:extLst>
      <p:ext uri="{BB962C8B-B14F-4D97-AF65-F5344CB8AC3E}">
        <p14:creationId xmlns:p14="http://schemas.microsoft.com/office/powerpoint/2010/main" val="51992893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en-US" altLang="el-GR" sz="4000" dirty="0"/>
              <a:t>Ontologies Related to Scholarly Information (1)</a:t>
            </a:r>
          </a:p>
        </p:txBody>
      </p:sp>
      <p:sp>
        <p:nvSpPr>
          <p:cNvPr id="35843" name="Content Placeholder 2"/>
          <p:cNvSpPr>
            <a:spLocks noGrp="1"/>
          </p:cNvSpPr>
          <p:nvPr>
            <p:ph idx="1"/>
          </p:nvPr>
        </p:nvSpPr>
        <p:spPr/>
        <p:txBody>
          <a:bodyPr>
            <a:normAutofit/>
          </a:bodyPr>
          <a:lstStyle/>
          <a:p>
            <a:r>
              <a:rPr lang="en-US" altLang="el-GR" sz="3200" dirty="0" smtClean="0"/>
              <a:t>Good practice</a:t>
            </a:r>
          </a:p>
          <a:p>
            <a:pPr lvl="1"/>
            <a:r>
              <a:rPr lang="en-US" altLang="el-GR" sz="2800" dirty="0" smtClean="0"/>
              <a:t>Reuse existing vocabularies/ontologies</a:t>
            </a:r>
          </a:p>
          <a:p>
            <a:pPr lvl="2"/>
            <a:r>
              <a:rPr lang="en-US" altLang="el-GR" sz="2400" dirty="0" smtClean="0"/>
              <a:t>Easier for the outside world to integrate with already existing datasets and services</a:t>
            </a:r>
          </a:p>
          <a:p>
            <a:pPr lvl="1"/>
            <a:r>
              <a:rPr lang="en-US" altLang="el-GR" sz="2800" dirty="0" smtClean="0"/>
              <a:t>Several vocabularies have been proposed</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348</a:t>
            </a:fld>
            <a:endParaRPr lang="en-US"/>
          </a:p>
        </p:txBody>
      </p:sp>
    </p:spTree>
    <p:extLst>
      <p:ext uri="{BB962C8B-B14F-4D97-AF65-F5344CB8AC3E}">
        <p14:creationId xmlns:p14="http://schemas.microsoft.com/office/powerpoint/2010/main" val="3832660929"/>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altLang="el-GR" sz="4000" dirty="0"/>
              <a:t>Ontologies Related to Scholarly Information (2)</a:t>
            </a:r>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349</a:t>
            </a:fld>
            <a:endParaRPr lang="en-US"/>
          </a:p>
        </p:txBody>
      </p:sp>
      <p:graphicFrame>
        <p:nvGraphicFramePr>
          <p:cNvPr id="4" name="Table 3"/>
          <p:cNvGraphicFramePr>
            <a:graphicFrameLocks noGrp="1"/>
          </p:cNvGraphicFramePr>
          <p:nvPr>
            <p:extLst/>
          </p:nvPr>
        </p:nvGraphicFramePr>
        <p:xfrm>
          <a:off x="365759" y="1774690"/>
          <a:ext cx="11469190" cy="4517108"/>
        </p:xfrm>
        <a:graphic>
          <a:graphicData uri="http://schemas.openxmlformats.org/drawingml/2006/table">
            <a:tbl>
              <a:tblPr firstRow="1" bandRow="1">
                <a:tableStyleId>{5C22544A-7EE6-4342-B048-85BDC9FD1C3A}</a:tableStyleId>
              </a:tblPr>
              <a:tblGrid>
                <a:gridCol w="3431178"/>
                <a:gridCol w="3178629"/>
                <a:gridCol w="1123405"/>
                <a:gridCol w="3735978"/>
              </a:tblGrid>
              <a:tr h="248036">
                <a:tc>
                  <a:txBody>
                    <a:bodyPr/>
                    <a:lstStyle/>
                    <a:p>
                      <a:pPr marL="36000" marR="0" algn="just">
                        <a:spcBef>
                          <a:spcPts val="0"/>
                        </a:spcBef>
                        <a:spcAft>
                          <a:spcPts val="0"/>
                        </a:spcAft>
                      </a:pPr>
                      <a:r>
                        <a:rPr lang="en-US" sz="1400" dirty="0">
                          <a:effectLst/>
                        </a:rPr>
                        <a:t>Title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just">
                        <a:spcBef>
                          <a:spcPts val="0"/>
                        </a:spcBef>
                        <a:spcAft>
                          <a:spcPts val="0"/>
                        </a:spcAft>
                      </a:pPr>
                      <a:r>
                        <a:rPr lang="en-US" sz="1400" dirty="0">
                          <a:effectLst/>
                        </a:rPr>
                        <a:t>URL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just">
                        <a:spcBef>
                          <a:spcPts val="0"/>
                        </a:spcBef>
                        <a:spcAft>
                          <a:spcPts val="0"/>
                        </a:spcAft>
                      </a:pPr>
                      <a:r>
                        <a:rPr lang="en-US" sz="1400" dirty="0" smtClean="0">
                          <a:effectLst/>
                        </a:rPr>
                        <a:t>Namespace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just">
                        <a:spcBef>
                          <a:spcPts val="0"/>
                        </a:spcBef>
                        <a:spcAft>
                          <a:spcPts val="0"/>
                        </a:spcAft>
                      </a:pPr>
                      <a:r>
                        <a:rPr lang="en-US" sz="1400">
                          <a:effectLst/>
                        </a:rPr>
                        <a:t>Namespace URL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The Bibliographic 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bibliontology.com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bibo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http://purl.org/ontology/bibo/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Creative Commons Rights 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creativecommons.org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cc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http://creativecommons.org/ns#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err="1">
                          <a:effectLst/>
                        </a:rPr>
                        <a:t>CiTo</a:t>
                      </a:r>
                      <a:r>
                        <a:rPr lang="en-US" sz="1400" dirty="0">
                          <a:effectLst/>
                        </a:rPr>
                        <a:t>, the Citation Typing 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purl.org/spar/</a:t>
                      </a:r>
                      <a:r>
                        <a:rPr lang="en-US" sz="1400" dirty="0" err="1">
                          <a:effectLst/>
                        </a:rPr>
                        <a:t>cito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cito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http://purl.org/spar/cito/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Legacy Dublin Core element set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dublincore.org/documents/</a:t>
                      </a:r>
                      <a:r>
                        <a:rPr lang="en-US" sz="1400" dirty="0" err="1">
                          <a:effectLst/>
                        </a:rPr>
                        <a:t>dces</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dc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http://purl.org/dc/elements/1.1/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DCMI Metadata Terms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dublincore.org/documents/</a:t>
                      </a:r>
                      <a:r>
                        <a:rPr lang="en-US" sz="1400" dirty="0" err="1">
                          <a:effectLst/>
                        </a:rPr>
                        <a:t>dcmi</a:t>
                      </a:r>
                      <a:r>
                        <a:rPr lang="en-US" sz="1400" dirty="0">
                          <a:effectLst/>
                        </a:rPr>
                        <a:t>-terms/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dcterms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http://purl.org/dc/terms/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09580">
                <a:tc>
                  <a:txBody>
                    <a:bodyPr/>
                    <a:lstStyle/>
                    <a:p>
                      <a:pPr marL="36000" marR="0" algn="l">
                        <a:spcBef>
                          <a:spcPts val="0"/>
                        </a:spcBef>
                        <a:spcAft>
                          <a:spcPts val="0"/>
                        </a:spcAft>
                      </a:pPr>
                      <a:r>
                        <a:rPr lang="en-US" sz="1400" dirty="0" err="1">
                          <a:effectLst/>
                        </a:rPr>
                        <a:t>FaBiO</a:t>
                      </a:r>
                      <a:r>
                        <a:rPr lang="en-US" sz="1400" dirty="0">
                          <a:effectLst/>
                        </a:rPr>
                        <a:t>: FRBR-aligned bibliographic 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purl.org/spar/</a:t>
                      </a:r>
                      <a:r>
                        <a:rPr lang="en-US" sz="1400" dirty="0" err="1">
                          <a:effectLst/>
                        </a:rPr>
                        <a:t>fabio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err="1">
                          <a:effectLst/>
                        </a:rPr>
                        <a:t>fabio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http://purl.org/spar/fabio/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err="1">
                          <a:effectLst/>
                        </a:rPr>
                        <a:t>FRBRcore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purl.org/vocab/frbr/core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err="1">
                          <a:effectLst/>
                        </a:rPr>
                        <a:t>frbr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http://purl.org/vocab/frbr/core#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err="1">
                          <a:effectLst/>
                        </a:rPr>
                        <a:t>FRBRextended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purl.org/vocab/frbr/extended#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err="1">
                          <a:effectLst/>
                        </a:rPr>
                        <a:t>frbre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http://purl.org/vocab/frbr/extended#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IFLA’s </a:t>
                      </a:r>
                      <a:r>
                        <a:rPr lang="en-US" sz="1400" dirty="0" err="1">
                          <a:effectLst/>
                        </a:rPr>
                        <a:t>FRBRer</a:t>
                      </a:r>
                      <a:r>
                        <a:rPr lang="en-US" sz="1400" dirty="0">
                          <a:effectLst/>
                        </a:rPr>
                        <a:t> Model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iflastandards.info/ns/fr/frbr/frbrer/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frbrer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http://iflastandards.info/ns/fr/frbr/frbrer/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419159">
                <a:tc>
                  <a:txBody>
                    <a:bodyPr/>
                    <a:lstStyle/>
                    <a:p>
                      <a:pPr marL="36000" marR="0" algn="l">
                        <a:spcBef>
                          <a:spcPts val="0"/>
                        </a:spcBef>
                        <a:spcAft>
                          <a:spcPts val="0"/>
                        </a:spcAft>
                      </a:pPr>
                      <a:r>
                        <a:rPr lang="en-US" sz="1400" dirty="0">
                          <a:effectLst/>
                        </a:rPr>
                        <a:t>International Standard Bibliographic Description (ISBD)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iflastandards.info/ns/isbd/elements/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err="1">
                          <a:effectLst/>
                        </a:rPr>
                        <a:t>isbd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http://iflastandards.info/ns/isbd/elements/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Lexvo.org 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lexvo.org/ontology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lvont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http://lexvo.org/ontology#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MARC Code List for Relators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id.loc.gov/vocabulary/relators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mrel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http://id.loc.gov/vocabulary/relators/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Open Provenance Model Vocabulary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purl.org/net/opmv/ns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opmv</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http://purl.org/net/opmv/ns#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419159">
                <a:tc>
                  <a:txBody>
                    <a:bodyPr/>
                    <a:lstStyle/>
                    <a:p>
                      <a:pPr marL="36000" marR="0" algn="l">
                        <a:spcBef>
                          <a:spcPts val="0"/>
                        </a:spcBef>
                        <a:spcAft>
                          <a:spcPts val="0"/>
                        </a:spcAft>
                      </a:pPr>
                      <a:r>
                        <a:rPr lang="en-US" sz="1400" dirty="0">
                          <a:effectLst/>
                        </a:rPr>
                        <a:t>PRISM: Publishing Requirements for Industry Standard Metadata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prismstandard.org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prism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http://prismstandard.org/namespaces/basic/2.0/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Provenance Vocabulary Core Ontology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purl.org/net/provenance/ns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prv</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http://purl.org/net/provenance/ns#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419159">
                <a:tc>
                  <a:txBody>
                    <a:bodyPr/>
                    <a:lstStyle/>
                    <a:p>
                      <a:pPr marL="36000" marR="0" algn="l">
                        <a:spcBef>
                          <a:spcPts val="0"/>
                        </a:spcBef>
                        <a:spcAft>
                          <a:spcPts val="0"/>
                        </a:spcAft>
                      </a:pPr>
                      <a:r>
                        <a:rPr lang="en-US" sz="1400" dirty="0">
                          <a:effectLst/>
                        </a:rPr>
                        <a:t>RDA Relationships for Works, Expressions, Manifestations, Items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rdvocab.info/RDARelationshipsWEMI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a:effectLst/>
                        </a:rPr>
                        <a:t>rdarel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http://rdvocab.info/RDARelationshipsWEMI</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r h="213504">
                <a:tc>
                  <a:txBody>
                    <a:bodyPr/>
                    <a:lstStyle/>
                    <a:p>
                      <a:pPr marL="36000" marR="0" algn="l">
                        <a:spcBef>
                          <a:spcPts val="0"/>
                        </a:spcBef>
                        <a:spcAft>
                          <a:spcPts val="0"/>
                        </a:spcAft>
                      </a:pPr>
                      <a:r>
                        <a:rPr lang="en-US" sz="1400" dirty="0">
                          <a:effectLst/>
                        </a:rPr>
                        <a:t>Schema.org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schema.org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schema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c>
                  <a:txBody>
                    <a:bodyPr/>
                    <a:lstStyle/>
                    <a:p>
                      <a:pPr marL="36000" marR="0" algn="l">
                        <a:spcBef>
                          <a:spcPts val="0"/>
                        </a:spcBef>
                        <a:spcAft>
                          <a:spcPts val="0"/>
                        </a:spcAft>
                      </a:pPr>
                      <a:r>
                        <a:rPr lang="en-US" sz="1400" dirty="0">
                          <a:effectLst/>
                        </a:rPr>
                        <a:t>http://schema.org/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822" marR="35822" marT="0" marB="0" anchor="ctr"/>
                </a:tc>
              </a:tr>
            </a:tbl>
          </a:graphicData>
        </a:graphic>
      </p:graphicFrame>
    </p:spTree>
    <p:extLst>
      <p:ext uri="{BB962C8B-B14F-4D97-AF65-F5344CB8AC3E}">
        <p14:creationId xmlns:p14="http://schemas.microsoft.com/office/powerpoint/2010/main" val="248837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(1)</a:t>
            </a:r>
            <a:endParaRPr lang="en-US" dirty="0"/>
          </a:p>
        </p:txBody>
      </p:sp>
      <p:sp>
        <p:nvSpPr>
          <p:cNvPr id="3" name="Content Placeholder 2"/>
          <p:cNvSpPr>
            <a:spLocks noGrp="1"/>
          </p:cNvSpPr>
          <p:nvPr>
            <p:ph idx="1"/>
          </p:nvPr>
        </p:nvSpPr>
        <p:spPr/>
        <p:txBody>
          <a:bodyPr>
            <a:normAutofit/>
          </a:bodyPr>
          <a:lstStyle/>
          <a:p>
            <a:r>
              <a:rPr lang="en-US" sz="3200" dirty="0" smtClean="0"/>
              <a:t>Addition of metadata </a:t>
            </a:r>
            <a:r>
              <a:rPr lang="en-US" sz="3200" dirty="0"/>
              <a:t>to the </a:t>
            </a:r>
            <a:r>
              <a:rPr lang="en-US" sz="3200" dirty="0" smtClean="0"/>
              <a:t>data</a:t>
            </a:r>
          </a:p>
          <a:p>
            <a:r>
              <a:rPr lang="en-US" sz="3200" dirty="0" smtClean="0"/>
              <a:t>Data can </a:t>
            </a:r>
            <a:r>
              <a:rPr lang="en-US" sz="3200" dirty="0"/>
              <a:t>be encoded in any </a:t>
            </a:r>
            <a:r>
              <a:rPr lang="en-US" sz="3200" dirty="0" smtClean="0"/>
              <a:t>standard</a:t>
            </a:r>
          </a:p>
          <a:p>
            <a:r>
              <a:rPr lang="en-US" sz="3200" dirty="0" smtClean="0"/>
              <a:t>Especially </a:t>
            </a:r>
            <a:r>
              <a:rPr lang="en-US" sz="3200" dirty="0"/>
              <a:t>important in cases when data is not human-understandable in its primary </a:t>
            </a:r>
            <a:r>
              <a:rPr lang="en-US" sz="3200" dirty="0" smtClean="0"/>
              <a:t>form</a:t>
            </a:r>
          </a:p>
          <a:p>
            <a:pPr lvl="1"/>
            <a:r>
              <a:rPr lang="en-US" sz="2800" dirty="0" smtClean="0"/>
              <a:t>E.g</a:t>
            </a:r>
            <a:r>
              <a:rPr lang="en-US" sz="2800" dirty="0"/>
              <a:t>. </a:t>
            </a:r>
            <a:r>
              <a:rPr lang="en-US" sz="2800" dirty="0" smtClean="0"/>
              <a:t>multimedia</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35</a:t>
            </a:fld>
            <a:endParaRPr lang="en-US"/>
          </a:p>
        </p:txBody>
      </p:sp>
    </p:spTree>
    <p:extLst>
      <p:ext uri="{BB962C8B-B14F-4D97-AF65-F5344CB8AC3E}">
        <p14:creationId xmlns:p14="http://schemas.microsoft.com/office/powerpoint/2010/main" val="255552207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l-GR" smtClean="0"/>
              <a:t>Aggregators</a:t>
            </a:r>
          </a:p>
        </p:txBody>
      </p:sp>
      <p:sp>
        <p:nvSpPr>
          <p:cNvPr id="3" name="Content Placeholder 2"/>
          <p:cNvSpPr>
            <a:spLocks noGrp="1"/>
          </p:cNvSpPr>
          <p:nvPr>
            <p:ph idx="1"/>
          </p:nvPr>
        </p:nvSpPr>
        <p:spPr/>
        <p:txBody>
          <a:bodyPr>
            <a:noAutofit/>
          </a:bodyPr>
          <a:lstStyle/>
          <a:p>
            <a:pPr>
              <a:defRPr/>
            </a:pPr>
            <a:r>
              <a:rPr lang="en-US" sz="2800" dirty="0" smtClean="0"/>
              <a:t>International coverage and diverse scope</a:t>
            </a:r>
          </a:p>
          <a:p>
            <a:pPr lvl="1">
              <a:defRPr/>
            </a:pPr>
            <a:r>
              <a:rPr lang="en-US" sz="2400" dirty="0" smtClean="0"/>
              <a:t>European </a:t>
            </a:r>
            <a:r>
              <a:rPr lang="en-US" sz="2400" dirty="0"/>
              <a:t>digital heritage gateway </a:t>
            </a:r>
            <a:r>
              <a:rPr lang="en-US" sz="2400" dirty="0" err="1" smtClean="0"/>
              <a:t>Europeana</a:t>
            </a:r>
            <a:endParaRPr lang="en-US" sz="2400" dirty="0" smtClean="0"/>
          </a:p>
          <a:p>
            <a:pPr lvl="1">
              <a:defRPr/>
            </a:pPr>
            <a:r>
              <a:rPr lang="en-US" sz="2400" dirty="0" smtClean="0"/>
              <a:t>DRIVER</a:t>
            </a:r>
          </a:p>
          <a:p>
            <a:pPr lvl="1">
              <a:defRPr/>
            </a:pPr>
            <a:r>
              <a:rPr lang="en-US" sz="2400" dirty="0" err="1" smtClean="0"/>
              <a:t>OpenAIRE</a:t>
            </a:r>
            <a:endParaRPr lang="en-US" sz="2400" dirty="0"/>
          </a:p>
          <a:p>
            <a:pPr>
              <a:defRPr/>
            </a:pPr>
            <a:r>
              <a:rPr lang="en-US" sz="2800" dirty="0"/>
              <a:t>Compatibility </a:t>
            </a:r>
            <a:r>
              <a:rPr lang="en-US" sz="2800" dirty="0" smtClean="0"/>
              <a:t>with aggregators</a:t>
            </a:r>
          </a:p>
          <a:p>
            <a:pPr lvl="1">
              <a:defRPr/>
            </a:pPr>
            <a:r>
              <a:rPr lang="en-US" sz="2400" dirty="0" smtClean="0"/>
              <a:t>Important for repositories</a:t>
            </a:r>
          </a:p>
          <a:p>
            <a:pPr lvl="1">
              <a:defRPr/>
            </a:pPr>
            <a:r>
              <a:rPr lang="en-US" sz="2400" dirty="0" smtClean="0"/>
              <a:t>Common </a:t>
            </a:r>
            <a:r>
              <a:rPr lang="en-US" sz="2400" dirty="0"/>
              <a:t>requirement for </a:t>
            </a:r>
            <a:r>
              <a:rPr lang="en-US" sz="2400" dirty="0" smtClean="0"/>
              <a:t>repositories</a:t>
            </a:r>
          </a:p>
          <a:p>
            <a:pPr lvl="1">
              <a:defRPr/>
            </a:pPr>
            <a:r>
              <a:rPr lang="en-US" sz="2400" dirty="0" smtClean="0"/>
              <a:t>Metadata have to meet specific criteria and adopt specific vocabularies</a:t>
            </a:r>
          </a:p>
          <a:p>
            <a:pPr>
              <a:defRPr/>
            </a:pPr>
            <a:r>
              <a:rPr lang="en-US" sz="2800" dirty="0" smtClean="0"/>
              <a:t>LOD </a:t>
            </a:r>
            <a:r>
              <a:rPr lang="en-US" sz="2800" dirty="0"/>
              <a:t>adoption is the prevailing </a:t>
            </a:r>
            <a:r>
              <a:rPr lang="en-US" sz="2800" dirty="0" smtClean="0"/>
              <a:t>approach</a:t>
            </a:r>
          </a:p>
          <a:p>
            <a:pPr lvl="1">
              <a:defRPr/>
            </a:pPr>
            <a:r>
              <a:rPr lang="en-US" sz="2400" dirty="0" smtClean="0"/>
              <a:t>Brings an </a:t>
            </a:r>
            <a:r>
              <a:rPr lang="en-US" sz="2400" dirty="0"/>
              <a:t>order </a:t>
            </a:r>
            <a:r>
              <a:rPr lang="en-US" sz="2400" dirty="0" smtClean="0"/>
              <a:t>to the </a:t>
            </a:r>
            <a:r>
              <a:rPr lang="en-US" sz="2400" dirty="0"/>
              <a:t>chaos of disparate </a:t>
            </a:r>
            <a:r>
              <a:rPr lang="en-US" sz="2400" dirty="0" smtClean="0"/>
              <a:t>solutions</a:t>
            </a:r>
            <a:endParaRPr lang="en-US" sz="2400" dirty="0"/>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350</a:t>
            </a:fld>
            <a:endParaRPr lang="en-US"/>
          </a:p>
        </p:txBody>
      </p:sp>
    </p:spTree>
    <p:extLst>
      <p:ext uri="{BB962C8B-B14F-4D97-AF65-F5344CB8AC3E}">
        <p14:creationId xmlns:p14="http://schemas.microsoft.com/office/powerpoint/2010/main" val="82730827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l-GR" smtClean="0"/>
              <a:t>Benefits by LOD Adoption</a:t>
            </a:r>
          </a:p>
        </p:txBody>
      </p:sp>
      <p:sp>
        <p:nvSpPr>
          <p:cNvPr id="38915" name="Content Placeholder 2"/>
          <p:cNvSpPr>
            <a:spLocks noGrp="1"/>
          </p:cNvSpPr>
          <p:nvPr>
            <p:ph idx="1"/>
          </p:nvPr>
        </p:nvSpPr>
        <p:spPr/>
        <p:txBody>
          <a:bodyPr>
            <a:normAutofit lnSpcReduction="10000"/>
          </a:bodyPr>
          <a:lstStyle/>
          <a:p>
            <a:r>
              <a:rPr lang="en-US" altLang="el-GR" sz="3200" dirty="0" smtClean="0"/>
              <a:t>Avoid vendor lock-ins</a:t>
            </a:r>
          </a:p>
          <a:p>
            <a:r>
              <a:rPr lang="en-US" altLang="el-GR" sz="3200" dirty="0" smtClean="0"/>
              <a:t>Allow complex queries to be evaluated on the results</a:t>
            </a:r>
          </a:p>
          <a:p>
            <a:pPr lvl="1"/>
            <a:r>
              <a:rPr lang="en-US" altLang="el-GR" sz="2800" dirty="0" smtClean="0"/>
              <a:t>Utilize the full capacities of SPARQL</a:t>
            </a:r>
          </a:p>
          <a:p>
            <a:r>
              <a:rPr lang="en-US" altLang="el-GR" sz="3200" dirty="0" smtClean="0"/>
              <a:t>Content can be harvested and integrated by third-parties</a:t>
            </a:r>
          </a:p>
          <a:p>
            <a:pPr lvl="1"/>
            <a:r>
              <a:rPr lang="en-US" altLang="el-GR" sz="2800" dirty="0" smtClean="0"/>
              <a:t>Ability to create meta-search repositories</a:t>
            </a:r>
          </a:p>
          <a:p>
            <a:pPr lvl="2"/>
            <a:r>
              <a:rPr lang="en-US" altLang="el-GR" sz="2400" dirty="0" smtClean="0"/>
              <a:t>Researchers can browse, search and retrieve content from these repositories</a:t>
            </a:r>
          </a:p>
          <a:p>
            <a:r>
              <a:rPr lang="en-US" altLang="el-GR" sz="3200" dirty="0" smtClean="0"/>
              <a:t>Bring existing content into the Semantic Web</a:t>
            </a:r>
          </a:p>
          <a:p>
            <a:pPr lvl="1"/>
            <a:r>
              <a:rPr lang="en-US" altLang="el-GR" sz="2800" dirty="0" smtClean="0"/>
              <a:t>New capabilities are opened</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351</a:t>
            </a:fld>
            <a:endParaRPr lang="en-US"/>
          </a:p>
        </p:txBody>
      </p:sp>
    </p:spTree>
    <p:extLst>
      <p:ext uri="{BB962C8B-B14F-4D97-AF65-F5344CB8AC3E}">
        <p14:creationId xmlns:p14="http://schemas.microsoft.com/office/powerpoint/2010/main" val="1431445471"/>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l-GR" sz="4000"/>
              <a:t>Synchronous Vs. Asynchronous Exports</a:t>
            </a:r>
          </a:p>
        </p:txBody>
      </p:sp>
      <p:sp>
        <p:nvSpPr>
          <p:cNvPr id="3" name="Content Placeholder 2"/>
          <p:cNvSpPr>
            <a:spLocks noGrp="1"/>
          </p:cNvSpPr>
          <p:nvPr>
            <p:ph idx="1"/>
          </p:nvPr>
        </p:nvSpPr>
        <p:spPr>
          <a:xfrm>
            <a:off x="1097280" y="1845734"/>
            <a:ext cx="10058400" cy="4467980"/>
          </a:xfrm>
        </p:spPr>
        <p:txBody>
          <a:bodyPr>
            <a:normAutofit/>
          </a:bodyPr>
          <a:lstStyle/>
          <a:p>
            <a:pPr>
              <a:defRPr/>
            </a:pPr>
            <a:r>
              <a:rPr lang="en-US" sz="2800" dirty="0"/>
              <a:t>SPARQL-to-SQL translation in the digital </a:t>
            </a:r>
            <a:r>
              <a:rPr lang="en-US" sz="2800" dirty="0" smtClean="0"/>
              <a:t>repositories</a:t>
            </a:r>
          </a:p>
          <a:p>
            <a:pPr lvl="1">
              <a:defRPr/>
            </a:pPr>
            <a:r>
              <a:rPr lang="en-US" sz="2400" dirty="0" smtClean="0"/>
              <a:t>Asynchronous approach seems </a:t>
            </a:r>
            <a:r>
              <a:rPr lang="en-US" sz="2400" dirty="0"/>
              <a:t>more </a:t>
            </a:r>
            <a:r>
              <a:rPr lang="en-US" sz="2400" dirty="0" smtClean="0"/>
              <a:t>viable</a:t>
            </a:r>
          </a:p>
          <a:p>
            <a:pPr lvl="2">
              <a:defRPr/>
            </a:pPr>
            <a:r>
              <a:rPr lang="en-US" sz="2000" dirty="0" smtClean="0"/>
              <a:t>Real-time </a:t>
            </a:r>
            <a:r>
              <a:rPr lang="en-US" sz="2000" dirty="0"/>
              <a:t>results may not be as </a:t>
            </a:r>
            <a:r>
              <a:rPr lang="en-US" sz="2000" dirty="0" smtClean="0"/>
              <a:t>critical</a:t>
            </a:r>
          </a:p>
          <a:p>
            <a:pPr lvl="2">
              <a:defRPr/>
            </a:pPr>
            <a:r>
              <a:rPr lang="en-US" sz="2000" dirty="0" smtClean="0"/>
              <a:t>RDF </a:t>
            </a:r>
            <a:r>
              <a:rPr lang="en-US" sz="2000" dirty="0"/>
              <a:t>updates could take </a:t>
            </a:r>
            <a:r>
              <a:rPr lang="en-US" sz="2000" dirty="0" smtClean="0"/>
              <a:t>place in </a:t>
            </a:r>
            <a:r>
              <a:rPr lang="en-US" sz="2000" dirty="0"/>
              <a:t>a manner similar to </a:t>
            </a:r>
            <a:r>
              <a:rPr lang="en-US" sz="2000" dirty="0" smtClean="0"/>
              <a:t>search indexes</a:t>
            </a:r>
          </a:p>
          <a:p>
            <a:pPr lvl="1">
              <a:defRPr/>
            </a:pPr>
            <a:r>
              <a:rPr lang="en-US" sz="2400" dirty="0" smtClean="0"/>
              <a:t>The trade-off in data </a:t>
            </a:r>
            <a:r>
              <a:rPr lang="en-US" sz="2400" dirty="0"/>
              <a:t>freshness is largely remedied </a:t>
            </a:r>
            <a:r>
              <a:rPr lang="en-US" sz="2400" dirty="0" smtClean="0"/>
              <a:t>by the </a:t>
            </a:r>
            <a:r>
              <a:rPr lang="en-US" sz="2400" dirty="0"/>
              <a:t>improvement in the query answering </a:t>
            </a:r>
            <a:r>
              <a:rPr lang="en-US" sz="2400" dirty="0" smtClean="0"/>
              <a:t>mechanism</a:t>
            </a:r>
          </a:p>
          <a:p>
            <a:pPr lvl="2">
              <a:defRPr/>
            </a:pPr>
            <a:r>
              <a:rPr lang="en-US" sz="2000" dirty="0" smtClean="0"/>
              <a:t>Data </a:t>
            </a:r>
            <a:r>
              <a:rPr lang="en-US" sz="2000" dirty="0"/>
              <a:t>freshness can be sacrificed in </a:t>
            </a:r>
            <a:r>
              <a:rPr lang="en-US" sz="2000" dirty="0" smtClean="0"/>
              <a:t>order to </a:t>
            </a:r>
            <a:r>
              <a:rPr lang="en-US" sz="2000" dirty="0"/>
              <a:t>obtain much faster </a:t>
            </a:r>
            <a:r>
              <a:rPr lang="en-US" sz="2000" dirty="0" smtClean="0"/>
              <a:t>results</a:t>
            </a:r>
          </a:p>
          <a:p>
            <a:pPr lvl="1">
              <a:defRPr/>
            </a:pPr>
            <a:r>
              <a:rPr lang="en-US" sz="2400" dirty="0" smtClean="0"/>
              <a:t>Exposing </a:t>
            </a:r>
            <a:r>
              <a:rPr lang="en-US" sz="2400" dirty="0"/>
              <a:t>data periodically comes at a low </a:t>
            </a:r>
            <a:r>
              <a:rPr lang="en-US" sz="2400" dirty="0" smtClean="0"/>
              <a:t>cost</a:t>
            </a:r>
          </a:p>
          <a:p>
            <a:pPr lvl="2">
              <a:defRPr/>
            </a:pPr>
            <a:r>
              <a:rPr lang="en-US" sz="2000" dirty="0" smtClean="0"/>
              <a:t>Information does </a:t>
            </a:r>
            <a:r>
              <a:rPr lang="en-US" sz="2000" dirty="0"/>
              <a:t>not change </a:t>
            </a:r>
            <a:r>
              <a:rPr lang="en-US" sz="2000" dirty="0" smtClean="0"/>
              <a:t>as frequently </a:t>
            </a:r>
            <a:r>
              <a:rPr lang="en-US" sz="2000" dirty="0"/>
              <a:t>as </a:t>
            </a:r>
            <a:r>
              <a:rPr lang="en-US" sz="2000" dirty="0" smtClean="0"/>
              <a:t>e.g</a:t>
            </a:r>
            <a:r>
              <a:rPr lang="en-US" sz="2000" dirty="0"/>
              <a:t>., in sensor </a:t>
            </a:r>
            <a:r>
              <a:rPr lang="en-US" sz="2000" dirty="0" smtClean="0"/>
              <a:t>data</a:t>
            </a:r>
          </a:p>
          <a:p>
            <a:pPr lvl="2">
              <a:defRPr/>
            </a:pPr>
            <a:r>
              <a:rPr lang="en-US" sz="2000" dirty="0" smtClean="0"/>
              <a:t>Data </a:t>
            </a:r>
            <a:r>
              <a:rPr lang="en-US" sz="2000" dirty="0"/>
              <a:t>is not updated to a significant amount </a:t>
            </a:r>
            <a:r>
              <a:rPr lang="en-US" sz="2000" dirty="0" smtClean="0"/>
              <a:t>daily</a:t>
            </a:r>
          </a:p>
          <a:p>
            <a:pPr lvl="2">
              <a:defRPr/>
            </a:pPr>
            <a:r>
              <a:rPr lang="en-US" sz="2000" dirty="0" smtClean="0"/>
              <a:t>Selection </a:t>
            </a:r>
            <a:r>
              <a:rPr lang="en-US" sz="2000" dirty="0"/>
              <a:t>queries over the contents are more frequent than the </a:t>
            </a:r>
            <a:r>
              <a:rPr lang="en-US" sz="2000" dirty="0" smtClean="0"/>
              <a:t>updates</a:t>
            </a:r>
            <a:endParaRPr lang="en-US" sz="2000" dirty="0"/>
          </a:p>
          <a:p>
            <a:pPr lvl="2">
              <a:defRPr/>
            </a:pPr>
            <a:endParaRPr lang="en-US" sz="1800" dirty="0"/>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352</a:t>
            </a:fld>
            <a:endParaRPr lang="en-US"/>
          </a:p>
        </p:txBody>
      </p:sp>
    </p:spTree>
    <p:extLst>
      <p:ext uri="{BB962C8B-B14F-4D97-AF65-F5344CB8AC3E}">
        <p14:creationId xmlns:p14="http://schemas.microsoft.com/office/powerpoint/2010/main" val="3388001060"/>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l-GR" smtClean="0"/>
              <a:t>From DSpace to Europeana (1)</a:t>
            </a:r>
          </a:p>
        </p:txBody>
      </p:sp>
      <p:sp>
        <p:nvSpPr>
          <p:cNvPr id="40963" name="Content Placeholder 2"/>
          <p:cNvSpPr>
            <a:spLocks noGrp="1"/>
          </p:cNvSpPr>
          <p:nvPr>
            <p:ph idx="1"/>
          </p:nvPr>
        </p:nvSpPr>
        <p:spPr/>
        <p:txBody>
          <a:bodyPr>
            <a:normAutofit/>
          </a:bodyPr>
          <a:lstStyle/>
          <a:p>
            <a:r>
              <a:rPr lang="en-US" altLang="el-GR" sz="3200" dirty="0" err="1" smtClean="0"/>
              <a:t>DSpace</a:t>
            </a:r>
            <a:r>
              <a:rPr lang="en-US" altLang="el-GR" sz="3200" dirty="0" smtClean="0"/>
              <a:t> cultural heritage repository</a:t>
            </a:r>
          </a:p>
          <a:p>
            <a:r>
              <a:rPr lang="en-US" altLang="el-GR" sz="3200" dirty="0" smtClean="0"/>
              <a:t>Data model</a:t>
            </a:r>
          </a:p>
          <a:p>
            <a:pPr lvl="1"/>
            <a:r>
              <a:rPr lang="en-US" altLang="el-GR" sz="2800" dirty="0" smtClean="0"/>
              <a:t>Dublin Core</a:t>
            </a:r>
          </a:p>
          <a:p>
            <a:pPr lvl="1"/>
            <a:r>
              <a:rPr lang="en-US" altLang="el-GR" sz="2800" dirty="0" err="1" smtClean="0"/>
              <a:t>Europeana</a:t>
            </a:r>
            <a:r>
              <a:rPr lang="en-US" altLang="el-GR" sz="2800" dirty="0" smtClean="0"/>
              <a:t> Data Model (EDM)</a:t>
            </a:r>
          </a:p>
          <a:p>
            <a:r>
              <a:rPr lang="en-US" altLang="el-GR" sz="3200" dirty="0" smtClean="0"/>
              <a:t>The problem</a:t>
            </a:r>
          </a:p>
          <a:p>
            <a:pPr lvl="1"/>
            <a:r>
              <a:rPr lang="en-US" altLang="el-GR" sz="2800" dirty="0" smtClean="0"/>
              <a:t>How to transform item records as RDF using the EDM model</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353</a:t>
            </a:fld>
            <a:endParaRPr lang="en-US"/>
          </a:p>
        </p:txBody>
      </p:sp>
    </p:spTree>
    <p:extLst>
      <p:ext uri="{BB962C8B-B14F-4D97-AF65-F5344CB8AC3E}">
        <p14:creationId xmlns:p14="http://schemas.microsoft.com/office/powerpoint/2010/main" val="232291576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l-GR" smtClean="0"/>
              <a:t>From DSpace to Europeana (2)</a:t>
            </a:r>
          </a:p>
        </p:txBody>
      </p:sp>
      <p:sp>
        <p:nvSpPr>
          <p:cNvPr id="3" name="Content Placeholder 2"/>
          <p:cNvSpPr>
            <a:spLocks noGrp="1"/>
          </p:cNvSpPr>
          <p:nvPr>
            <p:ph idx="1"/>
          </p:nvPr>
        </p:nvSpPr>
        <p:spPr>
          <a:xfrm>
            <a:off x="1098000" y="1846800"/>
            <a:ext cx="10515600" cy="4563143"/>
          </a:xfrm>
        </p:spPr>
        <p:txBody>
          <a:bodyPr>
            <a:normAutofit/>
          </a:bodyPr>
          <a:lstStyle/>
          <a:p>
            <a:pPr>
              <a:defRPr/>
            </a:pPr>
            <a:r>
              <a:rPr lang="en-US" sz="2800" dirty="0"/>
              <a:t>Components</a:t>
            </a:r>
          </a:p>
          <a:p>
            <a:pPr lvl="1">
              <a:defRPr/>
            </a:pPr>
            <a:r>
              <a:rPr lang="en-US" sz="2400" dirty="0" smtClean="0"/>
              <a:t>Source</a:t>
            </a:r>
          </a:p>
          <a:p>
            <a:pPr lvl="2">
              <a:defRPr/>
            </a:pPr>
            <a:r>
              <a:rPr lang="en-US" sz="2000" dirty="0" smtClean="0"/>
              <a:t>The </a:t>
            </a:r>
            <a:r>
              <a:rPr lang="en-US" sz="2000" dirty="0"/>
              <a:t>relational </a:t>
            </a:r>
            <a:r>
              <a:rPr lang="en-US" sz="2000" dirty="0" smtClean="0"/>
              <a:t>database</a:t>
            </a:r>
          </a:p>
          <a:p>
            <a:pPr lvl="1">
              <a:defRPr/>
            </a:pPr>
            <a:r>
              <a:rPr lang="en-US" sz="2400" dirty="0" smtClean="0"/>
              <a:t>Target</a:t>
            </a:r>
          </a:p>
          <a:p>
            <a:pPr lvl="2">
              <a:defRPr/>
            </a:pPr>
            <a:r>
              <a:rPr lang="en-US" sz="2000" dirty="0" smtClean="0"/>
              <a:t>An RDF graph</a:t>
            </a:r>
          </a:p>
          <a:p>
            <a:pPr lvl="1">
              <a:defRPr/>
            </a:pPr>
            <a:r>
              <a:rPr lang="en-US" sz="2400" dirty="0" smtClean="0"/>
              <a:t>The </a:t>
            </a:r>
            <a:r>
              <a:rPr lang="en-US" sz="2400" dirty="0"/>
              <a:t>R2RML </a:t>
            </a:r>
            <a:r>
              <a:rPr lang="en-US" sz="2400" dirty="0" smtClean="0"/>
              <a:t>Parser</a:t>
            </a:r>
          </a:p>
          <a:p>
            <a:pPr>
              <a:defRPr/>
            </a:pPr>
            <a:r>
              <a:rPr lang="en-US" sz="2800" dirty="0" smtClean="0"/>
              <a:t>Information flow</a:t>
            </a:r>
          </a:p>
          <a:p>
            <a:pPr lvl="1">
              <a:defRPr/>
            </a:pPr>
            <a:r>
              <a:rPr lang="en-US" sz="2400" dirty="0" smtClean="0"/>
              <a:t>Parse database contents into result sets</a:t>
            </a:r>
          </a:p>
          <a:p>
            <a:pPr lvl="1">
              <a:defRPr/>
            </a:pPr>
            <a:r>
              <a:rPr lang="en-US" sz="2400" dirty="0" smtClean="0"/>
              <a:t>Generate </a:t>
            </a:r>
            <a:r>
              <a:rPr lang="en-US" sz="2400" dirty="0"/>
              <a:t>a Java </a:t>
            </a:r>
            <a:r>
              <a:rPr lang="en-US" sz="2400" dirty="0" smtClean="0"/>
              <a:t>object</a:t>
            </a:r>
          </a:p>
          <a:p>
            <a:pPr lvl="1">
              <a:defRPr/>
            </a:pPr>
            <a:r>
              <a:rPr lang="en-US" sz="2400" dirty="0" smtClean="0"/>
              <a:t>Instantiates the </a:t>
            </a:r>
            <a:r>
              <a:rPr lang="en-US" sz="2400" dirty="0"/>
              <a:t>resulting RDF graph in-memory </a:t>
            </a:r>
            <a:endParaRPr lang="en-US" sz="2400" dirty="0" smtClean="0"/>
          </a:p>
          <a:p>
            <a:pPr lvl="1">
              <a:defRPr/>
            </a:pPr>
            <a:r>
              <a:rPr lang="en-US" sz="2400" dirty="0" smtClean="0"/>
              <a:t>Persist </a:t>
            </a:r>
            <a:r>
              <a:rPr lang="en-US" sz="2400" dirty="0"/>
              <a:t>the </a:t>
            </a:r>
            <a:r>
              <a:rPr lang="en-US" sz="2400" dirty="0" smtClean="0"/>
              <a:t>RDF graph</a:t>
            </a:r>
            <a:endParaRPr lang="en-US" sz="2400" dirty="0"/>
          </a:p>
        </p:txBody>
      </p:sp>
      <p:sp>
        <p:nvSpPr>
          <p:cNvPr id="18" name="Date Placeholder 17"/>
          <p:cNvSpPr>
            <a:spLocks noGrp="1"/>
          </p:cNvSpPr>
          <p:nvPr>
            <p:ph type="dt" sz="half" idx="10"/>
          </p:nvPr>
        </p:nvSpPr>
        <p:spPr/>
        <p:txBody>
          <a:bodyPr/>
          <a:lstStyle/>
          <a:p>
            <a:r>
              <a:rPr lang="en-US" smtClean="0"/>
              <a:t>Chapter 4</a:t>
            </a:r>
            <a:endParaRPr lang="en-US"/>
          </a:p>
        </p:txBody>
      </p:sp>
      <p:sp>
        <p:nvSpPr>
          <p:cNvPr id="20" name="Footer Placeholder 19"/>
          <p:cNvSpPr>
            <a:spLocks noGrp="1"/>
          </p:cNvSpPr>
          <p:nvPr>
            <p:ph type="ftr" sz="quarter" idx="11"/>
          </p:nvPr>
        </p:nvSpPr>
        <p:spPr/>
        <p:txBody>
          <a:bodyPr/>
          <a:lstStyle/>
          <a:p>
            <a:r>
              <a:rPr lang="en-US" smtClean="0"/>
              <a:t>Materializing the Web of Linked Data</a:t>
            </a:r>
            <a:endParaRPr lang="en-US"/>
          </a:p>
        </p:txBody>
      </p:sp>
      <p:sp>
        <p:nvSpPr>
          <p:cNvPr id="21" name="Slide Number Placeholder 20"/>
          <p:cNvSpPr>
            <a:spLocks noGrp="1"/>
          </p:cNvSpPr>
          <p:nvPr>
            <p:ph type="sldNum" sz="quarter" idx="12"/>
          </p:nvPr>
        </p:nvSpPr>
        <p:spPr/>
        <p:txBody>
          <a:bodyPr/>
          <a:lstStyle/>
          <a:p>
            <a:fld id="{93ECB2FE-F275-4179-BB2C-35EE9387AA7C}" type="slidenum">
              <a:rPr lang="en-US" smtClean="0"/>
              <a:pPr/>
              <a:t>354</a:t>
            </a:fld>
            <a:endParaRPr lang="en-US"/>
          </a:p>
        </p:txBody>
      </p:sp>
      <p:grpSp>
        <p:nvGrpSpPr>
          <p:cNvPr id="41988" name="Group 19"/>
          <p:cNvGrpSpPr>
            <a:grpSpLocks/>
          </p:cNvGrpSpPr>
          <p:nvPr/>
        </p:nvGrpSpPr>
        <p:grpSpPr bwMode="auto">
          <a:xfrm>
            <a:off x="5087939" y="2954338"/>
            <a:ext cx="6442210" cy="1338262"/>
            <a:chOff x="5284643" y="5432425"/>
            <a:chExt cx="5278438" cy="873125"/>
          </a:xfrm>
        </p:grpSpPr>
        <p:sp>
          <p:nvSpPr>
            <p:cNvPr id="4" name="Rectangle 3"/>
            <p:cNvSpPr/>
            <p:nvPr/>
          </p:nvSpPr>
          <p:spPr>
            <a:xfrm>
              <a:off x="7342756" y="5671680"/>
              <a:ext cx="532616" cy="4971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cs typeface="Times New Roman" panose="02020603050405020304" pitchFamily="18" charset="0"/>
                </a:rPr>
                <a:t>Parser</a:t>
              </a:r>
            </a:p>
          </p:txBody>
        </p:sp>
        <p:sp>
          <p:nvSpPr>
            <p:cNvPr id="5" name="Rectangle 4"/>
            <p:cNvSpPr/>
            <p:nvPr/>
          </p:nvSpPr>
          <p:spPr>
            <a:xfrm>
              <a:off x="7989284" y="5675823"/>
              <a:ext cx="761980" cy="4888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cs typeface="Times New Roman" panose="02020603050405020304" pitchFamily="18" charset="0"/>
                </a:rPr>
                <a:t>Generator</a:t>
              </a:r>
            </a:p>
          </p:txBody>
        </p:sp>
        <p:sp>
          <p:nvSpPr>
            <p:cNvPr id="6" name="Flowchart: Magnetic Disk 5"/>
            <p:cNvSpPr/>
            <p:nvPr/>
          </p:nvSpPr>
          <p:spPr>
            <a:xfrm>
              <a:off x="5284643" y="5675823"/>
              <a:ext cx="1049838" cy="48886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cs typeface="Times New Roman" panose="02020603050405020304" pitchFamily="18" charset="0"/>
                </a:rPr>
                <a:t>Source database</a:t>
              </a:r>
            </a:p>
          </p:txBody>
        </p:sp>
        <p:sp>
          <p:nvSpPr>
            <p:cNvPr id="41993" name="TextBox 5"/>
            <p:cNvSpPr txBox="1">
              <a:spLocks noChangeArrowheads="1"/>
            </p:cNvSpPr>
            <p:nvPr/>
          </p:nvSpPr>
          <p:spPr bwMode="auto">
            <a:xfrm>
              <a:off x="8818418" y="5432427"/>
              <a:ext cx="990380" cy="20080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l-GR" sz="1400" dirty="0">
                  <a:solidFill>
                    <a:prstClr val="black"/>
                  </a:solidFill>
                  <a:latin typeface="Calibri" panose="020F0502020204030204" pitchFamily="34" charset="0"/>
                  <a:cs typeface="Times New Roman" panose="02020603050405020304" pitchFamily="18" charset="0"/>
                </a:rPr>
                <a:t>RDF graph</a:t>
              </a:r>
            </a:p>
          </p:txBody>
        </p:sp>
        <p:cxnSp>
          <p:nvCxnSpPr>
            <p:cNvPr id="8" name="Straight Arrow Connector 7"/>
            <p:cNvCxnSpPr/>
            <p:nvPr/>
          </p:nvCxnSpPr>
          <p:spPr>
            <a:xfrm flipV="1">
              <a:off x="9333139" y="5918185"/>
              <a:ext cx="180104" cy="20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a:off x="7875372" y="5920256"/>
              <a:ext cx="11391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1"/>
            </p:cNvCxnSpPr>
            <p:nvPr/>
          </p:nvCxnSpPr>
          <p:spPr>
            <a:xfrm flipV="1">
              <a:off x="7224227" y="5920256"/>
              <a:ext cx="11853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4"/>
            </p:cNvCxnSpPr>
            <p:nvPr/>
          </p:nvCxnSpPr>
          <p:spPr>
            <a:xfrm>
              <a:off x="6334481" y="5920256"/>
              <a:ext cx="19241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8751264" y="5920256"/>
              <a:ext cx="1600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425016" y="5432425"/>
              <a:ext cx="2389075" cy="8731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prstClr val="black"/>
                </a:solidFill>
                <a:cs typeface="Times New Roman" panose="02020603050405020304" pitchFamily="18" charset="0"/>
              </a:endParaRPr>
            </a:p>
          </p:txBody>
        </p:sp>
        <p:sp>
          <p:nvSpPr>
            <p:cNvPr id="42000" name="TextBox 17"/>
            <p:cNvSpPr txBox="1">
              <a:spLocks noChangeArrowheads="1"/>
            </p:cNvSpPr>
            <p:nvPr/>
          </p:nvSpPr>
          <p:spPr bwMode="auto">
            <a:xfrm>
              <a:off x="7120947" y="5432425"/>
              <a:ext cx="1201627" cy="20080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l-GR" sz="1400" dirty="0">
                  <a:solidFill>
                    <a:prstClr val="black"/>
                  </a:solidFill>
                  <a:latin typeface="Calibri" panose="020F0502020204030204" pitchFamily="34" charset="0"/>
                  <a:cs typeface="Times New Roman" panose="02020603050405020304" pitchFamily="18" charset="0"/>
                </a:rPr>
                <a:t>R2RML Parser</a:t>
              </a:r>
            </a:p>
          </p:txBody>
        </p:sp>
        <p:grpSp>
          <p:nvGrpSpPr>
            <p:cNvPr id="42001" name="Group 33"/>
            <p:cNvGrpSpPr>
              <a:grpSpLocks/>
            </p:cNvGrpSpPr>
            <p:nvPr/>
          </p:nvGrpSpPr>
          <p:grpSpPr bwMode="auto">
            <a:xfrm>
              <a:off x="6526899" y="5671681"/>
              <a:ext cx="743706" cy="485761"/>
              <a:chOff x="2141935" y="3566771"/>
              <a:chExt cx="1153301" cy="576047"/>
            </a:xfrm>
          </p:grpSpPr>
          <p:sp>
            <p:nvSpPr>
              <p:cNvPr id="16" name="Folded Corner 15"/>
              <p:cNvSpPr/>
              <p:nvPr/>
            </p:nvSpPr>
            <p:spPr>
              <a:xfrm rot="10800000">
                <a:off x="2141935" y="3566771"/>
                <a:ext cx="1081378" cy="576047"/>
              </a:xfrm>
              <a:prstGeom prst="foldedCorne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l-GR" sz="1400" dirty="0">
                  <a:solidFill>
                    <a:prstClr val="black"/>
                  </a:solidFill>
                  <a:cs typeface="Times New Roman" panose="02020603050405020304" pitchFamily="18" charset="0"/>
                </a:endParaRPr>
              </a:p>
            </p:txBody>
          </p:sp>
          <p:sp>
            <p:nvSpPr>
              <p:cNvPr id="42005" name="TextBox 35"/>
              <p:cNvSpPr txBox="1">
                <a:spLocks noChangeArrowheads="1"/>
              </p:cNvSpPr>
              <p:nvPr/>
            </p:nvSpPr>
            <p:spPr bwMode="auto">
              <a:xfrm>
                <a:off x="2143108" y="3643314"/>
                <a:ext cx="1152128" cy="3714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ts val="1000"/>
                  </a:spcBef>
                </a:pPr>
                <a:r>
                  <a:rPr lang="en-US" altLang="en-US" sz="1400" dirty="0">
                    <a:solidFill>
                      <a:prstClr val="black"/>
                    </a:solidFill>
                    <a:latin typeface="Calibri" panose="020F0502020204030204" pitchFamily="34" charset="0"/>
                    <a:cs typeface="Times New Roman" panose="02020603050405020304" pitchFamily="18" charset="0"/>
                  </a:rPr>
                  <a:t>Mapping file</a:t>
                </a:r>
              </a:p>
            </p:txBody>
          </p:sp>
        </p:grpSp>
        <p:pic>
          <p:nvPicPr>
            <p:cNvPr id="42002" name="Picture 3" descr="E:\mimis\Σπουδές\Διδακτορικό\Publications\Working Papers\SWJ - survey\figures\rdf.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731" y="5651500"/>
              <a:ext cx="479425" cy="517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9" name="Flowchart: Magnetic Disk 18"/>
            <p:cNvSpPr/>
            <p:nvPr/>
          </p:nvSpPr>
          <p:spPr>
            <a:xfrm>
              <a:off x="9513243" y="5688251"/>
              <a:ext cx="1049838" cy="488867"/>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prstClr val="black"/>
                  </a:solidFill>
                  <a:cs typeface="Times New Roman" panose="02020603050405020304" pitchFamily="18" charset="0"/>
                </a:rPr>
                <a:t>Hard disk</a:t>
              </a:r>
            </a:p>
          </p:txBody>
        </p:sp>
      </p:grpSp>
    </p:spTree>
    <p:extLst>
      <p:ext uri="{BB962C8B-B14F-4D97-AF65-F5344CB8AC3E}">
        <p14:creationId xmlns:p14="http://schemas.microsoft.com/office/powerpoint/2010/main" val="353773123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l-GR" smtClean="0"/>
              <a:t>From DSpace to Europeana (3)</a:t>
            </a:r>
          </a:p>
        </p:txBody>
      </p:sp>
      <p:sp>
        <p:nvSpPr>
          <p:cNvPr id="43011" name="Content Placeholder 2"/>
          <p:cNvSpPr>
            <a:spLocks noGrp="1"/>
          </p:cNvSpPr>
          <p:nvPr>
            <p:ph idx="1"/>
          </p:nvPr>
        </p:nvSpPr>
        <p:spPr/>
        <p:txBody>
          <a:bodyPr>
            <a:normAutofit/>
          </a:bodyPr>
          <a:lstStyle/>
          <a:p>
            <a:r>
              <a:rPr lang="en-US" altLang="el-GR" sz="3200" dirty="0" smtClean="0"/>
              <a:t>Bibliographic record example</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355</a:t>
            </a:fld>
            <a:endParaRPr lang="en-US"/>
          </a:p>
        </p:txBody>
      </p:sp>
      <p:graphicFrame>
        <p:nvGraphicFramePr>
          <p:cNvPr id="21" name="Table 20"/>
          <p:cNvGraphicFramePr>
            <a:graphicFrameLocks noGrp="1"/>
          </p:cNvGraphicFramePr>
          <p:nvPr>
            <p:extLst/>
          </p:nvPr>
        </p:nvGraphicFramePr>
        <p:xfrm>
          <a:off x="1769479" y="2430383"/>
          <a:ext cx="8770185" cy="3746580"/>
        </p:xfrm>
        <a:graphic>
          <a:graphicData uri="http://schemas.openxmlformats.org/drawingml/2006/table">
            <a:tbl>
              <a:tblPr firstRow="1" bandRow="1">
                <a:tableStyleId>{5C22544A-7EE6-4342-B048-85BDC9FD1C3A}</a:tableStyleId>
              </a:tblPr>
              <a:tblGrid>
                <a:gridCol w="2807356"/>
                <a:gridCol w="5962829"/>
              </a:tblGrid>
              <a:tr h="374658">
                <a:tc>
                  <a:txBody>
                    <a:bodyPr/>
                    <a:lstStyle/>
                    <a:p>
                      <a:pPr marL="0" marR="0" algn="just">
                        <a:spcBef>
                          <a:spcPts val="0"/>
                        </a:spcBef>
                        <a:spcAft>
                          <a:spcPts val="0"/>
                        </a:spcAft>
                      </a:pPr>
                      <a:r>
                        <a:rPr lang="en-US" sz="2400" dirty="0">
                          <a:effectLst/>
                        </a:rPr>
                        <a:t>Metadata field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Metadata value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dirty="0" err="1">
                          <a:effectLst/>
                        </a:rPr>
                        <a:t>dc.creator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G.C. Zalidis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A. Mantzavelas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E. Fitoka</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dc.title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Wetland habitat mapping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dc</a:t>
                      </a:r>
                      <a:r>
                        <a:rPr lang="el-GR" sz="2400">
                          <a:effectLst/>
                        </a:rPr>
                        <a:t>.</a:t>
                      </a:r>
                      <a:r>
                        <a:rPr lang="en-US" sz="2400">
                          <a:effectLst/>
                        </a:rPr>
                        <a:t>publisher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l-GR" sz="2400">
                          <a:effectLst/>
                        </a:rPr>
                        <a:t>Greek Biotope</a:t>
                      </a:r>
                      <a:r>
                        <a:rPr lang="en-US" sz="2400">
                          <a:effectLst/>
                        </a:rPr>
                        <a:t>-</a:t>
                      </a:r>
                      <a:r>
                        <a:rPr lang="el-GR" sz="2400">
                          <a:effectLst/>
                        </a:rPr>
                        <a:t>Wetland Centre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dc.date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1995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dc.coverage.spatial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Thermi</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dc</a:t>
                      </a:r>
                      <a:r>
                        <a:rPr lang="el-GR" sz="2400">
                          <a:effectLst/>
                        </a:rPr>
                        <a:t>.</a:t>
                      </a:r>
                      <a:r>
                        <a:rPr lang="en-US" sz="2400">
                          <a:effectLst/>
                        </a:rPr>
                        <a:t>type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a:effectLst/>
                        </a:rPr>
                        <a:t>Article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r h="374658">
                <a:tc>
                  <a:txBody>
                    <a:bodyPr/>
                    <a:lstStyle/>
                    <a:p>
                      <a:pPr marL="0" marR="0" algn="just">
                        <a:spcBef>
                          <a:spcPts val="0"/>
                        </a:spcBef>
                        <a:spcAft>
                          <a:spcPts val="0"/>
                        </a:spcAft>
                      </a:pPr>
                      <a:r>
                        <a:rPr lang="en-US" sz="2400">
                          <a:effectLst/>
                        </a:rPr>
                        <a:t>dc</a:t>
                      </a:r>
                      <a:r>
                        <a:rPr lang="el-GR" sz="2400">
                          <a:effectLst/>
                        </a:rPr>
                        <a:t>.</a:t>
                      </a:r>
                      <a:r>
                        <a:rPr lang="en-US" sz="2400">
                          <a:effectLst/>
                        </a:rPr>
                        <a:t>rights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c>
                  <a:txBody>
                    <a:bodyPr/>
                    <a:lstStyle/>
                    <a:p>
                      <a:pPr marL="0" marR="0" algn="just">
                        <a:spcBef>
                          <a:spcPts val="0"/>
                        </a:spcBef>
                        <a:spcAft>
                          <a:spcPts val="0"/>
                        </a:spcAft>
                      </a:pPr>
                      <a:r>
                        <a:rPr lang="en-US" sz="2400" dirty="0">
                          <a:effectLst/>
                        </a:rPr>
                        <a:t>http</a:t>
                      </a:r>
                      <a:r>
                        <a:rPr lang="el-GR" sz="2400" dirty="0">
                          <a:effectLst/>
                        </a:rPr>
                        <a:t>://</a:t>
                      </a:r>
                      <a:r>
                        <a:rPr lang="en-US" sz="2400" dirty="0" err="1">
                          <a:effectLst/>
                        </a:rPr>
                        <a:t>creativecommons</a:t>
                      </a:r>
                      <a:r>
                        <a:rPr lang="el-GR" sz="2400" dirty="0">
                          <a:effectLst/>
                        </a:rPr>
                        <a:t>.</a:t>
                      </a:r>
                      <a:r>
                        <a:rPr lang="en-US" sz="2400" dirty="0">
                          <a:effectLst/>
                        </a:rPr>
                        <a:t>org</a:t>
                      </a:r>
                      <a:r>
                        <a:rPr lang="el-GR" sz="2400" dirty="0">
                          <a:effectLst/>
                        </a:rPr>
                        <a:t>/</a:t>
                      </a:r>
                      <a:r>
                        <a:rPr lang="en-US" sz="2400" dirty="0">
                          <a:effectLst/>
                        </a:rPr>
                        <a:t>licenses</a:t>
                      </a:r>
                      <a:r>
                        <a:rPr lang="el-GR" sz="2400" dirty="0">
                          <a:effectLst/>
                        </a:rPr>
                        <a:t>/</a:t>
                      </a:r>
                      <a:r>
                        <a:rPr lang="en-US" sz="2400" dirty="0">
                          <a:effectLst/>
                        </a:rPr>
                        <a:t>by</a:t>
                      </a:r>
                      <a:r>
                        <a:rPr lang="el-GR" sz="2400" dirty="0">
                          <a:effectLst/>
                        </a:rPr>
                        <a:t>/4.0/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0" marR="51430" marT="0" marB="0" anchor="ctr"/>
                </a:tc>
              </a:tr>
            </a:tbl>
          </a:graphicData>
        </a:graphic>
      </p:graphicFrame>
    </p:spTree>
    <p:extLst>
      <p:ext uri="{BB962C8B-B14F-4D97-AF65-F5344CB8AC3E}">
        <p14:creationId xmlns:p14="http://schemas.microsoft.com/office/powerpoint/2010/main" val="98917792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l-GR" smtClean="0"/>
              <a:t>From DSpace to Europeana (4)</a:t>
            </a:r>
          </a:p>
        </p:txBody>
      </p:sp>
      <p:sp>
        <p:nvSpPr>
          <p:cNvPr id="44035" name="Content Placeholder 2"/>
          <p:cNvSpPr>
            <a:spLocks noGrp="1"/>
          </p:cNvSpPr>
          <p:nvPr>
            <p:ph idx="1"/>
          </p:nvPr>
        </p:nvSpPr>
        <p:spPr/>
        <p:txBody>
          <a:bodyPr>
            <a:normAutofit/>
          </a:bodyPr>
          <a:lstStyle/>
          <a:p>
            <a:r>
              <a:rPr lang="en-US" altLang="el-GR" sz="2800" dirty="0" smtClean="0"/>
              <a:t>Output description (RDF/XML abbreviated)</a:t>
            </a:r>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356</a:t>
            </a:fld>
            <a:endParaRPr lang="en-US"/>
          </a:p>
        </p:txBody>
      </p:sp>
      <p:graphicFrame>
        <p:nvGraphicFramePr>
          <p:cNvPr id="4" name="Table 3"/>
          <p:cNvGraphicFramePr>
            <a:graphicFrameLocks noGrp="1"/>
          </p:cNvGraphicFramePr>
          <p:nvPr>
            <p:extLst/>
          </p:nvPr>
        </p:nvGraphicFramePr>
        <p:xfrm>
          <a:off x="1095313" y="2342176"/>
          <a:ext cx="10098505" cy="3901440"/>
        </p:xfrm>
        <a:graphic>
          <a:graphicData uri="http://schemas.openxmlformats.org/drawingml/2006/table">
            <a:tbl>
              <a:tblPr bandRow="1">
                <a:tableStyleId>{5C22544A-7EE6-4342-B048-85BDC9FD1C3A}</a:tableStyleId>
              </a:tblPr>
              <a:tblGrid>
                <a:gridCol w="10098505"/>
              </a:tblGrid>
              <a:tr h="3838618">
                <a:tc>
                  <a:txBody>
                    <a:bodyPr/>
                    <a:lstStyle/>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&lt;</a:t>
                      </a:r>
                      <a:r>
                        <a:rPr lang="en-US" sz="1600" dirty="0" err="1">
                          <a:effectLst/>
                          <a:latin typeface="Courier New" panose="02070309020205020404" pitchFamily="49" charset="0"/>
                          <a:cs typeface="Courier New" panose="02070309020205020404" pitchFamily="49" charset="0"/>
                        </a:rPr>
                        <a:t>edm:ProvidedCHO</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rdf:about</a:t>
                      </a:r>
                      <a:r>
                        <a:rPr lang="en-US" sz="1600" dirty="0">
                          <a:effectLst/>
                          <a:latin typeface="Courier New" panose="02070309020205020404" pitchFamily="49" charset="0"/>
                          <a:cs typeface="Courier New" panose="02070309020205020404" pitchFamily="49" charset="0"/>
                        </a:rPr>
                        <a:t>="http://www.example.org/handle/11340/615"&gt;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dc:creator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rdf:resource</a:t>
                      </a:r>
                      <a:r>
                        <a:rPr lang="en-US" sz="1600" dirty="0">
                          <a:effectLst/>
                          <a:latin typeface="Courier New" panose="02070309020205020404" pitchFamily="49" charset="0"/>
                          <a:cs typeface="Courier New" panose="02070309020205020404" pitchFamily="49" charset="0"/>
                        </a:rPr>
                        <a:t>="http://www.example.org/persons#G.C. </a:t>
                      </a:r>
                      <a:r>
                        <a:rPr lang="en-US" sz="1600" dirty="0" err="1">
                          <a:effectLst/>
                          <a:latin typeface="Courier New" panose="02070309020205020404" pitchFamily="49" charset="0"/>
                          <a:cs typeface="Courier New" panose="02070309020205020404" pitchFamily="49" charset="0"/>
                        </a:rPr>
                        <a:t>Zalidis</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dc:creator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rdf:resource</a:t>
                      </a:r>
                      <a:r>
                        <a:rPr lang="en-US" sz="1600" dirty="0">
                          <a:effectLst/>
                          <a:latin typeface="Courier New" panose="02070309020205020404" pitchFamily="49" charset="0"/>
                          <a:cs typeface="Courier New" panose="02070309020205020404" pitchFamily="49" charset="0"/>
                        </a:rPr>
                        <a:t>="http://www.example.org/persons#A. </a:t>
                      </a:r>
                      <a:r>
                        <a:rPr lang="en-US" sz="1600" dirty="0" err="1">
                          <a:effectLst/>
                          <a:latin typeface="Courier New" panose="02070309020205020404" pitchFamily="49" charset="0"/>
                          <a:cs typeface="Courier New" panose="02070309020205020404" pitchFamily="49" charset="0"/>
                        </a:rPr>
                        <a:t>Mantzavelas</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dc:creator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rdf:resource</a:t>
                      </a:r>
                      <a:r>
                        <a:rPr lang="en-US" sz="1600" dirty="0">
                          <a:effectLst/>
                          <a:latin typeface="Courier New" panose="02070309020205020404" pitchFamily="49" charset="0"/>
                          <a:cs typeface="Courier New" panose="02070309020205020404" pitchFamily="49" charset="0"/>
                        </a:rPr>
                        <a:t>="http://www.example.org/persons#E. </a:t>
                      </a:r>
                      <a:r>
                        <a:rPr lang="en-US" sz="1600" dirty="0" err="1">
                          <a:effectLst/>
                          <a:latin typeface="Courier New" panose="02070309020205020404" pitchFamily="49" charset="0"/>
                          <a:cs typeface="Courier New" panose="02070309020205020404" pitchFamily="49" charset="0"/>
                        </a:rPr>
                        <a:t>Fitoka</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dc:title</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Wetland habitat mapping</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dc:title</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dc:publisher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rdf:resource</a:t>
                      </a:r>
                      <a:r>
                        <a:rPr lang="en-US" sz="1600" dirty="0">
                          <a:effectLst/>
                          <a:latin typeface="Courier New" panose="02070309020205020404" pitchFamily="49" charset="0"/>
                          <a:cs typeface="Courier New" panose="02070309020205020404" pitchFamily="49" charset="0"/>
                        </a:rPr>
                        <a:t>="http://www.example.org/publishers#Greek Biotope-Wetland Centre"/&gt;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smtClean="0">
                          <a:effectLst/>
                          <a:latin typeface="Courier New" panose="02070309020205020404" pitchFamily="49" charset="0"/>
                          <a:cs typeface="Courier New" panose="02070309020205020404" pitchFamily="49" charset="0"/>
                        </a:rPr>
                        <a:t>dc:date</a:t>
                      </a:r>
                      <a:r>
                        <a:rPr lang="en-US" sz="1600" dirty="0" smtClean="0">
                          <a:effectLst/>
                          <a:latin typeface="Courier New" panose="02070309020205020404" pitchFamily="49" charset="0"/>
                          <a:cs typeface="Courier New" panose="02070309020205020404" pitchFamily="49" charset="0"/>
                        </a:rPr>
                        <a:t>&gt;1995&lt;/</a:t>
                      </a:r>
                      <a:r>
                        <a:rPr lang="en-US" sz="1600" dirty="0" err="1">
                          <a:effectLst/>
                          <a:latin typeface="Courier New" panose="02070309020205020404" pitchFamily="49" charset="0"/>
                          <a:cs typeface="Courier New" panose="02070309020205020404" pitchFamily="49" charset="0"/>
                        </a:rPr>
                        <a:t>dc:date</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dcterms:spatial</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rdf:resource</a:t>
                      </a:r>
                      <a:r>
                        <a:rPr lang="en-US" sz="1600" dirty="0">
                          <a:effectLst/>
                          <a:latin typeface="Courier New" panose="02070309020205020404" pitchFamily="49" charset="0"/>
                          <a:cs typeface="Courier New" panose="02070309020205020404" pitchFamily="49" charset="0"/>
                        </a:rPr>
                        <a:t>="http://www.example.org/spatial_terms#Thermi"/&gt;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dc:type</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rdf:resource</a:t>
                      </a:r>
                      <a:r>
                        <a:rPr lang="en-US" sz="1600" dirty="0">
                          <a:effectLst/>
                          <a:latin typeface="Courier New" panose="02070309020205020404" pitchFamily="49" charset="0"/>
                          <a:cs typeface="Courier New" panose="02070309020205020404" pitchFamily="49" charset="0"/>
                        </a:rPr>
                        <a:t>="http://www.example.org/types#Article"/&gt;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dc:rights</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http://creativecommons.org/licenses/by/4.0/</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  &lt;/</a:t>
                      </a:r>
                      <a:r>
                        <a:rPr lang="en-US" sz="1600" dirty="0" err="1">
                          <a:effectLst/>
                          <a:latin typeface="Courier New" panose="02070309020205020404" pitchFamily="49" charset="0"/>
                          <a:cs typeface="Courier New" panose="02070309020205020404" pitchFamily="49" charset="0"/>
                        </a:rPr>
                        <a:t>dc:rights</a:t>
                      </a:r>
                      <a:r>
                        <a:rPr lang="en-US" sz="1600" dirty="0">
                          <a:effectLst/>
                          <a:latin typeface="Courier New" panose="02070309020205020404" pitchFamily="49" charset="0"/>
                          <a:cs typeface="Courier New" panose="02070309020205020404" pitchFamily="49" charset="0"/>
                        </a:rPr>
                        <a:t>&gt;</a:t>
                      </a:r>
                    </a:p>
                    <a:p>
                      <a:pPr marL="180000" marR="0">
                        <a:spcBef>
                          <a:spcPts val="0"/>
                        </a:spcBef>
                        <a:spcAft>
                          <a:spcPts val="0"/>
                        </a:spcAft>
                      </a:pPr>
                      <a:r>
                        <a:rPr lang="en-US" sz="1600" dirty="0">
                          <a:effectLst/>
                          <a:latin typeface="Courier New" panose="02070309020205020404" pitchFamily="49" charset="0"/>
                          <a:cs typeface="Courier New" panose="02070309020205020404" pitchFamily="49" charset="0"/>
                        </a:rPr>
                        <a:t>&lt;/</a:t>
                      </a:r>
                      <a:r>
                        <a:rPr lang="en-US" sz="1600" dirty="0" err="1">
                          <a:effectLst/>
                          <a:latin typeface="Courier New" panose="02070309020205020404" pitchFamily="49" charset="0"/>
                          <a:cs typeface="Courier New" panose="02070309020205020404" pitchFamily="49" charset="0"/>
                        </a:rPr>
                        <a:t>edm:ProvidedCHO</a:t>
                      </a:r>
                      <a:r>
                        <a:rPr lang="en-US" sz="1600" dirty="0">
                          <a:effectLst/>
                          <a:latin typeface="Courier New" panose="02070309020205020404" pitchFamily="49" charset="0"/>
                          <a:cs typeface="Courier New" panose="02070309020205020404" pitchFamily="49" charset="0"/>
                        </a:rPr>
                        <a:t>&gt;</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51440" marR="51440" marT="0" marB="0" anchor="ctr"/>
                </a:tc>
              </a:tr>
            </a:tbl>
          </a:graphicData>
        </a:graphic>
      </p:graphicFrame>
    </p:spTree>
    <p:extLst>
      <p:ext uri="{BB962C8B-B14F-4D97-AF65-F5344CB8AC3E}">
        <p14:creationId xmlns:p14="http://schemas.microsoft.com/office/powerpoint/2010/main" val="251342059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l-GR" smtClean="0"/>
              <a:t>From DSpace to Europeana (5)</a:t>
            </a:r>
          </a:p>
        </p:txBody>
      </p:sp>
      <p:sp>
        <p:nvSpPr>
          <p:cNvPr id="45059" name="Content Placeholder 2"/>
          <p:cNvSpPr>
            <a:spLocks noGrp="1"/>
          </p:cNvSpPr>
          <p:nvPr>
            <p:ph idx="1"/>
          </p:nvPr>
        </p:nvSpPr>
        <p:spPr/>
        <p:txBody>
          <a:bodyPr>
            <a:normAutofit/>
          </a:bodyPr>
          <a:lstStyle/>
          <a:p>
            <a:r>
              <a:rPr lang="en-US" altLang="el-GR" sz="3200" dirty="0" err="1" smtClean="0"/>
              <a:t>DSpace</a:t>
            </a:r>
            <a:r>
              <a:rPr lang="en-US" altLang="el-GR" sz="3200" dirty="0" smtClean="0"/>
              <a:t> relational database schema</a:t>
            </a:r>
          </a:p>
          <a:p>
            <a:pPr lvl="1"/>
            <a:r>
              <a:rPr lang="en-US" altLang="el-GR" sz="2800" dirty="0" smtClean="0"/>
              <a:t>Basic infrastructure</a:t>
            </a:r>
          </a:p>
          <a:p>
            <a:pPr lvl="1"/>
            <a:r>
              <a:rPr lang="en-US" altLang="el-GR" sz="2800" dirty="0" smtClean="0"/>
              <a:t>Allows arbitrary schemas and vocabularies</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357</a:t>
            </a:fld>
            <a:endParaRPr lang="en-US"/>
          </a:p>
        </p:txBody>
      </p:sp>
      <p:pic>
        <p:nvPicPr>
          <p:cNvPr id="450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7465" y="3530515"/>
            <a:ext cx="10027974" cy="22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518773"/>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l-GR" smtClean="0"/>
              <a:t>From DSpace to Europeana (6)</a:t>
            </a:r>
          </a:p>
        </p:txBody>
      </p:sp>
      <p:sp>
        <p:nvSpPr>
          <p:cNvPr id="3" name="Content Placeholder 2"/>
          <p:cNvSpPr>
            <a:spLocks noGrp="1"/>
          </p:cNvSpPr>
          <p:nvPr>
            <p:ph idx="1"/>
          </p:nvPr>
        </p:nvSpPr>
        <p:spPr>
          <a:xfrm>
            <a:off x="1098000" y="1846800"/>
            <a:ext cx="10515600" cy="4683459"/>
          </a:xfrm>
        </p:spPr>
        <p:txBody>
          <a:bodyPr>
            <a:normAutofit/>
          </a:bodyPr>
          <a:lstStyle/>
          <a:p>
            <a:pPr>
              <a:defRPr/>
            </a:pPr>
            <a:r>
              <a:rPr lang="en-US" sz="2800" dirty="0" smtClean="0"/>
              <a:t>Triples Maps definitions in R2RML</a:t>
            </a:r>
          </a:p>
          <a:p>
            <a:pPr>
              <a:defRPr/>
            </a:pPr>
            <a:r>
              <a:rPr lang="en-US" sz="2800" dirty="0" smtClean="0"/>
              <a:t>Create </a:t>
            </a:r>
            <a:r>
              <a:rPr lang="en-US" sz="2800" dirty="0"/>
              <a:t>URIs based on </a:t>
            </a:r>
            <a:r>
              <a:rPr lang="en-US" sz="2800" dirty="0" smtClean="0"/>
              <a:t>metadata values </a:t>
            </a:r>
            <a:r>
              <a:rPr lang="en-US" sz="2800" dirty="0"/>
              <a:t>from </a:t>
            </a:r>
            <a:r>
              <a:rPr lang="en-US" sz="2800" dirty="0" err="1" smtClean="0"/>
              <a:t>Dspace</a:t>
            </a:r>
            <a:endParaRPr lang="en-US" sz="2800" dirty="0" smtClean="0"/>
          </a:p>
          <a:p>
            <a:pPr lvl="1">
              <a:defRPr/>
            </a:pPr>
            <a:r>
              <a:rPr lang="en-US" sz="2400" dirty="0" smtClean="0"/>
              <a:t>Example: </a:t>
            </a:r>
            <a:r>
              <a:rPr lang="en-US" sz="2400" dirty="0" err="1" smtClean="0"/>
              <a:t>dc.coverage.spatial</a:t>
            </a:r>
            <a:endParaRPr lang="en-US" sz="2400" dirty="0" smtClean="0"/>
          </a:p>
          <a:p>
            <a:pPr lvl="1">
              <a:defRPr/>
            </a:pPr>
            <a:r>
              <a:rPr lang="en-US" sz="2400" dirty="0" smtClean="0"/>
              <a:t>Subject (</a:t>
            </a:r>
            <a:r>
              <a:rPr lang="en-US" sz="2400" dirty="0" err="1" smtClean="0"/>
              <a:t>rr:subjectMap</a:t>
            </a:r>
            <a:r>
              <a:rPr lang="en-US" sz="2400" dirty="0" smtClean="0"/>
              <a:t> template)</a:t>
            </a:r>
          </a:p>
          <a:p>
            <a:pPr lvl="3">
              <a:defRPr/>
            </a:pPr>
            <a:r>
              <a:rPr lang="en-US" sz="2000" dirty="0" smtClean="0"/>
              <a:t>' </a:t>
            </a:r>
            <a:r>
              <a:rPr lang="en-US" sz="2000" dirty="0"/>
              <a:t>http://</a:t>
            </a:r>
            <a:r>
              <a:rPr lang="en-US" sz="2000" dirty="0" smtClean="0"/>
              <a:t>www.example.org/handle/{"handle</a:t>
            </a:r>
            <a:r>
              <a:rPr lang="en-US" sz="2000" dirty="0"/>
              <a:t>"} </a:t>
            </a:r>
            <a:r>
              <a:rPr lang="en-US" sz="2000" dirty="0" smtClean="0"/>
              <a:t>'</a:t>
            </a:r>
            <a:endParaRPr lang="en-US" sz="2000" dirty="0"/>
          </a:p>
          <a:p>
            <a:pPr lvl="1">
              <a:defRPr/>
            </a:pPr>
            <a:r>
              <a:rPr lang="en-US" sz="2400" dirty="0" smtClean="0"/>
              <a:t>Predicate (</a:t>
            </a:r>
            <a:r>
              <a:rPr lang="en-US" sz="2400" dirty="0" err="1" smtClean="0"/>
              <a:t>rr:predicate</a:t>
            </a:r>
            <a:r>
              <a:rPr lang="en-US" sz="2400" dirty="0" smtClean="0"/>
              <a:t> value)</a:t>
            </a:r>
          </a:p>
          <a:p>
            <a:pPr lvl="3">
              <a:defRPr/>
            </a:pPr>
            <a:r>
              <a:rPr lang="en-US" sz="2000" dirty="0" err="1" smtClean="0"/>
              <a:t>dcterms:spatial</a:t>
            </a:r>
            <a:endParaRPr lang="en-US" sz="2000" dirty="0"/>
          </a:p>
          <a:p>
            <a:pPr lvl="1">
              <a:defRPr/>
            </a:pPr>
            <a:r>
              <a:rPr lang="en-US" sz="2400" dirty="0" smtClean="0"/>
              <a:t>Object (</a:t>
            </a:r>
            <a:r>
              <a:rPr lang="en-US" sz="2400" dirty="0" err="1" smtClean="0"/>
              <a:t>rr:objectMap</a:t>
            </a:r>
            <a:r>
              <a:rPr lang="en-US" sz="2400" dirty="0" smtClean="0"/>
              <a:t> template)</a:t>
            </a:r>
          </a:p>
          <a:p>
            <a:pPr lvl="2">
              <a:defRPr/>
            </a:pPr>
            <a:r>
              <a:rPr lang="en-US" sz="2000" dirty="0" smtClean="0"/>
              <a:t>' </a:t>
            </a:r>
            <a:r>
              <a:rPr lang="en-US" sz="2000" dirty="0"/>
              <a:t>http://www.example.org/spatial_terms</a:t>
            </a:r>
            <a:r>
              <a:rPr lang="en-US" sz="2000" dirty="0" smtClean="0"/>
              <a:t>#{"</a:t>
            </a:r>
            <a:r>
              <a:rPr lang="en-US" sz="2000" dirty="0"/>
              <a:t>text_value"} </a:t>
            </a:r>
            <a:r>
              <a:rPr lang="en-US" sz="2000" dirty="0" smtClean="0"/>
              <a:t>'</a:t>
            </a:r>
            <a:endParaRPr lang="en-US" sz="2000" dirty="0"/>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358</a:t>
            </a:fld>
            <a:endParaRPr lang="en-US"/>
          </a:p>
        </p:txBody>
      </p:sp>
    </p:spTree>
    <p:extLst>
      <p:ext uri="{BB962C8B-B14F-4D97-AF65-F5344CB8AC3E}">
        <p14:creationId xmlns:p14="http://schemas.microsoft.com/office/powerpoint/2010/main" val="15408205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l-GR" smtClean="0"/>
              <a:t>From DSpace to Europeana (7)</a:t>
            </a:r>
          </a:p>
        </p:txBody>
      </p:sp>
      <p:sp>
        <p:nvSpPr>
          <p:cNvPr id="10" name="Date Placeholder 9"/>
          <p:cNvSpPr>
            <a:spLocks noGrp="1"/>
          </p:cNvSpPr>
          <p:nvPr>
            <p:ph type="dt" sz="half" idx="10"/>
          </p:nvPr>
        </p:nvSpPr>
        <p:spPr/>
        <p:txBody>
          <a:bodyPr/>
          <a:lstStyle/>
          <a:p>
            <a:r>
              <a:rPr lang="en-US" smtClean="0"/>
              <a:t>Chapter 4</a:t>
            </a:r>
            <a:endParaRPr lang="en-US"/>
          </a:p>
        </p:txBody>
      </p:sp>
      <p:sp>
        <p:nvSpPr>
          <p:cNvPr id="11" name="Footer Placeholder 10"/>
          <p:cNvSpPr>
            <a:spLocks noGrp="1"/>
          </p:cNvSpPr>
          <p:nvPr>
            <p:ph type="ftr" sz="quarter" idx="11"/>
          </p:nvPr>
        </p:nvSpPr>
        <p:spPr/>
        <p:txBody>
          <a:bodyPr/>
          <a:lstStyle/>
          <a:p>
            <a:r>
              <a:rPr lang="en-US" smtClean="0"/>
              <a:t>Materializing the Web of Linked Data</a:t>
            </a:r>
            <a:endParaRPr lang="en-US"/>
          </a:p>
        </p:txBody>
      </p:sp>
      <p:sp>
        <p:nvSpPr>
          <p:cNvPr id="12" name="Slide Number Placeholder 11"/>
          <p:cNvSpPr>
            <a:spLocks noGrp="1"/>
          </p:cNvSpPr>
          <p:nvPr>
            <p:ph type="sldNum" sz="quarter" idx="12"/>
          </p:nvPr>
        </p:nvSpPr>
        <p:spPr/>
        <p:txBody>
          <a:bodyPr/>
          <a:lstStyle/>
          <a:p>
            <a:fld id="{93ECB2FE-F275-4179-BB2C-35EE9387AA7C}" type="slidenum">
              <a:rPr lang="en-US" smtClean="0"/>
              <a:pPr/>
              <a:t>359</a:t>
            </a:fld>
            <a:endParaRPr lang="en-US"/>
          </a:p>
        </p:txBody>
      </p:sp>
      <p:graphicFrame>
        <p:nvGraphicFramePr>
          <p:cNvPr id="4" name="Table 3"/>
          <p:cNvGraphicFramePr>
            <a:graphicFrameLocks noGrp="1"/>
          </p:cNvGraphicFramePr>
          <p:nvPr>
            <p:extLst/>
          </p:nvPr>
        </p:nvGraphicFramePr>
        <p:xfrm>
          <a:off x="137786" y="2392471"/>
          <a:ext cx="11912252" cy="3840480"/>
        </p:xfrm>
        <a:graphic>
          <a:graphicData uri="http://schemas.openxmlformats.org/drawingml/2006/table">
            <a:tbl>
              <a:tblPr bandRow="1">
                <a:tableStyleId>{5C22544A-7EE6-4342-B048-85BDC9FD1C3A}</a:tableStyleId>
              </a:tblPr>
              <a:tblGrid>
                <a:gridCol w="6050072"/>
                <a:gridCol w="5862180"/>
              </a:tblGrid>
              <a:tr h="380791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map:dc-coverage-spatial</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rr:logicalTable</a:t>
                      </a:r>
                      <a:r>
                        <a:rPr lang="en-US" sz="1400" dirty="0">
                          <a:effectLst/>
                          <a:latin typeface="Courier New" panose="02070309020205020404" pitchFamily="49" charset="0"/>
                          <a:cs typeface="Courier New" panose="02070309020205020404" pitchFamily="49" charset="0"/>
                        </a:rPr>
                        <a:t> &lt;#dc-coverage-spatial-view&gt;;</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rr:subjectMap</a:t>
                      </a:r>
                      <a:r>
                        <a:rPr lang="en-US" sz="14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rr:template</a:t>
                      </a:r>
                      <a:r>
                        <a:rPr lang="en-US" sz="1400" dirty="0">
                          <a:effectLst/>
                          <a:latin typeface="Courier New" panose="02070309020205020404" pitchFamily="49" charset="0"/>
                          <a:cs typeface="Courier New" panose="02070309020205020404" pitchFamily="49" charset="0"/>
                        </a:rPr>
                        <a:t> 'http://www.example.org/handle/{"handle"}';</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rr:predicateObjectMap</a:t>
                      </a:r>
                      <a:r>
                        <a:rPr lang="en-US" sz="14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rr:predicate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dcterms:spatial</a:t>
                      </a:r>
                      <a:r>
                        <a:rPr lang="en-US" sz="14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rr:objectMap</a:t>
                      </a:r>
                      <a:r>
                        <a:rPr lang="en-US" sz="14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rr:template</a:t>
                      </a:r>
                      <a:endParaRPr lang="en-US" sz="2000" dirty="0" smtClean="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'http://www.example.org/spatial_terms#{"text_value"}';</a:t>
                      </a:r>
                      <a:endParaRPr lang="en-US" sz="2000" dirty="0" smtClean="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rr:termType</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rr:IRI</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txBody>
                  <a:tcPr marL="51441" marR="51441" marT="0" marB="0"/>
                </a:tc>
                <a:tc>
                  <a:txBody>
                    <a:bodyPr/>
                    <a:lstStyle/>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&lt;#dc-coverage-spatial-view&gt;</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rr:sqlQuery</a:t>
                      </a:r>
                      <a:r>
                        <a:rPr lang="en-US" sz="1400" dirty="0" smtClean="0">
                          <a:effectLst/>
                          <a:latin typeface="Courier New" panose="02070309020205020404" pitchFamily="49" charset="0"/>
                          <a:cs typeface="Courier New" panose="02070309020205020404" pitchFamily="49" charset="0"/>
                        </a:rPr>
                        <a:t> """</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SELECT </a:t>
                      </a:r>
                      <a:r>
                        <a:rPr lang="en-US" sz="1400" dirty="0" err="1" smtClean="0">
                          <a:effectLst/>
                          <a:latin typeface="Courier New" panose="02070309020205020404" pitchFamily="49" charset="0"/>
                          <a:cs typeface="Courier New" panose="02070309020205020404" pitchFamily="49" charset="0"/>
                        </a:rPr>
                        <a:t>h.handle</a:t>
                      </a:r>
                      <a:r>
                        <a:rPr lang="en-US" sz="1400" dirty="0" smtClean="0">
                          <a:effectLst/>
                          <a:latin typeface="Courier New" panose="02070309020205020404" pitchFamily="49" charset="0"/>
                          <a:cs typeface="Courier New" panose="02070309020205020404" pitchFamily="49" charset="0"/>
                        </a:rPr>
                        <a:t> AS handle, </a:t>
                      </a:r>
                      <a:r>
                        <a:rPr lang="en-US" sz="1400" dirty="0" err="1" smtClean="0">
                          <a:effectLst/>
                          <a:latin typeface="Courier New" panose="02070309020205020404" pitchFamily="49" charset="0"/>
                          <a:cs typeface="Courier New" panose="02070309020205020404" pitchFamily="49" charset="0"/>
                        </a:rPr>
                        <a:t>mv.text_value</a:t>
                      </a:r>
                      <a:r>
                        <a:rPr lang="en-US" sz="1400" dirty="0" smtClean="0">
                          <a:effectLst/>
                          <a:latin typeface="Courier New" panose="02070309020205020404" pitchFamily="49" charset="0"/>
                          <a:cs typeface="Courier New" panose="02070309020205020404" pitchFamily="49" charset="0"/>
                        </a:rPr>
                        <a:t> AS </a:t>
                      </a:r>
                      <a:r>
                        <a:rPr lang="en-US" sz="1400" dirty="0" err="1" smtClean="0">
                          <a:effectLst/>
                          <a:latin typeface="Courier New" panose="02070309020205020404" pitchFamily="49" charset="0"/>
                          <a:cs typeface="Courier New" panose="02070309020205020404" pitchFamily="49" charset="0"/>
                        </a:rPr>
                        <a:t>text_value</a:t>
                      </a:r>
                      <a:endParaRPr lang="en-US" sz="1400" dirty="0" smtClean="0">
                        <a:effectLst/>
                        <a:latin typeface="Courier New" panose="02070309020205020404" pitchFamily="49" charset="0"/>
                        <a:cs typeface="Courier New" panose="02070309020205020404" pitchFamily="49" charset="0"/>
                      </a:endParaRP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FROM handle AS h, item AS </a:t>
                      </a:r>
                      <a:r>
                        <a:rPr lang="en-US" sz="1400" dirty="0" err="1" smtClean="0">
                          <a:effectLst/>
                          <a:latin typeface="Courier New" panose="02070309020205020404" pitchFamily="49" charset="0"/>
                          <a:cs typeface="Courier New" panose="02070309020205020404" pitchFamily="49" charset="0"/>
                        </a:rPr>
                        <a:t>i</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metadatavalue</a:t>
                      </a:r>
                      <a:r>
                        <a:rPr lang="en-US" sz="1400" dirty="0" smtClean="0">
                          <a:effectLst/>
                          <a:latin typeface="Courier New" panose="02070309020205020404" pitchFamily="49" charset="0"/>
                          <a:cs typeface="Courier New" panose="02070309020205020404" pitchFamily="49" charset="0"/>
                        </a:rPr>
                        <a:t> AS mv, </a:t>
                      </a:r>
                      <a:r>
                        <a:rPr lang="en-US" sz="1400" dirty="0" err="1" smtClean="0">
                          <a:effectLst/>
                          <a:latin typeface="Courier New" panose="02070309020205020404" pitchFamily="49" charset="0"/>
                          <a:cs typeface="Courier New" panose="02070309020205020404" pitchFamily="49" charset="0"/>
                        </a:rPr>
                        <a:t>metadataschemaregistry</a:t>
                      </a:r>
                      <a:r>
                        <a:rPr lang="en-US" sz="1400" dirty="0" smtClean="0">
                          <a:effectLst/>
                          <a:latin typeface="Courier New" panose="02070309020205020404" pitchFamily="49" charset="0"/>
                          <a:cs typeface="Courier New" panose="02070309020205020404" pitchFamily="49" charset="0"/>
                        </a:rPr>
                        <a:t> AS </a:t>
                      </a:r>
                      <a:r>
                        <a:rPr lang="en-US" sz="1400" dirty="0" err="1" smtClean="0">
                          <a:effectLst/>
                          <a:latin typeface="Courier New" panose="02070309020205020404" pitchFamily="49" charset="0"/>
                          <a:cs typeface="Courier New" panose="02070309020205020404" pitchFamily="49" charset="0"/>
                        </a:rPr>
                        <a:t>msr</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metadatafieldregistry</a:t>
                      </a:r>
                      <a:r>
                        <a:rPr lang="en-US" sz="1400" dirty="0" smtClean="0">
                          <a:effectLst/>
                          <a:latin typeface="Courier New" panose="02070309020205020404" pitchFamily="49" charset="0"/>
                          <a:cs typeface="Courier New" panose="02070309020205020404" pitchFamily="49" charset="0"/>
                        </a:rPr>
                        <a:t> AS </a:t>
                      </a:r>
                      <a:r>
                        <a:rPr lang="en-US" sz="1400" dirty="0" err="1" smtClean="0">
                          <a:effectLst/>
                          <a:latin typeface="Courier New" panose="02070309020205020404" pitchFamily="49" charset="0"/>
                          <a:cs typeface="Courier New" panose="02070309020205020404" pitchFamily="49" charset="0"/>
                        </a:rPr>
                        <a:t>mfr</a:t>
                      </a:r>
                      <a:r>
                        <a:rPr lang="en-US" sz="1400" dirty="0" smtClean="0">
                          <a:effectLst/>
                          <a:latin typeface="Courier New" panose="02070309020205020404" pitchFamily="49" charset="0"/>
                          <a:cs typeface="Courier New" panose="02070309020205020404" pitchFamily="49" charset="0"/>
                        </a:rPr>
                        <a:t> WHERE</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i.in_archive</a:t>
                      </a:r>
                      <a:r>
                        <a:rPr lang="en-US" sz="1400" dirty="0" smtClean="0">
                          <a:effectLst/>
                          <a:latin typeface="Courier New" panose="02070309020205020404" pitchFamily="49" charset="0"/>
                          <a:cs typeface="Courier New" panose="02070309020205020404" pitchFamily="49" charset="0"/>
                        </a:rPr>
                        <a:t>=TRUE AND </a:t>
                      </a:r>
                      <a:r>
                        <a:rPr lang="en-US" sz="1400" dirty="0" err="1" smtClean="0">
                          <a:effectLst/>
                          <a:latin typeface="Courier New" panose="02070309020205020404" pitchFamily="49" charset="0"/>
                          <a:cs typeface="Courier New" panose="02070309020205020404" pitchFamily="49" charset="0"/>
                        </a:rPr>
                        <a:t>h.resource_id</a:t>
                      </a:r>
                      <a:r>
                        <a:rPr lang="en-US" sz="1400" dirty="0" smtClean="0">
                          <a:effectLst/>
                          <a:latin typeface="Courier New" panose="02070309020205020404" pitchFamily="49" charset="0"/>
                          <a:cs typeface="Courier New" panose="02070309020205020404" pitchFamily="49" charset="0"/>
                        </a:rPr>
                        <a:t>=</a:t>
                      </a:r>
                      <a:r>
                        <a:rPr lang="en-US" sz="1400" dirty="0" err="1" smtClean="0">
                          <a:effectLst/>
                          <a:latin typeface="Courier New" panose="02070309020205020404" pitchFamily="49" charset="0"/>
                          <a:cs typeface="Courier New" panose="02070309020205020404" pitchFamily="49" charset="0"/>
                        </a:rPr>
                        <a:t>i.item_id</a:t>
                      </a:r>
                      <a:r>
                        <a:rPr lang="en-US" sz="1400" dirty="0" smtClean="0">
                          <a:effectLst/>
                          <a:latin typeface="Courier New" panose="02070309020205020404" pitchFamily="49" charset="0"/>
                          <a:cs typeface="Courier New" panose="02070309020205020404" pitchFamily="49" charset="0"/>
                        </a:rPr>
                        <a:t> AND</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h.resource_type_id</a:t>
                      </a:r>
                      <a:r>
                        <a:rPr lang="en-US" sz="1400" dirty="0" smtClean="0">
                          <a:effectLst/>
                          <a:latin typeface="Courier New" panose="02070309020205020404" pitchFamily="49" charset="0"/>
                          <a:cs typeface="Courier New" panose="02070309020205020404" pitchFamily="49" charset="0"/>
                        </a:rPr>
                        <a:t>=2 AND</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msr.metadata_schema_id</a:t>
                      </a:r>
                      <a:r>
                        <a:rPr lang="en-US" sz="1400" dirty="0" smtClean="0">
                          <a:effectLst/>
                          <a:latin typeface="Courier New" panose="02070309020205020404" pitchFamily="49" charset="0"/>
                          <a:cs typeface="Courier New" panose="02070309020205020404" pitchFamily="49" charset="0"/>
                        </a:rPr>
                        <a:t>=</a:t>
                      </a:r>
                      <a:r>
                        <a:rPr lang="en-US" sz="1400" dirty="0" err="1" smtClean="0">
                          <a:effectLst/>
                          <a:latin typeface="Courier New" panose="02070309020205020404" pitchFamily="49" charset="0"/>
                          <a:cs typeface="Courier New" panose="02070309020205020404" pitchFamily="49" charset="0"/>
                        </a:rPr>
                        <a:t>mfr.metadata_schema_id</a:t>
                      </a:r>
                      <a:r>
                        <a:rPr lang="en-US" sz="1400" dirty="0" smtClean="0">
                          <a:effectLst/>
                          <a:latin typeface="Courier New" panose="02070309020205020404" pitchFamily="49" charset="0"/>
                          <a:cs typeface="Courier New" panose="02070309020205020404" pitchFamily="49" charset="0"/>
                        </a:rPr>
                        <a:t> AND</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mfr.metadata_field_id</a:t>
                      </a:r>
                      <a:r>
                        <a:rPr lang="en-US" sz="1400" dirty="0" smtClean="0">
                          <a:effectLst/>
                          <a:latin typeface="Courier New" panose="02070309020205020404" pitchFamily="49" charset="0"/>
                          <a:cs typeface="Courier New" panose="02070309020205020404" pitchFamily="49" charset="0"/>
                        </a:rPr>
                        <a:t>=</a:t>
                      </a:r>
                      <a:r>
                        <a:rPr lang="en-US" sz="1400" dirty="0" err="1" smtClean="0">
                          <a:effectLst/>
                          <a:latin typeface="Courier New" panose="02070309020205020404" pitchFamily="49" charset="0"/>
                          <a:cs typeface="Courier New" panose="02070309020205020404" pitchFamily="49" charset="0"/>
                        </a:rPr>
                        <a:t>mv.metadata_field_id</a:t>
                      </a:r>
                      <a:r>
                        <a:rPr lang="en-US" sz="1400" dirty="0" smtClean="0">
                          <a:effectLst/>
                          <a:latin typeface="Courier New" panose="02070309020205020404" pitchFamily="49" charset="0"/>
                          <a:cs typeface="Courier New" panose="02070309020205020404" pitchFamily="49" charset="0"/>
                        </a:rPr>
                        <a:t> AND</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mv.text_value</a:t>
                      </a:r>
                      <a:r>
                        <a:rPr lang="en-US" sz="1400" dirty="0" smtClean="0">
                          <a:effectLst/>
                          <a:latin typeface="Courier New" panose="02070309020205020404" pitchFamily="49" charset="0"/>
                          <a:cs typeface="Courier New" panose="02070309020205020404" pitchFamily="49" charset="0"/>
                        </a:rPr>
                        <a:t> is not null AND </a:t>
                      </a:r>
                      <a:r>
                        <a:rPr lang="en-US" sz="1400" dirty="0" err="1" smtClean="0">
                          <a:effectLst/>
                          <a:latin typeface="Courier New" panose="02070309020205020404" pitchFamily="49" charset="0"/>
                          <a:cs typeface="Courier New" panose="02070309020205020404" pitchFamily="49" charset="0"/>
                        </a:rPr>
                        <a:t>i.item_id</a:t>
                      </a:r>
                      <a:r>
                        <a:rPr lang="en-US" sz="1400" dirty="0" smtClean="0">
                          <a:effectLst/>
                          <a:latin typeface="Courier New" panose="02070309020205020404" pitchFamily="49" charset="0"/>
                          <a:cs typeface="Courier New" panose="02070309020205020404" pitchFamily="49" charset="0"/>
                        </a:rPr>
                        <a:t>=</a:t>
                      </a:r>
                      <a:r>
                        <a:rPr lang="en-US" sz="1400" dirty="0" err="1" smtClean="0">
                          <a:effectLst/>
                          <a:latin typeface="Courier New" panose="02070309020205020404" pitchFamily="49" charset="0"/>
                          <a:cs typeface="Courier New" panose="02070309020205020404" pitchFamily="49" charset="0"/>
                        </a:rPr>
                        <a:t>mv.item_id</a:t>
                      </a:r>
                      <a:r>
                        <a:rPr lang="en-US" sz="1400" dirty="0" smtClean="0">
                          <a:effectLst/>
                          <a:latin typeface="Courier New" panose="02070309020205020404" pitchFamily="49" charset="0"/>
                          <a:cs typeface="Courier New" panose="02070309020205020404" pitchFamily="49" charset="0"/>
                        </a:rPr>
                        <a:t> AND  </a:t>
                      </a:r>
                      <a:r>
                        <a:rPr lang="en-US" sz="1400" dirty="0" err="1" smtClean="0">
                          <a:effectLst/>
                          <a:latin typeface="Courier New" panose="02070309020205020404" pitchFamily="49" charset="0"/>
                          <a:cs typeface="Courier New" panose="02070309020205020404" pitchFamily="49" charset="0"/>
                        </a:rPr>
                        <a:t>msr.namespace</a:t>
                      </a:r>
                      <a:r>
                        <a:rPr lang="en-US" sz="1400" dirty="0" smtClean="0">
                          <a:effectLst/>
                          <a:latin typeface="Courier New" panose="02070309020205020404" pitchFamily="49" charset="0"/>
                          <a:cs typeface="Courier New" panose="02070309020205020404" pitchFamily="49" charset="0"/>
                        </a:rPr>
                        <a:t>='http://dublincore.org/documents/</a:t>
                      </a:r>
                      <a:r>
                        <a:rPr lang="en-US" sz="1400" dirty="0" err="1" smtClean="0">
                          <a:effectLst/>
                          <a:latin typeface="Courier New" panose="02070309020205020404" pitchFamily="49" charset="0"/>
                          <a:cs typeface="Courier New" panose="02070309020205020404" pitchFamily="49" charset="0"/>
                        </a:rPr>
                        <a:t>dcmi</a:t>
                      </a:r>
                      <a:r>
                        <a:rPr lang="en-US" sz="1400" dirty="0" smtClean="0">
                          <a:effectLst/>
                          <a:latin typeface="Courier New" panose="02070309020205020404" pitchFamily="49" charset="0"/>
                          <a:cs typeface="Courier New" panose="02070309020205020404" pitchFamily="49" charset="0"/>
                        </a:rPr>
                        <a:t>-terms/'</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AND </a:t>
                      </a:r>
                      <a:r>
                        <a:rPr lang="en-US" sz="1400" dirty="0" err="1" smtClean="0">
                          <a:effectLst/>
                          <a:latin typeface="Courier New" panose="02070309020205020404" pitchFamily="49" charset="0"/>
                          <a:cs typeface="Courier New" panose="02070309020205020404" pitchFamily="49" charset="0"/>
                        </a:rPr>
                        <a:t>mfr.element</a:t>
                      </a:r>
                      <a:r>
                        <a:rPr lang="en-US" sz="1400" dirty="0" smtClean="0">
                          <a:effectLst/>
                          <a:latin typeface="Courier New" panose="02070309020205020404" pitchFamily="49" charset="0"/>
                          <a:cs typeface="Courier New" panose="02070309020205020404" pitchFamily="49" charset="0"/>
                        </a:rPr>
                        <a:t>='coverage' AND </a:t>
                      </a:r>
                      <a:r>
                        <a:rPr lang="en-US" sz="1400" dirty="0" err="1" smtClean="0">
                          <a:effectLst/>
                          <a:latin typeface="Courier New" panose="02070309020205020404" pitchFamily="49" charset="0"/>
                          <a:cs typeface="Courier New" panose="02070309020205020404" pitchFamily="49" charset="0"/>
                        </a:rPr>
                        <a:t>mfr.qualifier</a:t>
                      </a:r>
                      <a:r>
                        <a:rPr lang="en-US" sz="1400" dirty="0" smtClean="0">
                          <a:effectLst/>
                          <a:latin typeface="Courier New" panose="02070309020205020404" pitchFamily="49" charset="0"/>
                          <a:cs typeface="Courier New" panose="02070309020205020404" pitchFamily="49" charset="0"/>
                        </a:rPr>
                        <a:t>='spatial'</a:t>
                      </a:r>
                    </a:p>
                    <a:p>
                      <a:pPr marL="180000" marR="0">
                        <a:spcBef>
                          <a:spcPts val="0"/>
                        </a:spcBef>
                        <a:spcAft>
                          <a:spcPts val="0"/>
                        </a:spcAft>
                      </a:pP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51441" marR="51441" marT="0" marB="0"/>
                </a:tc>
              </a:tr>
            </a:tbl>
          </a:graphicData>
        </a:graphic>
      </p:graphicFrame>
      <p:sp>
        <p:nvSpPr>
          <p:cNvPr id="5" name="Content Placeholder 2"/>
          <p:cNvSpPr txBox="1">
            <a:spLocks/>
          </p:cNvSpPr>
          <p:nvPr/>
        </p:nvSpPr>
        <p:spPr>
          <a:xfrm>
            <a:off x="1098000" y="1846800"/>
            <a:ext cx="3252537" cy="4683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3200" dirty="0" smtClean="0">
                <a:solidFill>
                  <a:prstClr val="black"/>
                </a:solidFill>
              </a:rPr>
              <a:t>R2RML mapping</a:t>
            </a:r>
          </a:p>
        </p:txBody>
      </p:sp>
    </p:spTree>
    <p:extLst>
      <p:ext uri="{BB962C8B-B14F-4D97-AF65-F5344CB8AC3E}">
        <p14:creationId xmlns:p14="http://schemas.microsoft.com/office/powerpoint/2010/main" val="681058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(2)</a:t>
            </a:r>
            <a:endParaRPr lang="en-US" dirty="0"/>
          </a:p>
        </p:txBody>
      </p:sp>
      <p:sp>
        <p:nvSpPr>
          <p:cNvPr id="3" name="Content Placeholder 2"/>
          <p:cNvSpPr>
            <a:spLocks noGrp="1"/>
          </p:cNvSpPr>
          <p:nvPr>
            <p:ph idx="1"/>
          </p:nvPr>
        </p:nvSpPr>
        <p:spPr/>
        <p:txBody>
          <a:bodyPr>
            <a:normAutofit/>
          </a:bodyPr>
          <a:lstStyle/>
          <a:p>
            <a:r>
              <a:rPr lang="en-US" sz="3200" dirty="0" smtClean="0"/>
              <a:t>(Simple) annotation</a:t>
            </a:r>
          </a:p>
          <a:p>
            <a:pPr lvl="1"/>
            <a:r>
              <a:rPr lang="en-US" sz="2800" dirty="0" smtClean="0"/>
              <a:t>Uses </a:t>
            </a:r>
            <a:r>
              <a:rPr lang="en-US" sz="2800" dirty="0"/>
              <a:t>keywords or other ad hoc </a:t>
            </a:r>
            <a:r>
              <a:rPr lang="en-US" sz="2800" dirty="0" smtClean="0"/>
              <a:t>serialization</a:t>
            </a:r>
          </a:p>
          <a:p>
            <a:pPr lvl="2"/>
            <a:r>
              <a:rPr lang="en-US" sz="2000" dirty="0" smtClean="0"/>
              <a:t>Impedes </a:t>
            </a:r>
            <a:r>
              <a:rPr lang="en-US" sz="2000" dirty="0"/>
              <a:t>further processing of the metadata</a:t>
            </a:r>
            <a:endParaRPr lang="en-US" sz="2000" dirty="0" smtClean="0"/>
          </a:p>
          <a:p>
            <a:r>
              <a:rPr lang="en-US" sz="3200" dirty="0" smtClean="0"/>
              <a:t>Semantic annotation</a:t>
            </a:r>
          </a:p>
          <a:p>
            <a:pPr lvl="1"/>
            <a:r>
              <a:rPr lang="en-US" sz="2800" dirty="0" smtClean="0"/>
              <a:t>Describe </a:t>
            </a:r>
            <a:r>
              <a:rPr lang="en-US" sz="2800" dirty="0"/>
              <a:t>the data using a common, established </a:t>
            </a:r>
            <a:r>
              <a:rPr lang="en-US" sz="2800" dirty="0" smtClean="0"/>
              <a:t>way</a:t>
            </a:r>
          </a:p>
          <a:p>
            <a:pPr lvl="1"/>
            <a:r>
              <a:rPr lang="en-US" sz="2800" dirty="0" smtClean="0"/>
              <a:t>Addition </a:t>
            </a:r>
            <a:r>
              <a:rPr lang="en-US" sz="2800" dirty="0"/>
              <a:t>of the semantics in the annotation (i.e. the metadata)</a:t>
            </a:r>
          </a:p>
          <a:p>
            <a:pPr lvl="1"/>
            <a:r>
              <a:rPr lang="en-US" sz="2800" dirty="0"/>
              <a:t>In a way that the annotation will be machine-</a:t>
            </a:r>
            <a:r>
              <a:rPr lang="en-US" sz="2800" dirty="0" err="1"/>
              <a:t>processable</a:t>
            </a:r>
            <a:endParaRPr lang="en-US" sz="2800" dirty="0"/>
          </a:p>
          <a:p>
            <a:pPr lvl="2"/>
            <a:r>
              <a:rPr lang="en-US" sz="2000" dirty="0"/>
              <a:t>In order to be able to infer additional knowledge</a:t>
            </a:r>
          </a:p>
          <a:p>
            <a:pPr lvl="1"/>
            <a:endParaRPr lang="en-US" sz="2800" dirty="0"/>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36</a:t>
            </a:fld>
            <a:endParaRPr lang="en-US"/>
          </a:p>
        </p:txBody>
      </p:sp>
    </p:spTree>
    <p:extLst>
      <p:ext uri="{BB962C8B-B14F-4D97-AF65-F5344CB8AC3E}">
        <p14:creationId xmlns:p14="http://schemas.microsoft.com/office/powerpoint/2010/main" val="167069860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l-GR" smtClean="0"/>
              <a:t>From DSpace to Europeana (8)</a:t>
            </a:r>
          </a:p>
        </p:txBody>
      </p:sp>
      <p:sp>
        <p:nvSpPr>
          <p:cNvPr id="48131" name="Content Placeholder 2"/>
          <p:cNvSpPr>
            <a:spLocks noGrp="1"/>
          </p:cNvSpPr>
          <p:nvPr>
            <p:ph idx="1"/>
          </p:nvPr>
        </p:nvSpPr>
        <p:spPr/>
        <p:txBody>
          <a:bodyPr>
            <a:normAutofit/>
          </a:bodyPr>
          <a:lstStyle/>
          <a:p>
            <a:r>
              <a:rPr lang="en-US" altLang="el-GR" sz="3200" dirty="0" smtClean="0"/>
              <a:t>Technical vs. Bibliographic dimension</a:t>
            </a:r>
          </a:p>
          <a:p>
            <a:r>
              <a:rPr lang="en-US" altLang="el-GR" sz="3200" dirty="0" smtClean="0"/>
              <a:t>Widespread ontologies have to be used where applicable</a:t>
            </a:r>
          </a:p>
          <a:p>
            <a:r>
              <a:rPr lang="en-US" altLang="el-GR" sz="3200" dirty="0" smtClean="0"/>
              <a:t>Linking the data to third party datasets using other </a:t>
            </a:r>
            <a:r>
              <a:rPr lang="en-US" altLang="el-GR" sz="3200" dirty="0" err="1" smtClean="0"/>
              <a:t>datasets’</a:t>
            </a:r>
            <a:r>
              <a:rPr lang="en-US" altLang="el-GR" sz="3200" dirty="0" smtClean="0"/>
              <a:t> identifiers is also an aspect</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360</a:t>
            </a:fld>
            <a:endParaRPr lang="en-US"/>
          </a:p>
        </p:txBody>
      </p:sp>
    </p:spTree>
    <p:extLst>
      <p:ext uri="{BB962C8B-B14F-4D97-AF65-F5344CB8AC3E}">
        <p14:creationId xmlns:p14="http://schemas.microsoft.com/office/powerpoint/2010/main" val="1907552781"/>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endParaRPr lang="el-GR" sz="3200" dirty="0" smtClean="0">
              <a:solidFill>
                <a:schemeClr val="tx1">
                  <a:lumMod val="50000"/>
                  <a:lumOff val="50000"/>
                </a:schemeClr>
              </a:solidFill>
            </a:endParaRPr>
          </a:p>
          <a:p>
            <a:r>
              <a:rPr lang="en-US" sz="3200" dirty="0">
                <a:solidFill>
                  <a:schemeClr val="tx1">
                    <a:lumMod val="50000"/>
                    <a:lumOff val="50000"/>
                  </a:schemeClr>
                </a:solidFill>
              </a:rPr>
              <a:t>Motivation-Benefits</a:t>
            </a:r>
          </a:p>
          <a:p>
            <a:r>
              <a:rPr lang="en-US" sz="3200" dirty="0" smtClean="0">
                <a:solidFill>
                  <a:schemeClr val="tx1">
                    <a:lumMod val="50000"/>
                    <a:lumOff val="50000"/>
                  </a:schemeClr>
                </a:solidFill>
              </a:rPr>
              <a:t>Classification of approaches</a:t>
            </a:r>
          </a:p>
          <a:p>
            <a:r>
              <a:rPr lang="en-US" sz="3200" dirty="0">
                <a:solidFill>
                  <a:schemeClr val="tx1">
                    <a:lumMod val="50000"/>
                    <a:lumOff val="50000"/>
                  </a:schemeClr>
                </a:solidFill>
              </a:rPr>
              <a:t>Creating </a:t>
            </a:r>
            <a:r>
              <a:rPr lang="en-US" sz="3200" dirty="0" smtClean="0">
                <a:solidFill>
                  <a:schemeClr val="tx1">
                    <a:lumMod val="50000"/>
                    <a:lumOff val="50000"/>
                  </a:schemeClr>
                </a:solidFill>
              </a:rPr>
              <a:t>ontology </a:t>
            </a:r>
            <a:r>
              <a:rPr lang="en-US" sz="3200" dirty="0">
                <a:solidFill>
                  <a:schemeClr val="tx1">
                    <a:lumMod val="50000"/>
                    <a:lumOff val="50000"/>
                  </a:schemeClr>
                </a:solidFill>
              </a:rPr>
              <a:t>and </a:t>
            </a:r>
            <a:r>
              <a:rPr lang="en-US" sz="3200" dirty="0" smtClean="0">
                <a:solidFill>
                  <a:schemeClr val="tx1">
                    <a:lumMod val="50000"/>
                    <a:lumOff val="50000"/>
                  </a:schemeClr>
                </a:solidFill>
              </a:rPr>
              <a:t>triples </a:t>
            </a:r>
            <a:r>
              <a:rPr lang="en-US" sz="3200" dirty="0">
                <a:solidFill>
                  <a:schemeClr val="tx1">
                    <a:lumMod val="50000"/>
                    <a:lumOff val="50000"/>
                  </a:schemeClr>
                </a:solidFill>
              </a:rPr>
              <a:t>from a </a:t>
            </a:r>
            <a:r>
              <a:rPr lang="en-US" sz="3200" dirty="0" smtClean="0">
                <a:solidFill>
                  <a:schemeClr val="tx1">
                    <a:lumMod val="50000"/>
                    <a:lumOff val="50000"/>
                  </a:schemeClr>
                </a:solidFill>
              </a:rPr>
              <a:t>relational database</a:t>
            </a:r>
          </a:p>
          <a:p>
            <a:r>
              <a:rPr lang="en-US" sz="3200" dirty="0" smtClean="0">
                <a:solidFill>
                  <a:schemeClr val="tx1">
                    <a:lumMod val="50000"/>
                    <a:lumOff val="50000"/>
                  </a:schemeClr>
                </a:solidFill>
              </a:rPr>
              <a:t>Complete example</a:t>
            </a:r>
          </a:p>
          <a:p>
            <a:r>
              <a:rPr lang="en-US" sz="3200" dirty="0" smtClean="0"/>
              <a:t>Future outlook</a:t>
            </a:r>
          </a:p>
          <a:p>
            <a:endParaRPr lang="en-US" sz="3200" dirty="0"/>
          </a:p>
        </p:txBody>
      </p:sp>
      <p:sp>
        <p:nvSpPr>
          <p:cNvPr id="9" name="Date Placeholder 8"/>
          <p:cNvSpPr>
            <a:spLocks noGrp="1"/>
          </p:cNvSpPr>
          <p:nvPr>
            <p:ph type="dt" sz="half" idx="10"/>
          </p:nvPr>
        </p:nvSpPr>
        <p:spPr/>
        <p:txBody>
          <a:bodyPr/>
          <a:lstStyle/>
          <a:p>
            <a:r>
              <a:rPr lang="en-US" smtClean="0"/>
              <a:t>Chapter 4</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11" name="Slide Number Placeholder 10"/>
          <p:cNvSpPr>
            <a:spLocks noGrp="1"/>
          </p:cNvSpPr>
          <p:nvPr>
            <p:ph type="sldNum" sz="quarter" idx="12"/>
          </p:nvPr>
        </p:nvSpPr>
        <p:spPr/>
        <p:txBody>
          <a:bodyPr/>
          <a:lstStyle/>
          <a:p>
            <a:fld id="{93ECB2FE-F275-4179-BB2C-35EE9387AA7C}" type="slidenum">
              <a:rPr lang="en-US" smtClean="0"/>
              <a:pPr/>
              <a:t>361</a:t>
            </a:fld>
            <a:endParaRPr lang="en-US"/>
          </a:p>
        </p:txBody>
      </p:sp>
    </p:spTree>
    <p:extLst>
      <p:ext uri="{BB962C8B-B14F-4D97-AF65-F5344CB8AC3E}">
        <p14:creationId xmlns:p14="http://schemas.microsoft.com/office/powerpoint/2010/main" val="216118605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a:bodyPr>
          <a:lstStyle/>
          <a:p>
            <a:r>
              <a:rPr lang="en-US" altLang="el-GR" sz="4400" dirty="0"/>
              <a:t>Challenges: Ontology-based Data Updates</a:t>
            </a:r>
          </a:p>
        </p:txBody>
      </p:sp>
      <p:sp>
        <p:nvSpPr>
          <p:cNvPr id="50179" name="Content Placeholder 2"/>
          <p:cNvSpPr>
            <a:spLocks noGrp="1"/>
          </p:cNvSpPr>
          <p:nvPr>
            <p:ph idx="1"/>
          </p:nvPr>
        </p:nvSpPr>
        <p:spPr/>
        <p:txBody>
          <a:bodyPr>
            <a:normAutofit/>
          </a:bodyPr>
          <a:lstStyle/>
          <a:p>
            <a:r>
              <a:rPr lang="en-US" altLang="el-GR" sz="3200" dirty="0" smtClean="0"/>
              <a:t>SPARQL-based access to the contents of the database is unidirectional</a:t>
            </a:r>
          </a:p>
          <a:p>
            <a:r>
              <a:rPr lang="en-US" altLang="el-GR" sz="3200" dirty="0" smtClean="0"/>
              <a:t>Transform SPARQL Update requests to appropriate SQL statements and execute them on the underlying relational database</a:t>
            </a:r>
          </a:p>
          <a:p>
            <a:r>
              <a:rPr lang="en-US" altLang="el-GR" sz="3200" dirty="0" smtClean="0"/>
              <a:t>An issue similar to the classic database view update problem</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362</a:t>
            </a:fld>
            <a:endParaRPr lang="en-US"/>
          </a:p>
        </p:txBody>
      </p:sp>
    </p:spTree>
    <p:extLst>
      <p:ext uri="{BB962C8B-B14F-4D97-AF65-F5344CB8AC3E}">
        <p14:creationId xmlns:p14="http://schemas.microsoft.com/office/powerpoint/2010/main" val="3626606964"/>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l-GR" dirty="0" smtClean="0"/>
              <a:t>Challenges: Mapping Updates</a:t>
            </a:r>
          </a:p>
        </p:txBody>
      </p:sp>
      <p:sp>
        <p:nvSpPr>
          <p:cNvPr id="3" name="Content Placeholder 2"/>
          <p:cNvSpPr>
            <a:spLocks noGrp="1"/>
          </p:cNvSpPr>
          <p:nvPr>
            <p:ph idx="1"/>
          </p:nvPr>
        </p:nvSpPr>
        <p:spPr>
          <a:xfrm>
            <a:off x="1097279" y="1845734"/>
            <a:ext cx="10238775" cy="4023360"/>
          </a:xfrm>
        </p:spPr>
        <p:txBody>
          <a:bodyPr>
            <a:noAutofit/>
          </a:bodyPr>
          <a:lstStyle/>
          <a:p>
            <a:pPr>
              <a:defRPr/>
            </a:pPr>
            <a:r>
              <a:rPr lang="en-US" sz="2800" dirty="0" smtClean="0"/>
              <a:t>Database </a:t>
            </a:r>
            <a:r>
              <a:rPr lang="en-US" sz="2800" dirty="0"/>
              <a:t>schemas and ontologies constantly </a:t>
            </a:r>
            <a:r>
              <a:rPr lang="en-US" sz="2800" dirty="0" smtClean="0"/>
              <a:t>evolve</a:t>
            </a:r>
          </a:p>
          <a:p>
            <a:pPr lvl="1">
              <a:defRPr/>
            </a:pPr>
            <a:r>
              <a:rPr lang="en-US" sz="2400" dirty="0" smtClean="0"/>
              <a:t>Established </a:t>
            </a:r>
            <a:r>
              <a:rPr lang="en-US" sz="2400" dirty="0"/>
              <a:t>mappings </a:t>
            </a:r>
            <a:r>
              <a:rPr lang="en-US" sz="2400" dirty="0" smtClean="0"/>
              <a:t>should </a:t>
            </a:r>
            <a:r>
              <a:rPr lang="en-US" sz="2400" dirty="0"/>
              <a:t>also evolve, </a:t>
            </a:r>
            <a:r>
              <a:rPr lang="en-US" sz="2400" dirty="0" smtClean="0"/>
              <a:t>not be redefined </a:t>
            </a:r>
            <a:r>
              <a:rPr lang="en-US" sz="2400" dirty="0"/>
              <a:t>or rediscovered from </a:t>
            </a:r>
            <a:r>
              <a:rPr lang="en-US" sz="2400" dirty="0" smtClean="0"/>
              <a:t>scratch</a:t>
            </a:r>
          </a:p>
          <a:p>
            <a:pPr>
              <a:defRPr/>
            </a:pPr>
            <a:r>
              <a:rPr lang="en-US" sz="2800" dirty="0" smtClean="0"/>
              <a:t>An issue closely </a:t>
            </a:r>
            <a:r>
              <a:rPr lang="en-US" sz="2800" dirty="0"/>
              <a:t>related to the previous </a:t>
            </a:r>
            <a:r>
              <a:rPr lang="en-US" sz="2800" dirty="0" smtClean="0"/>
              <a:t>one</a:t>
            </a:r>
          </a:p>
          <a:p>
            <a:pPr>
              <a:defRPr/>
            </a:pPr>
            <a:r>
              <a:rPr lang="en-US" sz="2800" dirty="0" smtClean="0"/>
              <a:t>Modifications </a:t>
            </a:r>
            <a:r>
              <a:rPr lang="en-US" sz="2800" dirty="0"/>
              <a:t>in either participating model do not </a:t>
            </a:r>
            <a:r>
              <a:rPr lang="en-US" sz="2800" dirty="0" smtClean="0"/>
              <a:t>incur </a:t>
            </a:r>
            <a:r>
              <a:rPr lang="en-US" sz="2800" dirty="0"/>
              <a:t>adaptations to the mapping but </a:t>
            </a:r>
            <a:r>
              <a:rPr lang="en-US" sz="2800" dirty="0" smtClean="0"/>
              <a:t>cause some </a:t>
            </a:r>
            <a:r>
              <a:rPr lang="en-US" sz="2800" dirty="0"/>
              <a:t>necessary changes to the other </a:t>
            </a:r>
            <a:r>
              <a:rPr lang="en-US" sz="2800" dirty="0" smtClean="0"/>
              <a:t>model</a:t>
            </a:r>
          </a:p>
          <a:p>
            <a:pPr>
              <a:defRPr/>
            </a:pPr>
            <a:r>
              <a:rPr lang="en-US" sz="2800" dirty="0" smtClean="0"/>
              <a:t>Could prove useful in practice</a:t>
            </a:r>
          </a:p>
          <a:p>
            <a:pPr lvl="1">
              <a:defRPr/>
            </a:pPr>
            <a:r>
              <a:rPr lang="en-US" sz="2400" dirty="0" smtClean="0"/>
              <a:t>Database </a:t>
            </a:r>
            <a:r>
              <a:rPr lang="en-US" sz="2400" dirty="0"/>
              <a:t>trigger </a:t>
            </a:r>
            <a:r>
              <a:rPr lang="en-US" sz="2400" dirty="0" smtClean="0"/>
              <a:t>functions</a:t>
            </a:r>
          </a:p>
          <a:p>
            <a:pPr lvl="1">
              <a:defRPr/>
            </a:pPr>
            <a:r>
              <a:rPr lang="en-US" sz="2400" dirty="0" smtClean="0"/>
              <a:t>The Link Maintenance </a:t>
            </a:r>
            <a:r>
              <a:rPr lang="en-US" sz="2400" dirty="0"/>
              <a:t>Protocol (WOD-LMP) from the Silk </a:t>
            </a:r>
            <a:r>
              <a:rPr lang="en-US" sz="2400" dirty="0" smtClean="0"/>
              <a:t>framework</a:t>
            </a:r>
            <a:endParaRPr lang="en-US" sz="2400" dirty="0"/>
          </a:p>
        </p:txBody>
      </p:sp>
      <p:sp>
        <p:nvSpPr>
          <p:cNvPr id="8" name="Date Placeholder 7"/>
          <p:cNvSpPr>
            <a:spLocks noGrp="1"/>
          </p:cNvSpPr>
          <p:nvPr>
            <p:ph type="dt" sz="half" idx="10"/>
          </p:nvPr>
        </p:nvSpPr>
        <p:spPr/>
        <p:txBody>
          <a:bodyPr/>
          <a:lstStyle/>
          <a:p>
            <a:r>
              <a:rPr lang="en-US" smtClean="0"/>
              <a:t>Chapter 4</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363</a:t>
            </a:fld>
            <a:endParaRPr lang="en-US"/>
          </a:p>
        </p:txBody>
      </p:sp>
    </p:spTree>
    <p:extLst>
      <p:ext uri="{BB962C8B-B14F-4D97-AF65-F5344CB8AC3E}">
        <p14:creationId xmlns:p14="http://schemas.microsoft.com/office/powerpoint/2010/main" val="84691416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l-GR" smtClean="0"/>
              <a:t>Challenges: Linking Data</a:t>
            </a:r>
          </a:p>
        </p:txBody>
      </p:sp>
      <p:sp>
        <p:nvSpPr>
          <p:cNvPr id="52227" name="Content Placeholder 2"/>
          <p:cNvSpPr>
            <a:spLocks noGrp="1"/>
          </p:cNvSpPr>
          <p:nvPr>
            <p:ph idx="1"/>
          </p:nvPr>
        </p:nvSpPr>
        <p:spPr/>
        <p:txBody>
          <a:bodyPr>
            <a:normAutofit/>
          </a:bodyPr>
          <a:lstStyle/>
          <a:p>
            <a:r>
              <a:rPr lang="en-US" altLang="el-GR" sz="3200" dirty="0" smtClean="0"/>
              <a:t>Reusing popular Semantic Web is not sufficient for the generation of 5-star Linked Data</a:t>
            </a:r>
          </a:p>
          <a:p>
            <a:pPr lvl="1"/>
            <a:r>
              <a:rPr lang="en-US" altLang="el-GR" sz="2800" dirty="0" smtClean="0"/>
              <a:t>Database values should not only be translated to RDF literals</a:t>
            </a:r>
          </a:p>
          <a:p>
            <a:pPr lvl="1"/>
            <a:r>
              <a:rPr lang="en-US" altLang="el-GR" sz="2800" dirty="0" smtClean="0"/>
              <a:t>Real-world entities that database values represent should be identified and links between them should be established</a:t>
            </a:r>
          </a:p>
          <a:p>
            <a:r>
              <a:rPr lang="en-US" altLang="el-GR" sz="3200" dirty="0" smtClean="0"/>
              <a:t>Related tools</a:t>
            </a:r>
          </a:p>
          <a:p>
            <a:pPr lvl="1"/>
            <a:r>
              <a:rPr lang="en-US" altLang="el-GR" sz="2800" dirty="0" smtClean="0"/>
              <a:t>RDF extension for Google Refine</a:t>
            </a:r>
          </a:p>
          <a:p>
            <a:pPr lvl="1"/>
            <a:r>
              <a:rPr lang="en-US" altLang="el-GR" sz="2800" dirty="0" smtClean="0"/>
              <a:t>T2LD</a:t>
            </a:r>
          </a:p>
        </p:txBody>
      </p:sp>
      <p:sp>
        <p:nvSpPr>
          <p:cNvPr id="7" name="Date Placeholder 6"/>
          <p:cNvSpPr>
            <a:spLocks noGrp="1"/>
          </p:cNvSpPr>
          <p:nvPr>
            <p:ph type="dt" sz="half" idx="10"/>
          </p:nvPr>
        </p:nvSpPr>
        <p:spPr/>
        <p:txBody>
          <a:bodyPr/>
          <a:lstStyle/>
          <a:p>
            <a:r>
              <a:rPr lang="en-US" smtClean="0"/>
              <a:t>Chapter 4</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364</a:t>
            </a:fld>
            <a:endParaRPr lang="en-US"/>
          </a:p>
        </p:txBody>
      </p:sp>
    </p:spTree>
    <p:extLst>
      <p:ext uri="{BB962C8B-B14F-4D97-AF65-F5344CB8AC3E}">
        <p14:creationId xmlns:p14="http://schemas.microsoft.com/office/powerpoint/2010/main" val="2873259279"/>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5</a:t>
            </a:r>
            <a:br>
              <a:rPr lang="en-US" dirty="0" smtClean="0"/>
            </a:br>
            <a:r>
              <a:rPr lang="en-US" sz="6700" dirty="0" smtClean="0">
                <a:hlinkClick r:id="rId3"/>
              </a:rPr>
              <a:t>Generating </a:t>
            </a:r>
            <a:r>
              <a:rPr lang="en-US" sz="6700" dirty="0">
                <a:hlinkClick r:id="rId3"/>
              </a:rPr>
              <a:t>Linked Data in Real-time from Sensor Data Streams</a:t>
            </a:r>
            <a:endParaRPr lang="en-US" sz="6700" dirty="0"/>
          </a:p>
        </p:txBody>
      </p:sp>
      <p:sp>
        <p:nvSpPr>
          <p:cNvPr id="3" name="Subtitle 2"/>
          <p:cNvSpPr>
            <a:spLocks noGrp="1"/>
          </p:cNvSpPr>
          <p:nvPr>
            <p:ph type="subTitle" idx="1"/>
          </p:nvPr>
        </p:nvSpPr>
        <p:spPr/>
        <p:txBody>
          <a:bodyPr>
            <a:normAutofit fontScale="85000" lnSpcReduction="20000"/>
          </a:bodyPr>
          <a:lstStyle/>
          <a:p>
            <a:endParaRPr lang="en-US" smtClean="0"/>
          </a:p>
          <a:p>
            <a:r>
              <a:rPr lang="en-US" smtClean="0"/>
              <a:t>Nikolaos </a:t>
            </a:r>
            <a:r>
              <a:rPr lang="en-US" dirty="0" smtClean="0"/>
              <a:t>Konstantinou</a:t>
            </a:r>
          </a:p>
          <a:p>
            <a:r>
              <a:rPr lang="en-US" dirty="0" smtClean="0"/>
              <a:t>Dimitrios-Emmanuel Spanos</a:t>
            </a:r>
            <a:endParaRPr lang="en-US" dirty="0"/>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Tree>
    <p:extLst>
      <p:ext uri="{BB962C8B-B14F-4D97-AF65-F5344CB8AC3E}">
        <p14:creationId xmlns:p14="http://schemas.microsoft.com/office/powerpoint/2010/main" val="56706775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Introduction</a:t>
            </a:r>
          </a:p>
          <a:p>
            <a:r>
              <a:rPr lang="en-US" sz="3200" dirty="0" smtClean="0">
                <a:solidFill>
                  <a:schemeClr val="tx1">
                    <a:lumMod val="50000"/>
                    <a:lumOff val="50000"/>
                  </a:schemeClr>
                </a:solidFill>
              </a:rPr>
              <a:t>Fusion</a:t>
            </a:r>
          </a:p>
          <a:p>
            <a:r>
              <a:rPr lang="en-US" sz="3200" dirty="0" smtClean="0">
                <a:solidFill>
                  <a:schemeClr val="tx1">
                    <a:lumMod val="50000"/>
                    <a:lumOff val="50000"/>
                  </a:schemeClr>
                </a:solidFill>
              </a:rPr>
              <a:t>The Data layer</a:t>
            </a:r>
          </a:p>
          <a:p>
            <a:r>
              <a:rPr lang="en-US" sz="3200" dirty="0">
                <a:solidFill>
                  <a:schemeClr val="tx1">
                    <a:lumMod val="50000"/>
                    <a:lumOff val="50000"/>
                  </a:schemeClr>
                </a:solidFill>
              </a:rPr>
              <a:t>Rule-based Reasoning</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366</a:t>
            </a:fld>
            <a:endParaRPr lang="en-US"/>
          </a:p>
        </p:txBody>
      </p:sp>
    </p:spTree>
    <p:extLst>
      <p:ext uri="{BB962C8B-B14F-4D97-AF65-F5344CB8AC3E}">
        <p14:creationId xmlns:p14="http://schemas.microsoft.com/office/powerpoint/2010/main" val="2683361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Framework</a:t>
            </a:r>
          </a:p>
        </p:txBody>
      </p:sp>
      <p:sp>
        <p:nvSpPr>
          <p:cNvPr id="3" name="Content Placeholder 2"/>
          <p:cNvSpPr>
            <a:spLocks noGrp="1"/>
          </p:cNvSpPr>
          <p:nvPr>
            <p:ph idx="1"/>
          </p:nvPr>
        </p:nvSpPr>
        <p:spPr/>
        <p:txBody>
          <a:bodyPr>
            <a:normAutofit/>
          </a:bodyPr>
          <a:lstStyle/>
          <a:p>
            <a:r>
              <a:rPr lang="en-US" sz="3200" dirty="0" smtClean="0"/>
              <a:t>Rapid </a:t>
            </a:r>
            <a:r>
              <a:rPr lang="en-US" sz="3200" dirty="0"/>
              <a:t>evolution in ubiquitous technologies </a:t>
            </a:r>
            <a:endParaRPr lang="en-US" sz="3200" dirty="0" smtClean="0"/>
          </a:p>
          <a:p>
            <a:r>
              <a:rPr lang="en-US" sz="3200" dirty="0" smtClean="0"/>
              <a:t>Pervasive </a:t>
            </a:r>
            <a:r>
              <a:rPr lang="en-US" sz="3200" dirty="0"/>
              <a:t>computing is part of everyday </a:t>
            </a:r>
            <a:r>
              <a:rPr lang="en-US" sz="3200" dirty="0" smtClean="0"/>
              <a:t>experience</a:t>
            </a:r>
          </a:p>
          <a:p>
            <a:pPr lvl="1"/>
            <a:r>
              <a:rPr lang="en-GB" sz="2800" dirty="0" smtClean="0"/>
              <a:t>User input</a:t>
            </a:r>
          </a:p>
          <a:p>
            <a:pPr lvl="1"/>
            <a:r>
              <a:rPr lang="en-GB" sz="2800" dirty="0" smtClean="0"/>
              <a:t>Information </a:t>
            </a:r>
            <a:r>
              <a:rPr lang="en-GB" sz="2800" dirty="0"/>
              <a:t>sensed by the </a:t>
            </a:r>
            <a:r>
              <a:rPr lang="en-GB" sz="2800" dirty="0" smtClean="0"/>
              <a:t>environment</a:t>
            </a:r>
          </a:p>
          <a:p>
            <a:r>
              <a:rPr lang="en-US" sz="3200" dirty="0" smtClean="0"/>
              <a:t>Parallel </a:t>
            </a:r>
            <a:r>
              <a:rPr lang="en-US" sz="3200" dirty="0"/>
              <a:t>decrease of the price of </a:t>
            </a:r>
            <a:r>
              <a:rPr lang="en-US" sz="3200" dirty="0" smtClean="0"/>
              <a:t>sensors</a:t>
            </a:r>
          </a:p>
          <a:p>
            <a:r>
              <a:rPr lang="en-US" sz="3200" dirty="0" err="1" smtClean="0"/>
              <a:t>IoT</a:t>
            </a:r>
            <a:r>
              <a:rPr lang="en-US" sz="3200" dirty="0" smtClean="0"/>
              <a:t> and M2M</a:t>
            </a: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367</a:t>
            </a:fld>
            <a:endParaRPr lang="en-US"/>
          </a:p>
        </p:txBody>
      </p:sp>
    </p:spTree>
    <p:extLst>
      <p:ext uri="{BB962C8B-B14F-4D97-AF65-F5344CB8AC3E}">
        <p14:creationId xmlns:p14="http://schemas.microsoft.com/office/powerpoint/2010/main" val="259723948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Streamed Data (1)</a:t>
            </a:r>
            <a:endParaRPr lang="en-US" dirty="0"/>
          </a:p>
        </p:txBody>
      </p:sp>
      <p:sp>
        <p:nvSpPr>
          <p:cNvPr id="3" name="Content Placeholder 2"/>
          <p:cNvSpPr>
            <a:spLocks noGrp="1"/>
          </p:cNvSpPr>
          <p:nvPr>
            <p:ph idx="1"/>
          </p:nvPr>
        </p:nvSpPr>
        <p:spPr/>
        <p:txBody>
          <a:bodyPr>
            <a:normAutofit/>
          </a:bodyPr>
          <a:lstStyle/>
          <a:p>
            <a:r>
              <a:rPr lang="en-US" sz="3200" dirty="0" smtClean="0"/>
              <a:t>Need </a:t>
            </a:r>
            <a:r>
              <a:rPr lang="en-US" sz="3200" dirty="0"/>
              <a:t>for real-time, large-scale stream processing application </a:t>
            </a:r>
            <a:r>
              <a:rPr lang="en-US" sz="3200" dirty="0" smtClean="0"/>
              <a:t>deployments</a:t>
            </a:r>
          </a:p>
          <a:p>
            <a:r>
              <a:rPr lang="en-US" sz="3200" dirty="0" smtClean="0"/>
              <a:t>Data Stream Management Systems</a:t>
            </a:r>
          </a:p>
          <a:p>
            <a:pPr lvl="1"/>
            <a:r>
              <a:rPr lang="en-US" sz="2800" dirty="0" smtClean="0"/>
              <a:t>Managing </a:t>
            </a:r>
            <a:r>
              <a:rPr lang="en-US" sz="2800" dirty="0"/>
              <a:t>dynamic knowledge</a:t>
            </a:r>
            <a:endParaRPr lang="en-US" sz="2800" dirty="0" smtClean="0"/>
          </a:p>
          <a:p>
            <a:pPr lvl="1"/>
            <a:r>
              <a:rPr lang="en-US" sz="2800" dirty="0" smtClean="0"/>
              <a:t>Emerged </a:t>
            </a:r>
            <a:r>
              <a:rPr lang="en-US" sz="2800" dirty="0"/>
              <a:t>from the database </a:t>
            </a:r>
            <a:r>
              <a:rPr lang="en-US" sz="2800" dirty="0" smtClean="0"/>
              <a:t>community</a:t>
            </a:r>
          </a:p>
          <a:p>
            <a:pPr lvl="1"/>
            <a:r>
              <a:rPr lang="en-US" sz="2800" dirty="0" smtClean="0"/>
              <a:t>Similar </a:t>
            </a:r>
            <a:r>
              <a:rPr lang="en-US" sz="2800" dirty="0"/>
              <a:t>concern </a:t>
            </a:r>
            <a:r>
              <a:rPr lang="en-US" sz="2800" dirty="0" smtClean="0"/>
              <a:t>among </a:t>
            </a:r>
            <a:r>
              <a:rPr lang="en-US" sz="2800" dirty="0"/>
              <a:t>the Semantic Web </a:t>
            </a:r>
            <a:r>
              <a:rPr lang="en-US" sz="2800" dirty="0" smtClean="0"/>
              <a:t>community</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368</a:t>
            </a:fld>
            <a:endParaRPr lang="en-US"/>
          </a:p>
        </p:txBody>
      </p:sp>
    </p:spTree>
    <p:extLst>
      <p:ext uri="{BB962C8B-B14F-4D97-AF65-F5344CB8AC3E}">
        <p14:creationId xmlns:p14="http://schemas.microsoft.com/office/powerpoint/2010/main" val="384061988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Streamed Data (2)</a:t>
            </a:r>
            <a:endParaRPr lang="en-US" dirty="0"/>
          </a:p>
        </p:txBody>
      </p:sp>
      <p:sp>
        <p:nvSpPr>
          <p:cNvPr id="3" name="Content Placeholder 2"/>
          <p:cNvSpPr>
            <a:spLocks noGrp="1"/>
          </p:cNvSpPr>
          <p:nvPr>
            <p:ph idx="1"/>
          </p:nvPr>
        </p:nvSpPr>
        <p:spPr/>
        <p:txBody>
          <a:bodyPr>
            <a:normAutofit/>
          </a:bodyPr>
          <a:lstStyle/>
          <a:p>
            <a:r>
              <a:rPr lang="en-US" sz="3200" dirty="0" smtClean="0"/>
              <a:t>Numerous challenges</a:t>
            </a:r>
          </a:p>
          <a:p>
            <a:pPr lvl="1"/>
            <a:r>
              <a:rPr lang="en-US" sz="2800" dirty="0" smtClean="0"/>
              <a:t>Large scale</a:t>
            </a:r>
          </a:p>
          <a:p>
            <a:pPr lvl="1"/>
            <a:r>
              <a:rPr lang="en-US" sz="2800" dirty="0" smtClean="0"/>
              <a:t>Geographic dispersion</a:t>
            </a:r>
          </a:p>
          <a:p>
            <a:pPr lvl="1"/>
            <a:r>
              <a:rPr lang="en-US" sz="2800" dirty="0" smtClean="0"/>
              <a:t>Data volume</a:t>
            </a:r>
          </a:p>
          <a:p>
            <a:pPr lvl="1"/>
            <a:r>
              <a:rPr lang="en-US" sz="2800" dirty="0" smtClean="0"/>
              <a:t>Multiple </a:t>
            </a:r>
            <a:r>
              <a:rPr lang="en-US" sz="2800" dirty="0"/>
              <a:t>distributed heterogeneous </a:t>
            </a:r>
            <a:r>
              <a:rPr lang="en-US" sz="2800" dirty="0" smtClean="0"/>
              <a:t>components</a:t>
            </a:r>
          </a:p>
          <a:p>
            <a:pPr lvl="2"/>
            <a:r>
              <a:rPr lang="en-US" sz="2400" dirty="0" smtClean="0"/>
              <a:t>Sensor</a:t>
            </a:r>
            <a:r>
              <a:rPr lang="en-US" sz="2400" dirty="0"/>
              <a:t>, sensor processing and signal processing (including </a:t>
            </a:r>
            <a:r>
              <a:rPr lang="en-US" sz="2400" dirty="0" smtClean="0"/>
              <a:t>a/v) components</a:t>
            </a:r>
          </a:p>
          <a:p>
            <a:pPr lvl="1"/>
            <a:r>
              <a:rPr lang="en-US" sz="2800" dirty="0" smtClean="0"/>
              <a:t>Vendor diversity</a:t>
            </a:r>
          </a:p>
          <a:p>
            <a:pPr lvl="1"/>
            <a:r>
              <a:rPr lang="en-US" sz="2800" dirty="0" smtClean="0"/>
              <a:t>Need for automation</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369</a:t>
            </a:fld>
            <a:endParaRPr lang="en-US"/>
          </a:p>
        </p:txBody>
      </p:sp>
    </p:spTree>
    <p:extLst>
      <p:ext uri="{BB962C8B-B14F-4D97-AF65-F5344CB8AC3E}">
        <p14:creationId xmlns:p14="http://schemas.microsoft.com/office/powerpoint/2010/main" val="982316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(Semantic) Annotation</a:t>
            </a:r>
            <a:endParaRPr lang="en-US" dirty="0"/>
          </a:p>
        </p:txBody>
      </p:sp>
      <p:sp>
        <p:nvSpPr>
          <p:cNvPr id="3" name="Content Placeholder 2"/>
          <p:cNvSpPr>
            <a:spLocks noGrp="1"/>
          </p:cNvSpPr>
          <p:nvPr>
            <p:ph idx="1"/>
          </p:nvPr>
        </p:nvSpPr>
        <p:spPr/>
        <p:txBody>
          <a:bodyPr>
            <a:noAutofit/>
          </a:bodyPr>
          <a:lstStyle/>
          <a:p>
            <a:r>
              <a:rPr lang="en-US" sz="2800" dirty="0" smtClean="0"/>
              <a:t>Time-consuming</a:t>
            </a:r>
          </a:p>
          <a:p>
            <a:pPr lvl="1"/>
            <a:r>
              <a:rPr lang="en-US" sz="2400" dirty="0" smtClean="0"/>
              <a:t>Users </a:t>
            </a:r>
            <a:r>
              <a:rPr lang="en-US" sz="2400" dirty="0"/>
              <a:t>simply do not have enough time or do not consider it important enough in order to invest time to annotate their </a:t>
            </a:r>
            <a:r>
              <a:rPr lang="en-US" sz="2400" dirty="0" smtClean="0"/>
              <a:t>content </a:t>
            </a:r>
          </a:p>
          <a:p>
            <a:r>
              <a:rPr lang="en-US" sz="2800" dirty="0" smtClean="0"/>
              <a:t>Familiarity required with both the conceptual and technical parts of the annotation</a:t>
            </a:r>
          </a:p>
          <a:p>
            <a:pPr lvl="1"/>
            <a:r>
              <a:rPr lang="en-US" sz="2400" dirty="0" smtClean="0"/>
              <a:t>User </a:t>
            </a:r>
            <a:r>
              <a:rPr lang="en-US" sz="2400" dirty="0"/>
              <a:t>performing the annotation must be </a:t>
            </a:r>
            <a:r>
              <a:rPr lang="en-US" sz="2400" dirty="0" smtClean="0"/>
              <a:t>familiar </a:t>
            </a:r>
            <a:r>
              <a:rPr lang="en-US" sz="2400" dirty="0"/>
              <a:t>with both the technical as well as the conceptual </a:t>
            </a:r>
            <a:r>
              <a:rPr lang="en-US" sz="2400" dirty="0" smtClean="0"/>
              <a:t>part</a:t>
            </a:r>
          </a:p>
          <a:p>
            <a:r>
              <a:rPr lang="en-US" sz="2800" dirty="0" smtClean="0"/>
              <a:t>Outdated annotations</a:t>
            </a:r>
          </a:p>
          <a:p>
            <a:pPr lvl="1"/>
            <a:r>
              <a:rPr lang="en-US" sz="2400" dirty="0" smtClean="0"/>
              <a:t>A risk, especially </a:t>
            </a:r>
            <a:r>
              <a:rPr lang="en-US" sz="2400" dirty="0"/>
              <a:t>in rapidly changing environments with lack of automation in the annotation </a:t>
            </a:r>
            <a:r>
              <a:rPr lang="en-US" sz="2400" dirty="0" smtClean="0"/>
              <a:t>process</a:t>
            </a:r>
            <a:endParaRPr lang="en-US" sz="24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37</a:t>
            </a:fld>
            <a:endParaRPr lang="en-US"/>
          </a:p>
        </p:txBody>
      </p:sp>
    </p:spTree>
    <p:extLst>
      <p:ext uri="{BB962C8B-B14F-4D97-AF65-F5344CB8AC3E}">
        <p14:creationId xmlns:p14="http://schemas.microsoft.com/office/powerpoint/2010/main" val="1314702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Stream Management </a:t>
            </a:r>
            <a:r>
              <a:rPr lang="en-US" dirty="0" smtClean="0"/>
              <a:t>Systems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Fill </a:t>
            </a:r>
            <a:r>
              <a:rPr lang="en-US" sz="3200" dirty="0"/>
              <a:t>the gap left by traditional </a:t>
            </a:r>
            <a:r>
              <a:rPr lang="en-US" sz="3200" dirty="0" smtClean="0"/>
              <a:t>DBMS’s</a:t>
            </a:r>
          </a:p>
          <a:p>
            <a:pPr lvl="1"/>
            <a:r>
              <a:rPr lang="en-US" sz="2800" dirty="0" smtClean="0"/>
              <a:t>DBMS’s are not </a:t>
            </a:r>
            <a:r>
              <a:rPr lang="en-US" sz="2800" dirty="0"/>
              <a:t>geared towards dealing with continuous, real-time sequences of </a:t>
            </a:r>
            <a:r>
              <a:rPr lang="en-US" sz="2800" dirty="0" smtClean="0"/>
              <a:t>data</a:t>
            </a:r>
          </a:p>
          <a:p>
            <a:r>
              <a:rPr lang="en-US" sz="3200" dirty="0" smtClean="0"/>
              <a:t>Novel rationale</a:t>
            </a:r>
          </a:p>
          <a:p>
            <a:pPr lvl="1"/>
            <a:r>
              <a:rPr lang="en-US" sz="2800" dirty="0" smtClean="0"/>
              <a:t>Not </a:t>
            </a:r>
            <a:r>
              <a:rPr lang="en-US" sz="2800" dirty="0"/>
              <a:t>based on persistent storage of all available data and user-invoked </a:t>
            </a:r>
            <a:r>
              <a:rPr lang="en-US" sz="2800" dirty="0" smtClean="0"/>
              <a:t>queries</a:t>
            </a:r>
          </a:p>
          <a:p>
            <a:r>
              <a:rPr lang="en-US" sz="3200" dirty="0" smtClean="0"/>
              <a:t>Another approach</a:t>
            </a:r>
          </a:p>
          <a:p>
            <a:pPr lvl="1"/>
            <a:r>
              <a:rPr lang="en-US" sz="2800" dirty="0" smtClean="0"/>
              <a:t>On-the-fly </a:t>
            </a:r>
            <a:r>
              <a:rPr lang="en-US" sz="2800" dirty="0"/>
              <a:t>stream </a:t>
            </a:r>
            <a:r>
              <a:rPr lang="en-US" sz="2800" dirty="0" smtClean="0"/>
              <a:t>manipulation</a:t>
            </a:r>
          </a:p>
          <a:p>
            <a:pPr lvl="1"/>
            <a:r>
              <a:rPr lang="en-US" sz="2800" dirty="0" smtClean="0"/>
              <a:t>Permanent </a:t>
            </a:r>
            <a:r>
              <a:rPr lang="en-US" sz="2800" dirty="0"/>
              <a:t>monitoring queries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370</a:t>
            </a:fld>
            <a:endParaRPr lang="en-US"/>
          </a:p>
        </p:txBody>
      </p:sp>
    </p:spTree>
    <p:extLst>
      <p:ext uri="{BB962C8B-B14F-4D97-AF65-F5344CB8AC3E}">
        <p14:creationId xmlns:p14="http://schemas.microsoft.com/office/powerpoint/2010/main" val="8077576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Context-awareness</a:t>
            </a:r>
            <a:r>
              <a:rPr lang="en-US" sz="4400" dirty="0"/>
              <a:t>, </a:t>
            </a:r>
            <a:r>
              <a:rPr lang="en-US" sz="4400" dirty="0" err="1" smtClean="0"/>
              <a:t>IoT</a:t>
            </a:r>
            <a:r>
              <a:rPr lang="en-US" sz="4400" dirty="0" smtClean="0"/>
              <a:t> </a:t>
            </a:r>
            <a:r>
              <a:rPr lang="en-US" sz="4400" dirty="0"/>
              <a:t>and Linked </a:t>
            </a:r>
            <a:r>
              <a:rPr lang="en-US" sz="4400" dirty="0" smtClean="0"/>
              <a:t>Data (1)</a:t>
            </a:r>
            <a:endParaRPr lang="en-US" sz="4400" dirty="0"/>
          </a:p>
        </p:txBody>
      </p:sp>
      <p:sp>
        <p:nvSpPr>
          <p:cNvPr id="3" name="Content Placeholder 2"/>
          <p:cNvSpPr>
            <a:spLocks noGrp="1"/>
          </p:cNvSpPr>
          <p:nvPr>
            <p:ph idx="1"/>
          </p:nvPr>
        </p:nvSpPr>
        <p:spPr/>
        <p:txBody>
          <a:bodyPr>
            <a:noAutofit/>
          </a:bodyPr>
          <a:lstStyle/>
          <a:p>
            <a:r>
              <a:rPr lang="en-US" sz="3200" dirty="0"/>
              <a:t>Context</a:t>
            </a:r>
          </a:p>
          <a:p>
            <a:endParaRPr lang="en-US" dirty="0" smtClean="0"/>
          </a:p>
          <a:p>
            <a:endParaRPr lang="en-US" sz="3200" dirty="0" smtClean="0"/>
          </a:p>
          <a:p>
            <a:r>
              <a:rPr lang="en-US" sz="3200" dirty="0" smtClean="0"/>
              <a:t>Context-aware systems</a:t>
            </a:r>
          </a:p>
          <a:p>
            <a:pPr lvl="1"/>
            <a:r>
              <a:rPr lang="en-US" sz="2800" dirty="0" smtClean="0"/>
              <a:t>Knowledge </a:t>
            </a:r>
            <a:r>
              <a:rPr lang="en-US" sz="2800" dirty="0"/>
              <a:t>of the environment in which they are </a:t>
            </a:r>
            <a:r>
              <a:rPr lang="en-US" sz="2800" dirty="0" smtClean="0"/>
              <a:t>acting</a:t>
            </a:r>
          </a:p>
          <a:p>
            <a:pPr lvl="1"/>
            <a:r>
              <a:rPr lang="en-US" sz="2800" dirty="0" smtClean="0"/>
              <a:t>Extract </a:t>
            </a:r>
            <a:r>
              <a:rPr lang="en-US" sz="2800" dirty="0"/>
              <a:t>and use information from the environment in order to adjust their functionality according to the incoming </a:t>
            </a:r>
            <a:r>
              <a:rPr lang="en-US" sz="2800" dirty="0" smtClean="0"/>
              <a:t>information</a:t>
            </a:r>
          </a:p>
          <a:p>
            <a:pPr lvl="1"/>
            <a:r>
              <a:rPr lang="en-US" sz="2800" dirty="0"/>
              <a:t>Behavior according to the existing conditions</a:t>
            </a:r>
          </a:p>
          <a:p>
            <a:pPr lvl="1"/>
            <a:r>
              <a:rPr lang="en-US" sz="2800" dirty="0" smtClean="0"/>
              <a:t>Tightly </a:t>
            </a:r>
            <a:r>
              <a:rPr lang="en-US" sz="2800" dirty="0"/>
              <a:t>connected to </a:t>
            </a:r>
            <a:r>
              <a:rPr lang="en-US" sz="2800" dirty="0" smtClean="0"/>
              <a:t>the </a:t>
            </a:r>
            <a:r>
              <a:rPr lang="en-US" sz="2800" dirty="0" err="1" smtClean="0"/>
              <a:t>IoT</a:t>
            </a:r>
            <a:r>
              <a:rPr lang="en-US" sz="2800" dirty="0" smtClean="0"/>
              <a:t> vision</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371</a:t>
            </a:fld>
            <a:endParaRPr lang="en-US"/>
          </a:p>
        </p:txBody>
      </p:sp>
      <p:graphicFrame>
        <p:nvGraphicFramePr>
          <p:cNvPr id="4" name="Table 3"/>
          <p:cNvGraphicFramePr>
            <a:graphicFrameLocks noGrp="1"/>
          </p:cNvGraphicFramePr>
          <p:nvPr>
            <p:extLst/>
          </p:nvPr>
        </p:nvGraphicFramePr>
        <p:xfrm>
          <a:off x="1213988" y="2420508"/>
          <a:ext cx="9978731" cy="1033321"/>
        </p:xfrm>
        <a:graphic>
          <a:graphicData uri="http://schemas.openxmlformats.org/drawingml/2006/table">
            <a:tbl>
              <a:tblPr bandRow="1">
                <a:tableStyleId>{5C22544A-7EE6-4342-B048-85BDC9FD1C3A}</a:tableStyleId>
              </a:tblPr>
              <a:tblGrid>
                <a:gridCol w="9978731"/>
              </a:tblGrid>
              <a:tr h="1033321">
                <a:tc>
                  <a:txBody>
                    <a:bodyPr/>
                    <a:lstStyle/>
                    <a:p>
                      <a:pPr marL="18288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Any information that can be used to characterize the situation of an entity. An entity is a person, place, or object that is considered relevant to the interaction between a user and an application, including the user and applications themselves</a:t>
                      </a:r>
                      <a:endParaRPr lang="el-GR" sz="2000" dirty="0" smtClean="0">
                        <a:solidFill>
                          <a:schemeClr val="bg1"/>
                        </a:solidFill>
                      </a:endParaRPr>
                    </a:p>
                  </a:txBody>
                  <a:tcPr anchor="ctr">
                    <a:solidFill>
                      <a:srgbClr val="009DD9"/>
                    </a:solidFill>
                  </a:tcPr>
                </a:tc>
              </a:tr>
            </a:tbl>
          </a:graphicData>
        </a:graphic>
      </p:graphicFrame>
    </p:spTree>
    <p:extLst>
      <p:ext uri="{BB962C8B-B14F-4D97-AF65-F5344CB8AC3E}">
        <p14:creationId xmlns:p14="http://schemas.microsoft.com/office/powerpoint/2010/main" val="106694481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Context-awareness, </a:t>
            </a:r>
            <a:r>
              <a:rPr lang="en-US" sz="4400" dirty="0" err="1"/>
              <a:t>IoT</a:t>
            </a:r>
            <a:r>
              <a:rPr lang="en-US" sz="4400" dirty="0"/>
              <a:t> and Linked </a:t>
            </a:r>
            <a:r>
              <a:rPr lang="en-US" sz="4400" dirty="0" smtClean="0"/>
              <a:t>Data (</a:t>
            </a:r>
            <a:r>
              <a:rPr lang="en-US" sz="4400" dirty="0"/>
              <a:t>2</a:t>
            </a:r>
            <a:r>
              <a:rPr lang="en-US" sz="4400" dirty="0" smtClean="0"/>
              <a:t>)</a:t>
            </a:r>
            <a:endParaRPr lang="en-US" sz="4400" dirty="0"/>
          </a:p>
        </p:txBody>
      </p:sp>
      <p:sp>
        <p:nvSpPr>
          <p:cNvPr id="3" name="Content Placeholder 2"/>
          <p:cNvSpPr>
            <a:spLocks noGrp="1"/>
          </p:cNvSpPr>
          <p:nvPr>
            <p:ph idx="1"/>
          </p:nvPr>
        </p:nvSpPr>
        <p:spPr/>
        <p:txBody>
          <a:bodyPr>
            <a:normAutofit/>
          </a:bodyPr>
          <a:lstStyle/>
          <a:p>
            <a:r>
              <a:rPr lang="en-US" sz="3200" dirty="0"/>
              <a:t>The </a:t>
            </a:r>
            <a:r>
              <a:rPr lang="en-US" sz="3200" dirty="0" err="1"/>
              <a:t>IoT</a:t>
            </a:r>
            <a:r>
              <a:rPr lang="en-US" sz="3200" dirty="0"/>
              <a:t> vision</a:t>
            </a:r>
          </a:p>
          <a:p>
            <a:pPr lvl="1"/>
            <a:r>
              <a:rPr lang="en-US" sz="2800" dirty="0"/>
              <a:t>Aims at connecting (large numbers of) sensors deployed around the world</a:t>
            </a:r>
          </a:p>
          <a:p>
            <a:pPr lvl="2"/>
            <a:r>
              <a:rPr lang="en-US" sz="2400" dirty="0"/>
              <a:t>Focus shifts to automated configuration of filtering, fusion and reasoning mechanisms that can be applied to the collected sensor data streams</a:t>
            </a:r>
          </a:p>
          <a:p>
            <a:r>
              <a:rPr lang="en-GB" sz="3200" dirty="0" smtClean="0"/>
              <a:t>Ubiquitous, pervasive, context-aware</a:t>
            </a:r>
          </a:p>
          <a:p>
            <a:pPr lvl="1"/>
            <a:r>
              <a:rPr lang="en-GB" sz="2800" dirty="0" smtClean="0"/>
              <a:t>The </a:t>
            </a:r>
            <a:r>
              <a:rPr lang="en-GB" sz="2800" dirty="0"/>
              <a:t>ability of a system to “read” its environment and take advantage of this information in its </a:t>
            </a:r>
            <a:r>
              <a:rPr lang="en-GB" sz="2800" dirty="0" smtClean="0"/>
              <a:t>behaviour</a:t>
            </a:r>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372</a:t>
            </a:fld>
            <a:endParaRPr lang="en-US"/>
          </a:p>
        </p:txBody>
      </p:sp>
    </p:spTree>
    <p:extLst>
      <p:ext uri="{BB962C8B-B14F-4D97-AF65-F5344CB8AC3E}">
        <p14:creationId xmlns:p14="http://schemas.microsoft.com/office/powerpoint/2010/main" val="74744055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Context-awareness, </a:t>
            </a:r>
            <a:r>
              <a:rPr lang="en-US" sz="4400" dirty="0" err="1"/>
              <a:t>IoT</a:t>
            </a:r>
            <a:r>
              <a:rPr lang="en-US" sz="4400" dirty="0"/>
              <a:t> and Linked </a:t>
            </a:r>
            <a:r>
              <a:rPr lang="en-US" sz="4400" dirty="0" smtClean="0"/>
              <a:t>Data (</a:t>
            </a:r>
            <a:r>
              <a:rPr lang="en-US" sz="4400" dirty="0"/>
              <a:t>3</a:t>
            </a:r>
            <a:r>
              <a:rPr lang="en-US" sz="4400" dirty="0" smtClean="0"/>
              <a:t>)</a:t>
            </a:r>
            <a:endParaRPr lang="en-US" sz="4400" dirty="0"/>
          </a:p>
        </p:txBody>
      </p:sp>
      <p:sp>
        <p:nvSpPr>
          <p:cNvPr id="3" name="Content Placeholder 2"/>
          <p:cNvSpPr>
            <a:spLocks noGrp="1"/>
          </p:cNvSpPr>
          <p:nvPr>
            <p:ph idx="1"/>
          </p:nvPr>
        </p:nvSpPr>
        <p:spPr/>
        <p:txBody>
          <a:bodyPr>
            <a:noAutofit/>
          </a:bodyPr>
          <a:lstStyle/>
          <a:p>
            <a:r>
              <a:rPr lang="en-US" sz="3200" dirty="0" smtClean="0"/>
              <a:t>Challenge</a:t>
            </a:r>
            <a:endParaRPr lang="en-US" sz="3200" dirty="0"/>
          </a:p>
          <a:p>
            <a:pPr lvl="1"/>
            <a:r>
              <a:rPr lang="en-US" sz="2800" dirty="0" smtClean="0"/>
              <a:t>Heterogeneity in systems</a:t>
            </a:r>
          </a:p>
          <a:p>
            <a:pPr lvl="2"/>
            <a:r>
              <a:rPr lang="en-US" sz="2400" dirty="0" smtClean="0"/>
              <a:t>Capture</a:t>
            </a:r>
            <a:r>
              <a:rPr lang="en-US" sz="2400" dirty="0"/>
              <a:t>, store, process, and represent </a:t>
            </a:r>
            <a:r>
              <a:rPr lang="en-US" sz="2400" dirty="0" smtClean="0"/>
              <a:t>information</a:t>
            </a:r>
          </a:p>
          <a:p>
            <a:pPr lvl="1"/>
            <a:r>
              <a:rPr lang="en-US" sz="2800" dirty="0" smtClean="0"/>
              <a:t>Information </a:t>
            </a:r>
            <a:r>
              <a:rPr lang="en-US" sz="2800" dirty="0"/>
              <a:t>is generated in large volumes and at a high </a:t>
            </a:r>
            <a:r>
              <a:rPr lang="en-US" sz="2800" dirty="0" smtClean="0"/>
              <a:t>velocity</a:t>
            </a:r>
          </a:p>
          <a:p>
            <a:r>
              <a:rPr lang="en-US" sz="3200" dirty="0" smtClean="0"/>
              <a:t>Common </a:t>
            </a:r>
            <a:r>
              <a:rPr lang="en-US" sz="3200" dirty="0"/>
              <a:t>representation </a:t>
            </a:r>
            <a:r>
              <a:rPr lang="en-US" sz="3200" dirty="0" smtClean="0"/>
              <a:t>format</a:t>
            </a:r>
          </a:p>
          <a:p>
            <a:pPr lvl="1"/>
            <a:r>
              <a:rPr lang="en-US" sz="2800" dirty="0" smtClean="0"/>
              <a:t>Making systems interoperable</a:t>
            </a:r>
          </a:p>
          <a:p>
            <a:pPr lvl="1"/>
            <a:r>
              <a:rPr lang="en-US" sz="2800" dirty="0" smtClean="0"/>
              <a:t>Allows information to </a:t>
            </a:r>
            <a:r>
              <a:rPr lang="en-US" sz="2800" dirty="0"/>
              <a:t>be shared, communicated and </a:t>
            </a:r>
            <a:r>
              <a:rPr lang="en-US" sz="2800" dirty="0" smtClean="0"/>
              <a:t>processed</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373</a:t>
            </a:fld>
            <a:endParaRPr lang="en-US"/>
          </a:p>
        </p:txBody>
      </p:sp>
    </p:spTree>
    <p:extLst>
      <p:ext uri="{BB962C8B-B14F-4D97-AF65-F5344CB8AC3E}">
        <p14:creationId xmlns:p14="http://schemas.microsoft.com/office/powerpoint/2010/main" val="375875922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Context-awareness, </a:t>
            </a:r>
            <a:r>
              <a:rPr lang="en-US" sz="4400" dirty="0" err="1"/>
              <a:t>IoT</a:t>
            </a:r>
            <a:r>
              <a:rPr lang="en-US" sz="4400" dirty="0"/>
              <a:t> and Linked </a:t>
            </a:r>
            <a:r>
              <a:rPr lang="en-US" sz="4400" dirty="0" smtClean="0"/>
              <a:t>Data (4)</a:t>
            </a:r>
            <a:endParaRPr lang="en-US" sz="4400" dirty="0"/>
          </a:p>
        </p:txBody>
      </p:sp>
      <p:sp>
        <p:nvSpPr>
          <p:cNvPr id="3" name="Content Placeholder 2"/>
          <p:cNvSpPr>
            <a:spLocks noGrp="1"/>
          </p:cNvSpPr>
          <p:nvPr>
            <p:ph idx="1"/>
          </p:nvPr>
        </p:nvSpPr>
        <p:spPr/>
        <p:txBody>
          <a:bodyPr>
            <a:noAutofit/>
          </a:bodyPr>
          <a:lstStyle/>
          <a:p>
            <a:r>
              <a:rPr lang="en-US" sz="3200" dirty="0" smtClean="0"/>
              <a:t>Linked Data</a:t>
            </a:r>
          </a:p>
          <a:p>
            <a:pPr lvl="1"/>
            <a:r>
              <a:rPr lang="en-US" sz="2800" dirty="0" smtClean="0"/>
              <a:t>An </a:t>
            </a:r>
            <a:r>
              <a:rPr lang="en-US" sz="2800" dirty="0"/>
              <a:t>efficient approach towards filling in this </a:t>
            </a:r>
            <a:r>
              <a:rPr lang="en-US" sz="2800" dirty="0" smtClean="0"/>
              <a:t>gap</a:t>
            </a:r>
          </a:p>
          <a:p>
            <a:pPr lvl="1"/>
            <a:r>
              <a:rPr lang="en-US" sz="2800" dirty="0" smtClean="0"/>
              <a:t>A </a:t>
            </a:r>
            <a:r>
              <a:rPr lang="en-US" sz="2800" dirty="0"/>
              <a:t>common, reliable and flexible framework for information </a:t>
            </a:r>
            <a:r>
              <a:rPr lang="en-US" sz="2800" dirty="0" smtClean="0"/>
              <a:t>management</a:t>
            </a:r>
          </a:p>
          <a:p>
            <a:pPr lvl="1"/>
            <a:r>
              <a:rPr lang="en-US" sz="2800" dirty="0" smtClean="0"/>
              <a:t>Information homogeneity</a:t>
            </a:r>
          </a:p>
          <a:p>
            <a:pPr lvl="1"/>
            <a:r>
              <a:rPr lang="en-US" sz="2800" dirty="0" smtClean="0"/>
              <a:t>Facilitates information </a:t>
            </a:r>
            <a:r>
              <a:rPr lang="en-US" sz="2800" dirty="0"/>
              <a:t>integration</a:t>
            </a:r>
            <a:endParaRPr lang="en-US" sz="28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374</a:t>
            </a:fld>
            <a:endParaRPr lang="en-US"/>
          </a:p>
        </p:txBody>
      </p:sp>
    </p:spTree>
    <p:extLst>
      <p:ext uri="{BB962C8B-B14F-4D97-AF65-F5344CB8AC3E}">
        <p14:creationId xmlns:p14="http://schemas.microsoft.com/office/powerpoint/2010/main" val="1072743952"/>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t>Fusion</a:t>
            </a:r>
          </a:p>
          <a:p>
            <a:r>
              <a:rPr lang="en-US" sz="3200" dirty="0" smtClean="0">
                <a:solidFill>
                  <a:schemeClr val="tx1">
                    <a:lumMod val="50000"/>
                    <a:lumOff val="50000"/>
                  </a:schemeClr>
                </a:solidFill>
              </a:rPr>
              <a:t>The Data layer</a:t>
            </a:r>
          </a:p>
          <a:p>
            <a:r>
              <a:rPr lang="en-US" sz="3200" dirty="0">
                <a:solidFill>
                  <a:schemeClr val="tx1">
                    <a:lumMod val="50000"/>
                    <a:lumOff val="50000"/>
                  </a:schemeClr>
                </a:solidFill>
              </a:rPr>
              <a:t>Rule-based Reasoning</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375</a:t>
            </a:fld>
            <a:endParaRPr lang="en-US"/>
          </a:p>
        </p:txBody>
      </p:sp>
    </p:spTree>
    <p:extLst>
      <p:ext uri="{BB962C8B-B14F-4D97-AF65-F5344CB8AC3E}">
        <p14:creationId xmlns:p14="http://schemas.microsoft.com/office/powerpoint/2010/main" val="21837727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Fusion (1)</a:t>
            </a:r>
            <a:endParaRPr lang="en-US" dirty="0"/>
          </a:p>
        </p:txBody>
      </p:sp>
      <p:sp>
        <p:nvSpPr>
          <p:cNvPr id="3" name="Content Placeholder 2"/>
          <p:cNvSpPr>
            <a:spLocks noGrp="1"/>
          </p:cNvSpPr>
          <p:nvPr>
            <p:ph idx="1"/>
          </p:nvPr>
        </p:nvSpPr>
        <p:spPr/>
        <p:txBody>
          <a:bodyPr>
            <a:normAutofit/>
          </a:bodyPr>
          <a:lstStyle/>
          <a:p>
            <a:r>
              <a:rPr lang="en-US" sz="3200" dirty="0" smtClean="0"/>
              <a:t>Fusion</a:t>
            </a:r>
          </a:p>
          <a:p>
            <a:endParaRPr lang="en-US" sz="3200" dirty="0" smtClean="0"/>
          </a:p>
          <a:p>
            <a:endParaRPr lang="en-US" sz="3200" dirty="0"/>
          </a:p>
          <a:p>
            <a:endParaRPr lang="en-US" sz="2400" dirty="0" smtClean="0"/>
          </a:p>
          <a:p>
            <a:pPr lvl="1"/>
            <a:endParaRPr lang="en-US" sz="1100" dirty="0" smtClean="0"/>
          </a:p>
          <a:p>
            <a:pPr lvl="1"/>
            <a:r>
              <a:rPr lang="en-US" sz="2800" dirty="0" smtClean="0"/>
              <a:t>Leverages information </a:t>
            </a:r>
            <a:r>
              <a:rPr lang="en-US" sz="2800" dirty="0"/>
              <a:t>meaning </a:t>
            </a:r>
            <a:endParaRPr lang="en-US" sz="2800" dirty="0" smtClean="0"/>
          </a:p>
          <a:p>
            <a:pPr lvl="1"/>
            <a:r>
              <a:rPr lang="en-US" sz="2800" dirty="0" smtClean="0"/>
              <a:t>Partial </a:t>
            </a:r>
            <a:r>
              <a:rPr lang="en-US" sz="2800" dirty="0"/>
              <a:t>loss of initial data may </a:t>
            </a:r>
            <a:r>
              <a:rPr lang="en-US" sz="2800" dirty="0" smtClean="0"/>
              <a:t>occur</a:t>
            </a:r>
          </a:p>
          <a:p>
            <a:pPr lvl="1"/>
            <a:r>
              <a:rPr lang="en-US" sz="2800" dirty="0" smtClean="0"/>
              <a:t>Several fusion </a:t>
            </a:r>
            <a:r>
              <a:rPr lang="en-US" sz="2800" dirty="0"/>
              <a:t>levels</a:t>
            </a:r>
            <a:endParaRPr lang="en-US" sz="2800" dirty="0" smtClean="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376</a:t>
            </a:fld>
            <a:endParaRPr lang="en-US"/>
          </a:p>
        </p:txBody>
      </p:sp>
      <p:graphicFrame>
        <p:nvGraphicFramePr>
          <p:cNvPr id="4" name="Table 3"/>
          <p:cNvGraphicFramePr>
            <a:graphicFrameLocks noGrp="1"/>
          </p:cNvGraphicFramePr>
          <p:nvPr>
            <p:extLst/>
          </p:nvPr>
        </p:nvGraphicFramePr>
        <p:xfrm>
          <a:off x="1260404" y="2457871"/>
          <a:ext cx="8451108" cy="1663236"/>
        </p:xfrm>
        <a:graphic>
          <a:graphicData uri="http://schemas.openxmlformats.org/drawingml/2006/table">
            <a:tbl>
              <a:tblPr bandRow="1">
                <a:tableStyleId>{5C22544A-7EE6-4342-B048-85BDC9FD1C3A}</a:tableStyleId>
              </a:tblPr>
              <a:tblGrid>
                <a:gridCol w="8451108"/>
              </a:tblGrid>
              <a:tr h="1663236">
                <a:tc>
                  <a:txBody>
                    <a:bodyPr/>
                    <a:lstStyle/>
                    <a:p>
                      <a:pPr marL="18288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The study of techniques that combine and merge information and data residing at disparate sources, in order to achieve improved accuracies and more specific inferences than could be achieved by the use of a single data source alone</a:t>
                      </a:r>
                      <a:endParaRPr lang="el-GR" sz="2400" dirty="0" smtClean="0">
                        <a:solidFill>
                          <a:schemeClr val="bg1"/>
                        </a:solidFill>
                      </a:endParaRPr>
                    </a:p>
                  </a:txBody>
                  <a:tcPr anchor="ctr">
                    <a:solidFill>
                      <a:srgbClr val="009DD9"/>
                    </a:solidFill>
                  </a:tcPr>
                </a:tc>
              </a:tr>
            </a:tbl>
          </a:graphicData>
        </a:graphic>
      </p:graphicFrame>
    </p:spTree>
    <p:extLst>
      <p:ext uri="{BB962C8B-B14F-4D97-AF65-F5344CB8AC3E}">
        <p14:creationId xmlns:p14="http://schemas.microsoft.com/office/powerpoint/2010/main" val="1566683998"/>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Fusion (2)</a:t>
            </a:r>
            <a:endParaRPr lang="en-US" dirty="0"/>
          </a:p>
        </p:txBody>
      </p:sp>
      <p:sp>
        <p:nvSpPr>
          <p:cNvPr id="3" name="Content Placeholder 2"/>
          <p:cNvSpPr>
            <a:spLocks noGrp="1"/>
          </p:cNvSpPr>
          <p:nvPr>
            <p:ph idx="1"/>
          </p:nvPr>
        </p:nvSpPr>
        <p:spPr/>
        <p:txBody>
          <a:bodyPr>
            <a:noAutofit/>
          </a:bodyPr>
          <a:lstStyle/>
          <a:p>
            <a:r>
              <a:rPr lang="en-US" sz="3200" dirty="0" smtClean="0"/>
              <a:t>Algorithm</a:t>
            </a:r>
          </a:p>
          <a:p>
            <a:pPr lvl="1"/>
            <a:r>
              <a:rPr lang="en-US" sz="2800" dirty="0" smtClean="0"/>
              <a:t>Online (distributed)</a:t>
            </a:r>
          </a:p>
          <a:p>
            <a:pPr lvl="2"/>
            <a:r>
              <a:rPr lang="en-US" sz="2400" dirty="0" smtClean="0"/>
              <a:t>Each </a:t>
            </a:r>
            <a:r>
              <a:rPr lang="en-US" sz="2400" dirty="0"/>
              <a:t>node can take decisions based only on its perception of the </a:t>
            </a:r>
            <a:r>
              <a:rPr lang="en-US" sz="2400" dirty="0" smtClean="0"/>
              <a:t>world</a:t>
            </a:r>
          </a:p>
          <a:p>
            <a:pPr lvl="2"/>
            <a:r>
              <a:rPr lang="en-US" sz="2400" dirty="0" smtClean="0"/>
              <a:t>Each </a:t>
            </a:r>
            <a:r>
              <a:rPr lang="en-US" sz="2400" dirty="0"/>
              <a:t>algorithm execution is based on the knowledge of only a local node or a cluster of </a:t>
            </a:r>
            <a:r>
              <a:rPr lang="en-US" sz="2400" dirty="0" smtClean="0"/>
              <a:t>nodes</a:t>
            </a:r>
          </a:p>
          <a:p>
            <a:pPr lvl="1"/>
            <a:r>
              <a:rPr lang="en-US" sz="2800" dirty="0" smtClean="0"/>
              <a:t>Offline (centralized)</a:t>
            </a:r>
          </a:p>
          <a:p>
            <a:pPr lvl="2"/>
            <a:r>
              <a:rPr lang="en-US" sz="2400" dirty="0" smtClean="0"/>
              <a:t>There </a:t>
            </a:r>
            <a:r>
              <a:rPr lang="en-US" sz="2400" dirty="0"/>
              <a:t>is a need of a central entity maintaining system-wide </a:t>
            </a:r>
            <a:r>
              <a:rPr lang="en-US" sz="2400" dirty="0" smtClean="0"/>
              <a:t>information</a:t>
            </a:r>
            <a:endParaRPr lang="en-US" sz="2400" dirty="0"/>
          </a:p>
          <a:p>
            <a:r>
              <a:rPr lang="en-US" sz="3200" dirty="0" smtClean="0"/>
              <a:t>Fusion nodes can</a:t>
            </a:r>
          </a:p>
          <a:p>
            <a:pPr lvl="1"/>
            <a:r>
              <a:rPr lang="en-US" sz="2800" dirty="0"/>
              <a:t>Act as a </a:t>
            </a:r>
            <a:r>
              <a:rPr lang="en-US" sz="2800" dirty="0" smtClean="0"/>
              <a:t>server (push)</a:t>
            </a:r>
          </a:p>
          <a:p>
            <a:pPr lvl="1"/>
            <a:r>
              <a:rPr lang="en-US" sz="2800" dirty="0"/>
              <a:t>Harvest </a:t>
            </a:r>
            <a:r>
              <a:rPr lang="en-US" sz="2800" dirty="0" smtClean="0"/>
              <a:t>information (pull)</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377</a:t>
            </a:fld>
            <a:endParaRPr lang="en-US"/>
          </a:p>
        </p:txBody>
      </p:sp>
    </p:spTree>
    <p:extLst>
      <p:ext uri="{BB962C8B-B14F-4D97-AF65-F5344CB8AC3E}">
        <p14:creationId xmlns:p14="http://schemas.microsoft.com/office/powerpoint/2010/main" val="2241552568"/>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Fusion (3)</a:t>
            </a:r>
            <a:endParaRPr lang="en-US" dirty="0"/>
          </a:p>
        </p:txBody>
      </p:sp>
      <p:sp>
        <p:nvSpPr>
          <p:cNvPr id="3" name="Content Placeholder 2"/>
          <p:cNvSpPr>
            <a:spLocks noGrp="1"/>
          </p:cNvSpPr>
          <p:nvPr>
            <p:ph idx="1"/>
          </p:nvPr>
        </p:nvSpPr>
        <p:spPr/>
        <p:txBody>
          <a:bodyPr>
            <a:normAutofit/>
          </a:bodyPr>
          <a:lstStyle/>
          <a:p>
            <a:r>
              <a:rPr lang="en-US" sz="3200" dirty="0" smtClean="0"/>
              <a:t>Information fusion vs integration</a:t>
            </a:r>
          </a:p>
          <a:p>
            <a:pPr lvl="1"/>
            <a:r>
              <a:rPr lang="en-US" sz="2800" dirty="0" smtClean="0"/>
              <a:t>Fusion </a:t>
            </a:r>
            <a:r>
              <a:rPr lang="en-US" sz="2800" dirty="0"/>
              <a:t>takes place in the processing </a:t>
            </a:r>
            <a:r>
              <a:rPr lang="en-US" sz="2800" dirty="0" smtClean="0"/>
              <a:t>steps</a:t>
            </a:r>
          </a:p>
          <a:p>
            <a:pPr lvl="1"/>
            <a:r>
              <a:rPr lang="en-US" sz="2800" dirty="0" smtClean="0"/>
              <a:t>Integration </a:t>
            </a:r>
            <a:r>
              <a:rPr lang="en-US" sz="2800" dirty="0"/>
              <a:t>refers to the final </a:t>
            </a:r>
            <a:r>
              <a:rPr lang="en-US" sz="2800" dirty="0" smtClean="0"/>
              <a:t>step</a:t>
            </a:r>
          </a:p>
          <a:p>
            <a:pPr lvl="2"/>
            <a:r>
              <a:rPr lang="en-US" sz="2400" dirty="0" smtClean="0"/>
              <a:t>The </a:t>
            </a:r>
            <a:r>
              <a:rPr lang="en-US" sz="2400" dirty="0"/>
              <a:t>end user’s gateway to (integrated) access to the </a:t>
            </a:r>
            <a:r>
              <a:rPr lang="en-US" sz="2400" dirty="0" smtClean="0"/>
              <a:t>information</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378</a:t>
            </a:fld>
            <a:endParaRPr lang="en-US"/>
          </a:p>
        </p:txBody>
      </p:sp>
    </p:spTree>
    <p:extLst>
      <p:ext uri="{BB962C8B-B14F-4D97-AF65-F5344CB8AC3E}">
        <p14:creationId xmlns:p14="http://schemas.microsoft.com/office/powerpoint/2010/main" val="203956382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Fusion </a:t>
            </a:r>
            <a:r>
              <a:rPr lang="en-US" dirty="0" smtClean="0"/>
              <a:t>Levels</a:t>
            </a:r>
            <a:endParaRPr lang="el-GR" dirty="0"/>
          </a:p>
        </p:txBody>
      </p:sp>
      <p:sp>
        <p:nvSpPr>
          <p:cNvPr id="3" name="Content Placeholder 2"/>
          <p:cNvSpPr>
            <a:spLocks noGrp="1"/>
          </p:cNvSpPr>
          <p:nvPr>
            <p:ph idx="1"/>
          </p:nvPr>
        </p:nvSpPr>
        <p:spPr>
          <a:xfrm>
            <a:off x="1097280" y="1845734"/>
            <a:ext cx="10993120" cy="4023360"/>
          </a:xfrm>
        </p:spPr>
        <p:txBody>
          <a:bodyPr>
            <a:noAutofit/>
          </a:bodyPr>
          <a:lstStyle/>
          <a:p>
            <a:r>
              <a:rPr lang="en-US" sz="2800" dirty="0" smtClean="0"/>
              <a:t>Signal level</a:t>
            </a:r>
          </a:p>
          <a:p>
            <a:pPr lvl="1"/>
            <a:r>
              <a:rPr lang="en-US" sz="2400" dirty="0" smtClean="0"/>
              <a:t>Signals </a:t>
            </a:r>
            <a:r>
              <a:rPr lang="en-US" sz="2400" dirty="0"/>
              <a:t>are received simultaneously by a number of </a:t>
            </a:r>
            <a:r>
              <a:rPr lang="en-US" sz="2400" dirty="0" smtClean="0"/>
              <a:t>sensors</a:t>
            </a:r>
          </a:p>
          <a:p>
            <a:pPr lvl="1"/>
            <a:r>
              <a:rPr lang="en-US" sz="2400" dirty="0" smtClean="0"/>
              <a:t>Fusion </a:t>
            </a:r>
            <a:r>
              <a:rPr lang="en-US" sz="2400" dirty="0"/>
              <a:t>of these signals may lead to a signal with a better signal-to-noise </a:t>
            </a:r>
            <a:r>
              <a:rPr lang="en-US" sz="2400" dirty="0" smtClean="0"/>
              <a:t>ratio</a:t>
            </a:r>
          </a:p>
          <a:p>
            <a:r>
              <a:rPr lang="en-US" sz="2800" dirty="0"/>
              <a:t>Feature </a:t>
            </a:r>
            <a:r>
              <a:rPr lang="en-US" sz="2800" dirty="0" smtClean="0"/>
              <a:t>level</a:t>
            </a:r>
          </a:p>
          <a:p>
            <a:pPr lvl="1"/>
            <a:r>
              <a:rPr lang="en-US" sz="2400" dirty="0" smtClean="0"/>
              <a:t>A </a:t>
            </a:r>
            <a:r>
              <a:rPr lang="en-US" sz="2400" dirty="0"/>
              <a:t>perceptual component must first extract the desired low-level features from each </a:t>
            </a:r>
            <a:r>
              <a:rPr lang="en-US" sz="2400" dirty="0" smtClean="0"/>
              <a:t>modality</a:t>
            </a:r>
          </a:p>
          <a:p>
            <a:pPr lvl="1"/>
            <a:r>
              <a:rPr lang="en-US" sz="2400" dirty="0" smtClean="0"/>
              <a:t>Typically represents </a:t>
            </a:r>
            <a:r>
              <a:rPr lang="en-US" sz="2400" dirty="0"/>
              <a:t>them </a:t>
            </a:r>
            <a:r>
              <a:rPr lang="en-US" sz="2400" dirty="0" smtClean="0"/>
              <a:t>in </a:t>
            </a:r>
            <a:r>
              <a:rPr lang="en-US" sz="2400" dirty="0"/>
              <a:t>a multidimensional </a:t>
            </a:r>
            <a:r>
              <a:rPr lang="en-US" sz="2400" dirty="0" smtClean="0"/>
              <a:t>vector</a:t>
            </a:r>
            <a:endParaRPr lang="el-GR" sz="2400" dirty="0" smtClean="0"/>
          </a:p>
          <a:p>
            <a:r>
              <a:rPr lang="en-US" sz="2800" dirty="0"/>
              <a:t>Decision </a:t>
            </a:r>
            <a:r>
              <a:rPr lang="en-US" sz="2800" dirty="0" smtClean="0"/>
              <a:t>level</a:t>
            </a:r>
            <a:endParaRPr lang="el-GR" sz="2800" dirty="0" smtClean="0"/>
          </a:p>
          <a:p>
            <a:pPr lvl="1"/>
            <a:r>
              <a:rPr lang="en-US" sz="2400" dirty="0" smtClean="0"/>
              <a:t>Combines information </a:t>
            </a:r>
            <a:r>
              <a:rPr lang="en-US" sz="2400" dirty="0"/>
              <a:t>from multiple algorithms in order to yield a final fused </a:t>
            </a:r>
            <a:r>
              <a:rPr lang="en-US" sz="2400" dirty="0" smtClean="0"/>
              <a:t>decision</a:t>
            </a:r>
          </a:p>
          <a:p>
            <a:pPr lvl="1"/>
            <a:r>
              <a:rPr lang="en-US" sz="2400" dirty="0" smtClean="0"/>
              <a:t>May </a:t>
            </a:r>
            <a:r>
              <a:rPr lang="en-US" sz="2400" dirty="0"/>
              <a:t>be defined by specific decision </a:t>
            </a:r>
            <a:r>
              <a:rPr lang="en-US" sz="2400" dirty="0" smtClean="0"/>
              <a:t>rules</a:t>
            </a:r>
            <a:endParaRPr lang="el-GR" sz="2400" dirty="0" smtClean="0"/>
          </a:p>
        </p:txBody>
      </p:sp>
      <p:sp>
        <p:nvSpPr>
          <p:cNvPr id="8" name="Date Placeholder 7"/>
          <p:cNvSpPr>
            <a:spLocks noGrp="1"/>
          </p:cNvSpPr>
          <p:nvPr>
            <p:ph type="dt" sz="half" idx="10"/>
          </p:nvPr>
        </p:nvSpPr>
        <p:spPr/>
        <p:txBody>
          <a:bodyPr/>
          <a:lstStyle/>
          <a:p>
            <a:r>
              <a:rPr lang="en-US" smtClean="0"/>
              <a:t>Chapter 5</a:t>
            </a:r>
            <a:endParaRPr lang="en-US"/>
          </a:p>
        </p:txBody>
      </p:sp>
      <p:sp>
        <p:nvSpPr>
          <p:cNvPr id="9" name="Footer Placeholder 8"/>
          <p:cNvSpPr>
            <a:spLocks noGrp="1"/>
          </p:cNvSpPr>
          <p:nvPr>
            <p:ph type="ftr" sz="quarter" idx="11"/>
          </p:nvPr>
        </p:nvSpPr>
        <p:spPr/>
        <p:txBody>
          <a:bodyPr/>
          <a:lstStyle/>
          <a:p>
            <a:r>
              <a:rPr lang="en-US" smtClean="0"/>
              <a:t>Materializing the Web of Linked Data</a:t>
            </a:r>
            <a:endParaRPr lang="en-US"/>
          </a:p>
        </p:txBody>
      </p:sp>
      <p:sp>
        <p:nvSpPr>
          <p:cNvPr id="10" name="Slide Number Placeholder 9"/>
          <p:cNvSpPr>
            <a:spLocks noGrp="1"/>
          </p:cNvSpPr>
          <p:nvPr>
            <p:ph type="sldNum" sz="quarter" idx="12"/>
          </p:nvPr>
        </p:nvSpPr>
        <p:spPr/>
        <p:txBody>
          <a:bodyPr/>
          <a:lstStyle/>
          <a:p>
            <a:fld id="{93ECB2FE-F275-4179-BB2C-35EE9387AA7C}" type="slidenum">
              <a:rPr lang="en-US" smtClean="0"/>
              <a:pPr/>
              <a:t>379</a:t>
            </a:fld>
            <a:endParaRPr lang="en-US"/>
          </a:p>
        </p:txBody>
      </p:sp>
      <p:sp>
        <p:nvSpPr>
          <p:cNvPr id="4" name="Right Brace 3"/>
          <p:cNvSpPr/>
          <p:nvPr/>
        </p:nvSpPr>
        <p:spPr>
          <a:xfrm flipH="1">
            <a:off x="887040" y="1845734"/>
            <a:ext cx="206951" cy="2915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Right Brace 4"/>
          <p:cNvSpPr/>
          <p:nvPr/>
        </p:nvSpPr>
        <p:spPr>
          <a:xfrm flipH="1">
            <a:off x="887040" y="4999219"/>
            <a:ext cx="210239" cy="11080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 name="TextBox 5"/>
          <p:cNvSpPr txBox="1"/>
          <p:nvPr/>
        </p:nvSpPr>
        <p:spPr>
          <a:xfrm rot="16200000">
            <a:off x="-51652" y="3103324"/>
            <a:ext cx="1388125" cy="400110"/>
          </a:xfrm>
          <a:prstGeom prst="rect">
            <a:avLst/>
          </a:prstGeom>
          <a:noFill/>
        </p:spPr>
        <p:txBody>
          <a:bodyPr wrap="square" rtlCol="0">
            <a:spAutoFit/>
          </a:bodyPr>
          <a:lstStyle/>
          <a:p>
            <a:pPr algn="ctr"/>
            <a:r>
              <a:rPr lang="en-US" sz="2000" dirty="0" smtClean="0">
                <a:solidFill>
                  <a:prstClr val="black"/>
                </a:solidFill>
              </a:rPr>
              <a:t>Early fusion</a:t>
            </a:r>
            <a:endParaRPr lang="en-US" sz="2000" dirty="0">
              <a:solidFill>
                <a:prstClr val="black"/>
              </a:solidFill>
            </a:endParaRPr>
          </a:p>
        </p:txBody>
      </p:sp>
      <p:sp>
        <p:nvSpPr>
          <p:cNvPr id="7" name="TextBox 6"/>
          <p:cNvSpPr txBox="1"/>
          <p:nvPr/>
        </p:nvSpPr>
        <p:spPr>
          <a:xfrm rot="16200000">
            <a:off x="-51651" y="5353199"/>
            <a:ext cx="1388125" cy="400110"/>
          </a:xfrm>
          <a:prstGeom prst="rect">
            <a:avLst/>
          </a:prstGeom>
          <a:noFill/>
        </p:spPr>
        <p:txBody>
          <a:bodyPr wrap="square" rtlCol="0">
            <a:spAutoFit/>
          </a:bodyPr>
          <a:lstStyle/>
          <a:p>
            <a:pPr algn="ctr"/>
            <a:r>
              <a:rPr lang="en-US" sz="2000" dirty="0" smtClean="0">
                <a:solidFill>
                  <a:prstClr val="black"/>
                </a:solidFill>
              </a:rPr>
              <a:t>Late fusion</a:t>
            </a:r>
            <a:endParaRPr lang="en-US" sz="2000" dirty="0">
              <a:solidFill>
                <a:prstClr val="black"/>
              </a:solidFill>
            </a:endParaRPr>
          </a:p>
        </p:txBody>
      </p:sp>
    </p:spTree>
    <p:extLst>
      <p:ext uri="{BB962C8B-B14F-4D97-AF65-F5344CB8AC3E}">
        <p14:creationId xmlns:p14="http://schemas.microsoft.com/office/powerpoint/2010/main" val="1856549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Annotation</a:t>
            </a:r>
            <a:endParaRPr lang="en-US" dirty="0"/>
          </a:p>
        </p:txBody>
      </p:sp>
      <p:sp>
        <p:nvSpPr>
          <p:cNvPr id="3" name="Content Placeholder 2"/>
          <p:cNvSpPr>
            <a:spLocks noGrp="1"/>
          </p:cNvSpPr>
          <p:nvPr>
            <p:ph idx="1"/>
          </p:nvPr>
        </p:nvSpPr>
        <p:spPr/>
        <p:txBody>
          <a:bodyPr>
            <a:normAutofit/>
          </a:bodyPr>
          <a:lstStyle/>
          <a:p>
            <a:r>
              <a:rPr lang="en-US" sz="3200" dirty="0" smtClean="0"/>
              <a:t>Incomplete </a:t>
            </a:r>
            <a:r>
              <a:rPr lang="en-US" sz="3200" dirty="0"/>
              <a:t>annotation is preferable to </a:t>
            </a:r>
            <a:r>
              <a:rPr lang="en-US" sz="3200" dirty="0" smtClean="0"/>
              <a:t>absent</a:t>
            </a:r>
          </a:p>
          <a:p>
            <a:pPr marL="685800" lvl="2">
              <a:spcBef>
                <a:spcPts val="1000"/>
              </a:spcBef>
            </a:pPr>
            <a:r>
              <a:rPr lang="en-US" sz="2800" dirty="0"/>
              <a:t>E.g. in video streams</a:t>
            </a:r>
          </a:p>
          <a:p>
            <a:r>
              <a:rPr lang="en-US" sz="3200" dirty="0" smtClean="0"/>
              <a:t>Limitations of systems </a:t>
            </a:r>
            <a:r>
              <a:rPr lang="en-US" sz="3200" dirty="0"/>
              <a:t>performing automated </a:t>
            </a:r>
            <a:r>
              <a:rPr lang="en-US" sz="3200" dirty="0" smtClean="0"/>
              <a:t>annotation</a:t>
            </a:r>
          </a:p>
          <a:p>
            <a:pPr lvl="1"/>
            <a:r>
              <a:rPr lang="en-US" sz="2800" dirty="0" smtClean="0"/>
              <a:t>Limited </a:t>
            </a:r>
            <a:r>
              <a:rPr lang="en-US" sz="2800" dirty="0"/>
              <a:t>recall and precision (lost or inaccurate annotations</a:t>
            </a:r>
            <a:r>
              <a:rPr lang="en-US" sz="2800" dirty="0" smtClean="0"/>
              <a:t>)</a:t>
            </a:r>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38</a:t>
            </a:fld>
            <a:endParaRPr lang="en-US"/>
          </a:p>
        </p:txBody>
      </p:sp>
    </p:spTree>
    <p:extLst>
      <p:ext uri="{BB962C8B-B14F-4D97-AF65-F5344CB8AC3E}">
        <p14:creationId xmlns:p14="http://schemas.microsoft.com/office/powerpoint/2010/main" val="35494575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(1)</a:t>
            </a:r>
            <a:endParaRPr lang="en-US" dirty="0"/>
          </a:p>
        </p:txBody>
      </p:sp>
      <p:sp>
        <p:nvSpPr>
          <p:cNvPr id="3" name="Content Placeholder 2"/>
          <p:cNvSpPr>
            <a:spLocks noGrp="1"/>
          </p:cNvSpPr>
          <p:nvPr>
            <p:ph idx="1"/>
          </p:nvPr>
        </p:nvSpPr>
        <p:spPr/>
        <p:txBody>
          <a:bodyPr>
            <a:noAutofit/>
          </a:bodyPr>
          <a:lstStyle/>
          <a:p>
            <a:r>
              <a:rPr lang="en-US" sz="3200" dirty="0" smtClean="0"/>
              <a:t>A </a:t>
            </a:r>
            <a:r>
              <a:rPr lang="en-US" sz="3200" dirty="0"/>
              <a:t>process model for data fusion and a data fusion </a:t>
            </a:r>
            <a:r>
              <a:rPr lang="en-US" sz="3200" dirty="0" smtClean="0"/>
              <a:t>lexicon</a:t>
            </a:r>
          </a:p>
          <a:p>
            <a:r>
              <a:rPr lang="en-US" sz="3200" dirty="0" smtClean="0"/>
              <a:t>Intended </a:t>
            </a:r>
            <a:r>
              <a:rPr lang="en-US" sz="3200" dirty="0"/>
              <a:t>to be very general and useful across multiple application </a:t>
            </a:r>
            <a:r>
              <a:rPr lang="en-US" sz="3200" dirty="0" smtClean="0"/>
              <a:t>areas</a:t>
            </a:r>
          </a:p>
          <a:p>
            <a:r>
              <a:rPr lang="en-US" sz="3200" dirty="0" smtClean="0"/>
              <a:t>Identifies </a:t>
            </a:r>
            <a:r>
              <a:rPr lang="en-US" sz="3200" dirty="0"/>
              <a:t>the processes, functions, categories of techniques, and specific techniques applicable to data </a:t>
            </a:r>
            <a:r>
              <a:rPr lang="en-US" sz="3200" dirty="0" smtClean="0"/>
              <a:t>fusion</a:t>
            </a:r>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380</a:t>
            </a:fld>
            <a:endParaRPr lang="en-US"/>
          </a:p>
        </p:txBody>
      </p:sp>
    </p:spTree>
    <p:extLst>
      <p:ext uri="{BB962C8B-B14F-4D97-AF65-F5344CB8AC3E}">
        <p14:creationId xmlns:p14="http://schemas.microsoft.com/office/powerpoint/2010/main" val="4847944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(2)</a:t>
            </a:r>
            <a:endParaRPr lang="en-US" dirty="0"/>
          </a:p>
        </p:txBody>
      </p:sp>
      <p:sp>
        <p:nvSpPr>
          <p:cNvPr id="3" name="Content Placeholder 2"/>
          <p:cNvSpPr>
            <a:spLocks noGrp="1"/>
          </p:cNvSpPr>
          <p:nvPr>
            <p:ph idx="1"/>
          </p:nvPr>
        </p:nvSpPr>
        <p:spPr/>
        <p:txBody>
          <a:bodyPr>
            <a:noAutofit/>
          </a:bodyPr>
          <a:lstStyle/>
          <a:p>
            <a:r>
              <a:rPr lang="en-US" sz="3200" dirty="0" smtClean="0"/>
              <a:t>Process conceptualization</a:t>
            </a:r>
          </a:p>
          <a:p>
            <a:pPr lvl="1"/>
            <a:r>
              <a:rPr lang="en-US" sz="2800" dirty="0" smtClean="0"/>
              <a:t>Sensor inputs</a:t>
            </a:r>
          </a:p>
          <a:p>
            <a:pPr lvl="1"/>
            <a:r>
              <a:rPr lang="en-US" sz="2800" dirty="0"/>
              <a:t>Source preprocessing</a:t>
            </a:r>
          </a:p>
          <a:p>
            <a:pPr lvl="1"/>
            <a:r>
              <a:rPr lang="en-US" sz="2800" dirty="0" smtClean="0"/>
              <a:t>Database management</a:t>
            </a:r>
          </a:p>
          <a:p>
            <a:pPr lvl="1"/>
            <a:r>
              <a:rPr lang="en-US" sz="2800" dirty="0" smtClean="0"/>
              <a:t>Human-computer </a:t>
            </a:r>
            <a:r>
              <a:rPr lang="en-US" sz="2800" dirty="0"/>
              <a:t>interaction</a:t>
            </a:r>
          </a:p>
          <a:p>
            <a:pPr lvl="1"/>
            <a:r>
              <a:rPr lang="en-US" sz="2800" dirty="0" smtClean="0"/>
              <a:t>Four </a:t>
            </a:r>
            <a:r>
              <a:rPr lang="en-US" sz="2800" dirty="0"/>
              <a:t>key </a:t>
            </a:r>
            <a:r>
              <a:rPr lang="en-US" sz="2800" dirty="0" err="1" smtClean="0"/>
              <a:t>subprocesses</a:t>
            </a:r>
            <a:r>
              <a:rPr lang="en-US" sz="2800" dirty="0" smtClean="0"/>
              <a:t> (following next)</a:t>
            </a:r>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381</a:t>
            </a:fld>
            <a:endParaRPr lang="en-US"/>
          </a:p>
        </p:txBody>
      </p:sp>
    </p:spTree>
    <p:extLst>
      <p:ext uri="{BB962C8B-B14F-4D97-AF65-F5344CB8AC3E}">
        <p14:creationId xmlns:p14="http://schemas.microsoft.com/office/powerpoint/2010/main" val="377318466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(3)</a:t>
            </a:r>
            <a:endParaRPr lang="en-US" dirty="0"/>
          </a:p>
        </p:txBody>
      </p:sp>
      <p:sp>
        <p:nvSpPr>
          <p:cNvPr id="3" name="Content Placeholder 2"/>
          <p:cNvSpPr>
            <a:spLocks noGrp="1"/>
          </p:cNvSpPr>
          <p:nvPr>
            <p:ph idx="1"/>
          </p:nvPr>
        </p:nvSpPr>
        <p:spPr/>
        <p:txBody>
          <a:bodyPr>
            <a:normAutofit/>
          </a:bodyPr>
          <a:lstStyle/>
          <a:p>
            <a:pPr lvl="0"/>
            <a:r>
              <a:rPr lang="en-US" sz="3200" dirty="0"/>
              <a:t>Level 1 </a:t>
            </a:r>
            <a:r>
              <a:rPr lang="en-US" sz="3200" dirty="0" smtClean="0"/>
              <a:t>– Object Refinement</a:t>
            </a:r>
            <a:endParaRPr lang="en-US" sz="3200" dirty="0"/>
          </a:p>
          <a:p>
            <a:pPr lvl="1"/>
            <a:r>
              <a:rPr lang="en-US" sz="2800" dirty="0" smtClean="0"/>
              <a:t>Combines sensor </a:t>
            </a:r>
            <a:r>
              <a:rPr lang="en-US" sz="2800" dirty="0"/>
              <a:t>data </a:t>
            </a:r>
            <a:r>
              <a:rPr lang="en-US" sz="2800" dirty="0" smtClean="0"/>
              <a:t>together to obtain </a:t>
            </a:r>
            <a:r>
              <a:rPr lang="en-US" sz="2800" dirty="0"/>
              <a:t>a reliable estimation of an entity position, velocity, attributes, and </a:t>
            </a:r>
            <a:r>
              <a:rPr lang="en-US" sz="2800" dirty="0" smtClean="0"/>
              <a:t>identity</a:t>
            </a:r>
          </a:p>
          <a:p>
            <a:pPr lvl="0"/>
            <a:r>
              <a:rPr lang="en-US" sz="3200" dirty="0"/>
              <a:t>Level </a:t>
            </a:r>
            <a:r>
              <a:rPr lang="en-US" sz="3200" dirty="0" smtClean="0"/>
              <a:t>2 – Situation Refinement</a:t>
            </a:r>
            <a:endParaRPr lang="en-US" sz="3200" dirty="0"/>
          </a:p>
          <a:p>
            <a:pPr lvl="1"/>
            <a:r>
              <a:rPr lang="en-US" sz="2800" dirty="0" smtClean="0"/>
              <a:t>Attempts </a:t>
            </a:r>
            <a:r>
              <a:rPr lang="en-US" sz="2800" dirty="0"/>
              <a:t>to develop a description of current relationships among entities and events in the context of their </a:t>
            </a:r>
            <a:r>
              <a:rPr lang="en-US" sz="2800" dirty="0" smtClean="0"/>
              <a:t>environment</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382</a:t>
            </a:fld>
            <a:endParaRPr lang="en-US"/>
          </a:p>
        </p:txBody>
      </p:sp>
    </p:spTree>
    <p:extLst>
      <p:ext uri="{BB962C8B-B14F-4D97-AF65-F5344CB8AC3E}">
        <p14:creationId xmlns:p14="http://schemas.microsoft.com/office/powerpoint/2010/main" val="324818406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(4)</a:t>
            </a:r>
            <a:endParaRPr lang="en-US" dirty="0"/>
          </a:p>
        </p:txBody>
      </p:sp>
      <p:sp>
        <p:nvSpPr>
          <p:cNvPr id="3" name="Content Placeholder 2"/>
          <p:cNvSpPr>
            <a:spLocks noGrp="1"/>
          </p:cNvSpPr>
          <p:nvPr>
            <p:ph idx="1"/>
          </p:nvPr>
        </p:nvSpPr>
        <p:spPr/>
        <p:txBody>
          <a:bodyPr>
            <a:normAutofit/>
          </a:bodyPr>
          <a:lstStyle/>
          <a:p>
            <a:r>
              <a:rPr lang="en-US" sz="3200" dirty="0" smtClean="0"/>
              <a:t>Level </a:t>
            </a:r>
            <a:r>
              <a:rPr lang="en-US" sz="3200" dirty="0"/>
              <a:t>3 </a:t>
            </a:r>
            <a:r>
              <a:rPr lang="en-US" sz="3200" dirty="0" smtClean="0"/>
              <a:t>– Threat Refinement</a:t>
            </a:r>
            <a:endParaRPr lang="en-US" sz="3200" dirty="0"/>
          </a:p>
          <a:p>
            <a:pPr lvl="1"/>
            <a:r>
              <a:rPr lang="en-US" sz="2800" dirty="0" smtClean="0"/>
              <a:t>Projects </a:t>
            </a:r>
            <a:r>
              <a:rPr lang="en-US" sz="2800" dirty="0"/>
              <a:t>the current situation into the future to draw </a:t>
            </a:r>
            <a:r>
              <a:rPr lang="en-US" sz="2800" dirty="0" smtClean="0"/>
              <a:t>inferences</a:t>
            </a:r>
          </a:p>
          <a:p>
            <a:pPr lvl="2"/>
            <a:r>
              <a:rPr lang="en-US" sz="2400" dirty="0" smtClean="0"/>
              <a:t>E.g. about </a:t>
            </a:r>
            <a:r>
              <a:rPr lang="en-US" sz="2400" dirty="0"/>
              <a:t>friendly and enemy vulnerabilities, </a:t>
            </a:r>
            <a:r>
              <a:rPr lang="en-US" sz="2400" dirty="0" smtClean="0"/>
              <a:t>threats, </a:t>
            </a:r>
            <a:r>
              <a:rPr lang="en-US" sz="2400" dirty="0"/>
              <a:t>and opportunities for </a:t>
            </a:r>
            <a:r>
              <a:rPr lang="en-US" sz="2400" dirty="0" smtClean="0"/>
              <a:t>operations</a:t>
            </a:r>
          </a:p>
          <a:p>
            <a:r>
              <a:rPr lang="en-US" sz="3200" dirty="0"/>
              <a:t>Level </a:t>
            </a:r>
            <a:r>
              <a:rPr lang="en-US" sz="3200" dirty="0" smtClean="0"/>
              <a:t>4 – Process Refinement</a:t>
            </a:r>
          </a:p>
          <a:p>
            <a:pPr lvl="1"/>
            <a:r>
              <a:rPr lang="en-US" sz="2800" dirty="0" smtClean="0"/>
              <a:t>A meta-process which </a:t>
            </a:r>
            <a:r>
              <a:rPr lang="en-US" sz="2800" dirty="0"/>
              <a:t>monitors the overall data fusion </a:t>
            </a:r>
            <a:r>
              <a:rPr lang="en-US" sz="2800" dirty="0" smtClean="0"/>
              <a:t>process</a:t>
            </a:r>
          </a:p>
          <a:p>
            <a:pPr lvl="2"/>
            <a:r>
              <a:rPr lang="en-US" sz="2400" dirty="0" smtClean="0"/>
              <a:t>Assesses and improves the real-time </a:t>
            </a:r>
            <a:r>
              <a:rPr lang="en-US" sz="2400" dirty="0"/>
              <a:t>system performance</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383</a:t>
            </a:fld>
            <a:endParaRPr lang="en-US"/>
          </a:p>
        </p:txBody>
      </p:sp>
    </p:spTree>
    <p:extLst>
      <p:ext uri="{BB962C8B-B14F-4D97-AF65-F5344CB8AC3E}">
        <p14:creationId xmlns:p14="http://schemas.microsoft.com/office/powerpoint/2010/main" val="194276431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JDL Fusion Levels (5)</a:t>
            </a:r>
            <a:endParaRPr lang="en-US" dirty="0"/>
          </a:p>
        </p:txBody>
      </p:sp>
      <p:sp>
        <p:nvSpPr>
          <p:cNvPr id="3" name="Content Placeholder 2"/>
          <p:cNvSpPr>
            <a:spLocks noGrp="1"/>
          </p:cNvSpPr>
          <p:nvPr>
            <p:ph idx="1"/>
          </p:nvPr>
        </p:nvSpPr>
        <p:spPr/>
        <p:txBody>
          <a:bodyPr>
            <a:normAutofit/>
          </a:bodyPr>
          <a:lstStyle/>
          <a:p>
            <a:pPr lvl="0"/>
            <a:r>
              <a:rPr lang="en-US" sz="2400" dirty="0" smtClean="0"/>
              <a:t>Level 5 – Cognitive </a:t>
            </a:r>
            <a:r>
              <a:rPr lang="en-US" sz="2400" dirty="0"/>
              <a:t>or User </a:t>
            </a:r>
            <a:r>
              <a:rPr lang="en-US" sz="2400" dirty="0" smtClean="0"/>
              <a:t>Refinement</a:t>
            </a:r>
          </a:p>
          <a:p>
            <a:pPr lvl="1"/>
            <a:r>
              <a:rPr lang="en-US" sz="2000" dirty="0" smtClean="0"/>
              <a:t>Added in revisions</a:t>
            </a:r>
          </a:p>
          <a:p>
            <a:pPr lvl="1"/>
            <a:r>
              <a:rPr lang="en-US" sz="2000" dirty="0" smtClean="0"/>
              <a:t>Introduce </a:t>
            </a:r>
            <a:r>
              <a:rPr lang="en-US" sz="2000" dirty="0"/>
              <a:t>the human user in the fusion </a:t>
            </a:r>
            <a:r>
              <a:rPr lang="en-US" sz="2000" dirty="0" smtClean="0"/>
              <a:t>loop</a:t>
            </a:r>
          </a:p>
          <a:p>
            <a:pPr lvl="2"/>
            <a:r>
              <a:rPr lang="en-US" sz="1800" dirty="0" smtClean="0"/>
              <a:t>The aim </a:t>
            </a:r>
            <a:r>
              <a:rPr lang="en-US" sz="1800" dirty="0"/>
              <a:t>is to generate fusion information according to the needs of the system </a:t>
            </a:r>
            <a:r>
              <a:rPr lang="en-US" sz="1800" dirty="0" smtClean="0"/>
              <a:t>user</a:t>
            </a:r>
            <a:endParaRPr lang="en-US" sz="1800" dirty="0"/>
          </a:p>
          <a:p>
            <a:pPr lvl="1"/>
            <a:endParaRPr lang="en-US" sz="2000" dirty="0"/>
          </a:p>
          <a:p>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30" name="Footer Placeholder 29"/>
          <p:cNvSpPr>
            <a:spLocks noGrp="1"/>
          </p:cNvSpPr>
          <p:nvPr>
            <p:ph type="ftr" sz="quarter" idx="11"/>
          </p:nvPr>
        </p:nvSpPr>
        <p:spPr/>
        <p:txBody>
          <a:bodyPr/>
          <a:lstStyle/>
          <a:p>
            <a:r>
              <a:rPr lang="en-US" smtClean="0"/>
              <a:t>Materializing the Web of Linked Data</a:t>
            </a:r>
            <a:endParaRPr lang="en-US"/>
          </a:p>
        </p:txBody>
      </p:sp>
      <p:sp>
        <p:nvSpPr>
          <p:cNvPr id="31" name="Slide Number Placeholder 30"/>
          <p:cNvSpPr>
            <a:spLocks noGrp="1"/>
          </p:cNvSpPr>
          <p:nvPr>
            <p:ph type="sldNum" sz="quarter" idx="12"/>
          </p:nvPr>
        </p:nvSpPr>
        <p:spPr/>
        <p:txBody>
          <a:bodyPr/>
          <a:lstStyle/>
          <a:p>
            <a:fld id="{93ECB2FE-F275-4179-BB2C-35EE9387AA7C}" type="slidenum">
              <a:rPr lang="en-US" smtClean="0"/>
              <a:pPr/>
              <a:t>384</a:t>
            </a:fld>
            <a:endParaRPr lang="en-US"/>
          </a:p>
        </p:txBody>
      </p:sp>
      <p:sp>
        <p:nvSpPr>
          <p:cNvPr id="5" name="Rectangle 4"/>
          <p:cNvSpPr/>
          <p:nvPr/>
        </p:nvSpPr>
        <p:spPr>
          <a:xfrm>
            <a:off x="3594431" y="3215667"/>
            <a:ext cx="5380037" cy="29591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6" name="Rectangle 5"/>
          <p:cNvSpPr/>
          <p:nvPr/>
        </p:nvSpPr>
        <p:spPr>
          <a:xfrm>
            <a:off x="1567193" y="3401405"/>
            <a:ext cx="1209675" cy="213836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white"/>
                </a:solidFill>
                <a:cs typeface="Times New Roman" panose="02020603050405020304" pitchFamily="18" charset="0"/>
              </a:rPr>
              <a:t>National</a:t>
            </a:r>
            <a:endParaRPr lang="el-GR" sz="1200" dirty="0">
              <a:solidFill>
                <a:prstClr val="white"/>
              </a:solidFill>
              <a:cs typeface="Times New Roman" panose="02020603050405020304" pitchFamily="18" charset="0"/>
            </a:endParaRPr>
          </a:p>
        </p:txBody>
      </p:sp>
      <p:sp>
        <p:nvSpPr>
          <p:cNvPr id="7" name="Rectangle 6"/>
          <p:cNvSpPr/>
          <p:nvPr/>
        </p:nvSpPr>
        <p:spPr>
          <a:xfrm>
            <a:off x="1841831" y="3636355"/>
            <a:ext cx="1209675" cy="213995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Distributed</a:t>
            </a:r>
            <a:endParaRPr lang="el-GR" sz="1200" dirty="0">
              <a:solidFill>
                <a:prstClr val="black"/>
              </a:solidFill>
              <a:cs typeface="Times New Roman" panose="02020603050405020304" pitchFamily="18" charset="0"/>
            </a:endParaRPr>
          </a:p>
        </p:txBody>
      </p:sp>
      <p:sp>
        <p:nvSpPr>
          <p:cNvPr id="8" name="Rectangle 7"/>
          <p:cNvSpPr/>
          <p:nvPr/>
        </p:nvSpPr>
        <p:spPr>
          <a:xfrm>
            <a:off x="2076781" y="3876067"/>
            <a:ext cx="1211262" cy="21351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Local</a:t>
            </a:r>
          </a:p>
          <a:p>
            <a:pPr algn="ctr">
              <a:defRPr/>
            </a:pPr>
            <a:endParaRPr lang="en-US" sz="1200" dirty="0">
              <a:solidFill>
                <a:prstClr val="black"/>
              </a:solidFill>
              <a:cs typeface="Times New Roman" panose="02020603050405020304" pitchFamily="18" charset="0"/>
            </a:endParaRPr>
          </a:p>
          <a:p>
            <a:pPr algn="ctr">
              <a:defRPr/>
            </a:pPr>
            <a:endParaRPr lang="en-US" sz="1200" dirty="0">
              <a:solidFill>
                <a:prstClr val="black"/>
              </a:solidFill>
              <a:cs typeface="Times New Roman" panose="02020603050405020304" pitchFamily="18" charset="0"/>
            </a:endParaRPr>
          </a:p>
          <a:p>
            <a:pPr algn="ctr">
              <a:defRPr/>
            </a:pPr>
            <a:endParaRPr lang="en-US" sz="1200" dirty="0">
              <a:solidFill>
                <a:prstClr val="black"/>
              </a:solidFill>
              <a:cs typeface="Times New Roman" panose="02020603050405020304" pitchFamily="18" charset="0"/>
            </a:endParaRPr>
          </a:p>
          <a:p>
            <a:pPr algn="ctr">
              <a:defRPr/>
            </a:pPr>
            <a:r>
              <a:rPr lang="en-US" sz="1200" dirty="0">
                <a:solidFill>
                  <a:prstClr val="black"/>
                </a:solidFill>
                <a:cs typeface="Times New Roman" panose="02020603050405020304" pitchFamily="18" charset="0"/>
              </a:rPr>
              <a:t>INTEL</a:t>
            </a:r>
          </a:p>
          <a:p>
            <a:pPr algn="ctr">
              <a:defRPr/>
            </a:pPr>
            <a:r>
              <a:rPr lang="en-US" sz="1200" dirty="0">
                <a:solidFill>
                  <a:prstClr val="black"/>
                </a:solidFill>
                <a:cs typeface="Times New Roman" panose="02020603050405020304" pitchFamily="18" charset="0"/>
              </a:rPr>
              <a:t>EW</a:t>
            </a:r>
          </a:p>
          <a:p>
            <a:pPr algn="ctr">
              <a:defRPr/>
            </a:pPr>
            <a:r>
              <a:rPr lang="en-US" sz="1200" dirty="0">
                <a:solidFill>
                  <a:prstClr val="black"/>
                </a:solidFill>
                <a:cs typeface="Times New Roman" panose="02020603050405020304" pitchFamily="18" charset="0"/>
              </a:rPr>
              <a:t>SONAR</a:t>
            </a:r>
          </a:p>
          <a:p>
            <a:pPr algn="ctr">
              <a:defRPr/>
            </a:pPr>
            <a:r>
              <a:rPr lang="en-US" sz="1200" dirty="0">
                <a:solidFill>
                  <a:prstClr val="black"/>
                </a:solidFill>
                <a:cs typeface="Times New Roman" panose="02020603050405020304" pitchFamily="18" charset="0"/>
              </a:rPr>
              <a:t>RADAR</a:t>
            </a:r>
          </a:p>
          <a:p>
            <a:pPr algn="ctr">
              <a:defRPr/>
            </a:pPr>
            <a:r>
              <a:rPr lang="en-US" sz="900" dirty="0">
                <a:solidFill>
                  <a:prstClr val="black"/>
                </a:solidFill>
                <a:cs typeface="Times New Roman" panose="02020603050405020304" pitchFamily="18" charset="0"/>
              </a:rPr>
              <a:t>.</a:t>
            </a:r>
          </a:p>
          <a:p>
            <a:pPr algn="ctr">
              <a:defRPr/>
            </a:pPr>
            <a:r>
              <a:rPr lang="en-US" sz="900" dirty="0">
                <a:solidFill>
                  <a:prstClr val="black"/>
                </a:solidFill>
                <a:cs typeface="Times New Roman" panose="02020603050405020304" pitchFamily="18" charset="0"/>
              </a:rPr>
              <a:t>.</a:t>
            </a:r>
          </a:p>
          <a:p>
            <a:pPr algn="ctr">
              <a:defRPr/>
            </a:pPr>
            <a:r>
              <a:rPr lang="en-US" sz="900" dirty="0">
                <a:solidFill>
                  <a:prstClr val="black"/>
                </a:solidFill>
                <a:cs typeface="Times New Roman" panose="02020603050405020304" pitchFamily="18" charset="0"/>
              </a:rPr>
              <a:t>.</a:t>
            </a:r>
          </a:p>
          <a:p>
            <a:pPr algn="ctr">
              <a:defRPr/>
            </a:pPr>
            <a:r>
              <a:rPr lang="en-US" sz="1200" dirty="0">
                <a:solidFill>
                  <a:prstClr val="black"/>
                </a:solidFill>
                <a:cs typeface="Times New Roman" panose="02020603050405020304" pitchFamily="18" charset="0"/>
              </a:rPr>
              <a:t>Databases</a:t>
            </a:r>
            <a:endParaRPr lang="el-GR" sz="1200" dirty="0">
              <a:solidFill>
                <a:prstClr val="black"/>
              </a:solidFill>
              <a:cs typeface="Times New Roman" panose="02020603050405020304" pitchFamily="18" charset="0"/>
            </a:endParaRPr>
          </a:p>
        </p:txBody>
      </p:sp>
      <p:sp>
        <p:nvSpPr>
          <p:cNvPr id="9" name="Rectangle 8"/>
          <p:cNvSpPr/>
          <p:nvPr/>
        </p:nvSpPr>
        <p:spPr>
          <a:xfrm>
            <a:off x="3748418" y="3576030"/>
            <a:ext cx="1158875" cy="806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0</a:t>
            </a:r>
          </a:p>
          <a:p>
            <a:pPr algn="ctr">
              <a:defRPr/>
            </a:pPr>
            <a:r>
              <a:rPr lang="en-US" sz="1200" dirty="0" err="1">
                <a:solidFill>
                  <a:prstClr val="black"/>
                </a:solidFill>
                <a:cs typeface="Times New Roman" panose="02020603050405020304" pitchFamily="18" charset="0"/>
              </a:rPr>
              <a:t>Subobject</a:t>
            </a:r>
            <a:r>
              <a:rPr lang="en-US" sz="1200" dirty="0">
                <a:solidFill>
                  <a:prstClr val="black"/>
                </a:solidFill>
                <a:cs typeface="Times New Roman" panose="02020603050405020304" pitchFamily="18" charset="0"/>
              </a:rPr>
              <a:t> data refinement</a:t>
            </a:r>
            <a:endParaRPr lang="el-GR" sz="1200" dirty="0">
              <a:solidFill>
                <a:prstClr val="black"/>
              </a:solidFill>
              <a:cs typeface="Times New Roman" panose="02020603050405020304" pitchFamily="18" charset="0"/>
            </a:endParaRPr>
          </a:p>
        </p:txBody>
      </p:sp>
      <p:sp>
        <p:nvSpPr>
          <p:cNvPr id="10" name="Rectangle 9"/>
          <p:cNvSpPr/>
          <p:nvPr/>
        </p:nvSpPr>
        <p:spPr>
          <a:xfrm>
            <a:off x="5035881" y="3576030"/>
            <a:ext cx="1157287"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1</a:t>
            </a:r>
          </a:p>
          <a:p>
            <a:pPr algn="ctr">
              <a:defRPr/>
            </a:pPr>
            <a:r>
              <a:rPr lang="en-US" sz="1200" dirty="0">
                <a:solidFill>
                  <a:prstClr val="black"/>
                </a:solidFill>
                <a:cs typeface="Times New Roman" panose="02020603050405020304" pitchFamily="18" charset="0"/>
              </a:rPr>
              <a:t>Object refinement</a:t>
            </a:r>
            <a:endParaRPr lang="el-GR" sz="1200" dirty="0">
              <a:solidFill>
                <a:prstClr val="black"/>
              </a:solidFill>
              <a:cs typeface="Times New Roman" panose="02020603050405020304" pitchFamily="18" charset="0"/>
            </a:endParaRPr>
          </a:p>
        </p:txBody>
      </p:sp>
      <p:sp>
        <p:nvSpPr>
          <p:cNvPr id="11" name="Rectangle 10"/>
          <p:cNvSpPr/>
          <p:nvPr/>
        </p:nvSpPr>
        <p:spPr>
          <a:xfrm>
            <a:off x="6323343" y="3576030"/>
            <a:ext cx="1157288"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2</a:t>
            </a:r>
          </a:p>
          <a:p>
            <a:pPr algn="ctr">
              <a:defRPr/>
            </a:pPr>
            <a:r>
              <a:rPr lang="en-US" sz="1200" dirty="0">
                <a:solidFill>
                  <a:prstClr val="black"/>
                </a:solidFill>
                <a:cs typeface="Times New Roman" panose="02020603050405020304" pitchFamily="18" charset="0"/>
              </a:rPr>
              <a:t>Situation refinement</a:t>
            </a:r>
            <a:endParaRPr lang="el-GR" sz="1200" dirty="0">
              <a:solidFill>
                <a:prstClr val="black"/>
              </a:solidFill>
              <a:cs typeface="Times New Roman" panose="02020603050405020304" pitchFamily="18" charset="0"/>
            </a:endParaRPr>
          </a:p>
        </p:txBody>
      </p:sp>
      <p:sp>
        <p:nvSpPr>
          <p:cNvPr id="12" name="Rectangle 11"/>
          <p:cNvSpPr/>
          <p:nvPr/>
        </p:nvSpPr>
        <p:spPr>
          <a:xfrm>
            <a:off x="7610806" y="3576030"/>
            <a:ext cx="1158875" cy="806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3</a:t>
            </a:r>
          </a:p>
          <a:p>
            <a:pPr algn="ctr">
              <a:defRPr/>
            </a:pPr>
            <a:r>
              <a:rPr lang="en-US" sz="1200" dirty="0">
                <a:solidFill>
                  <a:prstClr val="black"/>
                </a:solidFill>
                <a:cs typeface="Times New Roman" panose="02020603050405020304" pitchFamily="18" charset="0"/>
              </a:rPr>
              <a:t>Impact assessment</a:t>
            </a:r>
            <a:endParaRPr lang="el-GR" sz="1200" dirty="0">
              <a:solidFill>
                <a:prstClr val="black"/>
              </a:solidFill>
              <a:cs typeface="Times New Roman" panose="02020603050405020304" pitchFamily="18" charset="0"/>
            </a:endParaRPr>
          </a:p>
        </p:txBody>
      </p:sp>
      <p:sp>
        <p:nvSpPr>
          <p:cNvPr id="13" name="Rectangle 12"/>
          <p:cNvSpPr/>
          <p:nvPr/>
        </p:nvSpPr>
        <p:spPr>
          <a:xfrm>
            <a:off x="5058106" y="5500080"/>
            <a:ext cx="1181100"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4</a:t>
            </a:r>
          </a:p>
          <a:p>
            <a:pPr algn="ctr">
              <a:defRPr/>
            </a:pPr>
            <a:r>
              <a:rPr lang="en-US" sz="1200" dirty="0">
                <a:solidFill>
                  <a:prstClr val="black"/>
                </a:solidFill>
                <a:cs typeface="Times New Roman" panose="02020603050405020304" pitchFamily="18" charset="0"/>
              </a:rPr>
              <a:t>Process refinement</a:t>
            </a:r>
            <a:endParaRPr lang="el-GR" sz="1200" dirty="0">
              <a:solidFill>
                <a:prstClr val="black"/>
              </a:solidFill>
              <a:cs typeface="Times New Roman" panose="02020603050405020304" pitchFamily="18" charset="0"/>
            </a:endParaRPr>
          </a:p>
        </p:txBody>
      </p:sp>
      <p:sp>
        <p:nvSpPr>
          <p:cNvPr id="14" name="Rectangle 13"/>
          <p:cNvSpPr/>
          <p:nvPr/>
        </p:nvSpPr>
        <p:spPr>
          <a:xfrm>
            <a:off x="9299906" y="4188805"/>
            <a:ext cx="865187" cy="1036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Human-computer interaction</a:t>
            </a:r>
            <a:endParaRPr lang="el-GR" sz="1200" dirty="0">
              <a:solidFill>
                <a:prstClr val="black"/>
              </a:solidFill>
              <a:cs typeface="Times New Roman" panose="02020603050405020304" pitchFamily="18" charset="0"/>
            </a:endParaRPr>
          </a:p>
        </p:txBody>
      </p:sp>
      <p:sp>
        <p:nvSpPr>
          <p:cNvPr id="15" name="TextBox 7"/>
          <p:cNvSpPr txBox="1">
            <a:spLocks noChangeArrowheads="1"/>
          </p:cNvSpPr>
          <p:nvPr/>
        </p:nvSpPr>
        <p:spPr bwMode="auto">
          <a:xfrm>
            <a:off x="9418968" y="3912580"/>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200">
                <a:solidFill>
                  <a:prstClr val="black"/>
                </a:solidFill>
                <a:latin typeface="Calibri" panose="020F0502020204030204"/>
                <a:cs typeface="Times New Roman" panose="02020603050405020304" pitchFamily="18" charset="0"/>
              </a:rPr>
              <a:t>Users</a:t>
            </a:r>
            <a:endParaRPr lang="el-GR" altLang="el-GR" sz="1200">
              <a:solidFill>
                <a:prstClr val="black"/>
              </a:solidFill>
              <a:latin typeface="Calibri" panose="020F0502020204030204"/>
              <a:cs typeface="Times New Roman" panose="02020603050405020304" pitchFamily="18" charset="0"/>
            </a:endParaRPr>
          </a:p>
        </p:txBody>
      </p:sp>
      <p:sp>
        <p:nvSpPr>
          <p:cNvPr id="16" name="Left-Right Arrow 15"/>
          <p:cNvSpPr/>
          <p:nvPr/>
        </p:nvSpPr>
        <p:spPr>
          <a:xfrm>
            <a:off x="3288043" y="4639655"/>
            <a:ext cx="290513"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17" name="Left-Right Arrow 16"/>
          <p:cNvSpPr/>
          <p:nvPr/>
        </p:nvSpPr>
        <p:spPr>
          <a:xfrm>
            <a:off x="3603956" y="4560280"/>
            <a:ext cx="5384800" cy="2921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grpSp>
        <p:nvGrpSpPr>
          <p:cNvPr id="18" name="Group 34"/>
          <p:cNvGrpSpPr>
            <a:grpSpLocks/>
          </p:cNvGrpSpPr>
          <p:nvPr/>
        </p:nvGrpSpPr>
        <p:grpSpPr bwMode="auto">
          <a:xfrm>
            <a:off x="6750381" y="5031767"/>
            <a:ext cx="2092325" cy="1036638"/>
            <a:chOff x="7030943" y="4488655"/>
            <a:chExt cx="2092516" cy="1036320"/>
          </a:xfrm>
        </p:grpSpPr>
        <p:sp>
          <p:nvSpPr>
            <p:cNvPr id="19" name="Rectangle 18"/>
            <p:cNvSpPr/>
            <p:nvPr/>
          </p:nvSpPr>
          <p:spPr>
            <a:xfrm>
              <a:off x="7030943" y="4488655"/>
              <a:ext cx="2092516" cy="1036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Database management system</a:t>
              </a:r>
              <a:endParaRPr lang="el-GR" sz="1200" dirty="0">
                <a:solidFill>
                  <a:prstClr val="black"/>
                </a:solidFill>
                <a:cs typeface="Times New Roman" panose="02020603050405020304" pitchFamily="18" charset="0"/>
              </a:endParaRPr>
            </a:p>
          </p:txBody>
        </p:sp>
        <p:sp>
          <p:nvSpPr>
            <p:cNvPr id="20" name="Flowchart: Magnetic Disk 19"/>
            <p:cNvSpPr/>
            <p:nvPr/>
          </p:nvSpPr>
          <p:spPr>
            <a:xfrm>
              <a:off x="7199233" y="4748925"/>
              <a:ext cx="841452" cy="73002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Support database</a:t>
              </a:r>
              <a:endParaRPr lang="el-GR" sz="1200" dirty="0">
                <a:solidFill>
                  <a:prstClr val="black"/>
                </a:solidFill>
                <a:cs typeface="Times New Roman" panose="02020603050405020304" pitchFamily="18" charset="0"/>
              </a:endParaRPr>
            </a:p>
          </p:txBody>
        </p:sp>
        <p:sp>
          <p:nvSpPr>
            <p:cNvPr id="21" name="Flowchart: Magnetic Disk 20"/>
            <p:cNvSpPr/>
            <p:nvPr/>
          </p:nvSpPr>
          <p:spPr>
            <a:xfrm>
              <a:off x="8132769" y="4748925"/>
              <a:ext cx="843039" cy="73002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Fusion database</a:t>
              </a:r>
              <a:endParaRPr lang="el-GR" sz="1200" dirty="0">
                <a:solidFill>
                  <a:prstClr val="black"/>
                </a:solidFill>
                <a:cs typeface="Times New Roman" panose="02020603050405020304" pitchFamily="18" charset="0"/>
              </a:endParaRPr>
            </a:p>
          </p:txBody>
        </p:sp>
      </p:grpSp>
      <p:sp>
        <p:nvSpPr>
          <p:cNvPr id="22" name="TextBox 24"/>
          <p:cNvSpPr txBox="1">
            <a:spLocks noChangeArrowheads="1"/>
          </p:cNvSpPr>
          <p:nvPr/>
        </p:nvSpPr>
        <p:spPr bwMode="auto">
          <a:xfrm>
            <a:off x="5551818" y="3263292"/>
            <a:ext cx="1412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200" dirty="0">
                <a:solidFill>
                  <a:prstClr val="white"/>
                </a:solidFill>
                <a:latin typeface="Calibri" panose="020F0502020204030204"/>
                <a:cs typeface="Times New Roman" panose="02020603050405020304" pitchFamily="18" charset="0"/>
              </a:rPr>
              <a:t>Data fusion domain</a:t>
            </a:r>
            <a:endParaRPr lang="el-GR" altLang="el-GR" sz="1200" dirty="0">
              <a:solidFill>
                <a:prstClr val="white"/>
              </a:solidFill>
              <a:latin typeface="Calibri" panose="020F0502020204030204"/>
              <a:cs typeface="Times New Roman" panose="02020603050405020304" pitchFamily="18" charset="0"/>
            </a:endParaRPr>
          </a:p>
        </p:txBody>
      </p:sp>
      <p:sp>
        <p:nvSpPr>
          <p:cNvPr id="23" name="Left-Right Arrow 22"/>
          <p:cNvSpPr/>
          <p:nvPr/>
        </p:nvSpPr>
        <p:spPr>
          <a:xfrm>
            <a:off x="8996693" y="4633305"/>
            <a:ext cx="290513"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4" name="Up-Down Arrow 23"/>
          <p:cNvSpPr/>
          <p:nvPr/>
        </p:nvSpPr>
        <p:spPr>
          <a:xfrm>
            <a:off x="5583568" y="4401530"/>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5" name="Up-Down Arrow 24"/>
          <p:cNvSpPr/>
          <p:nvPr/>
        </p:nvSpPr>
        <p:spPr>
          <a:xfrm>
            <a:off x="5581981" y="4788880"/>
            <a:ext cx="131762" cy="700087"/>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6" name="Up-Down Arrow 25"/>
          <p:cNvSpPr/>
          <p:nvPr/>
        </p:nvSpPr>
        <p:spPr>
          <a:xfrm>
            <a:off x="6837693" y="4403117"/>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7" name="Up-Down Arrow 26"/>
          <p:cNvSpPr/>
          <p:nvPr/>
        </p:nvSpPr>
        <p:spPr>
          <a:xfrm>
            <a:off x="8155318" y="4403117"/>
            <a:ext cx="128588"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8" name="Up-Down Arrow 27"/>
          <p:cNvSpPr/>
          <p:nvPr/>
        </p:nvSpPr>
        <p:spPr>
          <a:xfrm>
            <a:off x="4264356" y="4395180"/>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9" name="Up-Down Arrow 28"/>
          <p:cNvSpPr/>
          <p:nvPr/>
        </p:nvSpPr>
        <p:spPr>
          <a:xfrm>
            <a:off x="7733043" y="479205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Tree>
    <p:extLst>
      <p:ext uri="{BB962C8B-B14F-4D97-AF65-F5344CB8AC3E}">
        <p14:creationId xmlns:p14="http://schemas.microsoft.com/office/powerpoint/2010/main" val="119478716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solidFill>
                  <a:schemeClr val="tx1">
                    <a:lumMod val="50000"/>
                    <a:lumOff val="50000"/>
                  </a:schemeClr>
                </a:solidFill>
              </a:rPr>
              <a:t>Fusion</a:t>
            </a:r>
          </a:p>
          <a:p>
            <a:r>
              <a:rPr lang="en-US" sz="3200" dirty="0" smtClean="0"/>
              <a:t>The Data layer</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385</a:t>
            </a:fld>
            <a:endParaRPr lang="en-US"/>
          </a:p>
        </p:txBody>
      </p:sp>
    </p:spTree>
    <p:extLst>
      <p:ext uri="{BB962C8B-B14F-4D97-AF65-F5344CB8AC3E}">
        <p14:creationId xmlns:p14="http://schemas.microsoft.com/office/powerpoint/2010/main" val="740068191"/>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Layer (1)</a:t>
            </a:r>
            <a:endParaRPr lang="en-US" dirty="0"/>
          </a:p>
        </p:txBody>
      </p:sp>
      <p:sp>
        <p:nvSpPr>
          <p:cNvPr id="3" name="Content Placeholder 2"/>
          <p:cNvSpPr>
            <a:spLocks noGrp="1"/>
          </p:cNvSpPr>
          <p:nvPr>
            <p:ph idx="1"/>
          </p:nvPr>
        </p:nvSpPr>
        <p:spPr/>
        <p:txBody>
          <a:bodyPr>
            <a:noAutofit/>
          </a:bodyPr>
          <a:lstStyle/>
          <a:p>
            <a:r>
              <a:rPr lang="en-US" sz="2800" dirty="0" smtClean="0"/>
              <a:t>Metadata </a:t>
            </a:r>
            <a:r>
              <a:rPr lang="en-US" sz="2800" dirty="0"/>
              <a:t>of multimedia </a:t>
            </a:r>
            <a:r>
              <a:rPr lang="en-US" sz="2800" dirty="0" smtClean="0"/>
              <a:t>streams</a:t>
            </a:r>
          </a:p>
          <a:p>
            <a:r>
              <a:rPr lang="en-US" sz="2800" dirty="0"/>
              <a:t>Semi-structured vs structured</a:t>
            </a:r>
          </a:p>
          <a:p>
            <a:pPr lvl="1"/>
            <a:r>
              <a:rPr lang="en-US" sz="2400" dirty="0" smtClean="0"/>
              <a:t>No </a:t>
            </a:r>
            <a:r>
              <a:rPr lang="en-US" sz="2400" dirty="0"/>
              <a:t>significant technological challenges </a:t>
            </a:r>
            <a:r>
              <a:rPr lang="en-US" sz="2400" dirty="0" smtClean="0"/>
              <a:t>into converting semi-structured </a:t>
            </a:r>
            <a:r>
              <a:rPr lang="en-US" sz="2400" dirty="0"/>
              <a:t>documents into </a:t>
            </a:r>
            <a:r>
              <a:rPr lang="en-US" sz="2400" dirty="0" smtClean="0"/>
              <a:t>RDF</a:t>
            </a:r>
            <a:endParaRPr lang="en-US" sz="2400" dirty="0"/>
          </a:p>
          <a:p>
            <a:r>
              <a:rPr lang="en-US" sz="2800" dirty="0" smtClean="0"/>
              <a:t>Data is produced in the form of streams</a:t>
            </a:r>
          </a:p>
          <a:p>
            <a:pPr lvl="1"/>
            <a:r>
              <a:rPr lang="en-US" sz="2400" dirty="0" smtClean="0"/>
              <a:t>Originating from a set of heterogeneous distributed sources</a:t>
            </a:r>
          </a:p>
          <a:p>
            <a:pPr lvl="1"/>
            <a:r>
              <a:rPr lang="en-US" sz="2400" dirty="0" smtClean="0"/>
              <a:t>No starting or ending point</a:t>
            </a:r>
          </a:p>
          <a:p>
            <a:pPr lvl="1"/>
            <a:r>
              <a:rPr lang="en-US" sz="2400" dirty="0" smtClean="0"/>
              <a:t>A strategy must be devised</a:t>
            </a:r>
          </a:p>
          <a:p>
            <a:pPr lvl="2"/>
            <a:r>
              <a:rPr lang="en-US" sz="2000" dirty="0" smtClean="0"/>
              <a:t>Define how new facts will be pushed into the system and old facts will be pushed out of it</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386</a:t>
            </a:fld>
            <a:endParaRPr lang="en-US"/>
          </a:p>
        </p:txBody>
      </p:sp>
    </p:spTree>
    <p:extLst>
      <p:ext uri="{BB962C8B-B14F-4D97-AF65-F5344CB8AC3E}">
        <p14:creationId xmlns:p14="http://schemas.microsoft.com/office/powerpoint/2010/main" val="94812926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Layer (2)</a:t>
            </a:r>
            <a:endParaRPr lang="en-US" dirty="0"/>
          </a:p>
        </p:txBody>
      </p:sp>
      <p:sp>
        <p:nvSpPr>
          <p:cNvPr id="3" name="Content Placeholder 2"/>
          <p:cNvSpPr>
            <a:spLocks noGrp="1"/>
          </p:cNvSpPr>
          <p:nvPr>
            <p:ph idx="1"/>
          </p:nvPr>
        </p:nvSpPr>
        <p:spPr/>
        <p:txBody>
          <a:bodyPr>
            <a:noAutofit/>
          </a:bodyPr>
          <a:lstStyle/>
          <a:p>
            <a:r>
              <a:rPr lang="en-US" sz="3200" dirty="0" smtClean="0"/>
              <a:t>Data flow</a:t>
            </a:r>
          </a:p>
          <a:p>
            <a:pPr lvl="1"/>
            <a:r>
              <a:rPr lang="en-US" sz="2800" dirty="0" smtClean="0"/>
              <a:t>Use of a middleware</a:t>
            </a:r>
          </a:p>
          <a:p>
            <a:pPr lvl="1"/>
            <a:r>
              <a:rPr lang="en-US" sz="2800" dirty="0" smtClean="0"/>
              <a:t>Semantic annotation </a:t>
            </a:r>
            <a:r>
              <a:rPr lang="en-US" sz="2800" dirty="0" smtClean="0">
                <a:latin typeface="Times New Roman" panose="02020603050405020304" pitchFamily="18" charset="0"/>
                <a:cs typeface="Times New Roman" panose="02020603050405020304" pitchFamily="18" charset="0"/>
              </a:rPr>
              <a:t>→ </a:t>
            </a:r>
            <a:r>
              <a:rPr lang="en-US" sz="2800" dirty="0" smtClean="0"/>
              <a:t>Knowledge Base</a:t>
            </a:r>
          </a:p>
          <a:p>
            <a:pPr lvl="1"/>
            <a:r>
              <a:rPr lang="en-US" sz="2800" dirty="0" smtClean="0"/>
              <a:t>Ability to answer semantic queries</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387</a:t>
            </a:fld>
            <a:endParaRPr lang="en-US"/>
          </a:p>
        </p:txBody>
      </p:sp>
    </p:spTree>
    <p:extLst>
      <p:ext uri="{BB962C8B-B14F-4D97-AF65-F5344CB8AC3E}">
        <p14:creationId xmlns:p14="http://schemas.microsoft.com/office/powerpoint/2010/main" val="97594483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Context (1)</a:t>
            </a:r>
            <a:endParaRPr lang="en-US" dirty="0"/>
          </a:p>
        </p:txBody>
      </p:sp>
      <p:sp>
        <p:nvSpPr>
          <p:cNvPr id="3" name="Content Placeholder 2"/>
          <p:cNvSpPr>
            <a:spLocks noGrp="1"/>
          </p:cNvSpPr>
          <p:nvPr>
            <p:ph idx="1"/>
          </p:nvPr>
        </p:nvSpPr>
        <p:spPr/>
        <p:txBody>
          <a:bodyPr>
            <a:normAutofit/>
          </a:bodyPr>
          <a:lstStyle/>
          <a:p>
            <a:r>
              <a:rPr lang="en-US" sz="3200" dirty="0" smtClean="0"/>
              <a:t>Challenges</a:t>
            </a:r>
          </a:p>
          <a:p>
            <a:pPr lvl="1"/>
            <a:r>
              <a:rPr lang="en-US" sz="2800" dirty="0" smtClean="0"/>
              <a:t>Complexity </a:t>
            </a:r>
            <a:r>
              <a:rPr lang="en-US" sz="2800" dirty="0"/>
              <a:t>of capturing, representing and processing the </a:t>
            </a:r>
            <a:r>
              <a:rPr lang="en-US" sz="2800" dirty="0" smtClean="0"/>
              <a:t>concepts </a:t>
            </a:r>
          </a:p>
          <a:p>
            <a:pPr lvl="1"/>
            <a:r>
              <a:rPr lang="en-US" sz="2800" dirty="0" smtClean="0"/>
              <a:t>Expressivity of the description </a:t>
            </a:r>
            <a:r>
              <a:rPr lang="en-US" sz="2800" dirty="0"/>
              <a:t>of the </a:t>
            </a:r>
            <a:r>
              <a:rPr lang="en-US" sz="2800" dirty="0" smtClean="0"/>
              <a:t>world</a:t>
            </a:r>
          </a:p>
          <a:p>
            <a:pPr lvl="2"/>
            <a:r>
              <a:rPr lang="en-US" sz="2400" dirty="0" smtClean="0"/>
              <a:t>Expressive </a:t>
            </a:r>
            <a:r>
              <a:rPr lang="en-US" sz="2400" dirty="0"/>
              <a:t>enough in order to enable specific </a:t>
            </a:r>
            <a:r>
              <a:rPr lang="en-US" sz="2400" dirty="0" smtClean="0"/>
              <a:t>behaviors</a:t>
            </a:r>
          </a:p>
          <a:p>
            <a:pPr lvl="2"/>
            <a:r>
              <a:rPr lang="en-US" sz="2400" dirty="0" smtClean="0"/>
              <a:t>Not </a:t>
            </a:r>
            <a:r>
              <a:rPr lang="en-US" sz="2400" dirty="0"/>
              <a:t>as complex as to render the collected information </a:t>
            </a:r>
            <a:r>
              <a:rPr lang="en-US" sz="2400" dirty="0" smtClean="0"/>
              <a:t>unmanageable</a:t>
            </a:r>
          </a:p>
          <a:p>
            <a:r>
              <a:rPr lang="en-US" sz="3200" dirty="0" smtClean="0"/>
              <a:t>Common </a:t>
            </a:r>
            <a:r>
              <a:rPr lang="en-US" sz="3200" dirty="0"/>
              <a:t>representation format and vocabulary </a:t>
            </a:r>
            <a:endParaRPr lang="en-US" sz="3200" dirty="0" smtClean="0"/>
          </a:p>
          <a:p>
            <a:pPr lvl="1"/>
            <a:r>
              <a:rPr lang="en-US" sz="2800" dirty="0" smtClean="0"/>
              <a:t>Ensure </a:t>
            </a:r>
            <a:r>
              <a:rPr lang="en-US" sz="2800" dirty="0"/>
              <a:t>syntactic and semantic </a:t>
            </a:r>
            <a:r>
              <a:rPr lang="en-US" sz="2800" dirty="0" smtClean="0"/>
              <a:t>interoperability in the system</a:t>
            </a:r>
          </a:p>
          <a:p>
            <a:pPr lvl="1"/>
            <a:r>
              <a:rPr lang="en-US" sz="2800" dirty="0" smtClean="0"/>
              <a:t>Enable integration </a:t>
            </a:r>
            <a:r>
              <a:rPr lang="en-US" sz="2800" dirty="0"/>
              <a:t>with third party data </a:t>
            </a:r>
            <a:r>
              <a:rPr lang="en-US" sz="2800" dirty="0" smtClean="0"/>
              <a:t>sources</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388</a:t>
            </a:fld>
            <a:endParaRPr lang="en-US"/>
          </a:p>
        </p:txBody>
      </p:sp>
    </p:spTree>
    <p:extLst>
      <p:ext uri="{BB962C8B-B14F-4D97-AF65-F5344CB8AC3E}">
        <p14:creationId xmlns:p14="http://schemas.microsoft.com/office/powerpoint/2010/main" val="233612477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Context </a:t>
            </a:r>
            <a:r>
              <a:rPr lang="en-US" dirty="0" smtClean="0"/>
              <a:t>(2)</a:t>
            </a:r>
            <a:endParaRPr lang="en-US" dirty="0"/>
          </a:p>
        </p:txBody>
      </p:sp>
      <p:sp>
        <p:nvSpPr>
          <p:cNvPr id="3" name="Content Placeholder 2"/>
          <p:cNvSpPr>
            <a:spLocks noGrp="1"/>
          </p:cNvSpPr>
          <p:nvPr>
            <p:ph idx="1"/>
          </p:nvPr>
        </p:nvSpPr>
        <p:spPr>
          <a:xfrm>
            <a:off x="1097280" y="1845734"/>
            <a:ext cx="10937966" cy="4023360"/>
          </a:xfrm>
        </p:spPr>
        <p:txBody>
          <a:bodyPr>
            <a:noAutofit/>
          </a:bodyPr>
          <a:lstStyle/>
          <a:p>
            <a:r>
              <a:rPr lang="en-US" sz="3200" dirty="0" smtClean="0"/>
              <a:t>Uniform </a:t>
            </a:r>
            <a:r>
              <a:rPr lang="en-US" sz="3200" dirty="0"/>
              <a:t>context representation and processing at the infrastructure </a:t>
            </a:r>
            <a:r>
              <a:rPr lang="en-US" sz="3200" dirty="0" smtClean="0"/>
              <a:t>level</a:t>
            </a:r>
          </a:p>
          <a:p>
            <a:pPr lvl="1"/>
            <a:r>
              <a:rPr lang="en-US" sz="2800" dirty="0" smtClean="0"/>
              <a:t>Better </a:t>
            </a:r>
            <a:r>
              <a:rPr lang="en-US" sz="2800" dirty="0"/>
              <a:t>reuse of derived context by multiple data producers and </a:t>
            </a:r>
            <a:r>
              <a:rPr lang="en-US" sz="2800" dirty="0" smtClean="0"/>
              <a:t>consumers</a:t>
            </a:r>
          </a:p>
          <a:p>
            <a:r>
              <a:rPr lang="en-US" sz="3200" dirty="0"/>
              <a:t>Ontology-based </a:t>
            </a:r>
            <a:r>
              <a:rPr lang="en-US" sz="3200" dirty="0" smtClean="0"/>
              <a:t>descriptions</a:t>
            </a:r>
          </a:p>
          <a:p>
            <a:pPr lvl="1"/>
            <a:r>
              <a:rPr lang="en-US" sz="2800" dirty="0" smtClean="0"/>
              <a:t>Offer </a:t>
            </a:r>
            <a:r>
              <a:rPr lang="en-US" sz="2800" dirty="0"/>
              <a:t>unambiguous definitions of the concepts and their </a:t>
            </a:r>
            <a:r>
              <a:rPr lang="en-US" sz="2800" dirty="0" smtClean="0"/>
              <a:t>relationships</a:t>
            </a:r>
          </a:p>
          <a:p>
            <a:pPr lvl="1"/>
            <a:r>
              <a:rPr lang="en-US" sz="2800" dirty="0" smtClean="0"/>
              <a:t>Allow </a:t>
            </a:r>
            <a:r>
              <a:rPr lang="en-US" sz="2800" dirty="0"/>
              <a:t>further exploitation of the created Knowledge </a:t>
            </a:r>
            <a:r>
              <a:rPr lang="en-US" sz="2800" dirty="0" smtClean="0"/>
              <a:t>Base</a:t>
            </a:r>
          </a:p>
          <a:p>
            <a:pPr lvl="2"/>
            <a:r>
              <a:rPr lang="en-US" sz="2400" dirty="0"/>
              <a:t>H</a:t>
            </a:r>
            <a:r>
              <a:rPr lang="en-US" sz="2400" dirty="0" smtClean="0"/>
              <a:t>igher level, intelligent, </a:t>
            </a:r>
            <a:r>
              <a:rPr lang="en-US" sz="2400" dirty="0"/>
              <a:t>semantic </a:t>
            </a:r>
            <a:r>
              <a:rPr lang="en-US" sz="2400" dirty="0" smtClean="0"/>
              <a:t>queries</a:t>
            </a:r>
          </a:p>
          <a:p>
            <a:pPr lvl="1"/>
            <a:r>
              <a:rPr lang="en-US" sz="2800" dirty="0" smtClean="0"/>
              <a:t>Formalize knowledge </a:t>
            </a:r>
            <a:r>
              <a:rPr lang="en-US" sz="2800" dirty="0"/>
              <a:t>about the specific </a:t>
            </a:r>
            <a:r>
              <a:rPr lang="en-US" sz="2800" dirty="0" smtClean="0"/>
              <a:t>domain</a:t>
            </a:r>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389</a:t>
            </a:fld>
            <a:endParaRPr lang="en-US"/>
          </a:p>
        </p:txBody>
      </p:sp>
    </p:spTree>
    <p:extLst>
      <p:ext uri="{BB962C8B-B14F-4D97-AF65-F5344CB8AC3E}">
        <p14:creationId xmlns:p14="http://schemas.microsoft.com/office/powerpoint/2010/main" val="2203470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(1)</a:t>
            </a:r>
            <a:endParaRPr lang="en-US" dirty="0"/>
          </a:p>
        </p:txBody>
      </p:sp>
      <p:sp>
        <p:nvSpPr>
          <p:cNvPr id="3" name="Content Placeholder 2"/>
          <p:cNvSpPr>
            <a:spLocks noGrp="1"/>
          </p:cNvSpPr>
          <p:nvPr>
            <p:ph idx="1"/>
          </p:nvPr>
        </p:nvSpPr>
        <p:spPr/>
        <p:txBody>
          <a:bodyPr>
            <a:normAutofit/>
          </a:bodyPr>
          <a:lstStyle/>
          <a:p>
            <a:r>
              <a:rPr lang="en-US" sz="3200" dirty="0"/>
              <a:t>D</a:t>
            </a:r>
            <a:r>
              <a:rPr lang="en-US" sz="3200" dirty="0" smtClean="0"/>
              <a:t>ata </a:t>
            </a:r>
            <a:r>
              <a:rPr lang="en-US" sz="3200" dirty="0"/>
              <a:t>about </a:t>
            </a:r>
            <a:r>
              <a:rPr lang="en-US" sz="3200" dirty="0" smtClean="0"/>
              <a:t>data</a:t>
            </a:r>
          </a:p>
          <a:p>
            <a:r>
              <a:rPr lang="en-US" sz="3200" dirty="0" smtClean="0"/>
              <a:t>Efficient materialization with </a:t>
            </a:r>
            <a:r>
              <a:rPr lang="en-US" sz="3200" dirty="0"/>
              <a:t>the use of </a:t>
            </a:r>
            <a:r>
              <a:rPr lang="en-US" sz="3200" dirty="0" smtClean="0"/>
              <a:t>ontologies</a:t>
            </a:r>
          </a:p>
          <a:p>
            <a:r>
              <a:rPr lang="en-US" sz="3200" dirty="0" smtClean="0"/>
              <a:t>Ontologies </a:t>
            </a:r>
            <a:r>
              <a:rPr lang="en-US" sz="3200" dirty="0"/>
              <a:t>can be used to describe Web </a:t>
            </a:r>
            <a:r>
              <a:rPr lang="en-US" sz="3200" dirty="0" smtClean="0"/>
              <a:t>resources</a:t>
            </a:r>
          </a:p>
          <a:p>
            <a:pPr lvl="1"/>
            <a:r>
              <a:rPr lang="en-US" sz="2800" dirty="0" smtClean="0"/>
              <a:t>Adding </a:t>
            </a:r>
            <a:r>
              <a:rPr lang="en-US" sz="2800" dirty="0"/>
              <a:t>descriptions about their semantics and their </a:t>
            </a:r>
            <a:r>
              <a:rPr lang="en-US" sz="2800" dirty="0" smtClean="0"/>
              <a:t>relations</a:t>
            </a:r>
          </a:p>
          <a:p>
            <a:pPr lvl="1"/>
            <a:r>
              <a:rPr lang="en-US" sz="2800" dirty="0" smtClean="0"/>
              <a:t>Aims </a:t>
            </a:r>
            <a:r>
              <a:rPr lang="en-US" sz="2800" dirty="0"/>
              <a:t>to make </a:t>
            </a:r>
            <a:r>
              <a:rPr lang="en-US" sz="2800" dirty="0" smtClean="0"/>
              <a:t>resources machine-understandable</a:t>
            </a:r>
          </a:p>
          <a:p>
            <a:pPr lvl="1"/>
            <a:r>
              <a:rPr lang="en-US" sz="2800" dirty="0" smtClean="0"/>
              <a:t>Each </a:t>
            </a:r>
            <a:r>
              <a:rPr lang="en-US" sz="2800" dirty="0"/>
              <a:t>(semantic) annotation </a:t>
            </a:r>
            <a:r>
              <a:rPr lang="en-US" sz="2800" dirty="0" smtClean="0"/>
              <a:t>can correspond </a:t>
            </a:r>
            <a:r>
              <a:rPr lang="en-US" sz="2800" dirty="0"/>
              <a:t>to a piece of </a:t>
            </a:r>
            <a:r>
              <a:rPr lang="en-US" sz="2800" dirty="0" smtClean="0"/>
              <a:t>information</a:t>
            </a:r>
          </a:p>
          <a:p>
            <a:pPr lvl="1"/>
            <a:r>
              <a:rPr lang="en-US" sz="2800" dirty="0" smtClean="0"/>
              <a:t>It </a:t>
            </a:r>
            <a:r>
              <a:rPr lang="en-US" sz="2800" dirty="0"/>
              <a:t>is important </a:t>
            </a:r>
            <a:r>
              <a:rPr lang="en-US" sz="2800" dirty="0" smtClean="0"/>
              <a:t>to follow </a:t>
            </a:r>
            <a:r>
              <a:rPr lang="en-US" sz="2800" dirty="0"/>
              <a:t>a common </a:t>
            </a:r>
            <a:r>
              <a:rPr lang="en-US" sz="2800" dirty="0" smtClean="0"/>
              <a:t>standard</a:t>
            </a:r>
            <a:endParaRPr lang="en-US" sz="2800" dirty="0"/>
          </a:p>
          <a:p>
            <a:pPr lvl="1"/>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39</a:t>
            </a:fld>
            <a:endParaRPr lang="en-US"/>
          </a:p>
        </p:txBody>
      </p:sp>
    </p:spTree>
    <p:extLst>
      <p:ext uri="{BB962C8B-B14F-4D97-AF65-F5344CB8AC3E}">
        <p14:creationId xmlns:p14="http://schemas.microsoft.com/office/powerpoint/2010/main" val="4042926898"/>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Semantic </a:t>
            </a:r>
            <a:r>
              <a:rPr lang="en-US" sz="4000" dirty="0" smtClean="0"/>
              <a:t>Web Technologies </a:t>
            </a:r>
            <a:r>
              <a:rPr lang="en-US" sz="4000" dirty="0"/>
              <a:t>in </a:t>
            </a:r>
            <a:r>
              <a:rPr lang="en-US" sz="4000" dirty="0" smtClean="0"/>
              <a:t>Sensor Networks</a:t>
            </a:r>
            <a:endParaRPr lang="en-US" sz="4000" dirty="0"/>
          </a:p>
        </p:txBody>
      </p:sp>
      <p:sp>
        <p:nvSpPr>
          <p:cNvPr id="3" name="Content Placeholder 2"/>
          <p:cNvSpPr>
            <a:spLocks noGrp="1"/>
          </p:cNvSpPr>
          <p:nvPr>
            <p:ph idx="1"/>
          </p:nvPr>
        </p:nvSpPr>
        <p:spPr>
          <a:xfrm>
            <a:off x="1097279" y="1845734"/>
            <a:ext cx="10737669" cy="4023360"/>
          </a:xfrm>
        </p:spPr>
        <p:txBody>
          <a:bodyPr>
            <a:noAutofit/>
          </a:bodyPr>
          <a:lstStyle/>
          <a:p>
            <a:r>
              <a:rPr lang="en-US" sz="3200" dirty="0" smtClean="0"/>
              <a:t>Research </a:t>
            </a:r>
            <a:r>
              <a:rPr lang="en-US" sz="3200" dirty="0"/>
              <a:t>focuses </a:t>
            </a:r>
            <a:r>
              <a:rPr lang="en-US" sz="3200" dirty="0" smtClean="0"/>
              <a:t>on modelling</a:t>
            </a:r>
          </a:p>
          <a:p>
            <a:r>
              <a:rPr lang="en-US" sz="3200" dirty="0" smtClean="0"/>
              <a:t>Goal: enable </a:t>
            </a:r>
            <a:r>
              <a:rPr lang="en-US" sz="3200" dirty="0"/>
              <a:t>higher level processing for event/situation </a:t>
            </a:r>
            <a:r>
              <a:rPr lang="en-US" sz="3200" dirty="0" smtClean="0"/>
              <a:t>analysis</a:t>
            </a:r>
            <a:endParaRPr lang="el-GR" sz="3200" dirty="0" smtClean="0"/>
          </a:p>
          <a:p>
            <a:pPr lvl="1"/>
            <a:r>
              <a:rPr lang="en-US" sz="2800" dirty="0"/>
              <a:t>Define ontologies for sensor measurement and sensor description</a:t>
            </a:r>
          </a:p>
          <a:p>
            <a:pPr lvl="1"/>
            <a:r>
              <a:rPr lang="en-US" sz="2800" dirty="0" smtClean="0"/>
              <a:t>Use a meta-ontology (e.g. SUMO)</a:t>
            </a:r>
          </a:p>
          <a:p>
            <a:pPr lvl="2"/>
            <a:r>
              <a:rPr lang="en-US" sz="2400" dirty="0" smtClean="0"/>
              <a:t>Define </a:t>
            </a:r>
            <a:r>
              <a:rPr lang="en-US" sz="2400" dirty="0"/>
              <a:t>a sensor ontology </a:t>
            </a:r>
            <a:r>
              <a:rPr lang="en-US" sz="2400" dirty="0" smtClean="0"/>
              <a:t>under it</a:t>
            </a:r>
          </a:p>
          <a:p>
            <a:pPr lvl="2"/>
            <a:r>
              <a:rPr lang="en-US" sz="2400" dirty="0" smtClean="0"/>
              <a:t>Use it to annotate, query, and discover sensors</a:t>
            </a:r>
          </a:p>
          <a:p>
            <a:pPr lvl="1"/>
            <a:r>
              <a:rPr lang="en-US" sz="2800" dirty="0" smtClean="0"/>
              <a:t>Base concepts: Resource</a:t>
            </a:r>
            <a:r>
              <a:rPr lang="en-US" sz="2800" dirty="0"/>
              <a:t>, </a:t>
            </a:r>
            <a:r>
              <a:rPr lang="en-US" sz="2800" dirty="0" smtClean="0"/>
              <a:t>Actor</a:t>
            </a:r>
            <a:r>
              <a:rPr lang="en-US" sz="2800" dirty="0"/>
              <a:t>, </a:t>
            </a:r>
            <a:r>
              <a:rPr lang="en-US" sz="2800" dirty="0" smtClean="0"/>
              <a:t>Environment</a:t>
            </a:r>
          </a:p>
          <a:p>
            <a:pPr lvl="2"/>
            <a:r>
              <a:rPr lang="en-US" sz="2400" dirty="0" smtClean="0"/>
              <a:t>Parts </a:t>
            </a:r>
            <a:r>
              <a:rPr lang="en-US" sz="2400" dirty="0"/>
              <a:t>that describe the state of the </a:t>
            </a:r>
            <a:r>
              <a:rPr lang="en-US" sz="2400" dirty="0" smtClean="0"/>
              <a:t>resources</a:t>
            </a:r>
            <a:endParaRPr lang="en-US" sz="2400" dirty="0"/>
          </a:p>
          <a:p>
            <a:pPr lvl="2"/>
            <a:r>
              <a:rPr lang="en-US" sz="2400" dirty="0" smtClean="0"/>
              <a:t>Entities </a:t>
            </a:r>
            <a:r>
              <a:rPr lang="en-US" sz="2400" dirty="0"/>
              <a:t>operating in the </a:t>
            </a:r>
            <a:r>
              <a:rPr lang="en-US" sz="2400" dirty="0" smtClean="0"/>
              <a:t>resources</a:t>
            </a:r>
            <a:endParaRPr lang="en-US" sz="2400" dirty="0"/>
          </a:p>
          <a:p>
            <a:pPr lvl="2"/>
            <a:r>
              <a:rPr lang="en-US" sz="2400" dirty="0" smtClean="0"/>
              <a:t>Surrounding </a:t>
            </a:r>
            <a:r>
              <a:rPr lang="en-US" sz="2400" dirty="0"/>
              <a:t>environment </a:t>
            </a:r>
            <a:r>
              <a:rPr lang="en-US" sz="2400" dirty="0" smtClean="0"/>
              <a:t>conditions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390</a:t>
            </a:fld>
            <a:endParaRPr lang="en-US"/>
          </a:p>
        </p:txBody>
      </p:sp>
    </p:spTree>
    <p:extLst>
      <p:ext uri="{BB962C8B-B14F-4D97-AF65-F5344CB8AC3E}">
        <p14:creationId xmlns:p14="http://schemas.microsoft.com/office/powerpoint/2010/main" val="1827416168"/>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for Situation Awareness (1)</a:t>
            </a:r>
            <a:endParaRPr lang="en-US" dirty="0"/>
          </a:p>
        </p:txBody>
      </p:sp>
      <p:sp>
        <p:nvSpPr>
          <p:cNvPr id="3" name="Content Placeholder 2"/>
          <p:cNvSpPr>
            <a:spLocks noGrp="1"/>
          </p:cNvSpPr>
          <p:nvPr>
            <p:ph idx="1"/>
          </p:nvPr>
        </p:nvSpPr>
        <p:spPr/>
        <p:txBody>
          <a:bodyPr>
            <a:normAutofit/>
          </a:bodyPr>
          <a:lstStyle/>
          <a:p>
            <a:r>
              <a:rPr lang="en-US" sz="3200" dirty="0" smtClean="0"/>
              <a:t>Situation </a:t>
            </a:r>
            <a:r>
              <a:rPr lang="en-US" sz="3200" dirty="0"/>
              <a:t>Theory Ontology (STO</a:t>
            </a:r>
            <a:r>
              <a:rPr lang="en-US" sz="3200" dirty="0" smtClean="0"/>
              <a:t>)</a:t>
            </a:r>
          </a:p>
          <a:p>
            <a:pPr lvl="1"/>
            <a:r>
              <a:rPr lang="en-US" sz="2800" dirty="0" smtClean="0"/>
              <a:t>A </a:t>
            </a:r>
            <a:r>
              <a:rPr lang="en-US" sz="2800" dirty="0"/>
              <a:t>unified expression of </a:t>
            </a:r>
            <a:r>
              <a:rPr lang="en-US" sz="2800" dirty="0" smtClean="0"/>
              <a:t>the </a:t>
            </a:r>
            <a:r>
              <a:rPr lang="en-US" sz="2800" dirty="0"/>
              <a:t>Situation </a:t>
            </a:r>
            <a:r>
              <a:rPr lang="en-US" sz="2800" dirty="0" smtClean="0"/>
              <a:t>Theory</a:t>
            </a:r>
          </a:p>
          <a:p>
            <a:pPr lvl="1"/>
            <a:r>
              <a:rPr lang="en-US" sz="2800" dirty="0" smtClean="0"/>
              <a:t>Models events/objects </a:t>
            </a:r>
            <a:r>
              <a:rPr lang="en-US" sz="2800" dirty="0"/>
              <a:t>and their </a:t>
            </a:r>
            <a:r>
              <a:rPr lang="en-US" sz="2800" dirty="0" smtClean="0"/>
              <a:t>relationships in OWL</a:t>
            </a:r>
          </a:p>
          <a:p>
            <a:pPr lvl="1"/>
            <a:r>
              <a:rPr lang="en-US" sz="2800" dirty="0" smtClean="0"/>
              <a:t>Can be </a:t>
            </a:r>
            <a:r>
              <a:rPr lang="en-US" sz="2800" dirty="0"/>
              <a:t>extended with classes and relations that correspond to the actual application </a:t>
            </a:r>
            <a:r>
              <a:rPr lang="en-US" sz="2800" dirty="0" smtClean="0"/>
              <a:t>scenario</a:t>
            </a:r>
          </a:p>
          <a:p>
            <a:pPr lvl="1"/>
            <a:r>
              <a:rPr lang="en-US" sz="2800" dirty="0" smtClean="0"/>
              <a:t>Two </a:t>
            </a:r>
            <a:r>
              <a:rPr lang="en-US" sz="2800" dirty="0"/>
              <a:t>additional ontologies </a:t>
            </a:r>
            <a:r>
              <a:rPr lang="en-US" sz="2800" dirty="0" smtClean="0"/>
              <a:t>integrated</a:t>
            </a:r>
            <a:r>
              <a:rPr lang="en-US" sz="2800" dirty="0"/>
              <a:t>, </a:t>
            </a:r>
            <a:r>
              <a:rPr lang="en-US" sz="2800" dirty="0" smtClean="0"/>
              <a:t>in </a:t>
            </a:r>
            <a:r>
              <a:rPr lang="en-US" sz="2800" dirty="0"/>
              <a:t>order to be able to use it in a real sensor fusion environment</a:t>
            </a:r>
            <a:endParaRPr lang="en-US" sz="2800" dirty="0" smtClean="0"/>
          </a:p>
          <a:p>
            <a:pPr lvl="2"/>
            <a:r>
              <a:rPr lang="en-US" sz="2400" dirty="0" smtClean="0"/>
              <a:t>The </a:t>
            </a:r>
            <a:r>
              <a:rPr lang="en-US" sz="2400" dirty="0"/>
              <a:t>Time </a:t>
            </a:r>
            <a:r>
              <a:rPr lang="en-US" sz="2400" dirty="0" smtClean="0"/>
              <a:t>ontology</a:t>
            </a:r>
          </a:p>
          <a:p>
            <a:pPr lvl="2"/>
            <a:r>
              <a:rPr lang="en-US" sz="2400" dirty="0" smtClean="0"/>
              <a:t>The </a:t>
            </a:r>
            <a:r>
              <a:rPr lang="en-US" sz="2400" dirty="0"/>
              <a:t>WGS84 Geo Positioning </a:t>
            </a:r>
            <a:r>
              <a:rPr lang="en-US" sz="2400" dirty="0" smtClean="0"/>
              <a:t>ontology</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391</a:t>
            </a:fld>
            <a:endParaRPr lang="en-US"/>
          </a:p>
        </p:txBody>
      </p:sp>
    </p:spTree>
    <p:extLst>
      <p:ext uri="{BB962C8B-B14F-4D97-AF65-F5344CB8AC3E}">
        <p14:creationId xmlns:p14="http://schemas.microsoft.com/office/powerpoint/2010/main" val="177256801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 for Situation Awareness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SSN </a:t>
            </a:r>
            <a:r>
              <a:rPr lang="en-US" sz="3200" dirty="0"/>
              <a:t>ontology </a:t>
            </a:r>
            <a:endParaRPr lang="en-US" sz="3200" dirty="0" smtClean="0"/>
          </a:p>
          <a:p>
            <a:pPr lvl="1"/>
            <a:r>
              <a:rPr lang="en-US" sz="2800" dirty="0" smtClean="0"/>
              <a:t>Describes </a:t>
            </a:r>
            <a:r>
              <a:rPr lang="en-US" sz="2800" dirty="0"/>
              <a:t>sensor data in the Linked Sensor Data </a:t>
            </a:r>
            <a:r>
              <a:rPr lang="en-US" sz="2800" dirty="0" smtClean="0"/>
              <a:t>context</a:t>
            </a:r>
          </a:p>
          <a:p>
            <a:r>
              <a:rPr lang="en-US" sz="3200" dirty="0" smtClean="0"/>
              <a:t>Semantic </a:t>
            </a:r>
            <a:r>
              <a:rPr lang="en-US" sz="3200" dirty="0"/>
              <a:t>Sensor Web (SSW</a:t>
            </a:r>
            <a:r>
              <a:rPr lang="en-US" sz="3200" dirty="0" smtClean="0"/>
              <a:t>)</a:t>
            </a:r>
          </a:p>
          <a:p>
            <a:pPr lvl="1"/>
            <a:r>
              <a:rPr lang="en-US" sz="2800" dirty="0" smtClean="0"/>
              <a:t>Framework </a:t>
            </a:r>
            <a:r>
              <a:rPr lang="en-US" sz="2800" dirty="0"/>
              <a:t>for providing </a:t>
            </a:r>
            <a:r>
              <a:rPr lang="en-US" sz="2800" dirty="0" smtClean="0"/>
              <a:t>meaning </a:t>
            </a:r>
            <a:r>
              <a:rPr lang="en-US" sz="2800" dirty="0"/>
              <a:t>for sensor </a:t>
            </a:r>
            <a:r>
              <a:rPr lang="en-US" sz="2800" dirty="0" smtClean="0"/>
              <a:t>observations</a:t>
            </a:r>
          </a:p>
          <a:p>
            <a:pPr lvl="1"/>
            <a:r>
              <a:rPr lang="en-US" sz="2800" dirty="0" smtClean="0"/>
              <a:t>Bridges </a:t>
            </a:r>
            <a:r>
              <a:rPr lang="en-US" sz="2800" dirty="0"/>
              <a:t>the gap </a:t>
            </a:r>
            <a:r>
              <a:rPr lang="en-US" sz="2800" dirty="0" smtClean="0"/>
              <a:t>between</a:t>
            </a:r>
          </a:p>
          <a:p>
            <a:pPr lvl="2"/>
            <a:r>
              <a:rPr lang="en-US" sz="2400" dirty="0" smtClean="0"/>
              <a:t>XML-based </a:t>
            </a:r>
            <a:r>
              <a:rPr lang="en-US" sz="2400" dirty="0"/>
              <a:t>metadata standards of the Sensor Web </a:t>
            </a:r>
            <a:r>
              <a:rPr lang="en-US" sz="2400" dirty="0" smtClean="0"/>
              <a:t>Enablement</a:t>
            </a:r>
          </a:p>
          <a:p>
            <a:pPr lvl="2"/>
            <a:r>
              <a:rPr lang="en-US" sz="2400" dirty="0" smtClean="0"/>
              <a:t>RDF/OWL-based </a:t>
            </a:r>
            <a:r>
              <a:rPr lang="en-US" sz="2400" dirty="0"/>
              <a:t>vocabularies driving the Semantic </a:t>
            </a:r>
            <a:r>
              <a:rPr lang="en-US" sz="2400" dirty="0" smtClean="0"/>
              <a:t>Web</a:t>
            </a:r>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392</a:t>
            </a:fld>
            <a:endParaRPr lang="en-US"/>
          </a:p>
        </p:txBody>
      </p:sp>
    </p:spTree>
    <p:extLst>
      <p:ext uri="{BB962C8B-B14F-4D97-AF65-F5344CB8AC3E}">
        <p14:creationId xmlns:p14="http://schemas.microsoft.com/office/powerpoint/2010/main" val="412640242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Context using Ontologies</a:t>
            </a:r>
            <a:endParaRPr lang="en-US" dirty="0"/>
          </a:p>
        </p:txBody>
      </p:sp>
      <p:sp>
        <p:nvSpPr>
          <p:cNvPr id="3" name="Content Placeholder 2"/>
          <p:cNvSpPr>
            <a:spLocks noGrp="1"/>
          </p:cNvSpPr>
          <p:nvPr>
            <p:ph idx="1"/>
          </p:nvPr>
        </p:nvSpPr>
        <p:spPr/>
        <p:txBody>
          <a:bodyPr>
            <a:noAutofit/>
          </a:bodyPr>
          <a:lstStyle/>
          <a:p>
            <a:r>
              <a:rPr lang="en-US" sz="2800" dirty="0" smtClean="0"/>
              <a:t>A Local-As-View setting</a:t>
            </a:r>
          </a:p>
          <a:p>
            <a:pPr lvl="1"/>
            <a:r>
              <a:rPr lang="en-US" sz="2400" dirty="0" smtClean="0"/>
              <a:t>Optimal </a:t>
            </a:r>
            <a:r>
              <a:rPr lang="en-US" sz="2400" dirty="0"/>
              <a:t>when new types of sensors need to be integrated and there is a relatively high variety in </a:t>
            </a:r>
            <a:r>
              <a:rPr lang="en-US" sz="2400" dirty="0" smtClean="0"/>
              <a:t>structure</a:t>
            </a:r>
          </a:p>
          <a:p>
            <a:pPr lvl="1"/>
            <a:r>
              <a:rPr lang="en-US" sz="2400" dirty="0" smtClean="0"/>
              <a:t>Preferred approach</a:t>
            </a:r>
          </a:p>
          <a:p>
            <a:pPr lvl="2"/>
            <a:r>
              <a:rPr lang="en-US" sz="2000" dirty="0" smtClean="0"/>
              <a:t>Better than translating </a:t>
            </a:r>
            <a:r>
              <a:rPr lang="en-US" sz="2000" dirty="0"/>
              <a:t>user queries from the global schema to each one of the local ones in order to retrieve, aggregate and return results to the </a:t>
            </a:r>
            <a:r>
              <a:rPr lang="en-US" sz="2000" dirty="0" smtClean="0"/>
              <a:t>user</a:t>
            </a:r>
          </a:p>
          <a:p>
            <a:r>
              <a:rPr lang="en-US" sz="2800" dirty="0"/>
              <a:t>D</a:t>
            </a:r>
            <a:r>
              <a:rPr lang="en-US" sz="2800" dirty="0" smtClean="0"/>
              <a:t>ata produced </a:t>
            </a:r>
            <a:r>
              <a:rPr lang="en-US" sz="2800" dirty="0"/>
              <a:t>by </a:t>
            </a:r>
            <a:r>
              <a:rPr lang="en-US" sz="2800" dirty="0" smtClean="0"/>
              <a:t>sensors is eventually </a:t>
            </a:r>
            <a:r>
              <a:rPr lang="en-US" sz="2800" dirty="0"/>
              <a:t>stored in its Knowledge </a:t>
            </a:r>
            <a:r>
              <a:rPr lang="en-US" sz="2800" dirty="0" smtClean="0"/>
              <a:t>Base</a:t>
            </a:r>
          </a:p>
          <a:p>
            <a:pPr lvl="1"/>
            <a:r>
              <a:rPr lang="en-US" sz="2400" dirty="0" smtClean="0"/>
              <a:t>Reasoning</a:t>
            </a:r>
          </a:p>
          <a:p>
            <a:pPr lvl="2"/>
            <a:r>
              <a:rPr lang="en-US" sz="2000" dirty="0" smtClean="0"/>
              <a:t>Infer </a:t>
            </a:r>
            <a:r>
              <a:rPr lang="en-US" sz="2000" dirty="0"/>
              <a:t>knowledge which corresponds to </a:t>
            </a:r>
            <a:r>
              <a:rPr lang="en-US" sz="2000" dirty="0" smtClean="0"/>
              <a:t>events</a:t>
            </a:r>
          </a:p>
          <a:p>
            <a:pPr lvl="1"/>
            <a:r>
              <a:rPr lang="en-US" sz="2400" dirty="0" smtClean="0"/>
              <a:t>Situation assessment</a:t>
            </a:r>
          </a:p>
          <a:p>
            <a:pPr lvl="2"/>
            <a:r>
              <a:rPr lang="en-US" sz="2000" dirty="0" smtClean="0"/>
              <a:t>Cannot </a:t>
            </a:r>
            <a:r>
              <a:rPr lang="en-US" sz="2000" dirty="0"/>
              <a:t>be performed at lower fusion </a:t>
            </a:r>
            <a:r>
              <a:rPr lang="en-US" sz="2000" dirty="0" smtClean="0"/>
              <a:t>levels</a:t>
            </a:r>
            <a:endParaRPr lang="en-US" sz="2000" dirty="0"/>
          </a:p>
          <a:p>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393</a:t>
            </a:fld>
            <a:endParaRPr lang="en-US"/>
          </a:p>
        </p:txBody>
      </p:sp>
    </p:spTree>
    <p:extLst>
      <p:ext uri="{BB962C8B-B14F-4D97-AF65-F5344CB8AC3E}">
        <p14:creationId xmlns:p14="http://schemas.microsoft.com/office/powerpoint/2010/main" val="3825332122"/>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Data</a:t>
            </a:r>
            <a:endParaRPr lang="en-US" dirty="0"/>
          </a:p>
        </p:txBody>
      </p:sp>
      <p:sp>
        <p:nvSpPr>
          <p:cNvPr id="3" name="Content Placeholder 2"/>
          <p:cNvSpPr>
            <a:spLocks noGrp="1"/>
          </p:cNvSpPr>
          <p:nvPr>
            <p:ph idx="1"/>
          </p:nvPr>
        </p:nvSpPr>
        <p:spPr>
          <a:xfrm>
            <a:off x="1097279" y="1845734"/>
            <a:ext cx="11094721" cy="4023360"/>
          </a:xfrm>
        </p:spPr>
        <p:txBody>
          <a:bodyPr>
            <a:noAutofit/>
          </a:bodyPr>
          <a:lstStyle/>
          <a:p>
            <a:r>
              <a:rPr lang="en-US" sz="3200" dirty="0" smtClean="0"/>
              <a:t>Audiovisual</a:t>
            </a:r>
          </a:p>
          <a:p>
            <a:pPr lvl="1"/>
            <a:r>
              <a:rPr lang="en-US" sz="2800" dirty="0" smtClean="0"/>
              <a:t>Audio/video </a:t>
            </a:r>
            <a:r>
              <a:rPr lang="en-US" sz="2800" dirty="0"/>
              <a:t>stream</a:t>
            </a:r>
            <a:endParaRPr lang="en-US" sz="2800" dirty="0" smtClean="0"/>
          </a:p>
          <a:p>
            <a:r>
              <a:rPr lang="en-US" sz="3200" dirty="0" smtClean="0"/>
              <a:t>Non-audiovisual</a:t>
            </a:r>
          </a:p>
          <a:p>
            <a:pPr lvl="1"/>
            <a:r>
              <a:rPr lang="en-US" sz="2800" dirty="0" smtClean="0"/>
              <a:t>Any </a:t>
            </a:r>
            <a:r>
              <a:rPr lang="en-US" sz="2800" dirty="0"/>
              <a:t>kind of streamed sensor </a:t>
            </a:r>
            <a:r>
              <a:rPr lang="en-US" sz="2800" dirty="0" smtClean="0"/>
              <a:t>observations</a:t>
            </a:r>
          </a:p>
          <a:p>
            <a:pPr lvl="2"/>
            <a:r>
              <a:rPr lang="en-US" sz="2400" dirty="0" smtClean="0"/>
              <a:t>Temperature</a:t>
            </a:r>
            <a:r>
              <a:rPr lang="en-US" sz="2400" dirty="0"/>
              <a:t>, RFID tags, etc</a:t>
            </a:r>
            <a:r>
              <a:rPr lang="en-US" sz="2400" dirty="0" smtClean="0"/>
              <a:t>.</a:t>
            </a:r>
          </a:p>
          <a:p>
            <a:r>
              <a:rPr lang="en-US" sz="3200" dirty="0" smtClean="0"/>
              <a:t>Incoming </a:t>
            </a:r>
            <a:r>
              <a:rPr lang="en-US" sz="3200" dirty="0"/>
              <a:t>data is </a:t>
            </a:r>
            <a:r>
              <a:rPr lang="en-US" sz="3200" dirty="0" smtClean="0"/>
              <a:t>subject </a:t>
            </a:r>
            <a:r>
              <a:rPr lang="en-US" sz="3200" dirty="0"/>
              <a:t>to </a:t>
            </a:r>
            <a:r>
              <a:rPr lang="en-US" sz="3200" dirty="0" smtClean="0"/>
              <a:t>filtering</a:t>
            </a:r>
          </a:p>
          <a:p>
            <a:pPr lvl="1"/>
            <a:r>
              <a:rPr lang="en-US" sz="2800" dirty="0" smtClean="0"/>
              <a:t>Not </a:t>
            </a:r>
            <a:r>
              <a:rPr lang="en-US" sz="2800" dirty="0"/>
              <a:t>all information </a:t>
            </a:r>
            <a:r>
              <a:rPr lang="en-US" sz="2800" dirty="0" smtClean="0"/>
              <a:t>is </a:t>
            </a:r>
            <a:r>
              <a:rPr lang="en-US" sz="2800" dirty="0"/>
              <a:t>stored and </a:t>
            </a:r>
            <a:r>
              <a:rPr lang="en-US" sz="2800" dirty="0" smtClean="0"/>
              <a:t>processed</a:t>
            </a:r>
          </a:p>
          <a:p>
            <a:pPr lvl="1"/>
            <a:r>
              <a:rPr lang="en-US" sz="2800" dirty="0" smtClean="0"/>
              <a:t>Only </a:t>
            </a:r>
            <a:r>
              <a:rPr lang="en-US" sz="2800" dirty="0"/>
              <a:t>the subset that is meaningful and needed by the processing </a:t>
            </a:r>
            <a:r>
              <a:rPr lang="en-US" sz="2800" dirty="0" smtClean="0"/>
              <a:t>modules</a:t>
            </a:r>
          </a:p>
          <a:p>
            <a:pPr lvl="2"/>
            <a:r>
              <a:rPr lang="en-US" sz="2400" dirty="0" smtClean="0"/>
              <a:t>E.g. discard out-of-range values</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394</a:t>
            </a:fld>
            <a:endParaRPr lang="en-US"/>
          </a:p>
        </p:txBody>
      </p:sp>
    </p:spTree>
    <p:extLst>
      <p:ext uri="{BB962C8B-B14F-4D97-AF65-F5344CB8AC3E}">
        <p14:creationId xmlns:p14="http://schemas.microsoft.com/office/powerpoint/2010/main" val="320897403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Homogenizing Sensor Data</a:t>
            </a:r>
            <a:endParaRPr lang="en-US" dirty="0"/>
          </a:p>
        </p:txBody>
      </p:sp>
      <p:sp>
        <p:nvSpPr>
          <p:cNvPr id="3" name="Content Placeholder 2"/>
          <p:cNvSpPr>
            <a:spLocks noGrp="1"/>
          </p:cNvSpPr>
          <p:nvPr>
            <p:ph idx="1"/>
          </p:nvPr>
        </p:nvSpPr>
        <p:spPr>
          <a:xfrm>
            <a:off x="1097280" y="1845734"/>
            <a:ext cx="10641874" cy="4023360"/>
          </a:xfrm>
        </p:spPr>
        <p:txBody>
          <a:bodyPr>
            <a:noAutofit/>
          </a:bodyPr>
          <a:lstStyle/>
          <a:p>
            <a:r>
              <a:rPr lang="en-US" sz="2800" dirty="0"/>
              <a:t>Numerous standards </a:t>
            </a:r>
            <a:r>
              <a:rPr lang="en-US" sz="2800" dirty="0" smtClean="0"/>
              <a:t>to </a:t>
            </a:r>
            <a:r>
              <a:rPr lang="en-US" sz="2800" dirty="0"/>
              <a:t>annotate various areas of sensor </a:t>
            </a:r>
            <a:r>
              <a:rPr lang="en-US" sz="2800" dirty="0" smtClean="0"/>
              <a:t>data</a:t>
            </a:r>
          </a:p>
          <a:p>
            <a:pPr lvl="1"/>
            <a:r>
              <a:rPr lang="en-US" sz="2400" dirty="0" smtClean="0"/>
              <a:t>MPEG-7 </a:t>
            </a:r>
            <a:r>
              <a:rPr lang="en-US" sz="2400" dirty="0"/>
              <a:t>for </a:t>
            </a:r>
            <a:r>
              <a:rPr lang="en-US" sz="2400" dirty="0" smtClean="0"/>
              <a:t>audiovisual</a:t>
            </a:r>
          </a:p>
          <a:p>
            <a:pPr lvl="1"/>
            <a:r>
              <a:rPr lang="en-US" sz="2400" dirty="0" smtClean="0"/>
              <a:t>Federal </a:t>
            </a:r>
            <a:r>
              <a:rPr lang="en-US" sz="2400" dirty="0"/>
              <a:t>Geographic Data Committee (FGDC) </a:t>
            </a:r>
            <a:r>
              <a:rPr lang="en-US" sz="2400" dirty="0" smtClean="0"/>
              <a:t>for </a:t>
            </a:r>
            <a:r>
              <a:rPr lang="en-US" sz="2400" dirty="0"/>
              <a:t>geographical </a:t>
            </a:r>
            <a:r>
              <a:rPr lang="en-US" sz="2400" dirty="0" smtClean="0"/>
              <a:t>information</a:t>
            </a:r>
          </a:p>
          <a:p>
            <a:r>
              <a:rPr lang="en-US" sz="2800" dirty="0" smtClean="0"/>
              <a:t>Accuracy of the annotations</a:t>
            </a:r>
          </a:p>
          <a:p>
            <a:r>
              <a:rPr lang="en-US" sz="2800" dirty="0" smtClean="0"/>
              <a:t>Convenience of updates </a:t>
            </a:r>
            <a:r>
              <a:rPr lang="en-US" sz="2800" dirty="0"/>
              <a:t>and </a:t>
            </a:r>
            <a:r>
              <a:rPr lang="en-US" sz="2800" dirty="0" smtClean="0"/>
              <a:t>maintenance</a:t>
            </a:r>
          </a:p>
          <a:p>
            <a:r>
              <a:rPr lang="en-US" sz="2800" dirty="0" smtClean="0"/>
              <a:t>Added </a:t>
            </a:r>
            <a:r>
              <a:rPr lang="en-US" sz="2800" dirty="0"/>
              <a:t>value to the content </a:t>
            </a:r>
            <a:r>
              <a:rPr lang="en-US" sz="2800" dirty="0" smtClean="0"/>
              <a:t>itself</a:t>
            </a:r>
          </a:p>
          <a:p>
            <a:pPr lvl="1"/>
            <a:r>
              <a:rPr lang="en-US" sz="2400" dirty="0" smtClean="0"/>
              <a:t>Not always clear </a:t>
            </a:r>
            <a:r>
              <a:rPr lang="en-US" sz="2400" dirty="0"/>
              <a:t>how </a:t>
            </a:r>
            <a:r>
              <a:rPr lang="en-US" sz="2400" dirty="0" smtClean="0"/>
              <a:t>the </a:t>
            </a:r>
            <a:r>
              <a:rPr lang="en-US" sz="2400" dirty="0"/>
              <a:t>user </a:t>
            </a:r>
            <a:r>
              <a:rPr lang="en-US" sz="2400" dirty="0" smtClean="0"/>
              <a:t>can benefit </a:t>
            </a:r>
            <a:r>
              <a:rPr lang="en-US" sz="2400" dirty="0"/>
              <a:t>from the existence of such </a:t>
            </a:r>
            <a:r>
              <a:rPr lang="en-US" sz="2400" dirty="0" smtClean="0"/>
              <a:t>annotations</a:t>
            </a:r>
          </a:p>
          <a:p>
            <a:r>
              <a:rPr lang="en-US" sz="2800" dirty="0" smtClean="0"/>
              <a:t>Tracker errors</a:t>
            </a:r>
          </a:p>
          <a:p>
            <a:pPr lvl="1"/>
            <a:r>
              <a:rPr lang="en-US" sz="2400" dirty="0" smtClean="0"/>
              <a:t>F</a:t>
            </a:r>
            <a:r>
              <a:rPr lang="en-US" sz="2400" dirty="0"/>
              <a:t>alse, </a:t>
            </a:r>
            <a:r>
              <a:rPr lang="en-US" sz="2400" dirty="0" smtClean="0"/>
              <a:t>missing, incorrect annotations</a:t>
            </a:r>
          </a:p>
          <a:p>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395</a:t>
            </a:fld>
            <a:endParaRPr lang="en-US"/>
          </a:p>
        </p:txBody>
      </p:sp>
    </p:spTree>
    <p:extLst>
      <p:ext uri="{BB962C8B-B14F-4D97-AF65-F5344CB8AC3E}">
        <p14:creationId xmlns:p14="http://schemas.microsoft.com/office/powerpoint/2010/main" val="136117727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Two-step Approach</a:t>
            </a:r>
            <a:endParaRPr lang="en-US" dirty="0"/>
          </a:p>
        </p:txBody>
      </p:sp>
      <p:sp>
        <p:nvSpPr>
          <p:cNvPr id="3" name="Content Placeholder 2"/>
          <p:cNvSpPr>
            <a:spLocks noGrp="1"/>
          </p:cNvSpPr>
          <p:nvPr>
            <p:ph idx="1"/>
          </p:nvPr>
        </p:nvSpPr>
        <p:spPr/>
        <p:txBody>
          <a:bodyPr>
            <a:normAutofit/>
          </a:bodyPr>
          <a:lstStyle/>
          <a:p>
            <a:r>
              <a:rPr lang="en-US" sz="3200" dirty="0" smtClean="0"/>
              <a:t>Annotate sensor </a:t>
            </a:r>
            <a:r>
              <a:rPr lang="en-US" sz="3200" dirty="0"/>
              <a:t>data </a:t>
            </a:r>
            <a:r>
              <a:rPr lang="en-US" sz="3200" dirty="0" smtClean="0"/>
              <a:t>according </a:t>
            </a:r>
            <a:r>
              <a:rPr lang="en-US" sz="3200" dirty="0"/>
              <a:t>to the nature of its </a:t>
            </a:r>
            <a:r>
              <a:rPr lang="en-US" sz="3200" dirty="0" smtClean="0"/>
              <a:t>tracker</a:t>
            </a:r>
            <a:endParaRPr lang="en-US" sz="3200" dirty="0"/>
          </a:p>
          <a:p>
            <a:r>
              <a:rPr lang="en-US" sz="3200" dirty="0" smtClean="0"/>
              <a:t>Homogenize the data under </a:t>
            </a:r>
            <a:r>
              <a:rPr lang="en-US" sz="3200" dirty="0"/>
              <a:t>a common </a:t>
            </a:r>
            <a:r>
              <a:rPr lang="en-US" sz="3200" dirty="0" smtClean="0"/>
              <a:t>vocabulary</a:t>
            </a:r>
          </a:p>
          <a:p>
            <a:pPr lvl="1"/>
            <a:r>
              <a:rPr lang="en-US" sz="2800" dirty="0" smtClean="0"/>
              <a:t>Containing the captured values </a:t>
            </a:r>
            <a:r>
              <a:rPr lang="en-US" sz="2800" dirty="0"/>
              <a:t>and </a:t>
            </a:r>
            <a:r>
              <a:rPr lang="en-US" sz="2800" dirty="0" smtClean="0"/>
              <a:t>semantics</a:t>
            </a:r>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396</a:t>
            </a:fld>
            <a:endParaRPr lang="en-US"/>
          </a:p>
        </p:txBody>
      </p:sp>
    </p:spTree>
    <p:extLst>
      <p:ext uri="{BB962C8B-B14F-4D97-AF65-F5344CB8AC3E}">
        <p14:creationId xmlns:p14="http://schemas.microsoft.com/office/powerpoint/2010/main" val="216469963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a:t>
            </a:r>
            <a:r>
              <a:rPr lang="en-US" dirty="0"/>
              <a:t>vs. </a:t>
            </a:r>
            <a:r>
              <a:rPr lang="en-US" dirty="0" smtClean="0"/>
              <a:t>Near-real-time</a:t>
            </a:r>
            <a:r>
              <a:rPr lang="en-US" dirty="0"/>
              <a:t> </a:t>
            </a:r>
            <a:r>
              <a:rPr lang="en-US" dirty="0" smtClean="0"/>
              <a:t>(1)</a:t>
            </a:r>
            <a:endParaRPr lang="en-US" dirty="0"/>
          </a:p>
        </p:txBody>
      </p:sp>
      <p:sp>
        <p:nvSpPr>
          <p:cNvPr id="3" name="Content Placeholder 2"/>
          <p:cNvSpPr>
            <a:spLocks noGrp="1"/>
          </p:cNvSpPr>
          <p:nvPr>
            <p:ph idx="1"/>
          </p:nvPr>
        </p:nvSpPr>
        <p:spPr/>
        <p:txBody>
          <a:bodyPr>
            <a:noAutofit/>
          </a:bodyPr>
          <a:lstStyle/>
          <a:p>
            <a:r>
              <a:rPr lang="en-US" sz="2800" dirty="0" smtClean="0"/>
              <a:t>A </a:t>
            </a:r>
            <a:r>
              <a:rPr lang="en-US" sz="2800" dirty="0"/>
              <a:t>real-time system </a:t>
            </a:r>
            <a:endParaRPr lang="en-US" sz="2800" dirty="0" smtClean="0"/>
          </a:p>
          <a:p>
            <a:pPr lvl="1"/>
            <a:r>
              <a:rPr lang="en-US" sz="2400" dirty="0" smtClean="0"/>
              <a:t>Must </a:t>
            </a:r>
            <a:r>
              <a:rPr lang="en-US" sz="2400" dirty="0"/>
              <a:t>satisfy explicit bounded response time constraints to avoid failure and present consistency regarding the results and the process time needed to produce </a:t>
            </a:r>
            <a:r>
              <a:rPr lang="en-US" sz="2400" dirty="0" smtClean="0"/>
              <a:t>them</a:t>
            </a:r>
          </a:p>
          <a:p>
            <a:pPr lvl="1"/>
            <a:r>
              <a:rPr lang="en-US" sz="2400" dirty="0" smtClean="0"/>
              <a:t>Emphasis </a:t>
            </a:r>
            <a:r>
              <a:rPr lang="en-US" sz="2400" dirty="0"/>
              <a:t>in predicting the response time and the effort in reducing </a:t>
            </a:r>
            <a:r>
              <a:rPr lang="en-US" sz="2400" dirty="0" smtClean="0"/>
              <a:t>it</a:t>
            </a:r>
          </a:p>
          <a:p>
            <a:pPr lvl="2"/>
            <a:r>
              <a:rPr lang="en-US" sz="2000" dirty="0" smtClean="0"/>
              <a:t>Response time: the </a:t>
            </a:r>
            <a:r>
              <a:rPr lang="en-US" sz="2000" dirty="0"/>
              <a:t>time between the presentation of a set of inputs and the appearance of all the associated </a:t>
            </a:r>
            <a:r>
              <a:rPr lang="en-US" sz="2000" dirty="0" smtClean="0"/>
              <a:t>outputs</a:t>
            </a:r>
          </a:p>
          <a:p>
            <a:r>
              <a:rPr lang="en-US" sz="2800" dirty="0" smtClean="0"/>
              <a:t>A real-time sensor fusion system</a:t>
            </a:r>
          </a:p>
          <a:p>
            <a:pPr lvl="1"/>
            <a:r>
              <a:rPr lang="en-US" sz="2400" dirty="0"/>
              <a:t>Produces certain alerts (outputs)</a:t>
            </a:r>
          </a:p>
          <a:p>
            <a:pPr lvl="1"/>
            <a:r>
              <a:rPr lang="en-US" sz="2400" dirty="0" smtClean="0"/>
              <a:t>Connected </a:t>
            </a:r>
            <a:r>
              <a:rPr lang="en-US" sz="2400" dirty="0"/>
              <a:t>to the appearance of certain inputs (events</a:t>
            </a:r>
            <a:r>
              <a:rPr lang="en-US" sz="2400" dirty="0" smtClean="0"/>
              <a:t>)</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397</a:t>
            </a:fld>
            <a:endParaRPr lang="en-US"/>
          </a:p>
        </p:txBody>
      </p:sp>
    </p:spTree>
    <p:extLst>
      <p:ext uri="{BB962C8B-B14F-4D97-AF65-F5344CB8AC3E}">
        <p14:creationId xmlns:p14="http://schemas.microsoft.com/office/powerpoint/2010/main" val="142183841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a:t>
            </a:r>
            <a:r>
              <a:rPr lang="en-US" dirty="0"/>
              <a:t>vs. </a:t>
            </a:r>
            <a:r>
              <a:rPr lang="en-US" dirty="0" smtClean="0"/>
              <a:t>Near-real-time (2)</a:t>
            </a:r>
            <a:endParaRPr lang="en-US" dirty="0"/>
          </a:p>
        </p:txBody>
      </p:sp>
      <p:sp>
        <p:nvSpPr>
          <p:cNvPr id="3" name="Content Placeholder 2"/>
          <p:cNvSpPr>
            <a:spLocks noGrp="1"/>
          </p:cNvSpPr>
          <p:nvPr>
            <p:ph idx="1"/>
          </p:nvPr>
        </p:nvSpPr>
        <p:spPr/>
        <p:txBody>
          <a:bodyPr>
            <a:normAutofit/>
          </a:bodyPr>
          <a:lstStyle/>
          <a:p>
            <a:r>
              <a:rPr lang="en-US" sz="2800" dirty="0"/>
              <a:t>Near real-time </a:t>
            </a:r>
            <a:endParaRPr lang="en-US" sz="2800" dirty="0" smtClean="0"/>
          </a:p>
          <a:p>
            <a:pPr lvl="1"/>
            <a:r>
              <a:rPr lang="en-US" sz="2400" dirty="0" smtClean="0"/>
              <a:t>E.g. systems </a:t>
            </a:r>
            <a:r>
              <a:rPr lang="en-US" sz="2400" dirty="0"/>
              <a:t>that schedule their operations at fixed time intervals </a:t>
            </a:r>
            <a:endParaRPr lang="en-US" sz="2400" dirty="0" smtClean="0"/>
          </a:p>
          <a:p>
            <a:pPr lvl="1"/>
            <a:r>
              <a:rPr lang="en-US" sz="2400" dirty="0" smtClean="0"/>
              <a:t>Frequency </a:t>
            </a:r>
            <a:r>
              <a:rPr lang="en-US" sz="2400" dirty="0"/>
              <a:t>of </a:t>
            </a:r>
            <a:r>
              <a:rPr lang="en-US" sz="2400" dirty="0" smtClean="0"/>
              <a:t>the updates </a:t>
            </a:r>
            <a:r>
              <a:rPr lang="en-US" sz="2400" dirty="0"/>
              <a:t>depends </a:t>
            </a:r>
            <a:r>
              <a:rPr lang="en-US" sz="2400" dirty="0" smtClean="0"/>
              <a:t>on </a:t>
            </a:r>
            <a:r>
              <a:rPr lang="en-US" sz="2400" dirty="0"/>
              <a:t>the </a:t>
            </a:r>
            <a:r>
              <a:rPr lang="en-US" sz="2400" dirty="0" smtClean="0"/>
              <a:t>application</a:t>
            </a:r>
          </a:p>
          <a:p>
            <a:pPr lvl="2"/>
            <a:r>
              <a:rPr lang="en-US" sz="2000" dirty="0" smtClean="0"/>
              <a:t>E.g. in </a:t>
            </a:r>
            <a:r>
              <a:rPr lang="en-US" sz="2000" dirty="0"/>
              <a:t>a surveillance scenario, more frequent updates would be needed than in an environmental monitoring </a:t>
            </a:r>
            <a:r>
              <a:rPr lang="en-US" sz="2000" dirty="0" smtClean="0"/>
              <a:t>scenario</a:t>
            </a:r>
          </a:p>
          <a:p>
            <a:r>
              <a:rPr lang="en-US" sz="2800" dirty="0" smtClean="0"/>
              <a:t>Sensor inputs/outputs</a:t>
            </a:r>
          </a:p>
          <a:p>
            <a:pPr lvl="1"/>
            <a:r>
              <a:rPr lang="en-US" sz="2400" dirty="0" smtClean="0"/>
              <a:t>Real-time signals</a:t>
            </a:r>
          </a:p>
          <a:p>
            <a:pPr lvl="2"/>
            <a:r>
              <a:rPr lang="en-US" sz="2000" dirty="0" smtClean="0"/>
              <a:t>E.g</a:t>
            </a:r>
            <a:r>
              <a:rPr lang="en-US" sz="2000" dirty="0"/>
              <a:t>. audiovisual </a:t>
            </a:r>
            <a:r>
              <a:rPr lang="en-US" sz="2000" dirty="0" smtClean="0"/>
              <a:t>streams</a:t>
            </a:r>
          </a:p>
          <a:p>
            <a:pPr lvl="1"/>
            <a:r>
              <a:rPr lang="en-US" sz="2400" dirty="0" smtClean="0"/>
              <a:t>Near-real </a:t>
            </a:r>
            <a:r>
              <a:rPr lang="en-US" sz="2400" dirty="0"/>
              <a:t>time/asynchronous </a:t>
            </a:r>
            <a:r>
              <a:rPr lang="en-US" sz="2400" dirty="0" smtClean="0"/>
              <a:t>messages</a:t>
            </a:r>
          </a:p>
          <a:p>
            <a:pPr lvl="2"/>
            <a:r>
              <a:rPr lang="en-US" sz="2000" dirty="0" smtClean="0"/>
              <a:t>E.g</a:t>
            </a:r>
            <a:r>
              <a:rPr lang="en-US" sz="2000" dirty="0"/>
              <a:t>. RFID </a:t>
            </a:r>
            <a:r>
              <a:rPr lang="en-US" sz="2000" dirty="0" smtClean="0"/>
              <a:t>readings</a:t>
            </a:r>
            <a:endParaRPr lang="en-US" sz="2000" dirty="0"/>
          </a:p>
          <a:p>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398</a:t>
            </a:fld>
            <a:endParaRPr lang="en-US"/>
          </a:p>
        </p:txBody>
      </p:sp>
    </p:spTree>
    <p:extLst>
      <p:ext uri="{BB962C8B-B14F-4D97-AF65-F5344CB8AC3E}">
        <p14:creationId xmlns:p14="http://schemas.microsoft.com/office/powerpoint/2010/main" val="507147138"/>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Data </a:t>
            </a:r>
            <a:r>
              <a:rPr lang="en-US" sz="4400" dirty="0"/>
              <a:t>Synchronization and </a:t>
            </a:r>
            <a:r>
              <a:rPr lang="en-US" sz="4400" dirty="0" smtClean="0"/>
              <a:t>Timestamping (1)</a:t>
            </a:r>
            <a:endParaRPr lang="en-US" sz="4400" dirty="0"/>
          </a:p>
        </p:txBody>
      </p:sp>
      <p:sp>
        <p:nvSpPr>
          <p:cNvPr id="3" name="Content Placeholder 2"/>
          <p:cNvSpPr>
            <a:spLocks noGrp="1"/>
          </p:cNvSpPr>
          <p:nvPr>
            <p:ph idx="1"/>
          </p:nvPr>
        </p:nvSpPr>
        <p:spPr/>
        <p:txBody>
          <a:bodyPr>
            <a:normAutofit/>
          </a:bodyPr>
          <a:lstStyle/>
          <a:p>
            <a:r>
              <a:rPr lang="en-US" sz="3200" dirty="0" smtClean="0"/>
              <a:t>Synchronization</a:t>
            </a:r>
          </a:p>
          <a:p>
            <a:pPr lvl="1"/>
            <a:r>
              <a:rPr lang="en-US" sz="2800" dirty="0" smtClean="0"/>
              <a:t>Rules </a:t>
            </a:r>
            <a:r>
              <a:rPr lang="en-US" sz="2800" dirty="0"/>
              <a:t>of the </a:t>
            </a:r>
            <a:r>
              <a:rPr lang="en-US" sz="2800" dirty="0" smtClean="0"/>
              <a:t>form</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399</a:t>
            </a:fld>
            <a:endParaRPr lang="en-US"/>
          </a:p>
        </p:txBody>
      </p:sp>
      <p:graphicFrame>
        <p:nvGraphicFramePr>
          <p:cNvPr id="4" name="Table 3"/>
          <p:cNvGraphicFramePr>
            <a:graphicFrameLocks noGrp="1"/>
          </p:cNvGraphicFramePr>
          <p:nvPr>
            <p:extLst/>
          </p:nvPr>
        </p:nvGraphicFramePr>
        <p:xfrm>
          <a:off x="1834620" y="2874689"/>
          <a:ext cx="5324170" cy="457200"/>
        </p:xfrm>
        <a:graphic>
          <a:graphicData uri="http://schemas.openxmlformats.org/drawingml/2006/table">
            <a:tbl>
              <a:tblPr bandRow="1">
                <a:tableStyleId>{5C22544A-7EE6-4342-B048-85BDC9FD1C3A}</a:tableStyleId>
              </a:tblPr>
              <a:tblGrid>
                <a:gridCol w="5324170"/>
              </a:tblGrid>
              <a:tr h="370840">
                <a:tc>
                  <a:txBody>
                    <a:bodyPr/>
                    <a:lstStyle/>
                    <a:p>
                      <a:pPr marL="180000" marR="0" lvl="2"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if </a:t>
                      </a:r>
                      <a:r>
                        <a:rPr lang="en-US" sz="2400" i="1" dirty="0" smtClean="0">
                          <a:solidFill>
                            <a:schemeClr val="bg1"/>
                          </a:solidFill>
                        </a:rPr>
                        <a:t>event</a:t>
                      </a:r>
                      <a:r>
                        <a:rPr lang="en-US" sz="2400" i="1" baseline="-25000" dirty="0" smtClean="0">
                          <a:solidFill>
                            <a:schemeClr val="bg1"/>
                          </a:solidFill>
                        </a:rPr>
                        <a:t>1</a:t>
                      </a:r>
                      <a:r>
                        <a:rPr lang="en-US" sz="2400" dirty="0" smtClean="0">
                          <a:solidFill>
                            <a:schemeClr val="bg1"/>
                          </a:solidFill>
                        </a:rPr>
                        <a:t> occurred before </a:t>
                      </a:r>
                      <a:r>
                        <a:rPr lang="en-US" sz="2400" i="1" dirty="0" smtClean="0">
                          <a:solidFill>
                            <a:schemeClr val="bg1"/>
                          </a:solidFill>
                        </a:rPr>
                        <a:t>event</a:t>
                      </a:r>
                      <a:r>
                        <a:rPr lang="en-US" sz="2400" i="1" baseline="-25000" dirty="0" smtClean="0">
                          <a:solidFill>
                            <a:schemeClr val="bg1"/>
                          </a:solidFill>
                        </a:rPr>
                        <a:t>2</a:t>
                      </a:r>
                      <a:r>
                        <a:rPr lang="en-US" sz="2400" dirty="0" smtClean="0">
                          <a:solidFill>
                            <a:schemeClr val="bg1"/>
                          </a:solidFill>
                        </a:rPr>
                        <a:t> then…</a:t>
                      </a:r>
                    </a:p>
                  </a:txBody>
                  <a:tcPr>
                    <a:solidFill>
                      <a:srgbClr val="009DD9"/>
                    </a:solidFill>
                  </a:tcPr>
                </a:tc>
              </a:tr>
            </a:tbl>
          </a:graphicData>
        </a:graphic>
      </p:graphicFrame>
    </p:spTree>
    <p:extLst>
      <p:ext uri="{BB962C8B-B14F-4D97-AF65-F5344CB8AC3E}">
        <p14:creationId xmlns:p14="http://schemas.microsoft.com/office/powerpoint/2010/main" val="1112891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Chapter 1</a:t>
            </a:r>
            <a:r>
              <a:rPr lang="en-US" dirty="0"/>
              <a:t/>
            </a:r>
            <a:br>
              <a:rPr lang="en-US" dirty="0"/>
            </a:br>
            <a:r>
              <a:rPr lang="en-US" dirty="0" smtClean="0">
                <a:hlinkClick r:id="rId3"/>
              </a:rPr>
              <a:t>Introduction</a:t>
            </a:r>
            <a:br>
              <a:rPr lang="en-US" dirty="0" smtClean="0">
                <a:hlinkClick r:id="rId3"/>
              </a:rPr>
            </a:br>
            <a:r>
              <a:rPr lang="en-US" sz="4900" dirty="0" smtClean="0">
                <a:hlinkClick r:id="rId3"/>
              </a:rPr>
              <a:t>Linked </a:t>
            </a:r>
            <a:r>
              <a:rPr lang="en-US" sz="4900" dirty="0">
                <a:hlinkClick r:id="rId3"/>
              </a:rPr>
              <a:t>Data and the Semantic </a:t>
            </a:r>
            <a:r>
              <a:rPr lang="en-US" sz="4900" dirty="0" smtClean="0">
                <a:hlinkClick r:id="rId3"/>
              </a:rPr>
              <a:t>Web</a:t>
            </a:r>
            <a:endParaRPr lang="en-US" sz="49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err="1" smtClean="0"/>
              <a:t>Nikolaos</a:t>
            </a:r>
            <a:r>
              <a:rPr lang="en-US" dirty="0" smtClean="0"/>
              <a:t> Konstantinou</a:t>
            </a:r>
          </a:p>
          <a:p>
            <a:r>
              <a:rPr lang="en-US" dirty="0" smtClean="0"/>
              <a:t>Dimitrios-Emmanuel Spanos</a:t>
            </a:r>
            <a:endParaRPr lang="en-US" dirty="0"/>
          </a:p>
        </p:txBody>
      </p:sp>
      <p:sp>
        <p:nvSpPr>
          <p:cNvPr id="5" name="Footer Placeholder 4"/>
          <p:cNvSpPr>
            <a:spLocks noGrp="1"/>
          </p:cNvSpPr>
          <p:nvPr>
            <p:ph type="ftr" sz="quarter" idx="11"/>
          </p:nvPr>
        </p:nvSpPr>
        <p:spPr/>
        <p:txBody>
          <a:bodyPr/>
          <a:lstStyle/>
          <a:p>
            <a:r>
              <a:rPr lang="en-US" dirty="0" smtClean="0"/>
              <a:t>Materializing the Web of Linked Data</a:t>
            </a:r>
            <a:endParaRPr lang="en-US" dirty="0"/>
          </a:p>
        </p:txBody>
      </p:sp>
    </p:spTree>
    <p:extLst>
      <p:ext uri="{BB962C8B-B14F-4D97-AF65-F5344CB8AC3E}">
        <p14:creationId xmlns:p14="http://schemas.microsoft.com/office/powerpoint/2010/main" val="2519102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(2)</a:t>
            </a:r>
            <a:endParaRPr lang="en-US" dirty="0"/>
          </a:p>
        </p:txBody>
      </p:sp>
      <p:sp>
        <p:nvSpPr>
          <p:cNvPr id="3" name="Content Placeholder 2"/>
          <p:cNvSpPr>
            <a:spLocks noGrp="1"/>
          </p:cNvSpPr>
          <p:nvPr>
            <p:ph idx="1"/>
          </p:nvPr>
        </p:nvSpPr>
        <p:spPr/>
        <p:txBody>
          <a:bodyPr>
            <a:normAutofit/>
          </a:bodyPr>
          <a:lstStyle/>
          <a:p>
            <a:r>
              <a:rPr lang="en-US" sz="3200" dirty="0" smtClean="0"/>
              <a:t>Annotation </a:t>
            </a:r>
            <a:r>
              <a:rPr lang="en-US" sz="3200" dirty="0"/>
              <a:t>is commonly referred to as “metadata</a:t>
            </a:r>
            <a:r>
              <a:rPr lang="en-US" sz="3200" dirty="0" smtClean="0"/>
              <a:t>”</a:t>
            </a:r>
          </a:p>
          <a:p>
            <a:r>
              <a:rPr lang="en-US" sz="3200" dirty="0" smtClean="0"/>
              <a:t>Usually in </a:t>
            </a:r>
            <a:r>
              <a:rPr lang="en-US" sz="3200" dirty="0"/>
              <a:t>a semi-structured </a:t>
            </a:r>
            <a:r>
              <a:rPr lang="en-US" sz="3200" dirty="0" smtClean="0"/>
              <a:t>form</a:t>
            </a:r>
          </a:p>
          <a:p>
            <a:pPr lvl="1"/>
            <a:r>
              <a:rPr lang="en-US" sz="2800" dirty="0" smtClean="0"/>
              <a:t>Semi-structured </a:t>
            </a:r>
            <a:r>
              <a:rPr lang="en-US" sz="2800" dirty="0"/>
              <a:t>data </a:t>
            </a:r>
            <a:r>
              <a:rPr lang="en-US" sz="2800" dirty="0" smtClean="0"/>
              <a:t>sources</a:t>
            </a:r>
          </a:p>
          <a:p>
            <a:pPr lvl="2"/>
            <a:r>
              <a:rPr lang="en-US" sz="2400" dirty="0" smtClean="0"/>
              <a:t>Structure </a:t>
            </a:r>
            <a:r>
              <a:rPr lang="en-US" sz="2400" dirty="0"/>
              <a:t>accompanies the </a:t>
            </a:r>
            <a:r>
              <a:rPr lang="en-US" sz="2400" dirty="0" smtClean="0"/>
              <a:t>metadata</a:t>
            </a:r>
          </a:p>
          <a:p>
            <a:pPr lvl="2"/>
            <a:r>
              <a:rPr lang="en-US" sz="2400" dirty="0" smtClean="0"/>
              <a:t>E.g. XML, JSON</a:t>
            </a:r>
          </a:p>
          <a:p>
            <a:pPr lvl="1"/>
            <a:r>
              <a:rPr lang="en-US" sz="2800" dirty="0" smtClean="0"/>
              <a:t>Structured data sources</a:t>
            </a:r>
          </a:p>
          <a:p>
            <a:pPr lvl="2"/>
            <a:r>
              <a:rPr lang="en-US" sz="2400" dirty="0" smtClean="0"/>
              <a:t>Structure </a:t>
            </a:r>
            <a:r>
              <a:rPr lang="en-US" sz="2400" dirty="0"/>
              <a:t>is stored </a:t>
            </a:r>
            <a:r>
              <a:rPr lang="en-US" sz="2400" dirty="0" smtClean="0"/>
              <a:t>separately</a:t>
            </a:r>
          </a:p>
          <a:p>
            <a:pPr lvl="2"/>
            <a:r>
              <a:rPr lang="en-US" sz="2400" dirty="0" smtClean="0"/>
              <a:t>E.g</a:t>
            </a:r>
            <a:r>
              <a:rPr lang="en-US" sz="2400" dirty="0"/>
              <a:t>. relational </a:t>
            </a:r>
            <a:r>
              <a:rPr lang="en-US" sz="2400" dirty="0" smtClean="0"/>
              <a:t>databases</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40</a:t>
            </a:fld>
            <a:endParaRPr lang="en-US"/>
          </a:p>
        </p:txBody>
      </p:sp>
    </p:spTree>
    <p:extLst>
      <p:ext uri="{BB962C8B-B14F-4D97-AF65-F5344CB8AC3E}">
        <p14:creationId xmlns:p14="http://schemas.microsoft.com/office/powerpoint/2010/main" val="1398100113"/>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Data </a:t>
            </a:r>
            <a:r>
              <a:rPr lang="en-US" sz="4400" dirty="0"/>
              <a:t>Synchronization and </a:t>
            </a:r>
            <a:r>
              <a:rPr lang="en-US" sz="4400" dirty="0" smtClean="0"/>
              <a:t>Timestamping (2)</a:t>
            </a:r>
            <a:endParaRPr lang="en-US" sz="4400" dirty="0"/>
          </a:p>
        </p:txBody>
      </p:sp>
      <p:sp>
        <p:nvSpPr>
          <p:cNvPr id="3" name="Content Placeholder 2"/>
          <p:cNvSpPr>
            <a:spLocks noGrp="1"/>
          </p:cNvSpPr>
          <p:nvPr>
            <p:ph idx="1"/>
          </p:nvPr>
        </p:nvSpPr>
        <p:spPr/>
        <p:txBody>
          <a:bodyPr>
            <a:normAutofit lnSpcReduction="10000"/>
          </a:bodyPr>
          <a:lstStyle/>
          <a:p>
            <a:r>
              <a:rPr lang="en-US" sz="3200" dirty="0" smtClean="0"/>
              <a:t>Two kinds of timestamps</a:t>
            </a:r>
          </a:p>
          <a:p>
            <a:pPr lvl="1"/>
            <a:r>
              <a:rPr lang="en-US" sz="2800" dirty="0"/>
              <a:t>The time the event was </a:t>
            </a:r>
            <a:r>
              <a:rPr lang="en-US" sz="2800" dirty="0" smtClean="0"/>
              <a:t>recognized</a:t>
            </a:r>
          </a:p>
          <a:p>
            <a:pPr lvl="2"/>
            <a:r>
              <a:rPr lang="en-US" sz="2400" dirty="0" smtClean="0"/>
              <a:t>Local time at the node that made the measurement</a:t>
            </a:r>
          </a:p>
          <a:p>
            <a:pPr lvl="2"/>
            <a:r>
              <a:rPr lang="en-US" sz="2400" dirty="0" smtClean="0"/>
              <a:t>Problem: how </a:t>
            </a:r>
            <a:r>
              <a:rPr lang="en-US" sz="2400" dirty="0"/>
              <a:t>to synchronize the sensor network to a common </a:t>
            </a:r>
            <a:r>
              <a:rPr lang="en-US" sz="2400" dirty="0" smtClean="0"/>
              <a:t>clock</a:t>
            </a:r>
          </a:p>
          <a:p>
            <a:pPr lvl="1"/>
            <a:r>
              <a:rPr lang="en-US" sz="2800" dirty="0"/>
              <a:t>The time the event arrived in the fusion </a:t>
            </a:r>
            <a:r>
              <a:rPr lang="en-US" sz="2800" dirty="0" smtClean="0"/>
              <a:t>node</a:t>
            </a:r>
          </a:p>
          <a:p>
            <a:pPr lvl="2"/>
            <a:r>
              <a:rPr lang="en-US" sz="2400" dirty="0" smtClean="0"/>
              <a:t>Fusion node</a:t>
            </a:r>
          </a:p>
          <a:p>
            <a:pPr lvl="3"/>
            <a:r>
              <a:rPr lang="en-US" sz="2000" dirty="0" smtClean="0"/>
              <a:t>A </a:t>
            </a:r>
            <a:r>
              <a:rPr lang="en-US" sz="2000" dirty="0"/>
              <a:t>node that fuses information incoming from other </a:t>
            </a:r>
            <a:r>
              <a:rPr lang="en-US" sz="2000" dirty="0" smtClean="0"/>
              <a:t>nodes</a:t>
            </a:r>
          </a:p>
          <a:p>
            <a:pPr lvl="2"/>
            <a:r>
              <a:rPr lang="en-US" sz="2400" dirty="0" smtClean="0"/>
              <a:t>No need of </a:t>
            </a:r>
            <a:r>
              <a:rPr lang="en-US" sz="2400" dirty="0"/>
              <a:t>a common </a:t>
            </a:r>
            <a:r>
              <a:rPr lang="en-US" sz="2400" dirty="0" smtClean="0"/>
              <a:t>clock</a:t>
            </a:r>
          </a:p>
          <a:p>
            <a:pPr lvl="3"/>
            <a:r>
              <a:rPr lang="en-US" sz="2000" dirty="0" smtClean="0"/>
              <a:t>The fusion </a:t>
            </a:r>
            <a:r>
              <a:rPr lang="en-US" sz="2000" dirty="0"/>
              <a:t>node will timestamp events upon their </a:t>
            </a:r>
            <a:r>
              <a:rPr lang="en-US" sz="2000" dirty="0" smtClean="0"/>
              <a:t>arrival</a:t>
            </a:r>
          </a:p>
          <a:p>
            <a:pPr lvl="2"/>
            <a:r>
              <a:rPr lang="en-US" sz="2400" dirty="0" smtClean="0"/>
              <a:t>Followed </a:t>
            </a:r>
            <a:r>
              <a:rPr lang="en-US" sz="2400" dirty="0"/>
              <a:t>when there are no great delays in communicating </a:t>
            </a:r>
            <a:r>
              <a:rPr lang="en-US" sz="2400" dirty="0" smtClean="0"/>
              <a:t>messages</a:t>
            </a:r>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400</a:t>
            </a:fld>
            <a:endParaRPr lang="en-US"/>
          </a:p>
        </p:txBody>
      </p:sp>
    </p:spTree>
    <p:extLst>
      <p:ext uri="{BB962C8B-B14F-4D97-AF65-F5344CB8AC3E}">
        <p14:creationId xmlns:p14="http://schemas.microsoft.com/office/powerpoint/2010/main" val="144292868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Data </a:t>
            </a:r>
            <a:r>
              <a:rPr lang="en-US" sz="4400" dirty="0"/>
              <a:t>Synchronization and </a:t>
            </a:r>
            <a:r>
              <a:rPr lang="en-US" sz="4400" dirty="0" smtClean="0"/>
              <a:t>Timestamping (3)</a:t>
            </a:r>
            <a:endParaRPr lang="en-US" sz="4400" dirty="0"/>
          </a:p>
        </p:txBody>
      </p:sp>
      <p:sp>
        <p:nvSpPr>
          <p:cNvPr id="3" name="Content Placeholder 2"/>
          <p:cNvSpPr>
            <a:spLocks noGrp="1"/>
          </p:cNvSpPr>
          <p:nvPr>
            <p:ph idx="1"/>
          </p:nvPr>
        </p:nvSpPr>
        <p:spPr/>
        <p:txBody>
          <a:bodyPr>
            <a:normAutofit/>
          </a:bodyPr>
          <a:lstStyle/>
          <a:p>
            <a:r>
              <a:rPr lang="en-US" sz="3200" dirty="0" smtClean="0"/>
              <a:t>Timestamping can be</a:t>
            </a:r>
          </a:p>
          <a:p>
            <a:pPr lvl="1"/>
            <a:r>
              <a:rPr lang="en-US" sz="2800" dirty="0" smtClean="0"/>
              <a:t>Distributed</a:t>
            </a:r>
          </a:p>
          <a:p>
            <a:pPr lvl="2"/>
            <a:r>
              <a:rPr lang="en-US" sz="2400" dirty="0" smtClean="0"/>
              <a:t>At </a:t>
            </a:r>
            <a:r>
              <a:rPr lang="en-US" sz="2400" dirty="0"/>
              <a:t>each </a:t>
            </a:r>
            <a:r>
              <a:rPr lang="en-US" sz="2400" dirty="0" smtClean="0"/>
              <a:t>node</a:t>
            </a:r>
          </a:p>
          <a:p>
            <a:pPr lvl="1"/>
            <a:r>
              <a:rPr lang="en-US" sz="2800" dirty="0" smtClean="0"/>
              <a:t>Centralized</a:t>
            </a:r>
          </a:p>
          <a:p>
            <a:pPr lvl="2"/>
            <a:r>
              <a:rPr lang="en-US" sz="2400" dirty="0" smtClean="0"/>
              <a:t>At </a:t>
            </a:r>
            <a:r>
              <a:rPr lang="en-US" sz="2400" dirty="0"/>
              <a:t>a central </a:t>
            </a:r>
            <a:r>
              <a:rPr lang="en-US" sz="2400" dirty="0" smtClean="0"/>
              <a:t>node, </a:t>
            </a:r>
            <a:r>
              <a:rPr lang="en-US" sz="2400" dirty="0"/>
              <a:t>maintaining a common </a:t>
            </a:r>
            <a:r>
              <a:rPr lang="en-US" sz="2400" dirty="0" smtClean="0"/>
              <a:t>clock</a:t>
            </a:r>
            <a:endParaRPr lang="en-US" sz="2400" dirty="0"/>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401</a:t>
            </a:fld>
            <a:endParaRPr lang="en-US"/>
          </a:p>
        </p:txBody>
      </p:sp>
    </p:spTree>
    <p:extLst>
      <p:ext uri="{BB962C8B-B14F-4D97-AF65-F5344CB8AC3E}">
        <p14:creationId xmlns:p14="http://schemas.microsoft.com/office/powerpoint/2010/main" val="123857368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p:txBody>
          <a:bodyPr>
            <a:normAutofit/>
          </a:bodyPr>
          <a:lstStyle/>
          <a:p>
            <a:r>
              <a:rPr lang="en-US" sz="3200" dirty="0" smtClean="0"/>
              <a:t>A </a:t>
            </a:r>
            <a:r>
              <a:rPr lang="en-US" sz="3200" dirty="0"/>
              <a:t>mechanism </a:t>
            </a:r>
            <a:r>
              <a:rPr lang="en-US" sz="3200" dirty="0" smtClean="0"/>
              <a:t>to </a:t>
            </a:r>
            <a:r>
              <a:rPr lang="en-US" sz="3200" dirty="0"/>
              <a:t>assure continuous data </a:t>
            </a:r>
            <a:r>
              <a:rPr lang="en-US" sz="3200" dirty="0" smtClean="0"/>
              <a:t>processing</a:t>
            </a:r>
          </a:p>
          <a:p>
            <a:r>
              <a:rPr lang="en-US" sz="3200" dirty="0" smtClean="0"/>
              <a:t>In </a:t>
            </a:r>
            <a:r>
              <a:rPr lang="en-US" sz="3200" dirty="0"/>
              <a:t>order to process newly generated information properly, the system will not have to take into account all existing </a:t>
            </a:r>
            <a:r>
              <a:rPr lang="en-US" sz="3200" dirty="0" smtClean="0"/>
              <a:t>information</a:t>
            </a:r>
          </a:p>
          <a:p>
            <a:r>
              <a:rPr lang="en-US" sz="3200" dirty="0" smtClean="0"/>
              <a:t>Maintain </a:t>
            </a:r>
            <a:r>
              <a:rPr lang="en-US" sz="3200" dirty="0"/>
              <a:t>a working memory window </a:t>
            </a:r>
            <a:endParaRPr lang="en-US" sz="3200" dirty="0" smtClean="0"/>
          </a:p>
          <a:p>
            <a:r>
              <a:rPr lang="en-US" sz="3200" dirty="0" smtClean="0"/>
              <a:t>Streams </a:t>
            </a:r>
            <a:r>
              <a:rPr lang="en-US" sz="3200" dirty="0"/>
              <a:t>are </a:t>
            </a:r>
            <a:r>
              <a:rPr lang="en-US" sz="3200" dirty="0" smtClean="0"/>
              <a:t>unbounded</a:t>
            </a:r>
          </a:p>
          <a:p>
            <a:pPr lvl="1"/>
            <a:r>
              <a:rPr lang="en-US" sz="2800" dirty="0" smtClean="0"/>
              <a:t>Cannot </a:t>
            </a:r>
            <a:r>
              <a:rPr lang="en-US" sz="2800" dirty="0"/>
              <a:t>fit into memory in order to be processed as a whole</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402</a:t>
            </a:fld>
            <a:endParaRPr lang="en-US"/>
          </a:p>
        </p:txBody>
      </p:sp>
    </p:spTree>
    <p:extLst>
      <p:ext uri="{BB962C8B-B14F-4D97-AF65-F5344CB8AC3E}">
        <p14:creationId xmlns:p14="http://schemas.microsoft.com/office/powerpoint/2010/main" val="1262445636"/>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Windowing-related Decisions</a:t>
            </a:r>
            <a:endParaRPr lang="en-US" dirty="0"/>
          </a:p>
        </p:txBody>
      </p:sp>
      <p:sp>
        <p:nvSpPr>
          <p:cNvPr id="3" name="Content Placeholder 2"/>
          <p:cNvSpPr>
            <a:spLocks noGrp="1"/>
          </p:cNvSpPr>
          <p:nvPr>
            <p:ph idx="1"/>
          </p:nvPr>
        </p:nvSpPr>
        <p:spPr>
          <a:xfrm>
            <a:off x="1097279" y="1845734"/>
            <a:ext cx="10537371" cy="4023360"/>
          </a:xfrm>
        </p:spPr>
        <p:txBody>
          <a:bodyPr>
            <a:noAutofit/>
          </a:bodyPr>
          <a:lstStyle/>
          <a:p>
            <a:r>
              <a:rPr lang="en-US" sz="2800" dirty="0"/>
              <a:t>The measurement </a:t>
            </a:r>
            <a:r>
              <a:rPr lang="en-US" sz="2800" dirty="0" smtClean="0"/>
              <a:t>unit</a:t>
            </a:r>
            <a:endParaRPr lang="en-US" sz="2800" dirty="0"/>
          </a:p>
          <a:p>
            <a:r>
              <a:rPr lang="en-US" sz="2800" dirty="0"/>
              <a:t>The </a:t>
            </a:r>
            <a:r>
              <a:rPr lang="en-US" sz="2800" dirty="0" smtClean="0"/>
              <a:t>size</a:t>
            </a:r>
          </a:p>
          <a:p>
            <a:r>
              <a:rPr lang="en-US" sz="2800" dirty="0"/>
              <a:t>The window </a:t>
            </a:r>
            <a:r>
              <a:rPr lang="en-US" sz="2800" dirty="0" smtClean="0"/>
              <a:t>behavior</a:t>
            </a:r>
          </a:p>
          <a:p>
            <a:pPr lvl="1"/>
            <a:r>
              <a:rPr lang="en-US" sz="2400" dirty="0"/>
              <a:t>Sliding windows </a:t>
            </a:r>
            <a:endParaRPr lang="en-US" sz="2400" dirty="0" smtClean="0"/>
          </a:p>
          <a:p>
            <a:pPr lvl="1"/>
            <a:r>
              <a:rPr lang="en-US" sz="2400" dirty="0"/>
              <a:t>Tumbling windows </a:t>
            </a:r>
            <a:endParaRPr lang="en-US" sz="2400" dirty="0" smtClean="0"/>
          </a:p>
          <a:p>
            <a:pPr lvl="1"/>
            <a:r>
              <a:rPr lang="en-US" sz="2400" dirty="0"/>
              <a:t>Landmark windows </a:t>
            </a:r>
            <a:endParaRPr lang="en-US" sz="2400" dirty="0" smtClean="0"/>
          </a:p>
          <a:p>
            <a:pPr lvl="1"/>
            <a:r>
              <a:rPr lang="en-US" sz="2400" dirty="0"/>
              <a:t>Partitioned windows </a:t>
            </a:r>
            <a:endParaRPr lang="en-US" sz="2400" dirty="0" smtClean="0"/>
          </a:p>
          <a:p>
            <a:pPr lvl="1"/>
            <a:r>
              <a:rPr lang="en-US" sz="2400" dirty="0"/>
              <a:t>Predicate </a:t>
            </a:r>
            <a:r>
              <a:rPr lang="en-US" sz="2400" dirty="0" smtClean="0"/>
              <a:t>windows</a:t>
            </a:r>
            <a:endParaRPr lang="el-GR" sz="2400" dirty="0" smtClean="0"/>
          </a:p>
          <a:p>
            <a:r>
              <a:rPr lang="en-US" sz="2800" dirty="0" smtClean="0"/>
              <a:t>Rules </a:t>
            </a:r>
            <a:r>
              <a:rPr lang="en-US" sz="2800" dirty="0"/>
              <a:t>applied </a:t>
            </a:r>
            <a:r>
              <a:rPr lang="en-US" sz="2800" dirty="0" smtClean="0"/>
              <a:t>real-time </a:t>
            </a:r>
            <a:r>
              <a:rPr lang="en-US" sz="2800" dirty="0"/>
              <a:t>are restricted to the current information </a:t>
            </a:r>
            <a:r>
              <a:rPr lang="en-US" sz="2800" dirty="0" smtClean="0"/>
              <a:t>window</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403</a:t>
            </a:fld>
            <a:endParaRPr lang="en-US"/>
          </a:p>
        </p:txBody>
      </p:sp>
    </p:spTree>
    <p:extLst>
      <p:ext uri="{BB962C8B-B14F-4D97-AF65-F5344CB8AC3E}">
        <p14:creationId xmlns:p14="http://schemas.microsoft.com/office/powerpoint/2010/main" val="131590973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(Distributed) Data Storage </a:t>
            </a:r>
            <a:r>
              <a:rPr lang="en-US" dirty="0" smtClean="0"/>
              <a:t>Layer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Generated information needs </a:t>
            </a:r>
            <a:r>
              <a:rPr lang="en-US" sz="3200" dirty="0"/>
              <a:t>to be stored and processed before being communicated to the </a:t>
            </a:r>
            <a:r>
              <a:rPr lang="en-US" sz="3200" dirty="0" smtClean="0"/>
              <a:t>system</a:t>
            </a:r>
          </a:p>
          <a:p>
            <a:r>
              <a:rPr lang="en-US" sz="3200" dirty="0" smtClean="0"/>
              <a:t>Each </a:t>
            </a:r>
            <a:r>
              <a:rPr lang="en-US" sz="3200" dirty="0"/>
              <a:t>node </a:t>
            </a:r>
            <a:r>
              <a:rPr lang="en-US" sz="3200" dirty="0" smtClean="0"/>
              <a:t>maintains </a:t>
            </a:r>
            <a:r>
              <a:rPr lang="en-US" sz="3200" dirty="0"/>
              <a:t>its perception of the real </a:t>
            </a:r>
            <a:r>
              <a:rPr lang="en-US" sz="3200" dirty="0" smtClean="0"/>
              <a:t>world</a:t>
            </a:r>
          </a:p>
          <a:p>
            <a:pPr lvl="1"/>
            <a:r>
              <a:rPr lang="en-US" sz="2800" dirty="0" smtClean="0"/>
              <a:t>Physically </a:t>
            </a:r>
            <a:r>
              <a:rPr lang="en-US" sz="2800" dirty="0"/>
              <a:t>stored in a local </a:t>
            </a:r>
            <a:r>
              <a:rPr lang="en-US" sz="2800" dirty="0" smtClean="0"/>
              <a:t>database</a:t>
            </a:r>
          </a:p>
          <a:p>
            <a:r>
              <a:rPr lang="en-US" sz="3200" dirty="0" smtClean="0"/>
              <a:t>Multi-sensor </a:t>
            </a:r>
            <a:r>
              <a:rPr lang="en-US" sz="3200" dirty="0"/>
              <a:t>stream processing </a:t>
            </a:r>
            <a:r>
              <a:rPr lang="en-US" sz="3200" dirty="0" smtClean="0"/>
              <a:t>systems purposed </a:t>
            </a:r>
            <a:r>
              <a:rPr lang="en-US" sz="3200" dirty="0"/>
              <a:t>to function under a heavy load of </a:t>
            </a:r>
            <a:r>
              <a:rPr lang="en-US" sz="3200" dirty="0" smtClean="0"/>
              <a:t>information</a:t>
            </a:r>
          </a:p>
          <a:p>
            <a:pPr lvl="1"/>
            <a:r>
              <a:rPr lang="en-US" sz="2800" dirty="0" smtClean="0"/>
              <a:t>Preferred database </a:t>
            </a:r>
            <a:r>
              <a:rPr lang="en-US" sz="2800" dirty="0"/>
              <a:t>design </a:t>
            </a:r>
            <a:r>
              <a:rPr lang="en-US" sz="2800" dirty="0" smtClean="0"/>
              <a:t>geared </a:t>
            </a:r>
            <a:r>
              <a:rPr lang="en-US" sz="2800" dirty="0"/>
              <a:t>towards </a:t>
            </a:r>
            <a:r>
              <a:rPr lang="en-US" sz="2800" dirty="0" smtClean="0"/>
              <a:t>scalability</a:t>
            </a:r>
          </a:p>
          <a:p>
            <a:pPr lvl="1"/>
            <a:r>
              <a:rPr lang="en-US" sz="2800" dirty="0" smtClean="0"/>
              <a:t>I.e</a:t>
            </a:r>
            <a:r>
              <a:rPr lang="en-US" sz="2800" dirty="0"/>
              <a:t>. decentralized to the maximum extent </a:t>
            </a:r>
            <a:r>
              <a:rPr lang="en-US" sz="2800" dirty="0" smtClean="0"/>
              <a:t>possible</a:t>
            </a:r>
          </a:p>
          <a:p>
            <a:pPr lvl="2"/>
            <a:r>
              <a:rPr lang="en-US" sz="2400" dirty="0" smtClean="0"/>
              <a:t>Not centralizing collected information</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404</a:t>
            </a:fld>
            <a:endParaRPr lang="en-US"/>
          </a:p>
        </p:txBody>
      </p:sp>
    </p:spTree>
    <p:extLst>
      <p:ext uri="{BB962C8B-B14F-4D97-AF65-F5344CB8AC3E}">
        <p14:creationId xmlns:p14="http://schemas.microsoft.com/office/powerpoint/2010/main" val="15569922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(Distributed) Data Storage </a:t>
            </a:r>
            <a:r>
              <a:rPr lang="en-US" dirty="0" smtClean="0"/>
              <a:t>Layer (2)</a:t>
            </a:r>
            <a:endParaRPr lang="en-US" dirty="0"/>
          </a:p>
        </p:txBody>
      </p:sp>
      <p:sp>
        <p:nvSpPr>
          <p:cNvPr id="3" name="Content Placeholder 2"/>
          <p:cNvSpPr>
            <a:spLocks noGrp="1"/>
          </p:cNvSpPr>
          <p:nvPr>
            <p:ph idx="1"/>
          </p:nvPr>
        </p:nvSpPr>
        <p:spPr/>
        <p:txBody>
          <a:bodyPr>
            <a:normAutofit/>
          </a:bodyPr>
          <a:lstStyle/>
          <a:p>
            <a:r>
              <a:rPr lang="en-US" sz="3200" dirty="0" smtClean="0"/>
              <a:t>An </a:t>
            </a:r>
            <a:r>
              <a:rPr lang="en-US" sz="3200" dirty="0"/>
              <a:t>approach in order to maintain </a:t>
            </a:r>
            <a:r>
              <a:rPr lang="en-US" sz="3200" dirty="0" smtClean="0"/>
              <a:t>scalability</a:t>
            </a:r>
          </a:p>
          <a:p>
            <a:pPr lvl="1"/>
            <a:r>
              <a:rPr lang="en-US" sz="2800" dirty="0" smtClean="0"/>
              <a:t>Each node </a:t>
            </a:r>
            <a:r>
              <a:rPr lang="en-US" sz="2800" dirty="0"/>
              <a:t>keeps the amount of information required for its </a:t>
            </a:r>
            <a:r>
              <a:rPr lang="en-US" sz="2800" dirty="0" smtClean="0"/>
              <a:t>local operation</a:t>
            </a:r>
          </a:p>
          <a:p>
            <a:pPr lvl="2"/>
            <a:r>
              <a:rPr lang="en-US" sz="2400" dirty="0"/>
              <a:t>Local database schema has to relate only to the hosted </a:t>
            </a:r>
            <a:r>
              <a:rPr lang="en-US" sz="2400" dirty="0" smtClean="0"/>
              <a:t>components</a:t>
            </a:r>
          </a:p>
          <a:p>
            <a:pPr lvl="1"/>
            <a:r>
              <a:rPr lang="en-US" sz="2800" dirty="0" smtClean="0"/>
              <a:t>Restrict information communicated </a:t>
            </a:r>
            <a:r>
              <a:rPr lang="en-US" sz="2800" dirty="0"/>
              <a:t>throughout the </a:t>
            </a:r>
            <a:r>
              <a:rPr lang="en-US" sz="2800" dirty="0" smtClean="0"/>
              <a:t>system</a:t>
            </a:r>
          </a:p>
          <a:p>
            <a:pPr lvl="1"/>
            <a:r>
              <a:rPr lang="en-US" sz="2800" dirty="0"/>
              <a:t>Communicates to the central node only higher level information</a:t>
            </a:r>
          </a:p>
          <a:p>
            <a:pPr lvl="2"/>
            <a:r>
              <a:rPr lang="en-US" sz="2400" dirty="0"/>
              <a:t>E.g. detected events or entities</a:t>
            </a:r>
            <a:endParaRPr lang="el-GR"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405</a:t>
            </a:fld>
            <a:endParaRPr lang="en-US"/>
          </a:p>
        </p:txBody>
      </p:sp>
    </p:spTree>
    <p:extLst>
      <p:ext uri="{BB962C8B-B14F-4D97-AF65-F5344CB8AC3E}">
        <p14:creationId xmlns:p14="http://schemas.microsoft.com/office/powerpoint/2010/main" val="656564419"/>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to RDF in Sensor Data </a:t>
            </a:r>
            <a:r>
              <a:rPr lang="en-US" dirty="0" smtClean="0"/>
              <a:t>Streams</a:t>
            </a:r>
            <a:endParaRPr lang="en-US" dirty="0"/>
          </a:p>
        </p:txBody>
      </p:sp>
      <p:sp>
        <p:nvSpPr>
          <p:cNvPr id="3" name="Content Placeholder 2"/>
          <p:cNvSpPr>
            <a:spLocks noGrp="1"/>
          </p:cNvSpPr>
          <p:nvPr>
            <p:ph idx="1"/>
          </p:nvPr>
        </p:nvSpPr>
        <p:spPr/>
        <p:txBody>
          <a:bodyPr>
            <a:normAutofit/>
          </a:bodyPr>
          <a:lstStyle/>
          <a:p>
            <a:r>
              <a:rPr lang="en-US" sz="3200" dirty="0"/>
              <a:t>P</a:t>
            </a:r>
            <a:r>
              <a:rPr lang="en-US" sz="3200" dirty="0" smtClean="0"/>
              <a:t>roduced </a:t>
            </a:r>
            <a:r>
              <a:rPr lang="en-US" sz="3200" dirty="0"/>
              <a:t>messages </a:t>
            </a:r>
            <a:r>
              <a:rPr lang="en-US" sz="3200" dirty="0" smtClean="0"/>
              <a:t>will have to be eventually converted to RDF </a:t>
            </a:r>
            <a:r>
              <a:rPr lang="en-US" sz="3200" dirty="0"/>
              <a:t>and ultimately inserted in an </a:t>
            </a:r>
            <a:r>
              <a:rPr lang="en-US" sz="3200" dirty="0" smtClean="0"/>
              <a:t>ontology</a:t>
            </a:r>
          </a:p>
          <a:p>
            <a:r>
              <a:rPr lang="en-US" sz="3200" dirty="0" smtClean="0"/>
              <a:t>A mapping layer</a:t>
            </a:r>
          </a:p>
          <a:p>
            <a:pPr lvl="1"/>
            <a:r>
              <a:rPr lang="en-US" sz="2800" dirty="0" smtClean="0"/>
              <a:t>Map </a:t>
            </a:r>
            <a:r>
              <a:rPr lang="en-US" sz="2800" dirty="0"/>
              <a:t>the relational schema to the semantic </a:t>
            </a:r>
            <a:r>
              <a:rPr lang="en-US" sz="2800" dirty="0" smtClean="0"/>
              <a:t>schema</a:t>
            </a:r>
          </a:p>
          <a:p>
            <a:pPr lvl="2"/>
            <a:endParaRPr lang="en-US"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406</a:t>
            </a:fld>
            <a:endParaRPr lang="en-US"/>
          </a:p>
        </p:txBody>
      </p:sp>
    </p:spTree>
    <p:extLst>
      <p:ext uri="{BB962C8B-B14F-4D97-AF65-F5344CB8AC3E}">
        <p14:creationId xmlns:p14="http://schemas.microsoft.com/office/powerpoint/2010/main" val="4261363749"/>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Push strategy</a:t>
            </a:r>
          </a:p>
          <a:p>
            <a:pPr lvl="1"/>
            <a:r>
              <a:rPr lang="en-US" sz="2800" dirty="0" smtClean="0"/>
              <a:t>Forward data </a:t>
            </a:r>
            <a:r>
              <a:rPr lang="en-US" sz="2800" dirty="0"/>
              <a:t>to the ontology using semantic notation as soon as they are </a:t>
            </a:r>
            <a:r>
              <a:rPr lang="en-US" sz="2800" dirty="0" smtClean="0"/>
              <a:t>generated</a:t>
            </a:r>
          </a:p>
          <a:p>
            <a:pPr lvl="1"/>
            <a:r>
              <a:rPr lang="en-US" sz="2800" dirty="0" smtClean="0"/>
              <a:t>Advantages</a:t>
            </a:r>
          </a:p>
          <a:p>
            <a:pPr lvl="2"/>
            <a:r>
              <a:rPr lang="en-US" sz="2400" dirty="0" smtClean="0"/>
              <a:t>Transformations </a:t>
            </a:r>
            <a:r>
              <a:rPr lang="en-US" sz="2400" dirty="0"/>
              <a:t>are executed </a:t>
            </a:r>
            <a:r>
              <a:rPr lang="en-US" sz="2400" dirty="0" smtClean="0"/>
              <a:t>fast</a:t>
            </a:r>
          </a:p>
          <a:p>
            <a:pPr lvl="2"/>
            <a:r>
              <a:rPr lang="en-US" sz="2400" dirty="0" smtClean="0"/>
              <a:t>The </a:t>
            </a:r>
            <a:r>
              <a:rPr lang="en-US" sz="2400" dirty="0"/>
              <a:t>ontology is always </a:t>
            </a:r>
            <a:r>
              <a:rPr lang="en-US" sz="2400" dirty="0" smtClean="0"/>
              <a:t>up-to-date</a:t>
            </a:r>
          </a:p>
          <a:p>
            <a:pPr lvl="1"/>
            <a:r>
              <a:rPr lang="en-US" sz="2800" dirty="0" smtClean="0"/>
              <a:t>Disadvantages</a:t>
            </a:r>
          </a:p>
          <a:p>
            <a:pPr lvl="2"/>
            <a:r>
              <a:rPr lang="en-US" sz="2400" dirty="0" smtClean="0"/>
              <a:t>Each </a:t>
            </a:r>
            <a:r>
              <a:rPr lang="en-US" sz="2400" dirty="0"/>
              <a:t>lower level node will have to implement its own push </a:t>
            </a:r>
            <a:r>
              <a:rPr lang="en-US" sz="2400" dirty="0" smtClean="0"/>
              <a:t>method</a:t>
            </a:r>
          </a:p>
          <a:p>
            <a:pPr lvl="2"/>
            <a:r>
              <a:rPr lang="en-US" sz="2400" dirty="0" smtClean="0"/>
              <a:t>Risk </a:t>
            </a:r>
            <a:r>
              <a:rPr lang="en-US" sz="2400" dirty="0"/>
              <a:t>that the ontology will be populated with data even when no query is sent to the semantic </a:t>
            </a:r>
            <a:r>
              <a:rPr lang="en-US" sz="2400" dirty="0" smtClean="0"/>
              <a:t>layer</a:t>
            </a:r>
          </a:p>
          <a:p>
            <a:pPr lvl="2"/>
            <a:endParaRPr lang="en-US"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407</a:t>
            </a:fld>
            <a:endParaRPr lang="en-US"/>
          </a:p>
        </p:txBody>
      </p:sp>
    </p:spTree>
    <p:extLst>
      <p:ext uri="{BB962C8B-B14F-4D97-AF65-F5344CB8AC3E}">
        <p14:creationId xmlns:p14="http://schemas.microsoft.com/office/powerpoint/2010/main" val="3333726045"/>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Layer (2)</a:t>
            </a:r>
            <a:endParaRPr lang="en-US" dirty="0"/>
          </a:p>
        </p:txBody>
      </p:sp>
      <p:sp>
        <p:nvSpPr>
          <p:cNvPr id="3" name="Content Placeholder 2"/>
          <p:cNvSpPr>
            <a:spLocks noGrp="1"/>
          </p:cNvSpPr>
          <p:nvPr>
            <p:ph idx="1"/>
          </p:nvPr>
        </p:nvSpPr>
        <p:spPr>
          <a:xfrm>
            <a:off x="1097279" y="1845734"/>
            <a:ext cx="10615749" cy="4023360"/>
          </a:xfrm>
        </p:spPr>
        <p:txBody>
          <a:bodyPr>
            <a:noAutofit/>
          </a:bodyPr>
          <a:lstStyle/>
          <a:p>
            <a:r>
              <a:rPr lang="en-US" sz="3200" dirty="0" smtClean="0"/>
              <a:t>Pull strategy</a:t>
            </a:r>
          </a:p>
          <a:p>
            <a:pPr lvl="1"/>
            <a:r>
              <a:rPr lang="en-US" sz="2800" dirty="0" smtClean="0"/>
              <a:t>Transform relational data to semantic on request</a:t>
            </a:r>
          </a:p>
          <a:p>
            <a:pPr lvl="2"/>
            <a:r>
              <a:rPr lang="en-US" sz="2400" dirty="0" smtClean="0"/>
              <a:t>I.e. during query time</a:t>
            </a:r>
          </a:p>
          <a:p>
            <a:pPr lvl="1"/>
            <a:r>
              <a:rPr lang="en-US" sz="2800" dirty="0" smtClean="0"/>
              <a:t>Similar to RDF Views</a:t>
            </a:r>
          </a:p>
          <a:p>
            <a:pPr lvl="1"/>
            <a:r>
              <a:rPr lang="en-US" sz="2800" dirty="0" smtClean="0"/>
              <a:t>Advantages </a:t>
            </a:r>
          </a:p>
          <a:p>
            <a:pPr lvl="2"/>
            <a:r>
              <a:rPr lang="en-US" sz="2400" dirty="0" smtClean="0"/>
              <a:t>Actual mapping defined at semantic level</a:t>
            </a:r>
          </a:p>
          <a:p>
            <a:pPr lvl="2"/>
            <a:r>
              <a:rPr lang="en-US" sz="2400" dirty="0" smtClean="0"/>
              <a:t>Data transformed on request</a:t>
            </a:r>
          </a:p>
          <a:p>
            <a:pPr lvl="3"/>
            <a:r>
              <a:rPr lang="en-US" sz="2400" dirty="0" smtClean="0"/>
              <a:t>The ontology will accumulate instances needed for the actual query evaluation</a:t>
            </a:r>
          </a:p>
          <a:p>
            <a:pPr lvl="1"/>
            <a:r>
              <a:rPr lang="en-US" sz="2800" dirty="0" smtClean="0"/>
              <a:t>Disadvantages</a:t>
            </a:r>
          </a:p>
          <a:p>
            <a:pPr lvl="2"/>
            <a:r>
              <a:rPr lang="en-US" sz="2400" dirty="0" smtClean="0"/>
              <a:t>Could lead to longer response times during queries</a:t>
            </a:r>
          </a:p>
          <a:p>
            <a:pPr lvl="2"/>
            <a:endParaRPr lang="en-US" sz="2400" dirty="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408</a:t>
            </a:fld>
            <a:endParaRPr lang="en-US"/>
          </a:p>
        </p:txBody>
      </p:sp>
    </p:spTree>
    <p:extLst>
      <p:ext uri="{BB962C8B-B14F-4D97-AF65-F5344CB8AC3E}">
        <p14:creationId xmlns:p14="http://schemas.microsoft.com/office/powerpoint/2010/main" val="346672951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solidFill>
                  <a:schemeClr val="tx1">
                    <a:lumMod val="50000"/>
                    <a:lumOff val="50000"/>
                  </a:schemeClr>
                </a:solidFill>
              </a:rPr>
              <a:t>Fusion</a:t>
            </a:r>
          </a:p>
          <a:p>
            <a:r>
              <a:rPr lang="en-US" sz="3200" dirty="0" smtClean="0">
                <a:solidFill>
                  <a:schemeClr val="tx1">
                    <a:lumMod val="50000"/>
                    <a:lumOff val="50000"/>
                  </a:schemeClr>
                </a:solidFill>
              </a:rPr>
              <a:t>The Data layer</a:t>
            </a:r>
          </a:p>
          <a:p>
            <a:r>
              <a:rPr lang="en-US" sz="3200" dirty="0" smtClean="0"/>
              <a:t>Rule-based Reasoning</a:t>
            </a:r>
          </a:p>
          <a:p>
            <a:r>
              <a:rPr lang="en-US" sz="3200" dirty="0" smtClean="0">
                <a:solidFill>
                  <a:schemeClr val="tx1">
                    <a:lumMod val="50000"/>
                    <a:lumOff val="50000"/>
                  </a:schemeClr>
                </a:solidFill>
              </a:rPr>
              <a:t>Complete Example</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409</a:t>
            </a:fld>
            <a:endParaRPr lang="en-US"/>
          </a:p>
        </p:txBody>
      </p:sp>
    </p:spTree>
    <p:extLst>
      <p:ext uri="{BB962C8B-B14F-4D97-AF65-F5344CB8AC3E}">
        <p14:creationId xmlns:p14="http://schemas.microsoft.com/office/powerpoint/2010/main" val="1605265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(3)</a:t>
            </a:r>
            <a:endParaRPr lang="en-US" dirty="0"/>
          </a:p>
        </p:txBody>
      </p:sp>
      <p:sp>
        <p:nvSpPr>
          <p:cNvPr id="3" name="Content Placeholder 2"/>
          <p:cNvSpPr>
            <a:spLocks noGrp="1"/>
          </p:cNvSpPr>
          <p:nvPr>
            <p:ph idx="1"/>
          </p:nvPr>
        </p:nvSpPr>
        <p:spPr>
          <a:xfrm>
            <a:off x="1097280" y="1845734"/>
            <a:ext cx="11094720" cy="4023360"/>
          </a:xfrm>
        </p:spPr>
        <p:txBody>
          <a:bodyPr>
            <a:noAutofit/>
          </a:bodyPr>
          <a:lstStyle/>
          <a:p>
            <a:r>
              <a:rPr lang="en-US" sz="2800" dirty="0" smtClean="0"/>
              <a:t>Powerful languages</a:t>
            </a:r>
          </a:p>
          <a:p>
            <a:pPr lvl="1"/>
            <a:r>
              <a:rPr lang="en-US" sz="2400" dirty="0" smtClean="0"/>
              <a:t>Practically </a:t>
            </a:r>
            <a:r>
              <a:rPr lang="en-US" sz="2400" dirty="0"/>
              <a:t>unlimited hierarchical </a:t>
            </a:r>
            <a:r>
              <a:rPr lang="en-US" sz="2400" dirty="0" smtClean="0"/>
              <a:t>structure</a:t>
            </a:r>
          </a:p>
          <a:p>
            <a:pPr lvl="1"/>
            <a:r>
              <a:rPr lang="en-US" sz="2400" dirty="0" smtClean="0"/>
              <a:t>Covers </a:t>
            </a:r>
            <a:r>
              <a:rPr lang="en-US" sz="2400" dirty="0"/>
              <a:t>most of the description requirements that may </a:t>
            </a:r>
            <a:r>
              <a:rPr lang="en-US" sz="2400" dirty="0" smtClean="0"/>
              <a:t>occur</a:t>
            </a:r>
          </a:p>
          <a:p>
            <a:pPr lvl="1"/>
            <a:r>
              <a:rPr lang="en-US" sz="2400" dirty="0" smtClean="0"/>
              <a:t>Storage in </a:t>
            </a:r>
            <a:r>
              <a:rPr lang="en-US" sz="2400" dirty="0"/>
              <a:t>separate files </a:t>
            </a:r>
            <a:r>
              <a:rPr lang="en-US" sz="2400" dirty="0" smtClean="0"/>
              <a:t>allows </a:t>
            </a:r>
            <a:r>
              <a:rPr lang="en-US" sz="2400" dirty="0"/>
              <a:t>collaboration with communication </a:t>
            </a:r>
            <a:r>
              <a:rPr lang="en-US" sz="2400" dirty="0" smtClean="0"/>
              <a:t>protocols</a:t>
            </a:r>
          </a:p>
          <a:p>
            <a:pPr lvl="1"/>
            <a:r>
              <a:rPr lang="en-US" sz="2400" dirty="0" smtClean="0"/>
              <a:t>Files </a:t>
            </a:r>
            <a:r>
              <a:rPr lang="en-US" sz="2400" dirty="0"/>
              <a:t>are independent from the environment in which they </a:t>
            </a:r>
            <a:r>
              <a:rPr lang="en-US" sz="2400" dirty="0" smtClean="0"/>
              <a:t>reside</a:t>
            </a:r>
          </a:p>
          <a:p>
            <a:pPr lvl="2"/>
            <a:r>
              <a:rPr lang="en-US" sz="2000" dirty="0" smtClean="0"/>
              <a:t>Resilience to </a:t>
            </a:r>
            <a:r>
              <a:rPr lang="en-US" sz="2000" dirty="0"/>
              <a:t>technological </a:t>
            </a:r>
            <a:r>
              <a:rPr lang="en-US" sz="2000" dirty="0" smtClean="0"/>
              <a:t>evolutions</a:t>
            </a:r>
          </a:p>
          <a:p>
            <a:r>
              <a:rPr lang="en-US" sz="2800" dirty="0" smtClean="0"/>
              <a:t>Negatives</a:t>
            </a:r>
          </a:p>
          <a:p>
            <a:pPr lvl="1"/>
            <a:r>
              <a:rPr lang="en-US" sz="2400" dirty="0" smtClean="0"/>
              <a:t>Expressivity of the description model</a:t>
            </a:r>
          </a:p>
          <a:p>
            <a:pPr lvl="1"/>
            <a:r>
              <a:rPr lang="en-US" sz="2400" dirty="0" smtClean="0"/>
              <a:t>Limited </a:t>
            </a:r>
            <a:r>
              <a:rPr lang="en-US" sz="2400" dirty="0"/>
              <a:t>way of structuring the information</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41</a:t>
            </a:fld>
            <a:endParaRPr lang="en-US"/>
          </a:p>
        </p:txBody>
      </p:sp>
    </p:spTree>
    <p:extLst>
      <p:ext uri="{BB962C8B-B14F-4D97-AF65-F5344CB8AC3E}">
        <p14:creationId xmlns:p14="http://schemas.microsoft.com/office/powerpoint/2010/main" val="627593153"/>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(1)</a:t>
            </a:r>
            <a:endParaRPr lang="en-US" sz="3200" dirty="0"/>
          </a:p>
        </p:txBody>
      </p:sp>
      <p:sp>
        <p:nvSpPr>
          <p:cNvPr id="3" name="Content Placeholder 2"/>
          <p:cNvSpPr>
            <a:spLocks noGrp="1"/>
          </p:cNvSpPr>
          <p:nvPr>
            <p:ph idx="1"/>
          </p:nvPr>
        </p:nvSpPr>
        <p:spPr>
          <a:xfrm>
            <a:off x="1097280" y="1845734"/>
            <a:ext cx="10937966" cy="4023360"/>
          </a:xfrm>
        </p:spPr>
        <p:txBody>
          <a:bodyPr>
            <a:noAutofit/>
          </a:bodyPr>
          <a:lstStyle/>
          <a:p>
            <a:r>
              <a:rPr lang="en-US" sz="3200" dirty="0" smtClean="0"/>
              <a:t>Reasoning</a:t>
            </a:r>
          </a:p>
          <a:p>
            <a:pPr lvl="1"/>
            <a:r>
              <a:rPr lang="en-US" sz="2800" dirty="0" smtClean="0"/>
              <a:t>Infer </a:t>
            </a:r>
            <a:r>
              <a:rPr lang="en-US" sz="2800" dirty="0"/>
              <a:t>implicit </a:t>
            </a:r>
            <a:r>
              <a:rPr lang="en-US" sz="2800" dirty="0" smtClean="0"/>
              <a:t>information</a:t>
            </a:r>
          </a:p>
          <a:p>
            <a:pPr lvl="1"/>
            <a:r>
              <a:rPr lang="en-US" sz="2800" dirty="0"/>
              <a:t>Use the ontology structure and instances in order to draw conclusions about the ongoing situations</a:t>
            </a:r>
          </a:p>
          <a:p>
            <a:pPr lvl="1"/>
            <a:r>
              <a:rPr lang="en-US" sz="2800" dirty="0" smtClean="0"/>
              <a:t>Based </a:t>
            </a:r>
            <a:r>
              <a:rPr lang="en-US" sz="2800" dirty="0"/>
              <a:t>on a set of </a:t>
            </a:r>
            <a:r>
              <a:rPr lang="en-US" sz="2800" dirty="0" smtClean="0"/>
              <a:t>provided rules, applied </a:t>
            </a:r>
            <a:r>
              <a:rPr lang="en-US" sz="2800" dirty="0"/>
              <a:t>on the </a:t>
            </a:r>
            <a:r>
              <a:rPr lang="en-US" sz="2800" dirty="0" smtClean="0"/>
              <a:t>created knowledge base</a:t>
            </a:r>
          </a:p>
          <a:p>
            <a:r>
              <a:rPr lang="en-US" sz="3200" dirty="0" smtClean="0"/>
              <a:t>Extend the knowledge base by </a:t>
            </a:r>
            <a:r>
              <a:rPr lang="en-US" sz="3200" dirty="0"/>
              <a:t>using </a:t>
            </a:r>
            <a:r>
              <a:rPr lang="en-US" sz="3200" dirty="0" smtClean="0"/>
              <a:t>rules</a:t>
            </a:r>
          </a:p>
          <a:p>
            <a:pPr lvl="1"/>
            <a:r>
              <a:rPr lang="en-US" sz="2800" dirty="0" smtClean="0"/>
              <a:t>To </a:t>
            </a:r>
            <a:r>
              <a:rPr lang="en-US" sz="2800" dirty="0"/>
              <a:t>describe </a:t>
            </a:r>
            <a:r>
              <a:rPr lang="en-US" sz="2800" dirty="0" smtClean="0"/>
              <a:t>complex situations/events</a:t>
            </a:r>
          </a:p>
          <a:p>
            <a:pPr lvl="1"/>
            <a:r>
              <a:rPr lang="en-US" sz="2800" dirty="0" smtClean="0"/>
              <a:t>To create </a:t>
            </a:r>
            <a:r>
              <a:rPr lang="en-US" sz="2800" dirty="0"/>
              <a:t>alarm-type of objects if certain conditions are </a:t>
            </a:r>
            <a:r>
              <a:rPr lang="en-US" sz="2800" dirty="0" smtClean="0"/>
              <a:t>met</a:t>
            </a:r>
          </a:p>
          <a:p>
            <a:pPr lvl="1"/>
            <a:r>
              <a:rPr lang="en-US" sz="2800" dirty="0"/>
              <a:t>To depict the desired </a:t>
            </a:r>
            <a:r>
              <a:rPr lang="en-US" sz="2800" dirty="0" smtClean="0"/>
              <a:t>behavior and intelligence</a:t>
            </a:r>
            <a:endParaRPr lang="en-US" sz="2800" dirty="0"/>
          </a:p>
          <a:p>
            <a:pPr lvl="1"/>
            <a:endParaRPr lang="en-US" sz="28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410</a:t>
            </a:fld>
            <a:endParaRPr lang="en-US"/>
          </a:p>
        </p:txBody>
      </p:sp>
    </p:spTree>
    <p:extLst>
      <p:ext uri="{BB962C8B-B14F-4D97-AF65-F5344CB8AC3E}">
        <p14:creationId xmlns:p14="http://schemas.microsoft.com/office/powerpoint/2010/main" val="2360765836"/>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(2)</a:t>
            </a:r>
            <a:endParaRPr lang="en-US" sz="3200" dirty="0"/>
          </a:p>
        </p:txBody>
      </p:sp>
      <p:sp>
        <p:nvSpPr>
          <p:cNvPr id="3" name="Content Placeholder 2"/>
          <p:cNvSpPr>
            <a:spLocks noGrp="1"/>
          </p:cNvSpPr>
          <p:nvPr>
            <p:ph idx="1"/>
          </p:nvPr>
        </p:nvSpPr>
        <p:spPr/>
        <p:txBody>
          <a:bodyPr>
            <a:normAutofit/>
          </a:bodyPr>
          <a:lstStyle/>
          <a:p>
            <a:r>
              <a:rPr lang="en-US" sz="3200" dirty="0" smtClean="0"/>
              <a:t>Event-condition-action pattern</a:t>
            </a:r>
          </a:p>
          <a:p>
            <a:endParaRPr lang="en-US" sz="2000" dirty="0" smtClean="0"/>
          </a:p>
          <a:p>
            <a:pPr marL="457200" lvl="1" indent="0">
              <a:buNone/>
            </a:pPr>
            <a:r>
              <a:rPr lang="en-US" sz="2800" dirty="0" smtClean="0"/>
              <a:t> </a:t>
            </a:r>
          </a:p>
          <a:p>
            <a:r>
              <a:rPr lang="en-US" sz="3200" dirty="0" smtClean="0"/>
              <a:t>An event is </a:t>
            </a:r>
            <a:r>
              <a:rPr lang="en-US" sz="3200" dirty="0"/>
              <a:t>a message arrival indicating a new </a:t>
            </a:r>
            <a:r>
              <a:rPr lang="en-US" sz="3200" dirty="0" smtClean="0"/>
              <a:t>available measurement</a:t>
            </a:r>
          </a:p>
          <a:p>
            <a:r>
              <a:rPr lang="en-US" sz="3200" dirty="0"/>
              <a:t>Two distinct sets of rules</a:t>
            </a:r>
          </a:p>
          <a:p>
            <a:pPr lvl="1"/>
            <a:r>
              <a:rPr lang="en-US" sz="2800" dirty="0" smtClean="0"/>
              <a:t>Mapping rules</a:t>
            </a:r>
          </a:p>
          <a:p>
            <a:pPr lvl="1"/>
            <a:r>
              <a:rPr lang="en-US" sz="2800" dirty="0" smtClean="0"/>
              <a:t>Semantic rules</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411</a:t>
            </a:fld>
            <a:endParaRPr lang="en-US"/>
          </a:p>
        </p:txBody>
      </p:sp>
      <p:graphicFrame>
        <p:nvGraphicFramePr>
          <p:cNvPr id="5" name="Table 4"/>
          <p:cNvGraphicFramePr>
            <a:graphicFrameLocks noGrp="1"/>
          </p:cNvGraphicFramePr>
          <p:nvPr>
            <p:extLst/>
          </p:nvPr>
        </p:nvGraphicFramePr>
        <p:xfrm>
          <a:off x="1283358" y="2474732"/>
          <a:ext cx="5129832" cy="649997"/>
        </p:xfrm>
        <a:graphic>
          <a:graphicData uri="http://schemas.openxmlformats.org/drawingml/2006/table">
            <a:tbl>
              <a:tblPr bandRow="1">
                <a:tableStyleId>{5C22544A-7EE6-4342-B048-85BDC9FD1C3A}</a:tableStyleId>
              </a:tblPr>
              <a:tblGrid>
                <a:gridCol w="5129832"/>
              </a:tblGrid>
              <a:tr h="649997">
                <a:tc>
                  <a:txBody>
                    <a:bodyPr/>
                    <a:lstStyle/>
                    <a:p>
                      <a:pPr algn="ctr"/>
                      <a:r>
                        <a:rPr lang="en-US" sz="2800" dirty="0" smtClean="0">
                          <a:solidFill>
                            <a:schemeClr val="bg1"/>
                          </a:solidFill>
                        </a:rPr>
                        <a:t>on </a:t>
                      </a:r>
                      <a:r>
                        <a:rPr lang="en-US" sz="2800" i="1" dirty="0" smtClean="0">
                          <a:solidFill>
                            <a:schemeClr val="bg1"/>
                          </a:solidFill>
                        </a:rPr>
                        <a:t>event</a:t>
                      </a:r>
                      <a:r>
                        <a:rPr lang="en-US" sz="2800" dirty="0" smtClean="0">
                          <a:solidFill>
                            <a:schemeClr val="bg1"/>
                          </a:solidFill>
                        </a:rPr>
                        <a:t> if </a:t>
                      </a:r>
                      <a:r>
                        <a:rPr lang="en-US" sz="2800" i="1" dirty="0" smtClean="0">
                          <a:solidFill>
                            <a:schemeClr val="bg1"/>
                          </a:solidFill>
                        </a:rPr>
                        <a:t>condition</a:t>
                      </a:r>
                      <a:r>
                        <a:rPr lang="en-US" sz="2800" dirty="0" smtClean="0">
                          <a:solidFill>
                            <a:schemeClr val="bg1"/>
                          </a:solidFill>
                        </a:rPr>
                        <a:t> then </a:t>
                      </a:r>
                      <a:r>
                        <a:rPr lang="en-US" sz="2800" i="1" dirty="0" smtClean="0">
                          <a:solidFill>
                            <a:schemeClr val="bg1"/>
                          </a:solidFill>
                        </a:rPr>
                        <a:t>action</a:t>
                      </a:r>
                      <a:endParaRPr lang="en-US" sz="2800" dirty="0" smtClean="0">
                        <a:solidFill>
                          <a:schemeClr val="bg1"/>
                        </a:solidFill>
                      </a:endParaRPr>
                    </a:p>
                  </a:txBody>
                  <a:tcPr anchor="ctr">
                    <a:solidFill>
                      <a:srgbClr val="009DD9"/>
                    </a:solidFill>
                  </a:tcPr>
                </a:tc>
              </a:tr>
            </a:tbl>
          </a:graphicData>
        </a:graphic>
      </p:graphicFrame>
    </p:spTree>
    <p:extLst>
      <p:ext uri="{BB962C8B-B14F-4D97-AF65-F5344CB8AC3E}">
        <p14:creationId xmlns:p14="http://schemas.microsoft.com/office/powerpoint/2010/main" val="256003507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(3)</a:t>
            </a:r>
            <a:endParaRPr lang="en-US" sz="3200" dirty="0"/>
          </a:p>
        </p:txBody>
      </p:sp>
      <p:sp>
        <p:nvSpPr>
          <p:cNvPr id="3" name="Content Placeholder 2"/>
          <p:cNvSpPr>
            <a:spLocks noGrp="1"/>
          </p:cNvSpPr>
          <p:nvPr>
            <p:ph idx="1"/>
          </p:nvPr>
        </p:nvSpPr>
        <p:spPr/>
        <p:txBody>
          <a:bodyPr>
            <a:normAutofit/>
          </a:bodyPr>
          <a:lstStyle/>
          <a:p>
            <a:r>
              <a:rPr lang="en-US" sz="3200" dirty="0"/>
              <a:t>Mapping </a:t>
            </a:r>
            <a:r>
              <a:rPr lang="en-US" sz="3200" dirty="0" smtClean="0"/>
              <a:t>rules</a:t>
            </a:r>
            <a:endParaRPr lang="el-GR" sz="3200" dirty="0" smtClean="0"/>
          </a:p>
          <a:p>
            <a:pPr lvl="1"/>
            <a:r>
              <a:rPr lang="en-US" sz="2800" dirty="0" smtClean="0"/>
              <a:t>Specify </a:t>
            </a:r>
            <a:r>
              <a:rPr lang="en-US" sz="2800" dirty="0"/>
              <a:t>how sensor measurements represented in an XML-based format will be mapped to a selected ontology</a:t>
            </a:r>
          </a:p>
          <a:p>
            <a:pPr lvl="1"/>
            <a:r>
              <a:rPr lang="en-US" sz="2800" dirty="0" smtClean="0"/>
              <a:t>Can fetch </a:t>
            </a:r>
            <a:r>
              <a:rPr lang="en-US" sz="2800" dirty="0"/>
              <a:t>data from the XML-like message and store it into the ontology model in the form of class </a:t>
            </a:r>
            <a:r>
              <a:rPr lang="en-US" sz="2800" dirty="0" smtClean="0"/>
              <a:t>instances</a:t>
            </a:r>
            <a:endParaRPr lang="en-US" sz="2800" dirty="0"/>
          </a:p>
          <a:p>
            <a:pPr lvl="1"/>
            <a:r>
              <a:rPr lang="en-US" sz="2800" dirty="0" smtClean="0"/>
              <a:t>Can </a:t>
            </a:r>
            <a:r>
              <a:rPr lang="en-US" sz="2800" dirty="0"/>
              <a:t>be perceived as the necessary step bridging the gap between semi-structured data </a:t>
            </a:r>
            <a:r>
              <a:rPr lang="en-US" sz="2800" dirty="0" smtClean="0"/>
              <a:t>and </a:t>
            </a:r>
            <a:r>
              <a:rPr lang="en-US" sz="2800" dirty="0"/>
              <a:t>ontological </a:t>
            </a:r>
            <a:r>
              <a:rPr lang="en-US" sz="2800" dirty="0" smtClean="0"/>
              <a:t>models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412</a:t>
            </a:fld>
            <a:endParaRPr lang="en-US"/>
          </a:p>
        </p:txBody>
      </p:sp>
    </p:spTree>
    <p:extLst>
      <p:ext uri="{BB962C8B-B14F-4D97-AF65-F5344CB8AC3E}">
        <p14:creationId xmlns:p14="http://schemas.microsoft.com/office/powerpoint/2010/main" val="428599301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(4)</a:t>
            </a:r>
            <a:endParaRPr lang="en-US" sz="3200" dirty="0"/>
          </a:p>
        </p:txBody>
      </p:sp>
      <p:sp>
        <p:nvSpPr>
          <p:cNvPr id="3" name="Content Placeholder 2"/>
          <p:cNvSpPr>
            <a:spLocks noGrp="1"/>
          </p:cNvSpPr>
          <p:nvPr>
            <p:ph idx="1"/>
          </p:nvPr>
        </p:nvSpPr>
        <p:spPr/>
        <p:txBody>
          <a:bodyPr>
            <a:normAutofit lnSpcReduction="10000"/>
          </a:bodyPr>
          <a:lstStyle/>
          <a:p>
            <a:r>
              <a:rPr lang="en-US" sz="3200" dirty="0" smtClean="0"/>
              <a:t>Semantic rules</a:t>
            </a:r>
          </a:p>
          <a:p>
            <a:pPr marL="685800" lvl="2">
              <a:spcBef>
                <a:spcPts val="1000"/>
              </a:spcBef>
            </a:pPr>
            <a:r>
              <a:rPr lang="en-US" sz="2800" dirty="0"/>
              <a:t>Derive new facts, actions or alerts</a:t>
            </a:r>
          </a:p>
          <a:p>
            <a:pPr marL="1143000" lvl="3"/>
            <a:r>
              <a:rPr lang="en-US" sz="2400" dirty="0"/>
              <a:t>Based on existing facts and knowledge</a:t>
            </a:r>
          </a:p>
          <a:p>
            <a:pPr lvl="2"/>
            <a:r>
              <a:rPr lang="en-US" sz="2800" dirty="0"/>
              <a:t>Perform modifications on the ontology model</a:t>
            </a:r>
          </a:p>
          <a:p>
            <a:pPr lvl="1"/>
            <a:r>
              <a:rPr lang="en-US" sz="2800" dirty="0" smtClean="0"/>
              <a:t>Depend </a:t>
            </a:r>
            <a:r>
              <a:rPr lang="en-US" sz="2800" dirty="0"/>
              <a:t>on </a:t>
            </a:r>
            <a:r>
              <a:rPr lang="en-US" sz="2800" dirty="0" smtClean="0"/>
              <a:t>the </a:t>
            </a:r>
            <a:r>
              <a:rPr lang="en-US" sz="2800" dirty="0"/>
              <a:t>specific domain or deployment </a:t>
            </a:r>
            <a:r>
              <a:rPr lang="en-US" sz="2800" dirty="0" smtClean="0"/>
              <a:t>scenario</a:t>
            </a:r>
          </a:p>
          <a:p>
            <a:pPr lvl="1"/>
            <a:r>
              <a:rPr lang="en-US" sz="2800" dirty="0" smtClean="0"/>
              <a:t>Involve </a:t>
            </a:r>
            <a:r>
              <a:rPr lang="en-US" sz="2800" dirty="0"/>
              <a:t>high-level concepts </a:t>
            </a:r>
            <a:r>
              <a:rPr lang="en-US" sz="2800" dirty="0" smtClean="0"/>
              <a:t>, meaningful to humans</a:t>
            </a:r>
          </a:p>
          <a:p>
            <a:pPr lvl="2"/>
            <a:r>
              <a:rPr lang="en-US" sz="2400" dirty="0" smtClean="0"/>
              <a:t>E.g</a:t>
            </a:r>
            <a:r>
              <a:rPr lang="en-US" sz="2400" dirty="0"/>
              <a:t>., </a:t>
            </a:r>
            <a:r>
              <a:rPr lang="en-US" sz="2400" dirty="0" smtClean="0"/>
              <a:t>“when </a:t>
            </a:r>
            <a:r>
              <a:rPr lang="en-US" sz="2400" dirty="0"/>
              <a:t>a certain area under observation is </a:t>
            </a:r>
            <a:r>
              <a:rPr lang="en-US" sz="2400" dirty="0" smtClean="0"/>
              <a:t>too </a:t>
            </a:r>
            <a:r>
              <a:rPr lang="en-US" sz="2400" dirty="0"/>
              <a:t>hot, open the ventilating system</a:t>
            </a:r>
            <a:r>
              <a:rPr lang="en-US" sz="2400" dirty="0" smtClean="0"/>
              <a:t>”</a:t>
            </a:r>
          </a:p>
          <a:p>
            <a:pPr lvl="2"/>
            <a:r>
              <a:rPr lang="en-US" sz="2400" dirty="0" smtClean="0"/>
              <a:t>The </a:t>
            </a:r>
            <a:r>
              <a:rPr lang="en-US" sz="2400" dirty="0"/>
              <a:t>“too hot” conclusion will probably be inferred from a set of current observations coupled </a:t>
            </a:r>
            <a:r>
              <a:rPr lang="en-US" sz="2400" dirty="0" smtClean="0"/>
              <a:t>with the </a:t>
            </a:r>
            <a:r>
              <a:rPr lang="en-US" sz="2400" dirty="0"/>
              <a:t>knowledge stored in the </a:t>
            </a:r>
            <a:r>
              <a:rPr lang="en-US" sz="2400" dirty="0" smtClean="0"/>
              <a:t>ontology</a:t>
            </a:r>
            <a:endParaRPr lang="en-US" sz="24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413</a:t>
            </a:fld>
            <a:endParaRPr lang="en-US"/>
          </a:p>
        </p:txBody>
      </p:sp>
    </p:spTree>
    <p:extLst>
      <p:ext uri="{BB962C8B-B14F-4D97-AF65-F5344CB8AC3E}">
        <p14:creationId xmlns:p14="http://schemas.microsoft.com/office/powerpoint/2010/main" val="232759715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(5)</a:t>
            </a:r>
            <a:endParaRPr lang="en-US" sz="3200" dirty="0"/>
          </a:p>
        </p:txBody>
      </p:sp>
      <p:sp>
        <p:nvSpPr>
          <p:cNvPr id="3" name="Content Placeholder 2"/>
          <p:cNvSpPr>
            <a:spLocks noGrp="1"/>
          </p:cNvSpPr>
          <p:nvPr>
            <p:ph idx="1"/>
          </p:nvPr>
        </p:nvSpPr>
        <p:spPr>
          <a:xfrm>
            <a:off x="1097280" y="1845734"/>
            <a:ext cx="10755086" cy="4023360"/>
          </a:xfrm>
        </p:spPr>
        <p:txBody>
          <a:bodyPr>
            <a:noAutofit/>
          </a:bodyPr>
          <a:lstStyle/>
          <a:p>
            <a:r>
              <a:rPr lang="en-US" sz="3200" dirty="0" smtClean="0"/>
              <a:t>Rule-based systems</a:t>
            </a:r>
          </a:p>
          <a:p>
            <a:pPr lvl="1"/>
            <a:r>
              <a:rPr lang="en-US" sz="2800" dirty="0" smtClean="0"/>
              <a:t>Combine real-time </a:t>
            </a:r>
            <a:r>
              <a:rPr lang="en-US" sz="2800" dirty="0"/>
              <a:t>data with </a:t>
            </a:r>
            <a:r>
              <a:rPr lang="en-US" sz="2800" dirty="0" smtClean="0"/>
              <a:t>stored sensor data</a:t>
            </a:r>
          </a:p>
          <a:p>
            <a:pPr lvl="1"/>
            <a:r>
              <a:rPr lang="en-US" sz="2800" dirty="0" smtClean="0"/>
              <a:t>Fire rules based </a:t>
            </a:r>
            <a:r>
              <a:rPr lang="en-US" sz="2800" dirty="0"/>
              <a:t>on data obtained from sensors in real-time and classified as </a:t>
            </a:r>
            <a:r>
              <a:rPr lang="en-US" sz="2800" dirty="0" smtClean="0"/>
              <a:t>ontology instances</a:t>
            </a:r>
          </a:p>
          <a:p>
            <a:r>
              <a:rPr lang="en-US" sz="3200" dirty="0"/>
              <a:t>Rule-based problem solving</a:t>
            </a:r>
          </a:p>
          <a:p>
            <a:pPr lvl="1"/>
            <a:r>
              <a:rPr lang="en-US" sz="2800" dirty="0"/>
              <a:t>An active topic in AI and expert </a:t>
            </a:r>
            <a:r>
              <a:rPr lang="en-US" sz="2800" dirty="0" smtClean="0"/>
              <a:t>systems</a:t>
            </a:r>
            <a:endParaRPr lang="en-US" sz="2800" dirty="0"/>
          </a:p>
          <a:p>
            <a:pPr lvl="1"/>
            <a:r>
              <a:rPr lang="en-US" sz="2800" dirty="0"/>
              <a:t>Classic approach </a:t>
            </a:r>
            <a:r>
              <a:rPr lang="en-US" sz="2800" dirty="0" smtClean="0"/>
              <a:t>comes </a:t>
            </a:r>
            <a:r>
              <a:rPr lang="en-US" sz="2800" dirty="0"/>
              <a:t>from work on logical programming and deductive databases</a:t>
            </a:r>
          </a:p>
          <a:p>
            <a:pPr lvl="1"/>
            <a:r>
              <a:rPr lang="en-US" sz="2800" dirty="0"/>
              <a:t>Conventional rule engine implementations </a:t>
            </a:r>
            <a:r>
              <a:rPr lang="en-US" sz="2800" dirty="0" smtClean="0"/>
              <a:t>based </a:t>
            </a:r>
            <a:r>
              <a:rPr lang="en-US" sz="2800" dirty="0"/>
              <a:t>on the </a:t>
            </a:r>
            <a:r>
              <a:rPr lang="en-US" sz="2800" dirty="0" smtClean="0"/>
              <a:t>Rete algorithm</a:t>
            </a:r>
            <a:endParaRPr lang="en-US" sz="2800" dirty="0"/>
          </a:p>
          <a:p>
            <a:endParaRPr lang="en-US" sz="32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414</a:t>
            </a:fld>
            <a:endParaRPr lang="en-US"/>
          </a:p>
        </p:txBody>
      </p:sp>
    </p:spTree>
    <p:extLst>
      <p:ext uri="{BB962C8B-B14F-4D97-AF65-F5344CB8AC3E}">
        <p14:creationId xmlns:p14="http://schemas.microsoft.com/office/powerpoint/2010/main" val="35100998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(6)</a:t>
            </a:r>
            <a:endParaRPr lang="en-US" sz="3200" dirty="0"/>
          </a:p>
        </p:txBody>
      </p:sp>
      <p:sp>
        <p:nvSpPr>
          <p:cNvPr id="3" name="Content Placeholder 2"/>
          <p:cNvSpPr>
            <a:spLocks noGrp="1"/>
          </p:cNvSpPr>
          <p:nvPr>
            <p:ph idx="1"/>
          </p:nvPr>
        </p:nvSpPr>
        <p:spPr/>
        <p:txBody>
          <a:bodyPr>
            <a:normAutofit/>
          </a:bodyPr>
          <a:lstStyle/>
          <a:p>
            <a:r>
              <a:rPr lang="en-US" sz="3200" dirty="0" smtClean="0"/>
              <a:t>Stream reasoning</a:t>
            </a:r>
          </a:p>
          <a:p>
            <a:pPr lvl="1"/>
            <a:endParaRPr lang="en-US" sz="2800" dirty="0" smtClean="0"/>
          </a:p>
          <a:p>
            <a:endParaRPr lang="en-US" sz="3200" dirty="0"/>
          </a:p>
          <a:p>
            <a:r>
              <a:rPr lang="en-US" sz="3200" dirty="0" smtClean="0"/>
              <a:t>Will lead </a:t>
            </a:r>
            <a:r>
              <a:rPr lang="en-US" sz="3200" dirty="0"/>
              <a:t>the way for smarter and more complex </a:t>
            </a:r>
            <a:r>
              <a:rPr lang="en-US" sz="3200" dirty="0" smtClean="0"/>
              <a:t>applications</a:t>
            </a:r>
          </a:p>
          <a:p>
            <a:pPr lvl="1"/>
            <a:r>
              <a:rPr lang="en-US" sz="2800" dirty="0" smtClean="0"/>
              <a:t>E.g. traffic management, fastest </a:t>
            </a:r>
            <a:r>
              <a:rPr lang="en-US" sz="2800" dirty="0"/>
              <a:t>route planning, environmental monitoring, </a:t>
            </a:r>
            <a:r>
              <a:rPr lang="en-US" sz="2800" dirty="0" smtClean="0"/>
              <a:t>surveillance, object tracking, disease </a:t>
            </a:r>
            <a:r>
              <a:rPr lang="en-US" sz="2800" dirty="0"/>
              <a:t>outburst </a:t>
            </a:r>
            <a:r>
              <a:rPr lang="en-US" sz="2800" dirty="0" smtClean="0"/>
              <a:t>detection, etc.</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415</a:t>
            </a:fld>
            <a:endParaRPr lang="en-US"/>
          </a:p>
        </p:txBody>
      </p:sp>
      <p:graphicFrame>
        <p:nvGraphicFramePr>
          <p:cNvPr id="7" name="Table 6"/>
          <p:cNvGraphicFramePr>
            <a:graphicFrameLocks noGrp="1"/>
          </p:cNvGraphicFramePr>
          <p:nvPr>
            <p:extLst/>
          </p:nvPr>
        </p:nvGraphicFramePr>
        <p:xfrm>
          <a:off x="1141664" y="2418350"/>
          <a:ext cx="10095832" cy="879284"/>
        </p:xfrm>
        <a:graphic>
          <a:graphicData uri="http://schemas.openxmlformats.org/drawingml/2006/table">
            <a:tbl>
              <a:tblPr bandRow="1">
                <a:tableStyleId>{5C22544A-7EE6-4342-B048-85BDC9FD1C3A}</a:tableStyleId>
              </a:tblPr>
              <a:tblGrid>
                <a:gridCol w="10095832"/>
              </a:tblGrid>
              <a:tr h="879284">
                <a:tc>
                  <a:txBody>
                    <a:bodyPr/>
                    <a:lstStyle/>
                    <a:p>
                      <a:pPr marL="18000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Performing reasoning on a knowledge base comprising stable or occasionally changing terminological axioms and a stream of incoming assertions or facts</a:t>
                      </a:r>
                    </a:p>
                  </a:txBody>
                  <a:tcPr anchor="ctr">
                    <a:solidFill>
                      <a:srgbClr val="009DD9"/>
                    </a:solidFill>
                  </a:tcPr>
                </a:tc>
              </a:tr>
            </a:tbl>
          </a:graphicData>
        </a:graphic>
      </p:graphicFrame>
    </p:spTree>
    <p:extLst>
      <p:ext uri="{BB962C8B-B14F-4D97-AF65-F5344CB8AC3E}">
        <p14:creationId xmlns:p14="http://schemas.microsoft.com/office/powerpoint/2010/main" val="4052265569"/>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Rule-based </a:t>
            </a:r>
            <a:r>
              <a:rPr lang="en-US" sz="3200" dirty="0"/>
              <a:t>Stream Reasoning in Sensor Environments </a:t>
            </a:r>
            <a:r>
              <a:rPr lang="en-US" sz="3200" dirty="0" smtClean="0"/>
              <a:t>(7)</a:t>
            </a:r>
            <a:endParaRPr lang="en-US" sz="3200" dirty="0"/>
          </a:p>
        </p:txBody>
      </p:sp>
      <p:sp>
        <p:nvSpPr>
          <p:cNvPr id="3" name="Content Placeholder 2"/>
          <p:cNvSpPr>
            <a:spLocks noGrp="1"/>
          </p:cNvSpPr>
          <p:nvPr>
            <p:ph idx="1"/>
          </p:nvPr>
        </p:nvSpPr>
        <p:spPr/>
        <p:txBody>
          <a:bodyPr>
            <a:normAutofit/>
          </a:bodyPr>
          <a:lstStyle/>
          <a:p>
            <a:r>
              <a:rPr lang="en-US" sz="3200" dirty="0"/>
              <a:t>RIF </a:t>
            </a:r>
            <a:r>
              <a:rPr lang="en-US" sz="3200" dirty="0" smtClean="0"/>
              <a:t>– Rule </a:t>
            </a:r>
            <a:r>
              <a:rPr lang="en-US" sz="3200" dirty="0"/>
              <a:t>Interchange </a:t>
            </a:r>
            <a:r>
              <a:rPr lang="en-US" sz="3200" dirty="0" smtClean="0"/>
              <a:t>Format</a:t>
            </a:r>
            <a:endParaRPr lang="en-US" sz="3200" dirty="0"/>
          </a:p>
          <a:p>
            <a:pPr lvl="1"/>
            <a:r>
              <a:rPr lang="en-US" sz="2800" dirty="0" smtClean="0"/>
              <a:t>W3C recommendation</a:t>
            </a:r>
          </a:p>
          <a:p>
            <a:pPr lvl="1"/>
            <a:r>
              <a:rPr lang="en-US" sz="2800" dirty="0" smtClean="0"/>
              <a:t>A </a:t>
            </a:r>
            <a:r>
              <a:rPr lang="en-US" sz="2800" dirty="0"/>
              <a:t>core rule </a:t>
            </a:r>
            <a:r>
              <a:rPr lang="en-US" sz="2800" dirty="0" smtClean="0"/>
              <a:t>language</a:t>
            </a:r>
          </a:p>
          <a:p>
            <a:pPr lvl="1"/>
            <a:r>
              <a:rPr lang="en-US" sz="2800" dirty="0" smtClean="0"/>
              <a:t>A </a:t>
            </a:r>
            <a:r>
              <a:rPr lang="en-US" sz="2800" dirty="0"/>
              <a:t>set of extensions (dialects) that allow the </a:t>
            </a:r>
            <a:r>
              <a:rPr lang="en-US" sz="2800" dirty="0" smtClean="0"/>
              <a:t>serialization and </a:t>
            </a:r>
            <a:r>
              <a:rPr lang="en-US" sz="2800" dirty="0"/>
              <a:t>interchange of different rule </a:t>
            </a:r>
            <a:r>
              <a:rPr lang="en-US" sz="2800" dirty="0" smtClean="0"/>
              <a:t>formats</a:t>
            </a:r>
          </a:p>
          <a:p>
            <a:r>
              <a:rPr lang="en-US" sz="3200" dirty="0" smtClean="0"/>
              <a:t>Also </a:t>
            </a:r>
            <a:r>
              <a:rPr lang="en-US" sz="3200" dirty="0" err="1" smtClean="0"/>
              <a:t>RuleML</a:t>
            </a:r>
            <a:r>
              <a:rPr lang="en-US" sz="3200" dirty="0" smtClean="0"/>
              <a:t> </a:t>
            </a:r>
            <a:r>
              <a:rPr lang="en-US" sz="3200" dirty="0"/>
              <a:t>and </a:t>
            </a:r>
            <a:r>
              <a:rPr lang="en-US" sz="3200" dirty="0" smtClean="0"/>
              <a:t>SWRL</a:t>
            </a:r>
          </a:p>
          <a:p>
            <a:r>
              <a:rPr lang="en-US" sz="3200" dirty="0" smtClean="0"/>
              <a:t>Also using SPARQL CONSTRUCT</a:t>
            </a:r>
          </a:p>
          <a:p>
            <a:pPr lvl="1"/>
            <a:r>
              <a:rPr lang="en-US" sz="2800" dirty="0" smtClean="0"/>
              <a:t>SPIN being an </a:t>
            </a:r>
            <a:r>
              <a:rPr lang="en-US" sz="2800" dirty="0"/>
              <a:t>extension to this </a:t>
            </a:r>
            <a:r>
              <a:rPr lang="en-US" sz="2800" dirty="0" smtClean="0"/>
              <a:t>approach</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416</a:t>
            </a:fld>
            <a:endParaRPr lang="en-US"/>
          </a:p>
        </p:txBody>
      </p:sp>
    </p:spTree>
    <p:extLst>
      <p:ext uri="{BB962C8B-B14F-4D97-AF65-F5344CB8AC3E}">
        <p14:creationId xmlns:p14="http://schemas.microsoft.com/office/powerpoint/2010/main" val="2131378129"/>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Jena (1)</a:t>
            </a:r>
            <a:endParaRPr lang="en-US" dirty="0"/>
          </a:p>
        </p:txBody>
      </p:sp>
      <p:sp>
        <p:nvSpPr>
          <p:cNvPr id="3" name="Content Placeholder 2"/>
          <p:cNvSpPr>
            <a:spLocks noGrp="1"/>
          </p:cNvSpPr>
          <p:nvPr>
            <p:ph idx="1"/>
          </p:nvPr>
        </p:nvSpPr>
        <p:spPr/>
        <p:txBody>
          <a:bodyPr>
            <a:noAutofit/>
          </a:bodyPr>
          <a:lstStyle/>
          <a:p>
            <a:r>
              <a:rPr lang="en-US" sz="2800" dirty="0" smtClean="0"/>
              <a:t>Jena </a:t>
            </a:r>
            <a:r>
              <a:rPr lang="en-US" sz="2800" dirty="0"/>
              <a:t>Semantic Web </a:t>
            </a:r>
            <a:r>
              <a:rPr lang="en-US" sz="2800" dirty="0" smtClean="0"/>
              <a:t>Framework</a:t>
            </a:r>
          </a:p>
          <a:p>
            <a:pPr lvl="1"/>
            <a:r>
              <a:rPr lang="en-US" sz="2400" dirty="0" smtClean="0"/>
              <a:t>The </a:t>
            </a:r>
            <a:r>
              <a:rPr lang="en-US" sz="2400" dirty="0"/>
              <a:t>most popular Java framework </a:t>
            </a:r>
            <a:r>
              <a:rPr lang="en-US" sz="2400" dirty="0" smtClean="0"/>
              <a:t>for ontology manipulation</a:t>
            </a:r>
          </a:p>
          <a:p>
            <a:pPr lvl="1"/>
            <a:r>
              <a:rPr lang="en-US" sz="2400" dirty="0" smtClean="0"/>
              <a:t>Includes an inference engine, can be </a:t>
            </a:r>
            <a:r>
              <a:rPr lang="en-US" sz="2400" dirty="0"/>
              <a:t>used as a </a:t>
            </a:r>
            <a:r>
              <a:rPr lang="en-US" sz="2400" dirty="0" smtClean="0"/>
              <a:t>reasoner</a:t>
            </a:r>
          </a:p>
          <a:p>
            <a:pPr lvl="1"/>
            <a:r>
              <a:rPr lang="en-US" sz="2400" dirty="0" smtClean="0"/>
              <a:t>Includes </a:t>
            </a:r>
            <a:r>
              <a:rPr lang="en-US" sz="2400" dirty="0"/>
              <a:t>a number of predefined </a:t>
            </a:r>
            <a:r>
              <a:rPr lang="en-US" sz="2400" dirty="0" smtClean="0"/>
              <a:t>reasoners</a:t>
            </a:r>
          </a:p>
          <a:p>
            <a:pPr lvl="2"/>
            <a:r>
              <a:rPr lang="en-US" sz="2000" dirty="0" smtClean="0"/>
              <a:t>Transitive reasoner</a:t>
            </a:r>
          </a:p>
          <a:p>
            <a:pPr lvl="2"/>
            <a:r>
              <a:rPr lang="en-US" sz="2000" dirty="0" smtClean="0"/>
              <a:t>RDFS </a:t>
            </a:r>
            <a:r>
              <a:rPr lang="en-US" sz="2000" dirty="0"/>
              <a:t>rule </a:t>
            </a:r>
            <a:r>
              <a:rPr lang="en-US" sz="2000" dirty="0" smtClean="0"/>
              <a:t>reasoner</a:t>
            </a:r>
          </a:p>
          <a:p>
            <a:pPr lvl="2"/>
            <a:r>
              <a:rPr lang="en-US" sz="2000" dirty="0" smtClean="0"/>
              <a:t>OWL</a:t>
            </a:r>
            <a:r>
              <a:rPr lang="en-US" sz="2000" dirty="0"/>
              <a:t>, OWL mini, OWL </a:t>
            </a:r>
            <a:r>
              <a:rPr lang="en-US" sz="2000" dirty="0" smtClean="0"/>
              <a:t>micro</a:t>
            </a:r>
          </a:p>
          <a:p>
            <a:pPr lvl="2"/>
            <a:r>
              <a:rPr lang="en-US" sz="2000" dirty="0" smtClean="0"/>
              <a:t>DAML </a:t>
            </a:r>
            <a:r>
              <a:rPr lang="en-US" sz="2000" dirty="0"/>
              <a:t>micro </a:t>
            </a:r>
            <a:r>
              <a:rPr lang="en-US" sz="2000" dirty="0" smtClean="0"/>
              <a:t>reasoner</a:t>
            </a:r>
          </a:p>
          <a:p>
            <a:pPr lvl="2"/>
            <a:r>
              <a:rPr lang="en-US" sz="2000" dirty="0" smtClean="0"/>
              <a:t>A </a:t>
            </a:r>
            <a:r>
              <a:rPr lang="en-US" sz="2000" dirty="0"/>
              <a:t>generic rule reasoner that can be customized </a:t>
            </a:r>
            <a:r>
              <a:rPr lang="en-US" sz="2000" dirty="0" smtClean="0"/>
              <a:t>to meet </a:t>
            </a:r>
            <a:r>
              <a:rPr lang="en-US" sz="2000" dirty="0"/>
              <a:t>specific ad hoc application </a:t>
            </a:r>
            <a:r>
              <a:rPr lang="en-US" sz="2000" dirty="0" smtClean="0"/>
              <a:t>demands</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417</a:t>
            </a:fld>
            <a:endParaRPr lang="en-US"/>
          </a:p>
        </p:txBody>
      </p:sp>
    </p:spTree>
    <p:extLst>
      <p:ext uri="{BB962C8B-B14F-4D97-AF65-F5344CB8AC3E}">
        <p14:creationId xmlns:p14="http://schemas.microsoft.com/office/powerpoint/2010/main" val="92705231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Jena (2)</a:t>
            </a:r>
            <a:endParaRPr lang="en-US" dirty="0"/>
          </a:p>
        </p:txBody>
      </p:sp>
      <p:sp>
        <p:nvSpPr>
          <p:cNvPr id="3" name="Content Placeholder 2"/>
          <p:cNvSpPr>
            <a:spLocks noGrp="1"/>
          </p:cNvSpPr>
          <p:nvPr>
            <p:ph idx="1"/>
          </p:nvPr>
        </p:nvSpPr>
        <p:spPr/>
        <p:txBody>
          <a:bodyPr>
            <a:noAutofit/>
          </a:bodyPr>
          <a:lstStyle/>
          <a:p>
            <a:r>
              <a:rPr lang="en-US" sz="2800" dirty="0" smtClean="0"/>
              <a:t>Forward </a:t>
            </a:r>
            <a:r>
              <a:rPr lang="en-US" sz="2800" dirty="0"/>
              <a:t>chain </a:t>
            </a:r>
            <a:r>
              <a:rPr lang="en-US" sz="2800" dirty="0" smtClean="0"/>
              <a:t>rules </a:t>
            </a:r>
            <a:r>
              <a:rPr lang="en-US" sz="2800" dirty="0"/>
              <a:t>(</a:t>
            </a:r>
            <a:r>
              <a:rPr lang="en-US" sz="2800" dirty="0" smtClean="0"/>
              <a:t>body </a:t>
            </a:r>
            <a:r>
              <a:rPr lang="en-US" sz="2800" dirty="0" smtClean="0">
                <a:latin typeface="Times New Roman" panose="02020603050405020304" pitchFamily="18" charset="0"/>
                <a:cs typeface="Times New Roman" panose="02020603050405020304" pitchFamily="18" charset="0"/>
              </a:rPr>
              <a:t>→ </a:t>
            </a:r>
            <a:r>
              <a:rPr lang="en-US" sz="2800" dirty="0" smtClean="0"/>
              <a:t>head)</a:t>
            </a:r>
          </a:p>
          <a:p>
            <a:pPr lvl="1"/>
            <a:r>
              <a:rPr lang="en-US" sz="2400" dirty="0" smtClean="0"/>
              <a:t>When </a:t>
            </a:r>
            <a:r>
              <a:rPr lang="en-US" sz="2400" dirty="0"/>
              <a:t>the body is true, </a:t>
            </a:r>
            <a:r>
              <a:rPr lang="en-US" sz="2400" dirty="0" smtClean="0"/>
              <a:t>then the </a:t>
            </a:r>
            <a:r>
              <a:rPr lang="en-US" sz="2400" dirty="0"/>
              <a:t>head is also </a:t>
            </a:r>
            <a:r>
              <a:rPr lang="en-US" sz="2400" dirty="0" smtClean="0"/>
              <a:t>true</a:t>
            </a:r>
          </a:p>
          <a:p>
            <a:pPr marL="91440" lvl="1" indent="-91440">
              <a:spcBef>
                <a:spcPts val="1200"/>
              </a:spcBef>
              <a:spcAft>
                <a:spcPts val="200"/>
              </a:spcAft>
              <a:buSzPct val="100000"/>
              <a:buFont typeface="Calibri" panose="020F0502020204030204" pitchFamily="34" charset="0"/>
              <a:buChar char=" "/>
            </a:pPr>
            <a:r>
              <a:rPr lang="en-US" sz="2800" dirty="0"/>
              <a:t>Built-in rule files of the form:</a:t>
            </a:r>
          </a:p>
          <a:p>
            <a:endParaRPr lang="en-US" sz="2800" dirty="0" smtClean="0"/>
          </a:p>
          <a:p>
            <a:r>
              <a:rPr lang="en-US" sz="2800" dirty="0" smtClean="0"/>
              <a:t>Symmetric </a:t>
            </a:r>
            <a:r>
              <a:rPr lang="en-US" sz="2800" dirty="0"/>
              <a:t>and transitive </a:t>
            </a:r>
            <a:r>
              <a:rPr lang="en-US" sz="2800" dirty="0" smtClean="0"/>
              <a:t>properties in OWL:</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418</a:t>
            </a:fld>
            <a:endParaRPr lang="en-US"/>
          </a:p>
        </p:txBody>
      </p:sp>
      <p:graphicFrame>
        <p:nvGraphicFramePr>
          <p:cNvPr id="4" name="Table 3"/>
          <p:cNvGraphicFramePr>
            <a:graphicFrameLocks noGrp="1"/>
          </p:cNvGraphicFramePr>
          <p:nvPr>
            <p:extLst/>
          </p:nvPr>
        </p:nvGraphicFramePr>
        <p:xfrm>
          <a:off x="60738" y="4468786"/>
          <a:ext cx="12076253" cy="937550"/>
        </p:xfrm>
        <a:graphic>
          <a:graphicData uri="http://schemas.openxmlformats.org/drawingml/2006/table">
            <a:tbl>
              <a:tblPr>
                <a:tableStyleId>{21E4AEA4-8DFA-4A89-87EB-49C32662AFE0}</a:tableStyleId>
              </a:tblPr>
              <a:tblGrid>
                <a:gridCol w="12076253"/>
              </a:tblGrid>
              <a:tr h="468775">
                <a:tc>
                  <a:txBody>
                    <a:bodyPr/>
                    <a:lstStyle/>
                    <a:p>
                      <a:pPr marL="91440" lvl="1"/>
                      <a:r>
                        <a:rPr lang="en-US" sz="1600" dirty="0" smtClean="0">
                          <a:latin typeface="Courier New" panose="02070309020205020404" pitchFamily="49" charset="0"/>
                          <a:cs typeface="Courier New" panose="02070309020205020404" pitchFamily="49" charset="0"/>
                        </a:rPr>
                        <a:t>[symmetricProperty1: (?P </a:t>
                      </a:r>
                      <a:r>
                        <a:rPr lang="en-US" sz="1600" dirty="0" err="1" smtClean="0">
                          <a:latin typeface="Courier New" panose="02070309020205020404" pitchFamily="49" charset="0"/>
                          <a:cs typeface="Courier New" panose="02070309020205020404" pitchFamily="49" charset="0"/>
                        </a:rPr>
                        <a:t>rdf:type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owl:SymmetricProperty</a:t>
                      </a:r>
                      <a:r>
                        <a:rPr lang="en-US" sz="1600" dirty="0" smtClean="0">
                          <a:latin typeface="Courier New" panose="02070309020205020404" pitchFamily="49" charset="0"/>
                          <a:cs typeface="Courier New" panose="02070309020205020404" pitchFamily="49" charset="0"/>
                        </a:rPr>
                        <a:t>), (?X ?P ?Y) -&gt; (?Y ?P ?X)]</a:t>
                      </a:r>
                    </a:p>
                  </a:txBody>
                  <a:tcPr anchor="ctr"/>
                </a:tc>
              </a:tr>
              <a:tr h="468775">
                <a:tc>
                  <a:txBody>
                    <a:bodyPr/>
                    <a:lstStyle/>
                    <a:p>
                      <a:pPr marL="91440" lvl="1"/>
                      <a:r>
                        <a:rPr lang="en-US" sz="1600" dirty="0" smtClean="0">
                          <a:latin typeface="Courier New" panose="02070309020205020404" pitchFamily="49" charset="0"/>
                          <a:cs typeface="Courier New" panose="02070309020205020404" pitchFamily="49" charset="0"/>
                        </a:rPr>
                        <a:t>[transitivePropery1: (?P </a:t>
                      </a:r>
                      <a:r>
                        <a:rPr lang="en-US" sz="1600" dirty="0" err="1" smtClean="0">
                          <a:latin typeface="Courier New" panose="02070309020205020404" pitchFamily="49" charset="0"/>
                          <a:cs typeface="Courier New" panose="02070309020205020404" pitchFamily="49" charset="0"/>
                        </a:rPr>
                        <a:t>rdf:type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owl:TransitiveProperty</a:t>
                      </a:r>
                      <a:r>
                        <a:rPr lang="en-US" sz="1600" dirty="0" smtClean="0">
                          <a:latin typeface="Courier New" panose="02070309020205020404" pitchFamily="49" charset="0"/>
                          <a:cs typeface="Courier New" panose="02070309020205020404" pitchFamily="49" charset="0"/>
                        </a:rPr>
                        <a:t>), (?A ?P ?B), (?B ?P ?C) -&gt; (?A ?P ?C)]</a:t>
                      </a:r>
                    </a:p>
                  </a:txBody>
                  <a:tcPr anchor="ctr"/>
                </a:tc>
              </a:tr>
            </a:tbl>
          </a:graphicData>
        </a:graphic>
      </p:graphicFrame>
      <p:graphicFrame>
        <p:nvGraphicFramePr>
          <p:cNvPr id="8" name="Table 7"/>
          <p:cNvGraphicFramePr>
            <a:graphicFrameLocks noGrp="1"/>
          </p:cNvGraphicFramePr>
          <p:nvPr>
            <p:extLst/>
          </p:nvPr>
        </p:nvGraphicFramePr>
        <p:xfrm>
          <a:off x="52249" y="3369724"/>
          <a:ext cx="12096206" cy="462048"/>
        </p:xfrm>
        <a:graphic>
          <a:graphicData uri="http://schemas.openxmlformats.org/drawingml/2006/table">
            <a:tbl>
              <a:tblPr>
                <a:tableStyleId>{21E4AEA4-8DFA-4A89-87EB-49C32662AFE0}</a:tableStyleId>
              </a:tblPr>
              <a:tblGrid>
                <a:gridCol w="12096206"/>
              </a:tblGrid>
              <a:tr h="462048">
                <a:tc>
                  <a:txBody>
                    <a:bodyPr/>
                    <a:lstStyle/>
                    <a:p>
                      <a:r>
                        <a:rPr lang="en-US" sz="1600" dirty="0" smtClean="0">
                          <a:latin typeface="Courier New" panose="02070309020205020404" pitchFamily="49" charset="0"/>
                          <a:cs typeface="Courier New" panose="02070309020205020404" pitchFamily="49" charset="0"/>
                        </a:rPr>
                        <a:t>[rdfs5a: (?a </a:t>
                      </a:r>
                      <a:r>
                        <a:rPr lang="en-US" sz="1600" dirty="0" err="1" smtClean="0">
                          <a:latin typeface="Courier New" panose="02070309020205020404" pitchFamily="49" charset="0"/>
                          <a:cs typeface="Courier New" panose="02070309020205020404" pitchFamily="49" charset="0"/>
                        </a:rPr>
                        <a:t>rdfs:subPropertyOf</a:t>
                      </a:r>
                      <a:r>
                        <a:rPr lang="en-US" sz="1600" dirty="0" smtClean="0">
                          <a:latin typeface="Courier New" panose="02070309020205020404" pitchFamily="49" charset="0"/>
                          <a:cs typeface="Courier New" panose="02070309020205020404" pitchFamily="49" charset="0"/>
                        </a:rPr>
                        <a:t> ?b), (?b </a:t>
                      </a:r>
                      <a:r>
                        <a:rPr lang="en-US" sz="1600" dirty="0" err="1" smtClean="0">
                          <a:latin typeface="Courier New" panose="02070309020205020404" pitchFamily="49" charset="0"/>
                          <a:cs typeface="Courier New" panose="02070309020205020404" pitchFamily="49" charset="0"/>
                        </a:rPr>
                        <a:t>rdfs:subPropertyOf</a:t>
                      </a:r>
                      <a:r>
                        <a:rPr lang="en-US" sz="1600" dirty="0" smtClean="0">
                          <a:latin typeface="Courier New" panose="02070309020205020404" pitchFamily="49" charset="0"/>
                          <a:cs typeface="Courier New" panose="02070309020205020404" pitchFamily="49" charset="0"/>
                        </a:rPr>
                        <a:t> ?c) -&gt; (?a </a:t>
                      </a:r>
                      <a:r>
                        <a:rPr lang="en-US" sz="1600" dirty="0" err="1" smtClean="0">
                          <a:latin typeface="Courier New" panose="02070309020205020404" pitchFamily="49" charset="0"/>
                          <a:cs typeface="Courier New" panose="02070309020205020404" pitchFamily="49" charset="0"/>
                        </a:rPr>
                        <a:t>rdfs:subPropertyOf</a:t>
                      </a:r>
                      <a:r>
                        <a:rPr lang="en-US" sz="1600" dirty="0" smtClean="0">
                          <a:latin typeface="Courier New" panose="02070309020205020404" pitchFamily="49" charset="0"/>
                          <a:cs typeface="Courier New" panose="02070309020205020404" pitchFamily="49" charset="0"/>
                        </a:rPr>
                        <a:t> ?c)]</a:t>
                      </a:r>
                    </a:p>
                  </a:txBody>
                  <a:tcPr anchor="ctr"/>
                </a:tc>
              </a:tr>
            </a:tbl>
          </a:graphicData>
        </a:graphic>
      </p:graphicFrame>
    </p:spTree>
    <p:extLst>
      <p:ext uri="{BB962C8B-B14F-4D97-AF65-F5344CB8AC3E}">
        <p14:creationId xmlns:p14="http://schemas.microsoft.com/office/powerpoint/2010/main" val="93327392"/>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Jena (3)</a:t>
            </a:r>
            <a:endParaRPr lang="en-US" dirty="0"/>
          </a:p>
        </p:txBody>
      </p:sp>
      <p:sp>
        <p:nvSpPr>
          <p:cNvPr id="3" name="Content Placeholder 2"/>
          <p:cNvSpPr>
            <a:spLocks noGrp="1"/>
          </p:cNvSpPr>
          <p:nvPr>
            <p:ph idx="1"/>
          </p:nvPr>
        </p:nvSpPr>
        <p:spPr/>
        <p:txBody>
          <a:bodyPr>
            <a:noAutofit/>
          </a:bodyPr>
          <a:lstStyle/>
          <a:p>
            <a:r>
              <a:rPr lang="en-US" sz="3200" dirty="0" err="1" smtClean="0"/>
              <a:t>Builtin</a:t>
            </a:r>
            <a:r>
              <a:rPr lang="en-US" sz="3200" dirty="0" smtClean="0"/>
              <a:t> primitives</a:t>
            </a:r>
          </a:p>
          <a:p>
            <a:pPr lvl="1"/>
            <a:r>
              <a:rPr lang="en-US" sz="2800" dirty="0" smtClean="0"/>
              <a:t>Functions </a:t>
            </a:r>
            <a:r>
              <a:rPr lang="en-US" sz="2800" dirty="0"/>
              <a:t>that can be used in the place </a:t>
            </a:r>
            <a:r>
              <a:rPr lang="en-US" sz="2800" dirty="0" smtClean="0"/>
              <a:t>of rule predicates</a:t>
            </a:r>
          </a:p>
          <a:p>
            <a:pPr lvl="2"/>
            <a:r>
              <a:rPr lang="en-US" sz="2400" dirty="0" err="1" smtClean="0"/>
              <a:t>isLiteral</a:t>
            </a:r>
            <a:r>
              <a:rPr lang="en-US" sz="2400" dirty="0"/>
              <a:t>(?x), </a:t>
            </a:r>
            <a:r>
              <a:rPr lang="en-US" sz="2400" dirty="0" err="1"/>
              <a:t>notLiteral</a:t>
            </a:r>
            <a:r>
              <a:rPr lang="en-US" sz="2400" dirty="0"/>
              <a:t>(?x</a:t>
            </a:r>
            <a:r>
              <a:rPr lang="en-US" sz="2400" dirty="0" smtClean="0"/>
              <a:t>),</a:t>
            </a:r>
          </a:p>
          <a:p>
            <a:pPr lvl="2"/>
            <a:r>
              <a:rPr lang="en-US" sz="2400" dirty="0" err="1" smtClean="0"/>
              <a:t>isFunctor</a:t>
            </a:r>
            <a:r>
              <a:rPr lang="en-US" sz="2400" dirty="0"/>
              <a:t>(?x</a:t>
            </a:r>
            <a:r>
              <a:rPr lang="en-US" sz="2400" dirty="0" smtClean="0"/>
              <a:t>), </a:t>
            </a:r>
            <a:r>
              <a:rPr lang="en-US" sz="2400" dirty="0" err="1"/>
              <a:t>notFunctor</a:t>
            </a:r>
            <a:r>
              <a:rPr lang="en-US" sz="2400" dirty="0"/>
              <a:t>(?x</a:t>
            </a:r>
            <a:r>
              <a:rPr lang="en-US" sz="2400" dirty="0" smtClean="0"/>
              <a:t>)</a:t>
            </a:r>
          </a:p>
          <a:p>
            <a:pPr lvl="2"/>
            <a:r>
              <a:rPr lang="en-US" sz="2400" dirty="0" err="1" smtClean="0"/>
              <a:t>isBNode</a:t>
            </a:r>
            <a:r>
              <a:rPr lang="en-US" sz="2400" dirty="0"/>
              <a:t>(?x</a:t>
            </a:r>
            <a:r>
              <a:rPr lang="en-US" sz="2400" dirty="0" smtClean="0"/>
              <a:t>), </a:t>
            </a:r>
            <a:r>
              <a:rPr lang="en-US" sz="2400" dirty="0" err="1" smtClean="0"/>
              <a:t>notBNode</a:t>
            </a:r>
            <a:r>
              <a:rPr lang="en-US" sz="2400" dirty="0"/>
              <a:t>(?x</a:t>
            </a:r>
            <a:r>
              <a:rPr lang="en-US" sz="2400" dirty="0" smtClean="0"/>
              <a:t>), etc.</a:t>
            </a:r>
          </a:p>
          <a:p>
            <a:pPr lvl="2"/>
            <a:r>
              <a:rPr lang="en-US" sz="2400" dirty="0" smtClean="0"/>
              <a:t>Custom </a:t>
            </a:r>
            <a:r>
              <a:rPr lang="en-US" sz="2400" dirty="0" err="1" smtClean="0"/>
              <a:t>builtin</a:t>
            </a:r>
            <a:r>
              <a:rPr lang="en-US" sz="2400" dirty="0" smtClean="0"/>
              <a:t> primitives can be developed</a:t>
            </a:r>
            <a:endParaRPr lang="en-US" sz="24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419</a:t>
            </a:fld>
            <a:endParaRPr lang="en-US"/>
          </a:p>
        </p:txBody>
      </p:sp>
    </p:spTree>
    <p:extLst>
      <p:ext uri="{BB962C8B-B14F-4D97-AF65-F5344CB8AC3E}">
        <p14:creationId xmlns:p14="http://schemas.microsoft.com/office/powerpoint/2010/main" val="1967303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(4)</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Inclusion of semantics</a:t>
            </a:r>
          </a:p>
          <a:p>
            <a:pPr lvl="1"/>
            <a:r>
              <a:rPr lang="en-US" sz="2800" dirty="0" smtClean="0"/>
              <a:t>Need for more </a:t>
            </a:r>
            <a:r>
              <a:rPr lang="en-US" sz="2800" dirty="0"/>
              <a:t>expressive capabilities and </a:t>
            </a:r>
            <a:r>
              <a:rPr lang="en-US" sz="2800" dirty="0" smtClean="0"/>
              <a:t>terminology</a:t>
            </a:r>
            <a:endParaRPr lang="en-US" sz="2800" dirty="0"/>
          </a:p>
          <a:p>
            <a:r>
              <a:rPr lang="en-US" sz="3200" dirty="0" smtClean="0"/>
              <a:t>Ontologies</a:t>
            </a:r>
          </a:p>
          <a:p>
            <a:pPr lvl="1"/>
            <a:r>
              <a:rPr lang="en-US" sz="2800" dirty="0" smtClean="0"/>
              <a:t>Offer </a:t>
            </a:r>
            <a:r>
              <a:rPr lang="en-US" sz="2800" dirty="0"/>
              <a:t>a richer way of describing </a:t>
            </a:r>
            <a:r>
              <a:rPr lang="en-US" sz="2800" dirty="0" smtClean="0"/>
              <a:t>information</a:t>
            </a:r>
          </a:p>
          <a:p>
            <a:pPr lvl="2"/>
            <a:r>
              <a:rPr lang="en-US" sz="2400" dirty="0" smtClean="0"/>
              <a:t>E.g. defining </a:t>
            </a:r>
            <a:r>
              <a:rPr lang="en-US" sz="2400" dirty="0"/>
              <a:t>relationships among concepts such as subclass/superclass, mutually </a:t>
            </a:r>
            <a:r>
              <a:rPr lang="en-US" sz="2400" dirty="0" smtClean="0"/>
              <a:t>disjoint concepts, inverse concepts, </a:t>
            </a:r>
            <a:r>
              <a:rPr lang="en-US" sz="2400" dirty="0"/>
              <a:t>etc</a:t>
            </a:r>
            <a:r>
              <a:rPr lang="en-US" sz="2400" dirty="0" smtClean="0"/>
              <a:t>.</a:t>
            </a:r>
          </a:p>
          <a:p>
            <a:pPr lvl="1"/>
            <a:r>
              <a:rPr lang="en-US" sz="2800" dirty="0" smtClean="0"/>
              <a:t>RDF can </a:t>
            </a:r>
            <a:r>
              <a:rPr lang="en-US" sz="2800" dirty="0"/>
              <a:t>be regarded as the evolution of </a:t>
            </a:r>
            <a:r>
              <a:rPr lang="en-US" sz="2800" dirty="0" smtClean="0"/>
              <a:t>XML</a:t>
            </a:r>
          </a:p>
          <a:p>
            <a:pPr lvl="1"/>
            <a:r>
              <a:rPr lang="en-US" sz="2800" dirty="0" smtClean="0"/>
              <a:t>OWL enables more </a:t>
            </a:r>
            <a:r>
              <a:rPr lang="en-US" sz="2800" dirty="0"/>
              <a:t>comprehensive, precise and consistent description of Web </a:t>
            </a:r>
            <a:r>
              <a:rPr lang="en-US" sz="2800" dirty="0" smtClean="0"/>
              <a:t>Resources</a:t>
            </a:r>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42</a:t>
            </a:fld>
            <a:endParaRPr lang="en-US"/>
          </a:p>
        </p:txBody>
      </p:sp>
    </p:spTree>
    <p:extLst>
      <p:ext uri="{BB962C8B-B14F-4D97-AF65-F5344CB8AC3E}">
        <p14:creationId xmlns:p14="http://schemas.microsoft.com/office/powerpoint/2010/main" val="1242580621"/>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Virtuoso (1)</a:t>
            </a:r>
            <a:endParaRPr lang="en-US" dirty="0"/>
          </a:p>
        </p:txBody>
      </p:sp>
      <p:sp>
        <p:nvSpPr>
          <p:cNvPr id="3" name="Content Placeholder 2"/>
          <p:cNvSpPr>
            <a:spLocks noGrp="1"/>
          </p:cNvSpPr>
          <p:nvPr>
            <p:ph idx="1"/>
          </p:nvPr>
        </p:nvSpPr>
        <p:spPr>
          <a:xfrm>
            <a:off x="1097280" y="1845734"/>
            <a:ext cx="10485120" cy="4023360"/>
          </a:xfrm>
        </p:spPr>
        <p:txBody>
          <a:bodyPr>
            <a:noAutofit/>
          </a:bodyPr>
          <a:lstStyle/>
          <a:p>
            <a:r>
              <a:rPr lang="en-US" sz="3200" dirty="0" smtClean="0"/>
              <a:t>Reasoning essentially </a:t>
            </a:r>
            <a:r>
              <a:rPr lang="en-US" sz="3200" dirty="0"/>
              <a:t>a set of rules applied on the </a:t>
            </a:r>
            <a:r>
              <a:rPr lang="en-US" sz="3200" dirty="0" smtClean="0"/>
              <a:t>RDF graph</a:t>
            </a:r>
            <a:endParaRPr lang="en-US" sz="3200" dirty="0"/>
          </a:p>
          <a:p>
            <a:r>
              <a:rPr lang="en-US" sz="3200" dirty="0"/>
              <a:t>Relatively simple </a:t>
            </a:r>
            <a:r>
              <a:rPr lang="en-US" sz="3200" dirty="0" smtClean="0"/>
              <a:t>reasoning</a:t>
            </a:r>
            <a:endParaRPr lang="en-US" sz="3200" dirty="0"/>
          </a:p>
          <a:p>
            <a:pPr lvl="1"/>
            <a:r>
              <a:rPr lang="en-US" sz="2800" dirty="0"/>
              <a:t>Scalability instead of rich inference </a:t>
            </a:r>
            <a:r>
              <a:rPr lang="en-US" sz="2800" dirty="0" smtClean="0"/>
              <a:t>capabilities</a:t>
            </a:r>
          </a:p>
          <a:p>
            <a:r>
              <a:rPr lang="en-US" sz="3200" dirty="0"/>
              <a:t>Rule sets</a:t>
            </a:r>
          </a:p>
          <a:p>
            <a:pPr lvl="1"/>
            <a:r>
              <a:rPr lang="en-US" sz="2800" dirty="0"/>
              <a:t>Loaded using the </a:t>
            </a:r>
            <a:r>
              <a:rPr lang="en-US" sz="2800" dirty="0" err="1"/>
              <a:t>rdfs_rule_set</a:t>
            </a:r>
            <a:r>
              <a:rPr lang="en-US" sz="2800" dirty="0"/>
              <a:t> function</a:t>
            </a:r>
          </a:p>
          <a:p>
            <a:pPr lvl="1"/>
            <a:r>
              <a:rPr lang="en-US" sz="2800" dirty="0"/>
              <a:t>User can specify a logical name for the rule set, plus a graph URI</a:t>
            </a:r>
          </a:p>
          <a:p>
            <a:pPr lvl="1"/>
            <a:r>
              <a:rPr lang="en-US" sz="2800" dirty="0"/>
              <a:t>Are provided as a context to user queries</a:t>
            </a:r>
          </a:p>
          <a:p>
            <a:pPr lvl="1"/>
            <a:r>
              <a:rPr lang="en-US" sz="2800" dirty="0"/>
              <a:t>Can be referenced by SPARQL queries or endpoints</a:t>
            </a:r>
          </a:p>
          <a:p>
            <a:endParaRPr lang="en-US" sz="3200" dirty="0"/>
          </a:p>
          <a:p>
            <a:endParaRPr lang="en-US" sz="32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420</a:t>
            </a:fld>
            <a:endParaRPr lang="en-US"/>
          </a:p>
        </p:txBody>
      </p:sp>
    </p:spTree>
    <p:extLst>
      <p:ext uri="{BB962C8B-B14F-4D97-AF65-F5344CB8AC3E}">
        <p14:creationId xmlns:p14="http://schemas.microsoft.com/office/powerpoint/2010/main" val="166084168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t>
            </a:r>
            <a:r>
              <a:rPr lang="en-US" dirty="0"/>
              <a:t>Reasoning in </a:t>
            </a:r>
            <a:r>
              <a:rPr lang="en-US" dirty="0" smtClean="0"/>
              <a:t>Virtuoso (2)</a:t>
            </a:r>
            <a:endParaRPr lang="en-US" dirty="0"/>
          </a:p>
        </p:txBody>
      </p:sp>
      <p:sp>
        <p:nvSpPr>
          <p:cNvPr id="3" name="Content Placeholder 2"/>
          <p:cNvSpPr>
            <a:spLocks noGrp="1"/>
          </p:cNvSpPr>
          <p:nvPr>
            <p:ph idx="1"/>
          </p:nvPr>
        </p:nvSpPr>
        <p:spPr/>
        <p:txBody>
          <a:bodyPr>
            <a:normAutofit/>
          </a:bodyPr>
          <a:lstStyle/>
          <a:p>
            <a:r>
              <a:rPr lang="en-US" sz="3200" dirty="0" smtClean="0"/>
              <a:t>Queries return </a:t>
            </a:r>
            <a:r>
              <a:rPr lang="en-US" sz="3200" dirty="0"/>
              <a:t>results as if the </a:t>
            </a:r>
            <a:r>
              <a:rPr lang="en-US" sz="3200" dirty="0" smtClean="0"/>
              <a:t>inferred triples were </a:t>
            </a:r>
            <a:r>
              <a:rPr lang="en-US" sz="3200" dirty="0"/>
              <a:t>included in the graph</a:t>
            </a:r>
          </a:p>
          <a:p>
            <a:pPr lvl="1"/>
            <a:r>
              <a:rPr lang="en-US" sz="2800" dirty="0"/>
              <a:t>Inferred triples generated by reasoning (the rule set) are generated at runtime, </a:t>
            </a:r>
            <a:r>
              <a:rPr lang="en-US" sz="2800" dirty="0" smtClean="0"/>
              <a:t>are </a:t>
            </a:r>
            <a:r>
              <a:rPr lang="en-US" sz="2800" dirty="0"/>
              <a:t>not physically stored</a:t>
            </a:r>
          </a:p>
          <a:p>
            <a:endParaRPr lang="en-US" sz="32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421</a:t>
            </a:fld>
            <a:endParaRPr lang="en-US"/>
          </a:p>
        </p:txBody>
      </p:sp>
    </p:spTree>
    <p:extLst>
      <p:ext uri="{BB962C8B-B14F-4D97-AF65-F5344CB8AC3E}">
        <p14:creationId xmlns:p14="http://schemas.microsoft.com/office/powerpoint/2010/main" val="1031863978"/>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 </a:t>
            </a:r>
            <a:r>
              <a:rPr lang="en-US" sz="3200" dirty="0">
                <a:solidFill>
                  <a:schemeClr val="tx1">
                    <a:lumMod val="50000"/>
                    <a:lumOff val="50000"/>
                  </a:schemeClr>
                </a:solidFill>
              </a:rPr>
              <a:t>Problem </a:t>
            </a:r>
            <a:r>
              <a:rPr lang="en-US" sz="3200" dirty="0" smtClean="0">
                <a:solidFill>
                  <a:schemeClr val="tx1">
                    <a:lumMod val="50000"/>
                    <a:lumOff val="50000"/>
                  </a:schemeClr>
                </a:solidFill>
              </a:rPr>
              <a:t>Framework</a:t>
            </a:r>
          </a:p>
          <a:p>
            <a:r>
              <a:rPr lang="en-US" sz="3200" dirty="0" smtClean="0">
                <a:solidFill>
                  <a:schemeClr val="tx1">
                    <a:lumMod val="50000"/>
                    <a:lumOff val="50000"/>
                  </a:schemeClr>
                </a:solidFill>
              </a:rPr>
              <a:t>Fusion</a:t>
            </a:r>
          </a:p>
          <a:p>
            <a:r>
              <a:rPr lang="en-US" sz="3200" dirty="0" smtClean="0">
                <a:solidFill>
                  <a:schemeClr val="tx1">
                    <a:lumMod val="50000"/>
                    <a:lumOff val="50000"/>
                  </a:schemeClr>
                </a:solidFill>
              </a:rPr>
              <a:t>The Data layer</a:t>
            </a:r>
          </a:p>
          <a:p>
            <a:r>
              <a:rPr lang="en-US" sz="3200" dirty="0" smtClean="0">
                <a:solidFill>
                  <a:schemeClr val="tx1">
                    <a:lumMod val="50000"/>
                    <a:lumOff val="50000"/>
                  </a:schemeClr>
                </a:solidFill>
              </a:rPr>
              <a:t>Rule-based Reasoning</a:t>
            </a:r>
          </a:p>
          <a:p>
            <a:r>
              <a:rPr lang="en-US" sz="3200" dirty="0" smtClean="0"/>
              <a:t>Complete Example</a:t>
            </a: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422</a:t>
            </a:fld>
            <a:endParaRPr lang="en-US"/>
          </a:p>
        </p:txBody>
      </p:sp>
    </p:spTree>
    <p:extLst>
      <p:ext uri="{BB962C8B-B14F-4D97-AF65-F5344CB8AC3E}">
        <p14:creationId xmlns:p14="http://schemas.microsoft.com/office/powerpoint/2010/main" val="1067609919"/>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 Example</a:t>
            </a:r>
            <a:endParaRPr lang="en-US" dirty="0"/>
          </a:p>
        </p:txBody>
      </p:sp>
      <p:sp>
        <p:nvSpPr>
          <p:cNvPr id="3" name="Content Placeholder 2"/>
          <p:cNvSpPr>
            <a:spLocks noGrp="1"/>
          </p:cNvSpPr>
          <p:nvPr>
            <p:ph idx="1"/>
          </p:nvPr>
        </p:nvSpPr>
        <p:spPr>
          <a:xfrm>
            <a:off x="1097279" y="1845734"/>
            <a:ext cx="10737669" cy="4023360"/>
          </a:xfrm>
        </p:spPr>
        <p:txBody>
          <a:bodyPr>
            <a:noAutofit/>
          </a:bodyPr>
          <a:lstStyle/>
          <a:p>
            <a:r>
              <a:rPr lang="en-US" sz="2800" dirty="0"/>
              <a:t>Information originating from a distributed sensor network</a:t>
            </a:r>
          </a:p>
          <a:p>
            <a:pPr>
              <a:lnSpc>
                <a:spcPct val="80000"/>
              </a:lnSpc>
            </a:pPr>
            <a:r>
              <a:rPr lang="en-US" sz="2800" dirty="0" smtClean="0"/>
              <a:t>Architecture of </a:t>
            </a:r>
            <a:r>
              <a:rPr lang="en-US" sz="2800" dirty="0"/>
              <a:t>a Multi-Sensor Fusion </a:t>
            </a:r>
            <a:r>
              <a:rPr lang="en-US" sz="2800" dirty="0" smtClean="0"/>
              <a:t>System</a:t>
            </a:r>
          </a:p>
          <a:p>
            <a:pPr lvl="1"/>
            <a:r>
              <a:rPr lang="en-US" sz="2400" dirty="0" smtClean="0"/>
              <a:t>Based </a:t>
            </a:r>
            <a:r>
              <a:rPr lang="en-US" sz="2400" dirty="0"/>
              <a:t>on GSN</a:t>
            </a:r>
            <a:endParaRPr lang="en-US" sz="2400" dirty="0" smtClean="0"/>
          </a:p>
          <a:p>
            <a:pPr lvl="1"/>
            <a:r>
              <a:rPr lang="en-US" sz="2400" dirty="0"/>
              <a:t>Operating at all JDL </a:t>
            </a:r>
            <a:r>
              <a:rPr lang="en-US" sz="2400" dirty="0" smtClean="0"/>
              <a:t>levels</a:t>
            </a:r>
            <a:endParaRPr lang="en-US" sz="2400" dirty="0"/>
          </a:p>
          <a:p>
            <a:pPr lvl="1"/>
            <a:r>
              <a:rPr lang="en-US" sz="2400" dirty="0" smtClean="0"/>
              <a:t>Create Linked Data</a:t>
            </a:r>
            <a:endParaRPr lang="en-US" sz="2400" dirty="0"/>
          </a:p>
          <a:p>
            <a:r>
              <a:rPr lang="en-US" sz="2800" dirty="0"/>
              <a:t>Fusion and its potential </a:t>
            </a:r>
            <a:r>
              <a:rPr lang="en-US" sz="2800" dirty="0" smtClean="0"/>
              <a:t>capabilities</a:t>
            </a:r>
          </a:p>
          <a:p>
            <a:r>
              <a:rPr lang="en-US" sz="2800" dirty="0"/>
              <a:t>Combine semantic web technologies with a sensor network middleware</a:t>
            </a:r>
          </a:p>
          <a:p>
            <a:r>
              <a:rPr lang="en-US" sz="2800" dirty="0" smtClean="0"/>
              <a:t>Blend </a:t>
            </a:r>
            <a:r>
              <a:rPr lang="en-US" sz="2800" dirty="0"/>
              <a:t>ontologies with low-level </a:t>
            </a:r>
            <a:r>
              <a:rPr lang="en-US" sz="2800" dirty="0" smtClean="0"/>
              <a:t>information databases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423</a:t>
            </a:fld>
            <a:endParaRPr lang="en-US"/>
          </a:p>
        </p:txBody>
      </p:sp>
    </p:spTree>
    <p:extLst>
      <p:ext uri="{BB962C8B-B14F-4D97-AF65-F5344CB8AC3E}">
        <p14:creationId xmlns:p14="http://schemas.microsoft.com/office/powerpoint/2010/main" val="2538724054"/>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Proof-of-Concept Implementation</a:t>
            </a:r>
            <a:endParaRPr lang="en-US" dirty="0"/>
          </a:p>
        </p:txBody>
      </p:sp>
      <p:sp>
        <p:nvSpPr>
          <p:cNvPr id="3" name="Content Placeholder 2"/>
          <p:cNvSpPr>
            <a:spLocks noGrp="1"/>
          </p:cNvSpPr>
          <p:nvPr>
            <p:ph idx="1"/>
          </p:nvPr>
        </p:nvSpPr>
        <p:spPr/>
        <p:txBody>
          <a:bodyPr>
            <a:noAutofit/>
          </a:bodyPr>
          <a:lstStyle/>
          <a:p>
            <a:r>
              <a:rPr lang="en-US" sz="3200" dirty="0" smtClean="0"/>
              <a:t>An LLF node</a:t>
            </a:r>
          </a:p>
          <a:p>
            <a:r>
              <a:rPr lang="en-US" sz="3200" dirty="0" smtClean="0"/>
              <a:t>Two processing components</a:t>
            </a:r>
          </a:p>
          <a:p>
            <a:pPr lvl="1"/>
            <a:r>
              <a:rPr lang="en-US" sz="2800" dirty="0" smtClean="0"/>
              <a:t>A </a:t>
            </a:r>
            <a:r>
              <a:rPr lang="en-US" sz="2800" dirty="0"/>
              <a:t>Smoke </a:t>
            </a:r>
            <a:r>
              <a:rPr lang="en-US" sz="2800" dirty="0" smtClean="0"/>
              <a:t>Detector</a:t>
            </a:r>
          </a:p>
          <a:p>
            <a:pPr lvl="1"/>
            <a:r>
              <a:rPr lang="en-US" sz="2800" dirty="0" smtClean="0"/>
              <a:t>A Body Tracker</a:t>
            </a:r>
          </a:p>
          <a:p>
            <a:pPr lvl="1"/>
            <a:r>
              <a:rPr lang="en-US" sz="2800" dirty="0" smtClean="0"/>
              <a:t>Each component hosted </a:t>
            </a:r>
            <a:r>
              <a:rPr lang="en-US" sz="2800" dirty="0"/>
              <a:t>on a computer with a </a:t>
            </a:r>
            <a:r>
              <a:rPr lang="en-US" sz="2800" dirty="0" smtClean="0"/>
              <a:t>camera</a:t>
            </a:r>
          </a:p>
          <a:p>
            <a:pPr lvl="2"/>
            <a:r>
              <a:rPr lang="en-US" sz="2400" dirty="0" smtClean="0"/>
              <a:t>RTP streams</a:t>
            </a:r>
          </a:p>
          <a:p>
            <a:pPr>
              <a:lnSpc>
                <a:spcPct val="80000"/>
              </a:lnSpc>
            </a:pPr>
            <a:r>
              <a:rPr lang="en-US" sz="3200" dirty="0" smtClean="0"/>
              <a:t>An HLF node</a:t>
            </a:r>
          </a:p>
          <a:p>
            <a:r>
              <a:rPr lang="en-US" sz="3200" dirty="0" smtClean="0"/>
              <a:t>A </a:t>
            </a:r>
            <a:r>
              <a:rPr lang="en-US" sz="3200" dirty="0"/>
              <a:t>C</a:t>
            </a:r>
            <a:r>
              <a:rPr lang="en-US" sz="3200" dirty="0" smtClean="0"/>
              <a:t>entral node</a:t>
            </a:r>
          </a:p>
          <a:p>
            <a:pPr lvl="1"/>
            <a:r>
              <a:rPr lang="en-US" sz="2800" dirty="0" smtClean="0"/>
              <a:t>Overall system supervision</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424</a:t>
            </a:fld>
            <a:endParaRPr lang="en-US"/>
          </a:p>
        </p:txBody>
      </p:sp>
    </p:spTree>
    <p:extLst>
      <p:ext uri="{BB962C8B-B14F-4D97-AF65-F5344CB8AC3E}">
        <p14:creationId xmlns:p14="http://schemas.microsoft.com/office/powerpoint/2010/main" val="1221302473"/>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a:t>
            </a:r>
            <a:r>
              <a:rPr lang="en-US" sz="4000" dirty="0" smtClean="0"/>
              <a:t>GSN Middleware (1)</a:t>
            </a:r>
            <a:endParaRPr lang="en-US" sz="4000" dirty="0"/>
          </a:p>
        </p:txBody>
      </p:sp>
      <p:sp>
        <p:nvSpPr>
          <p:cNvPr id="3" name="Content Placeholder 2"/>
          <p:cNvSpPr>
            <a:spLocks noGrp="1"/>
          </p:cNvSpPr>
          <p:nvPr>
            <p:ph idx="1"/>
          </p:nvPr>
        </p:nvSpPr>
        <p:spPr/>
        <p:txBody>
          <a:bodyPr>
            <a:normAutofit/>
          </a:bodyPr>
          <a:lstStyle/>
          <a:p>
            <a:r>
              <a:rPr lang="en-US" sz="3200" dirty="0" smtClean="0"/>
              <a:t>Needed in order </a:t>
            </a:r>
            <a:r>
              <a:rPr lang="en-US" sz="3200" dirty="0"/>
              <a:t>to perform </a:t>
            </a:r>
            <a:r>
              <a:rPr lang="en-US" sz="3200" dirty="0" smtClean="0"/>
              <a:t>LLF</a:t>
            </a:r>
          </a:p>
          <a:p>
            <a:r>
              <a:rPr lang="en-US" sz="3200" dirty="0" smtClean="0"/>
              <a:t>Open-source</a:t>
            </a:r>
            <a:r>
              <a:rPr lang="en-US" sz="3200" dirty="0"/>
              <a:t>, </a:t>
            </a:r>
            <a:r>
              <a:rPr lang="en-US" sz="3200" dirty="0" smtClean="0"/>
              <a:t>java-based</a:t>
            </a:r>
          </a:p>
          <a:p>
            <a:r>
              <a:rPr lang="en-US" sz="3200" dirty="0" smtClean="0"/>
              <a:t>Allows processing data from </a:t>
            </a:r>
            <a:r>
              <a:rPr lang="en-US" sz="3200" dirty="0"/>
              <a:t>a large number of </a:t>
            </a:r>
            <a:r>
              <a:rPr lang="en-US" sz="3200" dirty="0" smtClean="0"/>
              <a:t>sensors</a:t>
            </a:r>
          </a:p>
          <a:p>
            <a:r>
              <a:rPr lang="en-US" sz="3200" dirty="0" smtClean="0"/>
              <a:t>Covers LLF functionality </a:t>
            </a:r>
            <a:r>
              <a:rPr lang="en-US" sz="3200" dirty="0"/>
              <a:t>requirements </a:t>
            </a:r>
            <a:r>
              <a:rPr lang="en-US" sz="3200" dirty="0" smtClean="0"/>
              <a:t>in </a:t>
            </a:r>
            <a:r>
              <a:rPr lang="en-US" sz="3200" dirty="0"/>
              <a:t>sensor data </a:t>
            </a:r>
            <a:r>
              <a:rPr lang="en-US" sz="3200" dirty="0" smtClean="0"/>
              <a:t>streams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425</a:t>
            </a:fld>
            <a:endParaRPr lang="en-US"/>
          </a:p>
        </p:txBody>
      </p:sp>
    </p:spTree>
    <p:extLst>
      <p:ext uri="{BB962C8B-B14F-4D97-AF65-F5344CB8AC3E}">
        <p14:creationId xmlns:p14="http://schemas.microsoft.com/office/powerpoint/2010/main" val="2075428027"/>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a:t>
            </a:r>
            <a:r>
              <a:rPr lang="en-US" sz="4000" dirty="0" smtClean="0"/>
              <a:t>GSN Middleware (2)</a:t>
            </a:r>
            <a:endParaRPr lang="en-US" sz="4000" dirty="0"/>
          </a:p>
        </p:txBody>
      </p:sp>
      <p:sp>
        <p:nvSpPr>
          <p:cNvPr id="3" name="Content Placeholder 2"/>
          <p:cNvSpPr>
            <a:spLocks noGrp="1"/>
          </p:cNvSpPr>
          <p:nvPr>
            <p:ph idx="1"/>
          </p:nvPr>
        </p:nvSpPr>
        <p:spPr/>
        <p:txBody>
          <a:bodyPr>
            <a:normAutofit/>
          </a:bodyPr>
          <a:lstStyle/>
          <a:p>
            <a:r>
              <a:rPr lang="en-US" sz="3200" dirty="0" smtClean="0"/>
              <a:t>Virtual sensor</a:t>
            </a:r>
          </a:p>
          <a:p>
            <a:pPr lvl="1"/>
            <a:r>
              <a:rPr lang="en-US" sz="2800" dirty="0"/>
              <a:t>Any data provider </a:t>
            </a:r>
            <a:r>
              <a:rPr lang="en-US" sz="2800" dirty="0" smtClean="0"/>
              <a:t>(</a:t>
            </a:r>
            <a:r>
              <a:rPr lang="en-US" sz="2800" dirty="0"/>
              <a:t>not only sensors)</a:t>
            </a:r>
            <a:endParaRPr lang="en-US" sz="2800" dirty="0" smtClean="0"/>
          </a:p>
          <a:p>
            <a:pPr lvl="1"/>
            <a:r>
              <a:rPr lang="en-US" sz="2800" dirty="0"/>
              <a:t>Configuration file in </a:t>
            </a:r>
            <a:r>
              <a:rPr lang="en-US" sz="2800" dirty="0" smtClean="0"/>
              <a:t>XML</a:t>
            </a:r>
            <a:endParaRPr lang="en-US" sz="2800" dirty="0"/>
          </a:p>
          <a:p>
            <a:pPr lvl="2"/>
            <a:r>
              <a:rPr lang="en-US" sz="2400" dirty="0" smtClean="0"/>
              <a:t>Processing class</a:t>
            </a:r>
          </a:p>
          <a:p>
            <a:pPr lvl="2"/>
            <a:r>
              <a:rPr lang="en-US" sz="2400" dirty="0" smtClean="0"/>
              <a:t>Windowing</a:t>
            </a:r>
          </a:p>
          <a:p>
            <a:pPr lvl="3"/>
            <a:r>
              <a:rPr lang="en-US" sz="2000" dirty="0" smtClean="0"/>
              <a:t>Time- or tuple-based sliding </a:t>
            </a:r>
            <a:r>
              <a:rPr lang="en-US" sz="2000" dirty="0"/>
              <a:t>window </a:t>
            </a:r>
            <a:r>
              <a:rPr lang="en-US" sz="2000" dirty="0" smtClean="0"/>
              <a:t>size</a:t>
            </a:r>
          </a:p>
          <a:p>
            <a:pPr lvl="2"/>
            <a:r>
              <a:rPr lang="en-US" sz="2400" dirty="0" smtClean="0"/>
              <a:t>Data source</a:t>
            </a:r>
          </a:p>
          <a:p>
            <a:pPr lvl="2"/>
            <a:r>
              <a:rPr lang="en-US" sz="2400" dirty="0" smtClean="0"/>
              <a:t>Output fields</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426</a:t>
            </a:fld>
            <a:endParaRPr lang="en-US"/>
          </a:p>
        </p:txBody>
      </p:sp>
    </p:spTree>
    <p:extLst>
      <p:ext uri="{BB962C8B-B14F-4D97-AF65-F5344CB8AC3E}">
        <p14:creationId xmlns:p14="http://schemas.microsoft.com/office/powerpoint/2010/main" val="3747117389"/>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a:t>
            </a:r>
            <a:r>
              <a:rPr lang="en-US" sz="4000" dirty="0" smtClean="0"/>
              <a:t>GSN Middleware (3)</a:t>
            </a:r>
            <a:endParaRPr lang="en-US" sz="4000" dirty="0"/>
          </a:p>
        </p:txBody>
      </p:sp>
      <p:sp>
        <p:nvSpPr>
          <p:cNvPr id="3" name="Content Placeholder 2"/>
          <p:cNvSpPr>
            <a:spLocks noGrp="1"/>
          </p:cNvSpPr>
          <p:nvPr>
            <p:ph idx="1"/>
          </p:nvPr>
        </p:nvSpPr>
        <p:spPr/>
        <p:txBody>
          <a:bodyPr>
            <a:noAutofit/>
          </a:bodyPr>
          <a:lstStyle/>
          <a:p>
            <a:r>
              <a:rPr lang="en-US" sz="2800" dirty="0" smtClean="0"/>
              <a:t>GSN Servers</a:t>
            </a:r>
          </a:p>
          <a:p>
            <a:pPr lvl="1"/>
            <a:r>
              <a:rPr lang="en-US" sz="2400" dirty="0" smtClean="0"/>
              <a:t>Can </a:t>
            </a:r>
            <a:r>
              <a:rPr lang="en-US" sz="2400" dirty="0"/>
              <a:t>communicate between </a:t>
            </a:r>
            <a:r>
              <a:rPr lang="en-US" sz="2400" dirty="0" smtClean="0"/>
              <a:t>them</a:t>
            </a:r>
          </a:p>
          <a:p>
            <a:pPr lvl="1"/>
            <a:r>
              <a:rPr lang="en-US" sz="2400" dirty="0"/>
              <a:t>Support input from more than one data stream</a:t>
            </a:r>
          </a:p>
          <a:p>
            <a:pPr lvl="1"/>
            <a:r>
              <a:rPr lang="en-US" sz="2400" dirty="0" smtClean="0"/>
              <a:t>Can form a network</a:t>
            </a:r>
          </a:p>
          <a:p>
            <a:pPr lvl="2"/>
            <a:r>
              <a:rPr lang="en-US" sz="2000" dirty="0" smtClean="0"/>
              <a:t>Allow information collection, communication, fusion, integration</a:t>
            </a:r>
          </a:p>
          <a:p>
            <a:r>
              <a:rPr lang="en-US" sz="2800" dirty="0" smtClean="0"/>
              <a:t>Data acquisition</a:t>
            </a:r>
          </a:p>
          <a:p>
            <a:pPr lvl="1"/>
            <a:r>
              <a:rPr lang="en-US" sz="2400" dirty="0" smtClean="0"/>
              <a:t>An </a:t>
            </a:r>
            <a:r>
              <a:rPr lang="en-US" sz="2400" dirty="0"/>
              <a:t>SQL-like procedural language </a:t>
            </a:r>
            <a:endParaRPr lang="en-US" sz="2400" dirty="0" smtClean="0"/>
          </a:p>
          <a:p>
            <a:pPr lvl="2"/>
            <a:r>
              <a:rPr lang="en-US" sz="2000" dirty="0"/>
              <a:t>Combine and fuse the information</a:t>
            </a:r>
          </a:p>
          <a:p>
            <a:pPr lvl="2"/>
            <a:r>
              <a:rPr lang="en-US" sz="2000" dirty="0" smtClean="0"/>
              <a:t>User-defined LLF </a:t>
            </a:r>
            <a:r>
              <a:rPr lang="en-US" sz="2000" dirty="0"/>
              <a:t>functions</a:t>
            </a:r>
          </a:p>
          <a:p>
            <a:pPr lvl="1"/>
            <a:r>
              <a:rPr lang="en-US" sz="2400" dirty="0" smtClean="0"/>
              <a:t>GSN </a:t>
            </a:r>
            <a:r>
              <a:rPr lang="en-US" sz="2400" dirty="0"/>
              <a:t>takes care behind the scenes about crucial </a:t>
            </a:r>
            <a:r>
              <a:rPr lang="en-US" sz="2400" dirty="0" smtClean="0"/>
              <a:t>issues</a:t>
            </a:r>
          </a:p>
          <a:p>
            <a:pPr lvl="2"/>
            <a:r>
              <a:rPr lang="en-US" sz="2000" dirty="0" smtClean="0"/>
              <a:t>E.g. thread </a:t>
            </a:r>
            <a:r>
              <a:rPr lang="en-US" sz="2000" dirty="0"/>
              <a:t>safety, synchronization, etc.</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427</a:t>
            </a:fld>
            <a:endParaRPr lang="en-US"/>
          </a:p>
        </p:txBody>
      </p:sp>
    </p:spTree>
    <p:extLst>
      <p:ext uri="{BB962C8B-B14F-4D97-AF65-F5344CB8AC3E}">
        <p14:creationId xmlns:p14="http://schemas.microsoft.com/office/powerpoint/2010/main" val="2496382181"/>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a:t>
            </a:r>
            <a:r>
              <a:rPr lang="en-US" dirty="0" smtClean="0"/>
              <a:t>Fusion (1)</a:t>
            </a:r>
            <a:endParaRPr lang="en-US" dirty="0"/>
          </a:p>
        </p:txBody>
      </p:sp>
      <p:sp>
        <p:nvSpPr>
          <p:cNvPr id="3" name="Content Placeholder 2"/>
          <p:cNvSpPr>
            <a:spLocks noGrp="1"/>
          </p:cNvSpPr>
          <p:nvPr>
            <p:ph idx="1"/>
          </p:nvPr>
        </p:nvSpPr>
        <p:spPr>
          <a:xfrm>
            <a:off x="1098000" y="1846800"/>
            <a:ext cx="7876592" cy="4351338"/>
          </a:xfrm>
        </p:spPr>
        <p:txBody>
          <a:bodyPr>
            <a:noAutofit/>
          </a:bodyPr>
          <a:lstStyle/>
          <a:p>
            <a:r>
              <a:rPr lang="en-US" sz="2800" dirty="0" smtClean="0"/>
              <a:t>Camera </a:t>
            </a:r>
            <a:r>
              <a:rPr lang="en-US" sz="2800" dirty="0"/>
              <a:t>generates an RTP feed with </a:t>
            </a:r>
            <a:r>
              <a:rPr lang="en-US" sz="2800" dirty="0" smtClean="0"/>
              <a:t>its </a:t>
            </a:r>
            <a:r>
              <a:rPr lang="en-US" sz="2800" dirty="0"/>
              <a:t>perception of the </a:t>
            </a:r>
            <a:r>
              <a:rPr lang="en-US" sz="2800" dirty="0" smtClean="0"/>
              <a:t>world</a:t>
            </a:r>
          </a:p>
          <a:p>
            <a:r>
              <a:rPr lang="en-US" sz="2800" dirty="0" smtClean="0"/>
              <a:t>Feed processed </a:t>
            </a:r>
            <a:r>
              <a:rPr lang="en-US" sz="2800" dirty="0"/>
              <a:t>by </a:t>
            </a:r>
            <a:r>
              <a:rPr lang="en-US" sz="2800" dirty="0" smtClean="0"/>
              <a:t>signal </a:t>
            </a:r>
            <a:r>
              <a:rPr lang="en-US" sz="2800" dirty="0"/>
              <a:t>processing </a:t>
            </a:r>
            <a:r>
              <a:rPr lang="en-US" sz="2800" dirty="0" smtClean="0"/>
              <a:t>components</a:t>
            </a:r>
          </a:p>
          <a:p>
            <a:pPr lvl="1"/>
            <a:r>
              <a:rPr lang="en-US" sz="2400" dirty="0" smtClean="0"/>
              <a:t>The Body tracker</a:t>
            </a:r>
          </a:p>
          <a:p>
            <a:pPr lvl="2"/>
            <a:r>
              <a:rPr lang="en-US" sz="2000" dirty="0" smtClean="0"/>
              <a:t>Reports </a:t>
            </a:r>
            <a:r>
              <a:rPr lang="en-US" sz="2000" dirty="0" err="1" smtClean="0"/>
              <a:t>NumberOfPersons</a:t>
            </a:r>
            <a:endParaRPr lang="en-US" sz="2000" dirty="0" smtClean="0"/>
          </a:p>
          <a:p>
            <a:pPr lvl="1"/>
            <a:r>
              <a:rPr lang="en-US" sz="2400" dirty="0" smtClean="0"/>
              <a:t>The </a:t>
            </a:r>
            <a:r>
              <a:rPr lang="en-US" sz="2400" dirty="0"/>
              <a:t>Smoke </a:t>
            </a:r>
            <a:r>
              <a:rPr lang="en-US" sz="2400" dirty="0" smtClean="0"/>
              <a:t>detector</a:t>
            </a:r>
          </a:p>
          <a:p>
            <a:pPr lvl="2"/>
            <a:r>
              <a:rPr lang="en-US" sz="2000" dirty="0" smtClean="0"/>
              <a:t>Reports </a:t>
            </a:r>
            <a:r>
              <a:rPr lang="en-US" sz="2000" dirty="0" err="1" smtClean="0"/>
              <a:t>NumberOfSmokeParticles</a:t>
            </a:r>
            <a:endParaRPr lang="en-US" sz="2000" dirty="0" smtClean="0"/>
          </a:p>
          <a:p>
            <a:pPr lvl="1"/>
            <a:r>
              <a:rPr lang="en-US" sz="2400" dirty="0"/>
              <a:t>Both components</a:t>
            </a:r>
          </a:p>
          <a:p>
            <a:pPr lvl="2"/>
            <a:r>
              <a:rPr lang="en-US" sz="2000" dirty="0"/>
              <a:t>Receive a POLL command at fixed time intervals</a:t>
            </a:r>
          </a:p>
          <a:p>
            <a:pPr lvl="2"/>
            <a:r>
              <a:rPr lang="en-US" sz="2000" dirty="0"/>
              <a:t>Return an XML file</a:t>
            </a:r>
          </a:p>
          <a:p>
            <a:pPr lvl="1"/>
            <a:endParaRPr lang="en-US" sz="2400" dirty="0" smtClean="0"/>
          </a:p>
        </p:txBody>
      </p:sp>
      <p:sp>
        <p:nvSpPr>
          <p:cNvPr id="6" name="Date Placeholder 5"/>
          <p:cNvSpPr>
            <a:spLocks noGrp="1"/>
          </p:cNvSpPr>
          <p:nvPr>
            <p:ph type="dt" sz="half" idx="10"/>
          </p:nvPr>
        </p:nvSpPr>
        <p:spPr/>
        <p:txBody>
          <a:bodyPr/>
          <a:lstStyle/>
          <a:p>
            <a:r>
              <a:rPr lang="en-US" smtClean="0"/>
              <a:t>Chapter 5</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8" name="Slide Number Placeholder 7"/>
          <p:cNvSpPr>
            <a:spLocks noGrp="1"/>
          </p:cNvSpPr>
          <p:nvPr>
            <p:ph type="sldNum" sz="quarter" idx="12"/>
          </p:nvPr>
        </p:nvSpPr>
        <p:spPr/>
        <p:txBody>
          <a:bodyPr/>
          <a:lstStyle/>
          <a:p>
            <a:fld id="{93ECB2FE-F275-4179-BB2C-35EE9387AA7C}" type="slidenum">
              <a:rPr lang="en-US" smtClean="0"/>
              <a:pPr/>
              <a:t>428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839" y="1251914"/>
            <a:ext cx="3047618" cy="22857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838" y="3815004"/>
            <a:ext cx="3047619" cy="2285714"/>
          </a:xfrm>
          <a:prstGeom prst="rect">
            <a:avLst/>
          </a:prstGeom>
        </p:spPr>
      </p:pic>
    </p:spTree>
    <p:extLst>
      <p:ext uri="{BB962C8B-B14F-4D97-AF65-F5344CB8AC3E}">
        <p14:creationId xmlns:p14="http://schemas.microsoft.com/office/powerpoint/2010/main" val="2986679979"/>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Sampling </a:t>
            </a:r>
            <a:r>
              <a:rPr lang="en-US" sz="3200" dirty="0"/>
              <a:t>the video source takes place </a:t>
            </a:r>
            <a:r>
              <a:rPr lang="en-US" sz="3200" dirty="0" smtClean="0"/>
              <a:t>asynchronously</a:t>
            </a:r>
          </a:p>
          <a:p>
            <a:pPr lvl="1"/>
            <a:r>
              <a:rPr lang="en-US" sz="2800" dirty="0" smtClean="0"/>
              <a:t>Camera streams at </a:t>
            </a:r>
            <a:r>
              <a:rPr lang="en-US" sz="2800" dirty="0"/>
              <a:t>25 </a:t>
            </a:r>
            <a:r>
              <a:rPr lang="en-US" sz="2800" dirty="0" smtClean="0"/>
              <a:t>fps</a:t>
            </a:r>
          </a:p>
          <a:p>
            <a:pPr lvl="1"/>
            <a:r>
              <a:rPr lang="en-US" sz="2800" dirty="0" smtClean="0"/>
              <a:t>500 </a:t>
            </a:r>
            <a:r>
              <a:rPr lang="en-US" sz="2800" dirty="0" err="1" smtClean="0"/>
              <a:t>ms</a:t>
            </a:r>
            <a:r>
              <a:rPr lang="en-US" sz="2800" dirty="0" smtClean="0"/>
              <a:t> between </a:t>
            </a:r>
            <a:r>
              <a:rPr lang="en-US" sz="2800" dirty="0"/>
              <a:t>two consecutive </a:t>
            </a:r>
            <a:r>
              <a:rPr lang="en-US" sz="2800" dirty="0" smtClean="0"/>
              <a:t>polls suffices for LLF</a:t>
            </a:r>
          </a:p>
          <a:p>
            <a:r>
              <a:rPr lang="en-US" sz="3200" dirty="0" smtClean="0"/>
              <a:t>Tracking a </a:t>
            </a:r>
            <a:r>
              <a:rPr lang="en-US" sz="3200" dirty="0"/>
              <a:t>person is </a:t>
            </a:r>
            <a:r>
              <a:rPr lang="en-US" sz="3200" dirty="0" smtClean="0"/>
              <a:t>more </a:t>
            </a:r>
            <a:r>
              <a:rPr lang="en-US" sz="3200" dirty="0"/>
              <a:t>demanding </a:t>
            </a:r>
            <a:r>
              <a:rPr lang="en-US" sz="3200" dirty="0" smtClean="0"/>
              <a:t>than </a:t>
            </a:r>
            <a:r>
              <a:rPr lang="en-US" sz="3200" dirty="0"/>
              <a:t>detecting </a:t>
            </a:r>
            <a:r>
              <a:rPr lang="en-US" sz="3200" dirty="0" smtClean="0"/>
              <a:t>it</a:t>
            </a:r>
          </a:p>
          <a:p>
            <a:pPr lvl="1"/>
            <a:r>
              <a:rPr lang="en-US" sz="2800" dirty="0" smtClean="0"/>
              <a:t>Implies </a:t>
            </a:r>
            <a:r>
              <a:rPr lang="en-US" sz="2800" dirty="0"/>
              <a:t>comparing consecutive </a:t>
            </a:r>
            <a:r>
              <a:rPr lang="en-US" sz="2800" dirty="0" smtClean="0"/>
              <a:t>frames</a:t>
            </a:r>
          </a:p>
          <a:p>
            <a:r>
              <a:rPr lang="en-US" sz="3200" dirty="0" smtClean="0"/>
              <a:t>Asynchronous processing</a:t>
            </a:r>
          </a:p>
          <a:p>
            <a:pPr lvl="1"/>
            <a:r>
              <a:rPr lang="en-US" sz="2800" dirty="0" smtClean="0"/>
              <a:t>The </a:t>
            </a:r>
            <a:r>
              <a:rPr lang="en-US" sz="2800" dirty="0"/>
              <a:t>camera </a:t>
            </a:r>
            <a:r>
              <a:rPr lang="en-US" sz="2800" dirty="0" smtClean="0"/>
              <a:t>fps </a:t>
            </a:r>
            <a:r>
              <a:rPr lang="en-US" sz="2800" dirty="0"/>
              <a:t>rate </a:t>
            </a:r>
            <a:r>
              <a:rPr lang="en-US" sz="2800" dirty="0" smtClean="0"/>
              <a:t>not aligned </a:t>
            </a:r>
            <a:r>
              <a:rPr lang="en-US" sz="2800" dirty="0"/>
              <a:t>with the </a:t>
            </a:r>
            <a:r>
              <a:rPr lang="en-US" sz="2800" dirty="0" smtClean="0"/>
              <a:t>produced message rate</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429</a:t>
            </a:fld>
            <a:endParaRPr lang="en-US"/>
          </a:p>
        </p:txBody>
      </p:sp>
    </p:spTree>
    <p:extLst>
      <p:ext uri="{BB962C8B-B14F-4D97-AF65-F5344CB8AC3E}">
        <p14:creationId xmlns:p14="http://schemas.microsoft.com/office/powerpoint/2010/main" val="2802861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 (1)</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Additional </a:t>
            </a:r>
            <a:r>
              <a:rPr lang="en-US" sz="3200" dirty="0"/>
              <a:t>description to an unclear model that aims to further clarify </a:t>
            </a:r>
            <a:r>
              <a:rPr lang="en-US" sz="3200" dirty="0" smtClean="0"/>
              <a:t>it</a:t>
            </a:r>
          </a:p>
          <a:p>
            <a:r>
              <a:rPr lang="en-US" sz="3200" dirty="0" smtClean="0"/>
              <a:t>Conceptual description model of a domain</a:t>
            </a:r>
          </a:p>
          <a:p>
            <a:pPr lvl="1"/>
            <a:r>
              <a:rPr lang="en-US" sz="2800" dirty="0" smtClean="0"/>
              <a:t>Describe its </a:t>
            </a:r>
            <a:r>
              <a:rPr lang="en-US" sz="2800" dirty="0"/>
              <a:t>related concepts and their relationships</a:t>
            </a:r>
          </a:p>
          <a:p>
            <a:r>
              <a:rPr lang="en-US" sz="3200" dirty="0" smtClean="0"/>
              <a:t>Can </a:t>
            </a:r>
            <a:r>
              <a:rPr lang="en-US" sz="3200" dirty="0"/>
              <a:t>be understood both by human and </a:t>
            </a:r>
            <a:r>
              <a:rPr lang="en-US" sz="3200" dirty="0" smtClean="0"/>
              <a:t>computer</a:t>
            </a:r>
          </a:p>
          <a:p>
            <a:pPr lvl="1"/>
            <a:r>
              <a:rPr lang="en-US" sz="2800" dirty="0" smtClean="0"/>
              <a:t>A </a:t>
            </a:r>
            <a:r>
              <a:rPr lang="en-US" sz="2800" dirty="0"/>
              <a:t>shared conceptualization of a given specific </a:t>
            </a:r>
            <a:r>
              <a:rPr lang="en-US" sz="2800" dirty="0" smtClean="0"/>
              <a:t>domain</a:t>
            </a:r>
            <a:endParaRPr lang="en-US" sz="2800" dirty="0"/>
          </a:p>
          <a:p>
            <a:r>
              <a:rPr lang="en-US" sz="3200" dirty="0" smtClean="0"/>
              <a:t>Aim </a:t>
            </a:r>
            <a:r>
              <a:rPr lang="en-US" sz="3200" dirty="0"/>
              <a:t>at bridging and integrating multiple and heterogeneous digital content on a semantic </a:t>
            </a:r>
            <a:r>
              <a:rPr lang="en-US" sz="3200" dirty="0" smtClean="0"/>
              <a:t>level</a:t>
            </a:r>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43</a:t>
            </a:fld>
            <a:endParaRPr lang="en-US"/>
          </a:p>
        </p:txBody>
      </p:sp>
    </p:spTree>
    <p:extLst>
      <p:ext uri="{BB962C8B-B14F-4D97-AF65-F5344CB8AC3E}">
        <p14:creationId xmlns:p14="http://schemas.microsoft.com/office/powerpoint/2010/main" val="1218398610"/>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(3)</a:t>
            </a:r>
            <a:endParaRPr lang="en-US" dirty="0"/>
          </a:p>
        </p:txBody>
      </p:sp>
      <p:sp>
        <p:nvSpPr>
          <p:cNvPr id="3" name="Content Placeholder 2"/>
          <p:cNvSpPr>
            <a:spLocks noGrp="1"/>
          </p:cNvSpPr>
          <p:nvPr>
            <p:ph idx="1"/>
          </p:nvPr>
        </p:nvSpPr>
        <p:spPr>
          <a:xfrm>
            <a:off x="1098000" y="1846800"/>
            <a:ext cx="6152146" cy="4351338"/>
          </a:xfrm>
        </p:spPr>
        <p:txBody>
          <a:bodyPr>
            <a:normAutofit/>
          </a:bodyPr>
          <a:lstStyle/>
          <a:p>
            <a:r>
              <a:rPr lang="en-US" sz="3200" dirty="0" smtClean="0"/>
              <a:t>Virtual </a:t>
            </a:r>
            <a:r>
              <a:rPr lang="en-US" sz="3200" dirty="0"/>
              <a:t>sensor XML configuration </a:t>
            </a:r>
            <a:r>
              <a:rPr lang="en-US" sz="3200" dirty="0" smtClean="0"/>
              <a:t>files</a:t>
            </a:r>
          </a:p>
          <a:p>
            <a:pPr lvl="1"/>
            <a:r>
              <a:rPr lang="en-US" sz="2800" dirty="0"/>
              <a:t>Body </a:t>
            </a:r>
            <a:r>
              <a:rPr lang="en-US" sz="2800" dirty="0" smtClean="0"/>
              <a:t>tracker</a:t>
            </a:r>
          </a:p>
          <a:p>
            <a:pPr lvl="2"/>
            <a:r>
              <a:rPr lang="en-US" sz="2400" dirty="0"/>
              <a:t>PK: primary key (auto-incremented integer)</a:t>
            </a:r>
          </a:p>
          <a:p>
            <a:pPr lvl="2"/>
            <a:r>
              <a:rPr lang="en-US" sz="2400" dirty="0" smtClean="0"/>
              <a:t>Timed (timestamp)</a:t>
            </a:r>
          </a:p>
          <a:p>
            <a:pPr lvl="2"/>
            <a:r>
              <a:rPr lang="en-US" sz="2400" dirty="0" err="1"/>
              <a:t>NumberOfPersons</a:t>
            </a:r>
            <a:r>
              <a:rPr lang="en-US" sz="2400" dirty="0"/>
              <a:t> (integer)</a:t>
            </a:r>
          </a:p>
          <a:p>
            <a:pPr lvl="1"/>
            <a:r>
              <a:rPr lang="en-US" sz="2800" dirty="0" smtClean="0"/>
              <a:t>Similarly for the smoke detector</a:t>
            </a:r>
          </a:p>
          <a:p>
            <a:pPr lvl="2"/>
            <a:r>
              <a:rPr lang="en-US" sz="2400" dirty="0" err="1" smtClean="0"/>
              <a:t>ExistenceOfSmoke</a:t>
            </a:r>
            <a:r>
              <a:rPr lang="en-US" sz="2400" dirty="0" smtClean="0"/>
              <a:t> (</a:t>
            </a:r>
            <a:r>
              <a:rPr lang="en-US" sz="2400" dirty="0" err="1"/>
              <a:t>b</a:t>
            </a:r>
            <a:r>
              <a:rPr lang="en-US" sz="2400" dirty="0" err="1" smtClean="0"/>
              <a:t>oolean</a:t>
            </a:r>
            <a:r>
              <a:rPr lang="en-US" sz="2400" dirty="0" smtClean="0"/>
              <a:t>)</a:t>
            </a:r>
            <a:endParaRPr lang="en-US" sz="2400" dirty="0"/>
          </a:p>
        </p:txBody>
      </p:sp>
      <p:sp>
        <p:nvSpPr>
          <p:cNvPr id="7" name="Date Placeholder 6"/>
          <p:cNvSpPr>
            <a:spLocks noGrp="1"/>
          </p:cNvSpPr>
          <p:nvPr>
            <p:ph type="dt" sz="half" idx="10"/>
          </p:nvPr>
        </p:nvSpPr>
        <p:spPr/>
        <p:txBody>
          <a:bodyPr/>
          <a:lstStyle/>
          <a:p>
            <a:r>
              <a:rPr lang="en-US" smtClean="0"/>
              <a:t>Chapter 5</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9" name="Slide Number Placeholder 8"/>
          <p:cNvSpPr>
            <a:spLocks noGrp="1"/>
          </p:cNvSpPr>
          <p:nvPr>
            <p:ph type="sldNum" sz="quarter" idx="12"/>
          </p:nvPr>
        </p:nvSpPr>
        <p:spPr/>
        <p:txBody>
          <a:bodyPr/>
          <a:lstStyle/>
          <a:p>
            <a:fld id="{93ECB2FE-F275-4179-BB2C-35EE9387AA7C}" type="slidenum">
              <a:rPr lang="en-US" smtClean="0"/>
              <a:pPr/>
              <a:t>430</a:t>
            </a:fld>
            <a:endParaRPr lang="en-US"/>
          </a:p>
        </p:txBody>
      </p:sp>
      <p:sp>
        <p:nvSpPr>
          <p:cNvPr id="5" name="Right Arrow 4"/>
          <p:cNvSpPr/>
          <p:nvPr/>
        </p:nvSpPr>
        <p:spPr>
          <a:xfrm rot="5400000">
            <a:off x="9109813" y="3198735"/>
            <a:ext cx="652744" cy="676649"/>
          </a:xfrm>
          <a:prstGeom prst="rightArrow">
            <a:avLst>
              <a:gd name="adj1" fmla="val 50000"/>
              <a:gd name="adj2" fmla="val 43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p:nvPicPr>
        <p:blipFill>
          <a:blip r:embed="rId2"/>
          <a:stretch>
            <a:fillRect/>
          </a:stretch>
        </p:blipFill>
        <p:spPr>
          <a:xfrm>
            <a:off x="8220996" y="3932019"/>
            <a:ext cx="2430379" cy="1998332"/>
          </a:xfrm>
          <a:prstGeom prst="rect">
            <a:avLst/>
          </a:prstGeom>
        </p:spPr>
      </p:pic>
      <p:graphicFrame>
        <p:nvGraphicFramePr>
          <p:cNvPr id="4" name="Table 3"/>
          <p:cNvGraphicFramePr>
            <a:graphicFrameLocks noGrp="1"/>
          </p:cNvGraphicFramePr>
          <p:nvPr>
            <p:extLst/>
          </p:nvPr>
        </p:nvGraphicFramePr>
        <p:xfrm>
          <a:off x="6883485" y="559316"/>
          <a:ext cx="5105400" cy="2529840"/>
        </p:xfrm>
        <a:graphic>
          <a:graphicData uri="http://schemas.openxmlformats.org/drawingml/2006/table">
            <a:tbl>
              <a:tblPr>
                <a:tableStyleId>{5C22544A-7EE6-4342-B048-85BDC9FD1C3A}</a:tableStyleId>
              </a:tblPr>
              <a:tblGrid>
                <a:gridCol w="5105400"/>
              </a:tblGrid>
              <a:tr h="1490185">
                <a:tc>
                  <a:txBody>
                    <a:bodyPr/>
                    <a:lstStyle/>
                    <a:p>
                      <a:pPr marL="180000"/>
                      <a:r>
                        <a:rPr lang="en-US" sz="1600" dirty="0" smtClean="0">
                          <a:latin typeface="Courier New" panose="02070309020205020404" pitchFamily="49" charset="0"/>
                          <a:cs typeface="Courier New" panose="02070309020205020404" pitchFamily="49" charset="0"/>
                        </a:rPr>
                        <a:t>&lt;virtual-sensor name="</a:t>
                      </a:r>
                      <a:r>
                        <a:rPr lang="en-US" sz="1600" dirty="0" err="1" smtClean="0">
                          <a:latin typeface="Courier New" panose="02070309020205020404" pitchFamily="49" charset="0"/>
                          <a:cs typeface="Courier New" panose="02070309020205020404" pitchFamily="49" charset="0"/>
                        </a:rPr>
                        <a:t>BodyTracker</a:t>
                      </a:r>
                      <a:r>
                        <a:rPr lang="en-US" sz="1600" dirty="0" smtClean="0">
                          <a:latin typeface="Courier New" panose="02070309020205020404" pitchFamily="49" charset="0"/>
                          <a:cs typeface="Courier New" panose="02070309020205020404" pitchFamily="49" charset="0"/>
                        </a:rPr>
                        <a:t>"&gt;</a:t>
                      </a:r>
                    </a:p>
                    <a:p>
                      <a:pPr marL="180000"/>
                      <a:r>
                        <a:rPr lang="en-US" sz="1600" dirty="0" smtClean="0">
                          <a:latin typeface="Courier New" panose="02070309020205020404" pitchFamily="49" charset="0"/>
                          <a:cs typeface="Courier New" panose="02070309020205020404" pitchFamily="49" charset="0"/>
                        </a:rPr>
                        <a:t>  …</a:t>
                      </a:r>
                    </a:p>
                    <a:p>
                      <a:pPr marL="180000"/>
                      <a:r>
                        <a:rPr lang="en-US" sz="1600" dirty="0" smtClean="0">
                          <a:latin typeface="Courier New" panose="02070309020205020404" pitchFamily="49" charset="0"/>
                          <a:cs typeface="Courier New" panose="02070309020205020404" pitchFamily="49" charset="0"/>
                        </a:rPr>
                        <a:t>  &lt;output-structure&gt;</a:t>
                      </a:r>
                    </a:p>
                    <a:p>
                      <a:pPr marL="180000"/>
                      <a:r>
                        <a:rPr lang="en-US" sz="1600" dirty="0" smtClean="0">
                          <a:latin typeface="Courier New" panose="02070309020205020404" pitchFamily="49" charset="0"/>
                          <a:cs typeface="Courier New" panose="02070309020205020404" pitchFamily="49" charset="0"/>
                        </a:rPr>
                        <a:t>   …</a:t>
                      </a:r>
                    </a:p>
                    <a:p>
                      <a:pPr marL="180000"/>
                      <a:r>
                        <a:rPr lang="en-US" sz="1600" dirty="0" smtClean="0">
                          <a:latin typeface="Courier New" panose="02070309020205020404" pitchFamily="49" charset="0"/>
                          <a:cs typeface="Courier New" panose="02070309020205020404" pitchFamily="49" charset="0"/>
                        </a:rPr>
                        <a:t>   &lt;field name="</a:t>
                      </a:r>
                      <a:r>
                        <a:rPr lang="en-US" sz="1600" dirty="0" err="1" smtClean="0">
                          <a:latin typeface="Courier New" panose="02070309020205020404" pitchFamily="49" charset="0"/>
                          <a:cs typeface="Courier New" panose="02070309020205020404" pitchFamily="49" charset="0"/>
                        </a:rPr>
                        <a:t>NumberOfPersons</a:t>
                      </a:r>
                      <a:r>
                        <a:rPr lang="en-US" sz="1600" dirty="0" smtClean="0">
                          <a:latin typeface="Courier New" panose="02070309020205020404" pitchFamily="49" charset="0"/>
                          <a:cs typeface="Courier New" panose="02070309020205020404" pitchFamily="49" charset="0"/>
                        </a:rPr>
                        <a:t>"</a:t>
                      </a:r>
                    </a:p>
                    <a:p>
                      <a:pPr marL="180000"/>
                      <a:r>
                        <a:rPr lang="en-US" sz="1600" dirty="0" smtClean="0">
                          <a:latin typeface="Courier New" panose="02070309020205020404" pitchFamily="49" charset="0"/>
                          <a:cs typeface="Courier New" panose="02070309020205020404" pitchFamily="49" charset="0"/>
                        </a:rPr>
                        <a:t>          type="</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/&gt;</a:t>
                      </a:r>
                    </a:p>
                    <a:p>
                      <a:pPr marL="180000"/>
                      <a:r>
                        <a:rPr lang="en-US" sz="1600" dirty="0" smtClean="0">
                          <a:latin typeface="Courier New" panose="02070309020205020404" pitchFamily="49" charset="0"/>
                          <a:cs typeface="Courier New" panose="02070309020205020404" pitchFamily="49" charset="0"/>
                        </a:rPr>
                        <a:t>  &lt;/output-structure&gt;</a:t>
                      </a:r>
                    </a:p>
                    <a:p>
                      <a:pPr marL="180000"/>
                      <a:r>
                        <a:rPr lang="en-US" sz="1600" dirty="0" smtClean="0">
                          <a:latin typeface="Courier New" panose="02070309020205020404" pitchFamily="49" charset="0"/>
                          <a:cs typeface="Courier New" panose="02070309020205020404" pitchFamily="49" charset="0"/>
                        </a:rPr>
                        <a:t>  …</a:t>
                      </a:r>
                    </a:p>
                    <a:p>
                      <a:pPr marL="180000"/>
                      <a:r>
                        <a:rPr lang="en-US" sz="1600" dirty="0" smtClean="0">
                          <a:latin typeface="Courier New" panose="02070309020205020404" pitchFamily="49" charset="0"/>
                          <a:cs typeface="Courier New" panose="02070309020205020404" pitchFamily="49" charset="0"/>
                        </a:rPr>
                        <a:t>  &lt;storage history-size="1m" /&gt;</a:t>
                      </a:r>
                    </a:p>
                    <a:p>
                      <a:pPr marL="180000"/>
                      <a:r>
                        <a:rPr lang="en-US" sz="1600" dirty="0" smtClean="0">
                          <a:latin typeface="Courier New" panose="02070309020205020404" pitchFamily="49" charset="0"/>
                          <a:cs typeface="Courier New" panose="02070309020205020404" pitchFamily="49" charset="0"/>
                        </a:rPr>
                        <a:t>&lt;/virtual-sensor&gt;</a:t>
                      </a:r>
                    </a:p>
                  </a:txBody>
                  <a:tcPr anchor="ctr"/>
                </a:tc>
              </a:tr>
            </a:tbl>
          </a:graphicData>
        </a:graphic>
      </p:graphicFrame>
    </p:spTree>
    <p:extLst>
      <p:ext uri="{BB962C8B-B14F-4D97-AF65-F5344CB8AC3E}">
        <p14:creationId xmlns:p14="http://schemas.microsoft.com/office/powerpoint/2010/main" val="2458521271"/>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(4)</a:t>
            </a:r>
            <a:endParaRPr lang="en-US" dirty="0"/>
          </a:p>
        </p:txBody>
      </p:sp>
      <p:sp>
        <p:nvSpPr>
          <p:cNvPr id="3" name="Content Placeholder 2"/>
          <p:cNvSpPr>
            <a:spLocks noGrp="1"/>
          </p:cNvSpPr>
          <p:nvPr>
            <p:ph idx="1"/>
          </p:nvPr>
        </p:nvSpPr>
        <p:spPr>
          <a:xfrm>
            <a:off x="1097280" y="1845734"/>
            <a:ext cx="10058400" cy="4509910"/>
          </a:xfrm>
        </p:spPr>
        <p:txBody>
          <a:bodyPr>
            <a:noAutofit/>
          </a:bodyPr>
          <a:lstStyle/>
          <a:p>
            <a:r>
              <a:rPr lang="en-US" sz="3200" dirty="0"/>
              <a:t>LLF </a:t>
            </a:r>
            <a:r>
              <a:rPr lang="en-US" sz="3200" dirty="0" smtClean="0"/>
              <a:t>virtual </a:t>
            </a:r>
            <a:r>
              <a:rPr lang="en-US" sz="3200" dirty="0"/>
              <a:t>sensor definition </a:t>
            </a:r>
            <a:endParaRPr lang="en-US" sz="3200" dirty="0" smtClean="0"/>
          </a:p>
          <a:p>
            <a:pPr lvl="1"/>
            <a:r>
              <a:rPr lang="en-US" sz="2800" dirty="0" smtClean="0"/>
              <a:t>Two </a:t>
            </a:r>
            <a:r>
              <a:rPr lang="en-US" sz="2800" dirty="0"/>
              <a:t>data providers (source streams</a:t>
            </a:r>
            <a:r>
              <a:rPr lang="en-US" sz="2800" dirty="0" smtClean="0"/>
              <a:t>)</a:t>
            </a:r>
          </a:p>
          <a:p>
            <a:pPr lvl="1"/>
            <a:r>
              <a:rPr lang="en-US" sz="2800" dirty="0" smtClean="0"/>
              <a:t>Produce </a:t>
            </a:r>
            <a:r>
              <a:rPr lang="en-US" sz="2800" dirty="0"/>
              <a:t>events only when the </a:t>
            </a:r>
            <a:r>
              <a:rPr lang="en-US" sz="2800" dirty="0" smtClean="0"/>
              <a:t>fusion conditions are satisfied</a:t>
            </a:r>
          </a:p>
          <a:p>
            <a:pPr lvl="2"/>
            <a:r>
              <a:rPr lang="en-US" sz="2400" dirty="0" smtClean="0"/>
              <a:t>A </a:t>
            </a:r>
            <a:r>
              <a:rPr lang="en-US" sz="2400" dirty="0"/>
              <a:t>person and smoke are detected, </a:t>
            </a:r>
            <a:r>
              <a:rPr lang="en-US" sz="2400" dirty="0" smtClean="0"/>
              <a:t>concurrently</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431</a:t>
            </a:fld>
            <a:endParaRPr lang="en-US"/>
          </a:p>
        </p:txBody>
      </p:sp>
      <p:graphicFrame>
        <p:nvGraphicFramePr>
          <p:cNvPr id="4" name="Table 3"/>
          <p:cNvGraphicFramePr>
            <a:graphicFrameLocks noGrp="1"/>
          </p:cNvGraphicFramePr>
          <p:nvPr>
            <p:extLst/>
          </p:nvPr>
        </p:nvGraphicFramePr>
        <p:xfrm>
          <a:off x="1758336" y="3772232"/>
          <a:ext cx="6375470" cy="1531287"/>
        </p:xfrm>
        <a:graphic>
          <a:graphicData uri="http://schemas.openxmlformats.org/drawingml/2006/table">
            <a:tbl>
              <a:tblPr>
                <a:tableStyleId>{21E4AEA4-8DFA-4A89-87EB-49C32662AFE0}</a:tableStyleId>
              </a:tblPr>
              <a:tblGrid>
                <a:gridCol w="6375470"/>
              </a:tblGrid>
              <a:tr h="1531287">
                <a:tc>
                  <a:txBody>
                    <a:bodyPr/>
                    <a:lstStyle/>
                    <a:p>
                      <a:pPr marL="180000"/>
                      <a:r>
                        <a:rPr lang="en-US" sz="2000" dirty="0" smtClean="0">
                          <a:latin typeface="Courier New" panose="02070309020205020404" pitchFamily="49" charset="0"/>
                          <a:cs typeface="Courier New" panose="02070309020205020404" pitchFamily="49" charset="0"/>
                        </a:rPr>
                        <a:t>SELECT source1. </a:t>
                      </a:r>
                      <a:r>
                        <a:rPr lang="en-US" sz="2000" dirty="0" err="1" smtClean="0">
                          <a:latin typeface="Courier New" panose="02070309020205020404" pitchFamily="49" charset="0"/>
                          <a:cs typeface="Courier New" panose="02070309020205020404" pitchFamily="49" charset="0"/>
                        </a:rPr>
                        <a:t>NumberOfPersons</a:t>
                      </a:r>
                      <a:r>
                        <a:rPr lang="en-US" sz="2000" dirty="0" smtClean="0">
                          <a:latin typeface="Courier New" panose="02070309020205020404" pitchFamily="49" charset="0"/>
                          <a:cs typeface="Courier New" panose="02070309020205020404" pitchFamily="49" charset="0"/>
                        </a:rPr>
                        <a:t> AS v1,</a:t>
                      </a:r>
                    </a:p>
                    <a:p>
                      <a:pPr marL="180000"/>
                      <a:r>
                        <a:rPr lang="en-US" sz="2000" dirty="0" smtClean="0">
                          <a:latin typeface="Courier New" panose="02070309020205020404" pitchFamily="49" charset="0"/>
                          <a:cs typeface="Courier New" panose="02070309020205020404" pitchFamily="49" charset="0"/>
                        </a:rPr>
                        <a:t>       source2. </a:t>
                      </a:r>
                      <a:r>
                        <a:rPr lang="en-US" sz="2000" dirty="0" err="1" smtClean="0">
                          <a:latin typeface="Courier New" panose="02070309020205020404" pitchFamily="49" charset="0"/>
                          <a:cs typeface="Courier New" panose="02070309020205020404" pitchFamily="49" charset="0"/>
                        </a:rPr>
                        <a:t>ExistenceOfSmoke</a:t>
                      </a:r>
                      <a:r>
                        <a:rPr lang="en-US" sz="2000" dirty="0" smtClean="0">
                          <a:latin typeface="Courier New" panose="02070309020205020404" pitchFamily="49" charset="0"/>
                          <a:cs typeface="Courier New" panose="02070309020205020404" pitchFamily="49" charset="0"/>
                        </a:rPr>
                        <a:t> AS v2</a:t>
                      </a:r>
                    </a:p>
                    <a:p>
                      <a:pPr marL="180000"/>
                      <a:r>
                        <a:rPr lang="en-US" sz="2000" dirty="0" smtClean="0">
                          <a:latin typeface="Courier New" panose="02070309020205020404" pitchFamily="49" charset="0"/>
                          <a:cs typeface="Courier New" panose="02070309020205020404" pitchFamily="49" charset="0"/>
                        </a:rPr>
                        <a:t>FROM source1, source2</a:t>
                      </a:r>
                    </a:p>
                    <a:p>
                      <a:pPr marL="180000"/>
                      <a:r>
                        <a:rPr lang="en-US" sz="2000" dirty="0" smtClean="0">
                          <a:latin typeface="Courier New" panose="02070309020205020404" pitchFamily="49" charset="0"/>
                          <a:cs typeface="Courier New" panose="02070309020205020404" pitchFamily="49" charset="0"/>
                        </a:rPr>
                        <a:t>WHERE v1 &gt; 0 AND v2 = "true"</a:t>
                      </a:r>
                    </a:p>
                  </a:txBody>
                  <a:tcPr anchor="ctr"/>
                </a:tc>
              </a:tr>
            </a:tbl>
          </a:graphicData>
        </a:graphic>
      </p:graphicFrame>
    </p:spTree>
    <p:extLst>
      <p:ext uri="{BB962C8B-B14F-4D97-AF65-F5344CB8AC3E}">
        <p14:creationId xmlns:p14="http://schemas.microsoft.com/office/powerpoint/2010/main" val="972582553"/>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Level Fusion </a:t>
            </a:r>
            <a:r>
              <a:rPr lang="en-US" dirty="0" smtClean="0"/>
              <a:t>(5)</a:t>
            </a:r>
            <a:endParaRPr lang="en-US" dirty="0"/>
          </a:p>
        </p:txBody>
      </p:sp>
      <p:sp>
        <p:nvSpPr>
          <p:cNvPr id="3" name="Content Placeholder 2"/>
          <p:cNvSpPr>
            <a:spLocks noGrp="1"/>
          </p:cNvSpPr>
          <p:nvPr>
            <p:ph idx="1"/>
          </p:nvPr>
        </p:nvSpPr>
        <p:spPr>
          <a:xfrm>
            <a:off x="1097280" y="1845734"/>
            <a:ext cx="10058400" cy="4509910"/>
          </a:xfrm>
        </p:spPr>
        <p:txBody>
          <a:bodyPr>
            <a:noAutofit/>
          </a:bodyPr>
          <a:lstStyle/>
          <a:p>
            <a:r>
              <a:rPr lang="en-US" sz="3200" dirty="0" smtClean="0"/>
              <a:t>Fusion</a:t>
            </a:r>
          </a:p>
          <a:p>
            <a:pPr lvl="1"/>
            <a:r>
              <a:rPr lang="en-US" sz="2800" dirty="0" smtClean="0"/>
              <a:t>Results </a:t>
            </a:r>
            <a:r>
              <a:rPr lang="en-US" sz="2800" dirty="0"/>
              <a:t>provided by taking into account the inputs from both the sensors</a:t>
            </a:r>
          </a:p>
          <a:p>
            <a:pPr lvl="1"/>
            <a:r>
              <a:rPr lang="en-US" sz="2800" dirty="0" smtClean="0"/>
              <a:t>More </a:t>
            </a:r>
            <a:r>
              <a:rPr lang="en-US" sz="2800" dirty="0"/>
              <a:t>processing components, sensors, sensor types and more complex fusion conditions can be </a:t>
            </a:r>
            <a:r>
              <a:rPr lang="en-US" sz="2800" dirty="0" smtClean="0"/>
              <a:t>integrated</a:t>
            </a:r>
            <a:r>
              <a:rPr lang="en-US" sz="2800" dirty="0"/>
              <a:t> into the system</a:t>
            </a:r>
          </a:p>
          <a:p>
            <a:r>
              <a:rPr lang="en-US" sz="3200" dirty="0" smtClean="0"/>
              <a:t>Low </a:t>
            </a:r>
            <a:r>
              <a:rPr lang="en-US" sz="3200" dirty="0"/>
              <a:t>Level Fusion</a:t>
            </a:r>
          </a:p>
          <a:p>
            <a:pPr lvl="1"/>
            <a:r>
              <a:rPr lang="en-US" sz="2800" dirty="0" smtClean="0"/>
              <a:t>Allow </a:t>
            </a:r>
            <a:r>
              <a:rPr lang="en-US" sz="2800" dirty="0"/>
              <a:t>only important information to be forwarded to the upper </a:t>
            </a:r>
            <a:r>
              <a:rPr lang="en-US" sz="2800" dirty="0" smtClean="0"/>
              <a:t>layers</a:t>
            </a:r>
          </a:p>
          <a:p>
            <a:r>
              <a:rPr lang="en-US" sz="3200" dirty="0" smtClean="0"/>
              <a:t>No </a:t>
            </a:r>
            <a:r>
              <a:rPr lang="en-US" sz="3200" dirty="0"/>
              <a:t>semantic enrichment </a:t>
            </a:r>
            <a:r>
              <a:rPr lang="en-US" sz="3200" dirty="0" smtClean="0"/>
              <a:t>so far</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432</a:t>
            </a:fld>
            <a:endParaRPr lang="en-US"/>
          </a:p>
        </p:txBody>
      </p:sp>
    </p:spTree>
    <p:extLst>
      <p:ext uri="{BB962C8B-B14F-4D97-AF65-F5344CB8AC3E}">
        <p14:creationId xmlns:p14="http://schemas.microsoft.com/office/powerpoint/2010/main" val="235728794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t>
            </a:r>
            <a:r>
              <a:rPr lang="en-US" dirty="0" smtClean="0"/>
              <a:t>Architecture (1)</a:t>
            </a:r>
            <a:endParaRPr lang="en-US" dirty="0"/>
          </a:p>
        </p:txBody>
      </p:sp>
      <p:sp>
        <p:nvSpPr>
          <p:cNvPr id="3" name="Content Placeholder 2"/>
          <p:cNvSpPr>
            <a:spLocks noGrp="1"/>
          </p:cNvSpPr>
          <p:nvPr>
            <p:ph idx="1"/>
          </p:nvPr>
        </p:nvSpPr>
        <p:spPr>
          <a:xfrm>
            <a:off x="1098000" y="1846800"/>
            <a:ext cx="10515600" cy="4895850"/>
          </a:xfrm>
        </p:spPr>
        <p:txBody>
          <a:bodyPr>
            <a:noAutofit/>
          </a:bodyPr>
          <a:lstStyle/>
          <a:p>
            <a:r>
              <a:rPr lang="en-US" sz="2400" dirty="0" smtClean="0"/>
              <a:t>From theory to practice</a:t>
            </a:r>
          </a:p>
          <a:p>
            <a:r>
              <a:rPr lang="en-US" sz="2400" dirty="0" smtClean="0"/>
              <a:t>Address </a:t>
            </a:r>
            <a:r>
              <a:rPr lang="en-US" sz="2400" dirty="0"/>
              <a:t>matters that correspond to all JDL </a:t>
            </a:r>
            <a:r>
              <a:rPr lang="en-US" sz="2400" dirty="0" smtClean="0"/>
              <a:t>levels</a:t>
            </a:r>
          </a:p>
        </p:txBody>
      </p:sp>
      <p:sp>
        <p:nvSpPr>
          <p:cNvPr id="34" name="Date Placeholder 33"/>
          <p:cNvSpPr>
            <a:spLocks noGrp="1"/>
          </p:cNvSpPr>
          <p:nvPr>
            <p:ph type="dt" sz="half" idx="10"/>
          </p:nvPr>
        </p:nvSpPr>
        <p:spPr/>
        <p:txBody>
          <a:bodyPr/>
          <a:lstStyle/>
          <a:p>
            <a:r>
              <a:rPr lang="en-US" smtClean="0"/>
              <a:t>Chapter 5</a:t>
            </a:r>
            <a:endParaRPr lang="en-US"/>
          </a:p>
        </p:txBody>
      </p:sp>
      <p:sp>
        <p:nvSpPr>
          <p:cNvPr id="35" name="Footer Placeholder 34"/>
          <p:cNvSpPr>
            <a:spLocks noGrp="1"/>
          </p:cNvSpPr>
          <p:nvPr>
            <p:ph type="ftr" sz="quarter" idx="11"/>
          </p:nvPr>
        </p:nvSpPr>
        <p:spPr/>
        <p:txBody>
          <a:bodyPr/>
          <a:lstStyle/>
          <a:p>
            <a:r>
              <a:rPr lang="en-US" smtClean="0"/>
              <a:t>Materializing the Web of Linked Data</a:t>
            </a:r>
            <a:endParaRPr lang="en-US"/>
          </a:p>
        </p:txBody>
      </p:sp>
      <p:sp>
        <p:nvSpPr>
          <p:cNvPr id="36" name="Slide Number Placeholder 35"/>
          <p:cNvSpPr>
            <a:spLocks noGrp="1"/>
          </p:cNvSpPr>
          <p:nvPr>
            <p:ph type="sldNum" sz="quarter" idx="12"/>
          </p:nvPr>
        </p:nvSpPr>
        <p:spPr/>
        <p:txBody>
          <a:bodyPr/>
          <a:lstStyle/>
          <a:p>
            <a:fld id="{93ECB2FE-F275-4179-BB2C-35EE9387AA7C}" type="slidenum">
              <a:rPr lang="en-US" smtClean="0"/>
              <a:pPr/>
              <a:t>433</a:t>
            </a:fld>
            <a:endParaRPr lang="en-US"/>
          </a:p>
        </p:txBody>
      </p:sp>
      <p:grpSp>
        <p:nvGrpSpPr>
          <p:cNvPr id="4" name="Group 3"/>
          <p:cNvGrpSpPr/>
          <p:nvPr/>
        </p:nvGrpSpPr>
        <p:grpSpPr>
          <a:xfrm>
            <a:off x="1868086" y="2739263"/>
            <a:ext cx="8455827" cy="3663761"/>
            <a:chOff x="2633663" y="1206500"/>
            <a:chExt cx="7727950" cy="3111500"/>
          </a:xfrm>
        </p:grpSpPr>
        <p:sp>
          <p:nvSpPr>
            <p:cNvPr id="5" name="Rectangle 4"/>
            <p:cNvSpPr/>
            <p:nvPr/>
          </p:nvSpPr>
          <p:spPr>
            <a:xfrm>
              <a:off x="3616325" y="1225550"/>
              <a:ext cx="5380038" cy="29591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6" name="Rectangle 5"/>
            <p:cNvSpPr/>
            <p:nvPr/>
          </p:nvSpPr>
          <p:spPr>
            <a:xfrm>
              <a:off x="3770313" y="1447800"/>
              <a:ext cx="1158875" cy="628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0</a:t>
              </a:r>
            </a:p>
            <a:p>
              <a:pPr algn="ctr">
                <a:defRPr/>
              </a:pPr>
              <a:r>
                <a:rPr lang="en-US" sz="1200" dirty="0" err="1">
                  <a:solidFill>
                    <a:prstClr val="black"/>
                  </a:solidFill>
                  <a:cs typeface="Times New Roman" panose="02020603050405020304" pitchFamily="18" charset="0"/>
                </a:rPr>
                <a:t>Subobject</a:t>
              </a:r>
              <a:r>
                <a:rPr lang="en-US" sz="1200" dirty="0">
                  <a:solidFill>
                    <a:prstClr val="black"/>
                  </a:solidFill>
                  <a:cs typeface="Times New Roman" panose="02020603050405020304" pitchFamily="18" charset="0"/>
                </a:rPr>
                <a:t> data refinement</a:t>
              </a:r>
              <a:endParaRPr lang="el-GR" sz="1200" dirty="0">
                <a:solidFill>
                  <a:prstClr val="black"/>
                </a:solidFill>
                <a:cs typeface="Times New Roman" panose="02020603050405020304" pitchFamily="18" charset="0"/>
              </a:endParaRPr>
            </a:p>
          </p:txBody>
        </p:sp>
        <p:sp>
          <p:nvSpPr>
            <p:cNvPr id="7" name="Rectangle 6"/>
            <p:cNvSpPr/>
            <p:nvPr/>
          </p:nvSpPr>
          <p:spPr>
            <a:xfrm>
              <a:off x="5057775" y="1452563"/>
              <a:ext cx="1157288" cy="6238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1</a:t>
              </a:r>
            </a:p>
            <a:p>
              <a:pPr algn="ctr">
                <a:defRPr/>
              </a:pPr>
              <a:r>
                <a:rPr lang="en-US" sz="1200" dirty="0">
                  <a:solidFill>
                    <a:prstClr val="black"/>
                  </a:solidFill>
                  <a:cs typeface="Times New Roman" panose="02020603050405020304" pitchFamily="18" charset="0"/>
                </a:rPr>
                <a:t>Object refinement</a:t>
              </a:r>
              <a:endParaRPr lang="el-GR" sz="1200" dirty="0">
                <a:solidFill>
                  <a:prstClr val="black"/>
                </a:solidFill>
                <a:cs typeface="Times New Roman" panose="02020603050405020304" pitchFamily="18" charset="0"/>
              </a:endParaRPr>
            </a:p>
          </p:txBody>
        </p:sp>
        <p:sp>
          <p:nvSpPr>
            <p:cNvPr id="8" name="Rectangle 7"/>
            <p:cNvSpPr/>
            <p:nvPr/>
          </p:nvSpPr>
          <p:spPr>
            <a:xfrm>
              <a:off x="6345238" y="1447800"/>
              <a:ext cx="1157287" cy="628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2</a:t>
              </a:r>
            </a:p>
            <a:p>
              <a:pPr algn="ctr">
                <a:defRPr/>
              </a:pPr>
              <a:r>
                <a:rPr lang="en-US" sz="1200" dirty="0">
                  <a:solidFill>
                    <a:prstClr val="black"/>
                  </a:solidFill>
                  <a:cs typeface="Times New Roman" panose="02020603050405020304" pitchFamily="18" charset="0"/>
                </a:rPr>
                <a:t>Situation refinement</a:t>
              </a:r>
              <a:endParaRPr lang="el-GR" sz="1200" dirty="0">
                <a:solidFill>
                  <a:prstClr val="black"/>
                </a:solidFill>
                <a:cs typeface="Times New Roman" panose="02020603050405020304" pitchFamily="18" charset="0"/>
              </a:endParaRPr>
            </a:p>
          </p:txBody>
        </p:sp>
        <p:sp>
          <p:nvSpPr>
            <p:cNvPr id="9" name="Rectangle 8"/>
            <p:cNvSpPr/>
            <p:nvPr/>
          </p:nvSpPr>
          <p:spPr>
            <a:xfrm>
              <a:off x="7632700" y="1447800"/>
              <a:ext cx="1158875" cy="628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3</a:t>
              </a:r>
            </a:p>
            <a:p>
              <a:pPr algn="ctr">
                <a:defRPr/>
              </a:pPr>
              <a:r>
                <a:rPr lang="en-US" sz="1200" dirty="0">
                  <a:solidFill>
                    <a:prstClr val="black"/>
                  </a:solidFill>
                  <a:cs typeface="Times New Roman" panose="02020603050405020304" pitchFamily="18" charset="0"/>
                </a:rPr>
                <a:t>Impact assessment</a:t>
              </a:r>
              <a:endParaRPr lang="el-GR" sz="1200" dirty="0">
                <a:solidFill>
                  <a:prstClr val="black"/>
                </a:solidFill>
                <a:cs typeface="Times New Roman" panose="02020603050405020304" pitchFamily="18" charset="0"/>
              </a:endParaRPr>
            </a:p>
          </p:txBody>
        </p:sp>
        <p:sp>
          <p:nvSpPr>
            <p:cNvPr id="10" name="Rectangle 9"/>
            <p:cNvSpPr/>
            <p:nvPr/>
          </p:nvSpPr>
          <p:spPr>
            <a:xfrm>
              <a:off x="5080000" y="3509963"/>
              <a:ext cx="1181100" cy="8080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Level 4</a:t>
              </a:r>
            </a:p>
            <a:p>
              <a:pPr algn="ctr">
                <a:defRPr/>
              </a:pPr>
              <a:r>
                <a:rPr lang="en-US" sz="1200" dirty="0">
                  <a:solidFill>
                    <a:prstClr val="black"/>
                  </a:solidFill>
                  <a:cs typeface="Times New Roman" panose="02020603050405020304" pitchFamily="18" charset="0"/>
                </a:rPr>
                <a:t>Process refinement</a:t>
              </a:r>
              <a:endParaRPr lang="el-GR" sz="1200" dirty="0">
                <a:solidFill>
                  <a:prstClr val="black"/>
                </a:solidFill>
                <a:cs typeface="Times New Roman" panose="02020603050405020304" pitchFamily="18" charset="0"/>
              </a:endParaRPr>
            </a:p>
          </p:txBody>
        </p:sp>
        <p:sp>
          <p:nvSpPr>
            <p:cNvPr id="11" name="TextBox 7"/>
            <p:cNvSpPr txBox="1">
              <a:spLocks noChangeArrowheads="1"/>
            </p:cNvSpPr>
            <p:nvPr/>
          </p:nvSpPr>
          <p:spPr bwMode="auto">
            <a:xfrm>
              <a:off x="9539288" y="1922463"/>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200">
                  <a:solidFill>
                    <a:prstClr val="black"/>
                  </a:solidFill>
                  <a:latin typeface="Calibri" panose="020F0502020204030204"/>
                  <a:cs typeface="Times New Roman" panose="02020603050405020304" pitchFamily="18" charset="0"/>
                </a:rPr>
                <a:t>Users</a:t>
              </a:r>
              <a:endParaRPr lang="el-GR" altLang="el-GR" sz="1200">
                <a:solidFill>
                  <a:prstClr val="black"/>
                </a:solidFill>
                <a:latin typeface="Calibri" panose="020F0502020204030204"/>
                <a:cs typeface="Times New Roman" panose="02020603050405020304" pitchFamily="18" charset="0"/>
              </a:endParaRPr>
            </a:p>
          </p:txBody>
        </p:sp>
        <p:sp>
          <p:nvSpPr>
            <p:cNvPr id="12" name="Left-Right Arrow 11"/>
            <p:cNvSpPr/>
            <p:nvPr/>
          </p:nvSpPr>
          <p:spPr>
            <a:xfrm>
              <a:off x="3309938" y="2649538"/>
              <a:ext cx="290512"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13" name="Left-Right Arrow 12"/>
            <p:cNvSpPr/>
            <p:nvPr/>
          </p:nvSpPr>
          <p:spPr>
            <a:xfrm>
              <a:off x="3625850" y="2570163"/>
              <a:ext cx="5384800" cy="2921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grpSp>
          <p:nvGrpSpPr>
            <p:cNvPr id="14" name="Group 34"/>
            <p:cNvGrpSpPr>
              <a:grpSpLocks/>
            </p:cNvGrpSpPr>
            <p:nvPr/>
          </p:nvGrpSpPr>
          <p:grpSpPr bwMode="auto">
            <a:xfrm>
              <a:off x="6772275" y="3041650"/>
              <a:ext cx="2092325" cy="1036638"/>
              <a:chOff x="7030943" y="4488655"/>
              <a:chExt cx="2092516" cy="1036320"/>
            </a:xfrm>
          </p:grpSpPr>
          <p:sp>
            <p:nvSpPr>
              <p:cNvPr id="31" name="Rectangle 30"/>
              <p:cNvSpPr/>
              <p:nvPr/>
            </p:nvSpPr>
            <p:spPr>
              <a:xfrm>
                <a:off x="7030943" y="4488655"/>
                <a:ext cx="2092516" cy="1036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Database management system</a:t>
                </a:r>
                <a:endParaRPr lang="el-GR" sz="1200" dirty="0">
                  <a:solidFill>
                    <a:prstClr val="black"/>
                  </a:solidFill>
                  <a:cs typeface="Times New Roman" panose="02020603050405020304" pitchFamily="18" charset="0"/>
                </a:endParaRPr>
              </a:p>
            </p:txBody>
          </p:sp>
          <p:sp>
            <p:nvSpPr>
              <p:cNvPr id="32" name="Flowchart: Magnetic Disk 31"/>
              <p:cNvSpPr/>
              <p:nvPr/>
            </p:nvSpPr>
            <p:spPr>
              <a:xfrm>
                <a:off x="7199233" y="4748925"/>
                <a:ext cx="841452" cy="730026"/>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Node</a:t>
                </a:r>
              </a:p>
              <a:p>
                <a:pPr algn="ctr">
                  <a:defRPr/>
                </a:pPr>
                <a:r>
                  <a:rPr lang="en-US" sz="1200" dirty="0">
                    <a:solidFill>
                      <a:prstClr val="black"/>
                    </a:solidFill>
                    <a:cs typeface="Times New Roman" panose="02020603050405020304" pitchFamily="18" charset="0"/>
                  </a:rPr>
                  <a:t>databases</a:t>
                </a:r>
                <a:endParaRPr lang="el-GR" sz="1200" dirty="0">
                  <a:solidFill>
                    <a:prstClr val="black"/>
                  </a:solidFill>
                  <a:cs typeface="Times New Roman" panose="02020603050405020304" pitchFamily="18" charset="0"/>
                </a:endParaRPr>
              </a:p>
            </p:txBody>
          </p:sp>
          <p:sp>
            <p:nvSpPr>
              <p:cNvPr id="33" name="Flowchart: Magnetic Disk 32"/>
              <p:cNvSpPr/>
              <p:nvPr/>
            </p:nvSpPr>
            <p:spPr>
              <a:xfrm>
                <a:off x="8132769" y="4748925"/>
                <a:ext cx="843040" cy="730026"/>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prstClr val="black"/>
                    </a:solidFill>
                    <a:cs typeface="Times New Roman" panose="02020603050405020304" pitchFamily="18" charset="0"/>
                  </a:rPr>
                  <a:t>Central</a:t>
                </a:r>
              </a:p>
              <a:p>
                <a:pPr algn="ctr">
                  <a:defRPr/>
                </a:pPr>
                <a:r>
                  <a:rPr lang="en-US" sz="1200" dirty="0">
                    <a:solidFill>
                      <a:prstClr val="black"/>
                    </a:solidFill>
                    <a:cs typeface="Times New Roman" panose="02020603050405020304" pitchFamily="18" charset="0"/>
                  </a:rPr>
                  <a:t>database</a:t>
                </a:r>
                <a:endParaRPr lang="el-GR" sz="1200" dirty="0">
                  <a:solidFill>
                    <a:prstClr val="black"/>
                  </a:solidFill>
                  <a:cs typeface="Times New Roman" panose="02020603050405020304" pitchFamily="18" charset="0"/>
                </a:endParaRPr>
              </a:p>
            </p:txBody>
          </p:sp>
        </p:grpSp>
        <p:sp>
          <p:nvSpPr>
            <p:cNvPr id="15" name="TextBox 24"/>
            <p:cNvSpPr txBox="1">
              <a:spLocks noChangeArrowheads="1"/>
            </p:cNvSpPr>
            <p:nvPr/>
          </p:nvSpPr>
          <p:spPr bwMode="auto">
            <a:xfrm>
              <a:off x="5573713" y="1206500"/>
              <a:ext cx="1412875" cy="23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200" dirty="0">
                  <a:solidFill>
                    <a:prstClr val="white"/>
                  </a:solidFill>
                  <a:latin typeface="Calibri" panose="020F0502020204030204"/>
                  <a:cs typeface="Times New Roman" panose="02020603050405020304" pitchFamily="18" charset="0"/>
                </a:rPr>
                <a:t>Data fusion domain</a:t>
              </a:r>
              <a:endParaRPr lang="el-GR" altLang="el-GR" sz="1200" dirty="0">
                <a:solidFill>
                  <a:prstClr val="white"/>
                </a:solidFill>
                <a:latin typeface="Calibri" panose="020F0502020204030204"/>
                <a:cs typeface="Times New Roman" panose="02020603050405020304" pitchFamily="18" charset="0"/>
              </a:endParaRPr>
            </a:p>
          </p:txBody>
        </p:sp>
        <p:sp>
          <p:nvSpPr>
            <p:cNvPr id="16" name="Left-Right Arrow 15"/>
            <p:cNvSpPr/>
            <p:nvPr/>
          </p:nvSpPr>
          <p:spPr>
            <a:xfrm>
              <a:off x="9018588" y="2643188"/>
              <a:ext cx="290512" cy="14763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17" name="Rounded Rectangle 16"/>
            <p:cNvSpPr/>
            <p:nvPr/>
          </p:nvSpPr>
          <p:spPr>
            <a:xfrm>
              <a:off x="4081463" y="2005013"/>
              <a:ext cx="1344612" cy="5508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Signal processing components</a:t>
              </a:r>
            </a:p>
            <a:p>
              <a:pPr algn="ctr">
                <a:defRPr/>
              </a:pPr>
              <a:endParaRPr lang="en-US" sz="1200" dirty="0">
                <a:solidFill>
                  <a:prstClr val="black"/>
                </a:solidFill>
                <a:cs typeface="Times New Roman" panose="02020603050405020304" pitchFamily="18" charset="0"/>
              </a:endParaRPr>
            </a:p>
          </p:txBody>
        </p:sp>
        <p:sp>
          <p:nvSpPr>
            <p:cNvPr id="18" name="Up-Down Arrow 17"/>
            <p:cNvSpPr/>
            <p:nvPr/>
          </p:nvSpPr>
          <p:spPr>
            <a:xfrm>
              <a:off x="4933950" y="244157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19" name="Up-Down Arrow 18"/>
            <p:cNvSpPr/>
            <p:nvPr/>
          </p:nvSpPr>
          <p:spPr>
            <a:xfrm>
              <a:off x="7754938" y="2801938"/>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0" name="Rounded Rectangle 19"/>
            <p:cNvSpPr/>
            <p:nvPr/>
          </p:nvSpPr>
          <p:spPr>
            <a:xfrm>
              <a:off x="2633663" y="1885950"/>
              <a:ext cx="676275" cy="21351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1200" dirty="0">
                <a:solidFill>
                  <a:prstClr val="black"/>
                </a:solidFill>
                <a:cs typeface="Times New Roman" panose="02020603050405020304" pitchFamily="18" charset="0"/>
              </a:endParaRPr>
            </a:p>
            <a:p>
              <a:pPr algn="ctr">
                <a:defRPr/>
              </a:pPr>
              <a:r>
                <a:rPr lang="en-US" sz="1200" dirty="0">
                  <a:solidFill>
                    <a:prstClr val="black"/>
                  </a:solidFill>
                  <a:cs typeface="Times New Roman" panose="02020603050405020304" pitchFamily="18" charset="0"/>
                </a:rPr>
                <a:t>Sensor</a:t>
              </a:r>
            </a:p>
            <a:p>
              <a:pPr algn="ctr">
                <a:defRPr/>
              </a:pPr>
              <a:r>
                <a:rPr lang="en-US" sz="1200" dirty="0">
                  <a:solidFill>
                    <a:prstClr val="black"/>
                  </a:solidFill>
                  <a:cs typeface="Times New Roman" panose="02020603050405020304" pitchFamily="18" charset="0"/>
                </a:rPr>
                <a:t>Layer</a:t>
              </a:r>
            </a:p>
            <a:p>
              <a:pPr algn="ctr">
                <a:defRPr/>
              </a:pPr>
              <a:endParaRPr lang="en-US" sz="1200" dirty="0">
                <a:solidFill>
                  <a:prstClr val="black"/>
                </a:solidFill>
                <a:cs typeface="Times New Roman" panose="02020603050405020304" pitchFamily="18" charset="0"/>
              </a:endParaRPr>
            </a:p>
          </p:txBody>
        </p:sp>
        <p:sp>
          <p:nvSpPr>
            <p:cNvPr id="21" name="Rounded Rectangle 20"/>
            <p:cNvSpPr/>
            <p:nvPr/>
          </p:nvSpPr>
          <p:spPr>
            <a:xfrm>
              <a:off x="6546850" y="2003425"/>
              <a:ext cx="881063" cy="55245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Tracking &amp; Tracing</a:t>
              </a:r>
            </a:p>
            <a:p>
              <a:pPr algn="ctr">
                <a:defRPr/>
              </a:pPr>
              <a:endParaRPr lang="en-US" sz="1200" dirty="0">
                <a:solidFill>
                  <a:prstClr val="black"/>
                </a:solidFill>
                <a:cs typeface="Times New Roman" panose="02020603050405020304" pitchFamily="18" charset="0"/>
              </a:endParaRPr>
            </a:p>
          </p:txBody>
        </p:sp>
        <p:sp>
          <p:nvSpPr>
            <p:cNvPr id="22" name="Rounded Rectangle 21"/>
            <p:cNvSpPr/>
            <p:nvPr/>
          </p:nvSpPr>
          <p:spPr>
            <a:xfrm>
              <a:off x="7377113" y="2005013"/>
              <a:ext cx="1089025" cy="5508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High Level Fusion Node</a:t>
              </a:r>
            </a:p>
            <a:p>
              <a:pPr algn="ctr">
                <a:defRPr/>
              </a:pPr>
              <a:endParaRPr lang="en-US" sz="1200" dirty="0">
                <a:solidFill>
                  <a:prstClr val="black"/>
                </a:solidFill>
                <a:cs typeface="Times New Roman" panose="02020603050405020304" pitchFamily="18" charset="0"/>
              </a:endParaRPr>
            </a:p>
          </p:txBody>
        </p:sp>
        <p:sp>
          <p:nvSpPr>
            <p:cNvPr id="23" name="Rounded Rectangle 22"/>
            <p:cNvSpPr/>
            <p:nvPr/>
          </p:nvSpPr>
          <p:spPr>
            <a:xfrm>
              <a:off x="9320213" y="2198688"/>
              <a:ext cx="1041400" cy="11096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Central Node (Common Operational Picture)</a:t>
              </a:r>
            </a:p>
          </p:txBody>
        </p:sp>
        <p:sp>
          <p:nvSpPr>
            <p:cNvPr id="24" name="Rounded Rectangle 23"/>
            <p:cNvSpPr/>
            <p:nvPr/>
          </p:nvSpPr>
          <p:spPr>
            <a:xfrm>
              <a:off x="4635500" y="3024188"/>
              <a:ext cx="1579563" cy="55086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Ontologies/Semantic Fusion</a:t>
              </a:r>
            </a:p>
            <a:p>
              <a:pPr algn="ctr">
                <a:defRPr/>
              </a:pPr>
              <a:endParaRPr lang="en-US" sz="1200" dirty="0">
                <a:solidFill>
                  <a:prstClr val="black"/>
                </a:solidFill>
                <a:cs typeface="Times New Roman" panose="02020603050405020304" pitchFamily="18" charset="0"/>
              </a:endParaRPr>
            </a:p>
          </p:txBody>
        </p:sp>
        <p:sp>
          <p:nvSpPr>
            <p:cNvPr id="25" name="Rounded Rectangle 24"/>
            <p:cNvSpPr/>
            <p:nvPr/>
          </p:nvSpPr>
          <p:spPr>
            <a:xfrm>
              <a:off x="4056063" y="3308350"/>
              <a:ext cx="1052512" cy="55245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Control Node</a:t>
              </a:r>
            </a:p>
            <a:p>
              <a:pPr algn="ctr">
                <a:defRPr/>
              </a:pPr>
              <a:endParaRPr lang="en-US" sz="1200" dirty="0">
                <a:solidFill>
                  <a:prstClr val="black"/>
                </a:solidFill>
                <a:cs typeface="Times New Roman" panose="02020603050405020304" pitchFamily="18" charset="0"/>
              </a:endParaRPr>
            </a:p>
          </p:txBody>
        </p:sp>
        <p:sp>
          <p:nvSpPr>
            <p:cNvPr id="26" name="Up-Down Arrow 25"/>
            <p:cNvSpPr/>
            <p:nvPr/>
          </p:nvSpPr>
          <p:spPr>
            <a:xfrm>
              <a:off x="7831138" y="2444750"/>
              <a:ext cx="128587"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7" name="Up-Down Arrow 26"/>
            <p:cNvSpPr/>
            <p:nvPr/>
          </p:nvSpPr>
          <p:spPr>
            <a:xfrm>
              <a:off x="6938963" y="2443163"/>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28" name="Rounded Rectangle 27"/>
            <p:cNvSpPr/>
            <p:nvPr/>
          </p:nvSpPr>
          <p:spPr>
            <a:xfrm>
              <a:off x="5540375" y="2003425"/>
              <a:ext cx="1047750" cy="55245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prstClr val="black"/>
                  </a:solidFill>
                  <a:cs typeface="Times New Roman" panose="02020603050405020304" pitchFamily="18" charset="0"/>
                </a:rPr>
                <a:t>Low-Level Fusion Node</a:t>
              </a:r>
            </a:p>
            <a:p>
              <a:pPr algn="ctr">
                <a:defRPr/>
              </a:pPr>
              <a:endParaRPr lang="en-US" sz="1200" dirty="0">
                <a:solidFill>
                  <a:prstClr val="black"/>
                </a:solidFill>
                <a:cs typeface="Times New Roman" panose="02020603050405020304" pitchFamily="18" charset="0"/>
              </a:endParaRPr>
            </a:p>
          </p:txBody>
        </p:sp>
        <p:sp>
          <p:nvSpPr>
            <p:cNvPr id="29" name="Up-Down Arrow 28"/>
            <p:cNvSpPr/>
            <p:nvPr/>
          </p:nvSpPr>
          <p:spPr>
            <a:xfrm>
              <a:off x="5994400" y="244157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sp>
          <p:nvSpPr>
            <p:cNvPr id="30" name="Up-Down Arrow 29"/>
            <p:cNvSpPr/>
            <p:nvPr/>
          </p:nvSpPr>
          <p:spPr>
            <a:xfrm>
              <a:off x="5405438" y="2790825"/>
              <a:ext cx="127000" cy="238125"/>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sz="1200">
                <a:solidFill>
                  <a:prstClr val="black"/>
                </a:solidFill>
                <a:cs typeface="Times New Roman" panose="02020603050405020304" pitchFamily="18" charset="0"/>
              </a:endParaRPr>
            </a:p>
          </p:txBody>
        </p:sp>
      </p:grpSp>
    </p:spTree>
    <p:extLst>
      <p:ext uri="{BB962C8B-B14F-4D97-AF65-F5344CB8AC3E}">
        <p14:creationId xmlns:p14="http://schemas.microsoft.com/office/powerpoint/2010/main" val="49677232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a:t>Collected data is leveraged into meaningful and semantically enriched information</a:t>
            </a:r>
          </a:p>
          <a:p>
            <a:pPr lvl="1"/>
            <a:r>
              <a:rPr lang="en-US" sz="2800" dirty="0"/>
              <a:t>I.e. transformed from signals to higher level information</a:t>
            </a:r>
          </a:p>
          <a:p>
            <a:r>
              <a:rPr lang="en-US" sz="3200" dirty="0"/>
              <a:t>All levels of multi-sensor data fusion are applied to the </a:t>
            </a:r>
            <a:r>
              <a:rPr lang="en-US" sz="3200" dirty="0" smtClean="0"/>
              <a:t>data</a:t>
            </a: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434</a:t>
            </a:fld>
            <a:endParaRPr lang="en-US"/>
          </a:p>
        </p:txBody>
      </p:sp>
    </p:spTree>
    <p:extLst>
      <p:ext uri="{BB962C8B-B14F-4D97-AF65-F5344CB8AC3E}">
        <p14:creationId xmlns:p14="http://schemas.microsoft.com/office/powerpoint/2010/main" val="402921720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0 – </a:t>
            </a:r>
            <a:r>
              <a:rPr lang="en-US" sz="3200" dirty="0" err="1" smtClean="0"/>
              <a:t>Subobject</a:t>
            </a:r>
            <a:r>
              <a:rPr lang="en-US" sz="3200" dirty="0" smtClean="0"/>
              <a:t> </a:t>
            </a:r>
            <a:r>
              <a:rPr lang="en-US" sz="3200" dirty="0"/>
              <a:t>data </a:t>
            </a:r>
            <a:r>
              <a:rPr lang="en-US" sz="3200" dirty="0" smtClean="0"/>
              <a:t>refinement</a:t>
            </a:r>
          </a:p>
          <a:p>
            <a:pPr lvl="1"/>
            <a:r>
              <a:rPr lang="en-US" sz="2800" dirty="0"/>
              <a:t>Signal Processing components operate at this level</a:t>
            </a:r>
          </a:p>
          <a:p>
            <a:pPr lvl="1"/>
            <a:r>
              <a:rPr lang="en-US" sz="2800" dirty="0" smtClean="0"/>
              <a:t>System </a:t>
            </a:r>
            <a:r>
              <a:rPr lang="en-US" sz="2800" dirty="0"/>
              <a:t>collects observation </a:t>
            </a:r>
            <a:r>
              <a:rPr lang="en-US" sz="2800" dirty="0" smtClean="0"/>
              <a:t>data</a:t>
            </a:r>
          </a:p>
          <a:p>
            <a:pPr lvl="2"/>
            <a:r>
              <a:rPr lang="en-US" sz="2400" dirty="0" smtClean="0"/>
              <a:t>Sensory </a:t>
            </a:r>
            <a:r>
              <a:rPr lang="en-US" sz="2400" dirty="0"/>
              <a:t>data input mostly from Electro-Optical </a:t>
            </a:r>
            <a:r>
              <a:rPr lang="en-US" sz="2400" dirty="0" smtClean="0"/>
              <a:t>sensors</a:t>
            </a:r>
            <a:r>
              <a:rPr lang="en-US" sz="2400" dirty="0"/>
              <a:t> (e.g. cameras, microphones, etc.)</a:t>
            </a:r>
            <a:endParaRPr lang="en-US" sz="2400" dirty="0" smtClean="0"/>
          </a:p>
          <a:p>
            <a:pPr lvl="1"/>
            <a:r>
              <a:rPr lang="en-US" sz="2800" dirty="0"/>
              <a:t>Virtualizes the inputs of the sensors</a:t>
            </a:r>
          </a:p>
          <a:p>
            <a:pPr lvl="1"/>
            <a:r>
              <a:rPr lang="en-US" sz="2800" dirty="0" smtClean="0"/>
              <a:t>Performs </a:t>
            </a:r>
            <a:r>
              <a:rPr lang="en-US" sz="2800" dirty="0"/>
              <a:t>spatial and </a:t>
            </a:r>
            <a:r>
              <a:rPr lang="en-US" sz="2800" dirty="0" smtClean="0"/>
              <a:t>temporal alignment</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435</a:t>
            </a:fld>
            <a:endParaRPr lang="en-US"/>
          </a:p>
        </p:txBody>
      </p:sp>
    </p:spTree>
    <p:extLst>
      <p:ext uri="{BB962C8B-B14F-4D97-AF65-F5344CB8AC3E}">
        <p14:creationId xmlns:p14="http://schemas.microsoft.com/office/powerpoint/2010/main" val="174375115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(4)</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a:t>
            </a:r>
            <a:r>
              <a:rPr lang="en-US" sz="3200" dirty="0" smtClean="0"/>
              <a:t>1 – Object refinement</a:t>
            </a:r>
          </a:p>
          <a:p>
            <a:pPr lvl="1"/>
            <a:r>
              <a:rPr lang="en-US" sz="2800" dirty="0" smtClean="0"/>
              <a:t>System </a:t>
            </a:r>
            <a:r>
              <a:rPr lang="en-US" sz="2800" dirty="0"/>
              <a:t>analyzes the collected </a:t>
            </a:r>
            <a:r>
              <a:rPr lang="en-US" sz="2800" dirty="0" smtClean="0"/>
              <a:t>data</a:t>
            </a:r>
          </a:p>
          <a:p>
            <a:pPr lvl="1"/>
            <a:r>
              <a:rPr lang="en-US" sz="2800" dirty="0" smtClean="0"/>
              <a:t>Extracts </a:t>
            </a:r>
            <a:r>
              <a:rPr lang="en-US" sz="2800" dirty="0"/>
              <a:t>features, objects, and low level </a:t>
            </a:r>
            <a:r>
              <a:rPr lang="en-US" sz="2800" dirty="0" smtClean="0"/>
              <a:t>events</a:t>
            </a:r>
          </a:p>
          <a:p>
            <a:pPr lvl="1"/>
            <a:r>
              <a:rPr lang="en-US" sz="2800" dirty="0" smtClean="0"/>
              <a:t>Detected </a:t>
            </a:r>
            <a:r>
              <a:rPr lang="en-US" sz="2800" dirty="0"/>
              <a:t>objects may include persons or </a:t>
            </a:r>
            <a:r>
              <a:rPr lang="en-US" sz="2800" dirty="0" smtClean="0"/>
              <a:t>vehicles</a:t>
            </a:r>
          </a:p>
          <a:p>
            <a:pPr lvl="1"/>
            <a:r>
              <a:rPr lang="en-US" sz="2800" dirty="0" smtClean="0"/>
              <a:t>Low </a:t>
            </a:r>
            <a:r>
              <a:rPr lang="en-US" sz="2800" dirty="0"/>
              <a:t>level events may </a:t>
            </a:r>
            <a:r>
              <a:rPr lang="en-US" sz="2800" dirty="0" smtClean="0"/>
              <a:t>include movements</a:t>
            </a:r>
          </a:p>
          <a:p>
            <a:pPr lvl="1"/>
            <a:r>
              <a:rPr lang="en-US" sz="2800" dirty="0" smtClean="0"/>
              <a:t>Implementation </a:t>
            </a:r>
            <a:r>
              <a:rPr lang="en-US" sz="2800" dirty="0"/>
              <a:t>can be based on e.g</a:t>
            </a:r>
            <a:r>
              <a:rPr lang="en-US" sz="2800" dirty="0" smtClean="0"/>
              <a:t>. GSN</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436</a:t>
            </a:fld>
            <a:endParaRPr lang="en-US"/>
          </a:p>
        </p:txBody>
      </p:sp>
    </p:spTree>
    <p:extLst>
      <p:ext uri="{BB962C8B-B14F-4D97-AF65-F5344CB8AC3E}">
        <p14:creationId xmlns:p14="http://schemas.microsoft.com/office/powerpoint/2010/main" val="2133548462"/>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(5)</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a:t>
            </a:r>
            <a:r>
              <a:rPr lang="en-US" sz="3200" dirty="0" smtClean="0"/>
              <a:t>2 – Situation refinement</a:t>
            </a:r>
          </a:p>
          <a:p>
            <a:pPr lvl="1"/>
            <a:r>
              <a:rPr lang="en-US" sz="2800" dirty="0" smtClean="0"/>
              <a:t>System aggregates </a:t>
            </a:r>
            <a:r>
              <a:rPr lang="en-US" sz="2800" dirty="0"/>
              <a:t>and fuses the objects, events and the </a:t>
            </a:r>
            <a:r>
              <a:rPr lang="en-US" sz="2800" dirty="0" smtClean="0"/>
              <a:t>general context </a:t>
            </a:r>
            <a:r>
              <a:rPr lang="en-US" sz="2800" dirty="0"/>
              <a:t>in order to refine the common operational </a:t>
            </a:r>
            <a:r>
              <a:rPr lang="en-US" sz="2800" dirty="0" smtClean="0"/>
              <a:t>environment</a:t>
            </a:r>
          </a:p>
          <a:p>
            <a:pPr lvl="1"/>
            <a:r>
              <a:rPr lang="en-US" sz="2800" dirty="0" smtClean="0"/>
              <a:t>System is able to perform </a:t>
            </a:r>
            <a:r>
              <a:rPr lang="en-US" sz="2800" dirty="0"/>
              <a:t>object fusion and </a:t>
            </a:r>
            <a:r>
              <a:rPr lang="en-US" sz="2800" dirty="0" smtClean="0"/>
              <a:t>tracking, and identify </a:t>
            </a:r>
            <a:r>
              <a:rPr lang="en-US" sz="2800" dirty="0"/>
              <a:t>situations in the system, in a manner that is not feasible by a sensor </a:t>
            </a:r>
            <a:r>
              <a:rPr lang="en-US" sz="2800" dirty="0" smtClean="0"/>
              <a:t>alone</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437</a:t>
            </a:fld>
            <a:endParaRPr lang="en-US"/>
          </a:p>
        </p:txBody>
      </p:sp>
    </p:spTree>
    <p:extLst>
      <p:ext uri="{BB962C8B-B14F-4D97-AF65-F5344CB8AC3E}">
        <p14:creationId xmlns:p14="http://schemas.microsoft.com/office/powerpoint/2010/main" val="359017966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(6)</a:t>
            </a:r>
            <a:endParaRPr lang="en-US" dirty="0"/>
          </a:p>
        </p:txBody>
      </p:sp>
      <p:sp>
        <p:nvSpPr>
          <p:cNvPr id="3" name="Content Placeholder 2"/>
          <p:cNvSpPr>
            <a:spLocks noGrp="1"/>
          </p:cNvSpPr>
          <p:nvPr>
            <p:ph idx="1"/>
          </p:nvPr>
        </p:nvSpPr>
        <p:spPr/>
        <p:txBody>
          <a:bodyPr>
            <a:normAutofit/>
          </a:bodyPr>
          <a:lstStyle/>
          <a:p>
            <a:r>
              <a:rPr lang="en-US" sz="3200" dirty="0" smtClean="0"/>
              <a:t>JDL Level 3 – </a:t>
            </a:r>
            <a:r>
              <a:rPr lang="en-US" sz="3200" dirty="0" smtClean="0">
                <a:cs typeface="Times New Roman" panose="02020603050405020304" pitchFamily="18" charset="0"/>
              </a:rPr>
              <a:t>Impact assessment</a:t>
            </a:r>
            <a:endParaRPr lang="en-US" sz="3200" dirty="0" smtClean="0"/>
          </a:p>
          <a:p>
            <a:pPr lvl="1"/>
            <a:r>
              <a:rPr lang="en-US" sz="2800" dirty="0" smtClean="0"/>
              <a:t>Events and objects refined at JDL Level 2 are subsequently analyzed, using semantically enriched information, resulting at the inferred system state</a:t>
            </a:r>
          </a:p>
          <a:p>
            <a:pPr lvl="1"/>
            <a:r>
              <a:rPr lang="en-US" sz="2800" dirty="0" smtClean="0"/>
              <a:t>High Level Fusion (HLF, e.g., using Virtuoso’s rule engine) operates at this level</a:t>
            </a:r>
          </a:p>
          <a:p>
            <a:pPr lvl="2"/>
            <a:r>
              <a:rPr lang="en-US" sz="2400" dirty="0" smtClean="0"/>
              <a:t>Fuses the information, enabling reasoning that can infer and assess potential impacts</a:t>
            </a:r>
          </a:p>
          <a:p>
            <a:pPr lvl="3"/>
            <a:r>
              <a:rPr lang="en-US" sz="2000" dirty="0" smtClean="0"/>
              <a:t>E.g. situations  and respective alerts</a:t>
            </a:r>
          </a:p>
          <a:p>
            <a:pPr lvl="1"/>
            <a:endParaRPr lang="en-US" sz="2800" dirty="0"/>
          </a:p>
          <a:p>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438</a:t>
            </a:fld>
            <a:endParaRPr lang="en-US"/>
          </a:p>
        </p:txBody>
      </p:sp>
    </p:spTree>
    <p:extLst>
      <p:ext uri="{BB962C8B-B14F-4D97-AF65-F5344CB8AC3E}">
        <p14:creationId xmlns:p14="http://schemas.microsoft.com/office/powerpoint/2010/main" val="2292936105"/>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(7)</a:t>
            </a:r>
            <a:endParaRPr lang="en-US" dirty="0"/>
          </a:p>
        </p:txBody>
      </p:sp>
      <p:sp>
        <p:nvSpPr>
          <p:cNvPr id="3" name="Content Placeholder 2"/>
          <p:cNvSpPr>
            <a:spLocks noGrp="1"/>
          </p:cNvSpPr>
          <p:nvPr>
            <p:ph idx="1"/>
          </p:nvPr>
        </p:nvSpPr>
        <p:spPr/>
        <p:txBody>
          <a:bodyPr>
            <a:normAutofit/>
          </a:bodyPr>
          <a:lstStyle/>
          <a:p>
            <a:r>
              <a:rPr lang="en-US" sz="3200" dirty="0" smtClean="0"/>
              <a:t>JDL </a:t>
            </a:r>
            <a:r>
              <a:rPr lang="en-US" sz="3200" dirty="0"/>
              <a:t>Level </a:t>
            </a:r>
            <a:r>
              <a:rPr lang="en-US" sz="3200" dirty="0" smtClean="0"/>
              <a:t>4 – </a:t>
            </a:r>
            <a:r>
              <a:rPr lang="en-US" sz="3200" dirty="0" smtClean="0">
                <a:cs typeface="Times New Roman" panose="02020603050405020304" pitchFamily="18" charset="0"/>
              </a:rPr>
              <a:t>Process refinement</a:t>
            </a:r>
            <a:endParaRPr lang="en-US" sz="3200" dirty="0" smtClean="0"/>
          </a:p>
          <a:p>
            <a:pPr lvl="1"/>
            <a:r>
              <a:rPr lang="en-US" sz="2800" dirty="0" smtClean="0"/>
              <a:t>System </a:t>
            </a:r>
            <a:r>
              <a:rPr lang="en-US" sz="2800" dirty="0"/>
              <a:t>can refine its operation by providing feedback to the </a:t>
            </a:r>
            <a:r>
              <a:rPr lang="en-US" sz="2800" dirty="0" smtClean="0"/>
              <a:t>sensor layer</a:t>
            </a:r>
          </a:p>
          <a:p>
            <a:pPr lvl="1"/>
            <a:r>
              <a:rPr lang="en-US" sz="2800" dirty="0" smtClean="0"/>
              <a:t>Ontologies/Semantic fusion component</a:t>
            </a:r>
          </a:p>
          <a:p>
            <a:pPr lvl="2"/>
            <a:r>
              <a:rPr lang="en-US" sz="2400" dirty="0" smtClean="0"/>
              <a:t>Perform </a:t>
            </a:r>
            <a:r>
              <a:rPr lang="en-US" sz="2400" dirty="0"/>
              <a:t>analysis on the system-wide high-level collected information in order </a:t>
            </a:r>
            <a:r>
              <a:rPr lang="en-US" sz="2400" dirty="0" smtClean="0"/>
              <a:t>to infer </a:t>
            </a:r>
            <a:r>
              <a:rPr lang="en-US" sz="2400" dirty="0"/>
              <a:t>events and potential risks and </a:t>
            </a:r>
            <a:r>
              <a:rPr lang="en-US" sz="2400" dirty="0" smtClean="0"/>
              <a:t>threats</a:t>
            </a:r>
          </a:p>
          <a:p>
            <a:pPr lvl="2"/>
            <a:r>
              <a:rPr lang="en-US" sz="2400" dirty="0" smtClean="0"/>
              <a:t>Hosted </a:t>
            </a:r>
            <a:r>
              <a:rPr lang="en-US" sz="2400" dirty="0"/>
              <a:t>at the Central </a:t>
            </a:r>
            <a:r>
              <a:rPr lang="en-US" sz="2400" dirty="0" smtClean="0"/>
              <a:t>Node</a:t>
            </a:r>
          </a:p>
          <a:p>
            <a:pPr lvl="2"/>
            <a:r>
              <a:rPr lang="en-US" sz="2400" dirty="0"/>
              <a:t>Monitor and curate the whole system</a:t>
            </a:r>
          </a:p>
          <a:p>
            <a:pPr lvl="2"/>
            <a:endParaRPr lang="en-US" sz="2400" dirty="0" smtClean="0"/>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439</a:t>
            </a:fld>
            <a:endParaRPr lang="en-US"/>
          </a:p>
        </p:txBody>
      </p:sp>
    </p:spTree>
    <p:extLst>
      <p:ext uri="{BB962C8B-B14F-4D97-AF65-F5344CB8AC3E}">
        <p14:creationId xmlns:p14="http://schemas.microsoft.com/office/powerpoint/2010/main" val="2597972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Ontologies (2)</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In Philosophy</a:t>
            </a:r>
            <a:r>
              <a:rPr lang="en-US" sz="3200" dirty="0"/>
              <a:t>, </a:t>
            </a:r>
            <a:r>
              <a:rPr lang="en-US" sz="3200" dirty="0" smtClean="0"/>
              <a:t>a systematic </a:t>
            </a:r>
            <a:r>
              <a:rPr lang="en-US" sz="3200" dirty="0"/>
              <a:t>recording of “Existence</a:t>
            </a:r>
            <a:r>
              <a:rPr lang="en-US" sz="3200" dirty="0" smtClean="0"/>
              <a:t>”</a:t>
            </a:r>
          </a:p>
          <a:p>
            <a:r>
              <a:rPr lang="en-US" sz="3200" dirty="0"/>
              <a:t>For a software system, something that “exists” is something that can be </a:t>
            </a:r>
            <a:r>
              <a:rPr lang="en-US" sz="3200" dirty="0" smtClean="0"/>
              <a:t>represented</a:t>
            </a:r>
          </a:p>
          <a:p>
            <a:r>
              <a:rPr lang="en-US" sz="3200" dirty="0" smtClean="0"/>
              <a:t> </a:t>
            </a:r>
          </a:p>
          <a:p>
            <a:pPr lvl="1"/>
            <a:r>
              <a:rPr lang="en-US" sz="2800" dirty="0" smtClean="0"/>
              <a:t>A </a:t>
            </a:r>
            <a:r>
              <a:rPr lang="en-US" sz="2800" dirty="0"/>
              <a:t>set of definitions that associate the names of entities in the universe of discourse with human-readable text describing the meaning of the </a:t>
            </a:r>
            <a:r>
              <a:rPr lang="en-US" sz="2800" dirty="0" smtClean="0"/>
              <a:t>names</a:t>
            </a:r>
          </a:p>
          <a:p>
            <a:pPr lvl="1"/>
            <a:r>
              <a:rPr lang="en-US" sz="2800" dirty="0" smtClean="0"/>
              <a:t>A </a:t>
            </a:r>
            <a:r>
              <a:rPr lang="en-US" sz="2800" dirty="0"/>
              <a:t>set of formal axioms that constrain the interpretation and well-formed use of these </a:t>
            </a:r>
            <a:r>
              <a:rPr lang="en-US" sz="2800" dirty="0" smtClean="0"/>
              <a:t>terms</a:t>
            </a:r>
            <a:endParaRPr lang="en-US" sz="2800" dirty="0"/>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49310673"/>
              </p:ext>
            </p:extLst>
          </p:nvPr>
        </p:nvGraphicFramePr>
        <p:xfrm>
          <a:off x="1308844" y="3258787"/>
          <a:ext cx="8856579" cy="518160"/>
        </p:xfrm>
        <a:graphic>
          <a:graphicData uri="http://schemas.openxmlformats.org/drawingml/2006/table">
            <a:tbl>
              <a:tblPr bandRow="1">
                <a:tableStyleId>{5C22544A-7EE6-4342-B048-85BDC9FD1C3A}</a:tableStyleId>
              </a:tblPr>
              <a:tblGrid>
                <a:gridCol w="8856579"/>
              </a:tblGrid>
              <a:tr h="370840">
                <a:tc>
                  <a:txBody>
                    <a:bodyPr/>
                    <a:lstStyle/>
                    <a:p>
                      <a:pPr marL="180000" marR="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rPr>
                        <a:t>The specification of a conceptualization (Gruber 1995)</a:t>
                      </a:r>
                    </a:p>
                  </a:txBody>
                  <a:tcPr anchor="ctr">
                    <a:solidFill>
                      <a:srgbClr val="009DD9"/>
                    </a:solidFill>
                  </a:tcPr>
                </a:tc>
              </a:tr>
            </a:tbl>
          </a:graphicData>
        </a:graphic>
      </p:graphicFrame>
    </p:spTree>
    <p:extLst>
      <p:ext uri="{BB962C8B-B14F-4D97-AF65-F5344CB8AC3E}">
        <p14:creationId xmlns:p14="http://schemas.microsoft.com/office/powerpoint/2010/main" val="138473821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(8)</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Level </a:t>
            </a:r>
            <a:r>
              <a:rPr lang="en-US" sz="3200" dirty="0"/>
              <a:t>5 – Cognitive or User Refinement</a:t>
            </a:r>
          </a:p>
          <a:p>
            <a:pPr lvl="1"/>
            <a:r>
              <a:rPr lang="en-US" sz="2800" dirty="0" smtClean="0"/>
              <a:t>A </a:t>
            </a:r>
            <a:r>
              <a:rPr lang="en-US" sz="2800" dirty="0"/>
              <a:t>higher </a:t>
            </a:r>
            <a:r>
              <a:rPr lang="en-US" sz="2800" dirty="0" smtClean="0"/>
              <a:t>level, introduced </a:t>
            </a:r>
            <a:r>
              <a:rPr lang="en-US" sz="2800" dirty="0"/>
              <a:t>in revised versions of the JDL model</a:t>
            </a:r>
          </a:p>
          <a:p>
            <a:pPr lvl="1"/>
            <a:r>
              <a:rPr lang="en-US" sz="2800" dirty="0" smtClean="0"/>
              <a:t>Control </a:t>
            </a:r>
            <a:r>
              <a:rPr lang="en-US" sz="2800" dirty="0"/>
              <a:t>Node </a:t>
            </a:r>
            <a:r>
              <a:rPr lang="en-US" sz="2800" dirty="0" smtClean="0"/>
              <a:t>component</a:t>
            </a:r>
          </a:p>
          <a:p>
            <a:pPr lvl="2"/>
            <a:r>
              <a:rPr lang="en-US" sz="2400" dirty="0" smtClean="0"/>
              <a:t>Hosted </a:t>
            </a:r>
            <a:r>
              <a:rPr lang="en-US" sz="2400" dirty="0"/>
              <a:t>at the Central Node</a:t>
            </a:r>
          </a:p>
          <a:p>
            <a:pPr lvl="2"/>
            <a:r>
              <a:rPr lang="en-US" sz="2400" dirty="0" smtClean="0"/>
              <a:t>Responsible </a:t>
            </a:r>
            <a:r>
              <a:rPr lang="en-US" sz="2400" dirty="0"/>
              <a:t>for issuing commands back to the </a:t>
            </a:r>
            <a:r>
              <a:rPr lang="en-US" sz="2400" dirty="0" smtClean="0"/>
              <a:t>sensors</a:t>
            </a:r>
            <a:endParaRPr lang="en-US" sz="2400" dirty="0"/>
          </a:p>
          <a:p>
            <a:pPr lvl="1"/>
            <a:r>
              <a:rPr lang="en-US" sz="2800" dirty="0" smtClean="0"/>
              <a:t>Common </a:t>
            </a:r>
            <a:r>
              <a:rPr lang="en-US" sz="2800" dirty="0"/>
              <a:t>Operational Picture </a:t>
            </a:r>
            <a:r>
              <a:rPr lang="en-US" sz="2800" dirty="0" smtClean="0"/>
              <a:t>component</a:t>
            </a:r>
          </a:p>
          <a:p>
            <a:pPr lvl="2"/>
            <a:r>
              <a:rPr lang="en-US" sz="2400" dirty="0" smtClean="0"/>
              <a:t>System front-end</a:t>
            </a:r>
          </a:p>
          <a:p>
            <a:pPr lvl="2"/>
            <a:r>
              <a:rPr lang="en-US" sz="2400" dirty="0" smtClean="0"/>
              <a:t>Provide a </a:t>
            </a:r>
            <a:r>
              <a:rPr lang="en-US" sz="2400" dirty="0"/>
              <a:t>visualization of the system </a:t>
            </a:r>
            <a:r>
              <a:rPr lang="en-US" sz="2400" dirty="0" smtClean="0"/>
              <a:t>state</a:t>
            </a:r>
          </a:p>
          <a:p>
            <a:pPr lvl="3"/>
            <a:r>
              <a:rPr lang="en-US" sz="2000" dirty="0" smtClean="0"/>
              <a:t>Deployed </a:t>
            </a:r>
            <a:r>
              <a:rPr lang="en-US" sz="2000" dirty="0"/>
              <a:t>sensors, detected objects, sensed events and inferred </a:t>
            </a:r>
            <a:r>
              <a:rPr lang="en-US" sz="2000" dirty="0" smtClean="0"/>
              <a:t>threats</a:t>
            </a:r>
          </a:p>
          <a:p>
            <a:pPr lvl="2"/>
            <a:r>
              <a:rPr lang="en-US" sz="2400" dirty="0" smtClean="0"/>
              <a:t>Allows </a:t>
            </a:r>
            <a:r>
              <a:rPr lang="en-US" sz="2400" dirty="0"/>
              <a:t>for human-computer interaction</a:t>
            </a:r>
          </a:p>
          <a:p>
            <a:pPr lvl="1"/>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440</a:t>
            </a:fld>
            <a:endParaRPr lang="en-US"/>
          </a:p>
        </p:txBody>
      </p:sp>
    </p:spTree>
    <p:extLst>
      <p:ext uri="{BB962C8B-B14F-4D97-AF65-F5344CB8AC3E}">
        <p14:creationId xmlns:p14="http://schemas.microsoft.com/office/powerpoint/2010/main" val="4013082470"/>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Sensor Fusion Architecture </a:t>
            </a:r>
            <a:r>
              <a:rPr lang="en-US" dirty="0" smtClean="0"/>
              <a:t>(9)</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Two types of databases to support system operation</a:t>
            </a:r>
          </a:p>
          <a:p>
            <a:pPr lvl="1"/>
            <a:r>
              <a:rPr lang="en-US" sz="2800" dirty="0" smtClean="0"/>
              <a:t>Support databases</a:t>
            </a:r>
          </a:p>
          <a:p>
            <a:pPr lvl="2"/>
            <a:r>
              <a:rPr lang="en-US" sz="2400" dirty="0" smtClean="0"/>
              <a:t>Materialized </a:t>
            </a:r>
            <a:r>
              <a:rPr lang="en-US" sz="2400" dirty="0"/>
              <a:t>as a node database, kept locally at each </a:t>
            </a:r>
            <a:r>
              <a:rPr lang="en-US" sz="2400" dirty="0" smtClean="0"/>
              <a:t>node</a:t>
            </a:r>
          </a:p>
          <a:p>
            <a:pPr lvl="2"/>
            <a:r>
              <a:rPr lang="en-US" sz="2400" dirty="0" smtClean="0"/>
              <a:t>Collected </a:t>
            </a:r>
            <a:r>
              <a:rPr lang="en-US" sz="2400" dirty="0"/>
              <a:t>data are kept close to </a:t>
            </a:r>
            <a:r>
              <a:rPr lang="en-US" sz="2400" dirty="0" smtClean="0"/>
              <a:t>their source </a:t>
            </a:r>
            <a:r>
              <a:rPr lang="en-US" sz="2400" dirty="0"/>
              <a:t>of origin, allowing for each node to be configured and maintained according to its </a:t>
            </a:r>
            <a:r>
              <a:rPr lang="en-US" sz="2400" dirty="0" smtClean="0"/>
              <a:t>environment and </a:t>
            </a:r>
            <a:r>
              <a:rPr lang="en-US" sz="2400" dirty="0"/>
              <a:t>system’s </a:t>
            </a:r>
            <a:r>
              <a:rPr lang="en-US" sz="2400" dirty="0" smtClean="0"/>
              <a:t>needs</a:t>
            </a:r>
          </a:p>
          <a:p>
            <a:pPr lvl="2"/>
            <a:r>
              <a:rPr lang="en-US" sz="2400" dirty="0" smtClean="0"/>
              <a:t>Allow system to scale</a:t>
            </a:r>
          </a:p>
          <a:p>
            <a:pPr lvl="1"/>
            <a:r>
              <a:rPr lang="en-US" sz="2800" dirty="0" smtClean="0"/>
              <a:t>Central Node database</a:t>
            </a:r>
          </a:p>
          <a:p>
            <a:pPr lvl="2"/>
            <a:r>
              <a:rPr lang="en-US" sz="2400" dirty="0" smtClean="0"/>
              <a:t>Plays </a:t>
            </a:r>
            <a:r>
              <a:rPr lang="en-US" sz="2400" dirty="0"/>
              <a:t>the role of the fusion database, where higher level fused information is </a:t>
            </a:r>
            <a:r>
              <a:rPr lang="en-US" sz="2400" dirty="0" smtClean="0"/>
              <a:t>kept</a:t>
            </a:r>
          </a:p>
          <a:p>
            <a:pPr marL="0" indent="0">
              <a:buNone/>
            </a:pPr>
            <a:endParaRPr lang="en-US" sz="32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441</a:t>
            </a:fld>
            <a:endParaRPr lang="en-US"/>
          </a:p>
        </p:txBody>
      </p:sp>
    </p:spTree>
    <p:extLst>
      <p:ext uri="{BB962C8B-B14F-4D97-AF65-F5344CB8AC3E}">
        <p14:creationId xmlns:p14="http://schemas.microsoft.com/office/powerpoint/2010/main" val="1853725502"/>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a:t>
            </a:r>
            <a:r>
              <a:rPr lang="en-US" dirty="0" smtClean="0"/>
              <a:t>Example (1)</a:t>
            </a:r>
            <a:endParaRPr lang="en-US" dirty="0"/>
          </a:p>
        </p:txBody>
      </p:sp>
      <p:sp>
        <p:nvSpPr>
          <p:cNvPr id="3" name="Content Placeholder 2"/>
          <p:cNvSpPr>
            <a:spLocks noGrp="1"/>
          </p:cNvSpPr>
          <p:nvPr>
            <p:ph idx="1"/>
          </p:nvPr>
        </p:nvSpPr>
        <p:spPr/>
        <p:txBody>
          <a:bodyPr>
            <a:normAutofit/>
          </a:bodyPr>
          <a:lstStyle/>
          <a:p>
            <a:r>
              <a:rPr lang="en-US" sz="3200" dirty="0" smtClean="0"/>
              <a:t>Introduction</a:t>
            </a:r>
          </a:p>
          <a:p>
            <a:pPr lvl="1"/>
            <a:r>
              <a:rPr lang="en-US" sz="2800" dirty="0" smtClean="0"/>
              <a:t>Ontologies</a:t>
            </a:r>
          </a:p>
          <a:p>
            <a:pPr lvl="2"/>
            <a:r>
              <a:rPr lang="en-US" sz="2400" dirty="0" smtClean="0"/>
              <a:t>Powerful </a:t>
            </a:r>
            <a:r>
              <a:rPr lang="en-US" sz="2400" dirty="0"/>
              <a:t>means to describing </a:t>
            </a:r>
            <a:r>
              <a:rPr lang="en-US" sz="2400" dirty="0" smtClean="0"/>
              <a:t>concepts </a:t>
            </a:r>
            <a:r>
              <a:rPr lang="en-US" sz="2400" dirty="0"/>
              <a:t>and their </a:t>
            </a:r>
            <a:r>
              <a:rPr lang="en-US" sz="2400" dirty="0" smtClean="0"/>
              <a:t>relations</a:t>
            </a:r>
          </a:p>
          <a:p>
            <a:pPr lvl="3"/>
            <a:r>
              <a:rPr lang="en-US" sz="2000" dirty="0" smtClean="0"/>
              <a:t>Entities, events, situations, etc.</a:t>
            </a:r>
          </a:p>
          <a:p>
            <a:pPr lvl="3"/>
            <a:r>
              <a:rPr lang="en-US" sz="2000" dirty="0" smtClean="0"/>
              <a:t>JDL </a:t>
            </a:r>
            <a:r>
              <a:rPr lang="en-US" sz="2000" dirty="0"/>
              <a:t>levels 2 and </a:t>
            </a:r>
            <a:r>
              <a:rPr lang="en-US" sz="2000" dirty="0" smtClean="0"/>
              <a:t>3</a:t>
            </a:r>
          </a:p>
          <a:p>
            <a:pPr lvl="2"/>
            <a:r>
              <a:rPr lang="en-US" sz="2400" dirty="0" smtClean="0"/>
              <a:t>Main </a:t>
            </a:r>
            <a:r>
              <a:rPr lang="en-US" sz="2400" dirty="0"/>
              <a:t>information gathering point in the proposed </a:t>
            </a:r>
            <a:r>
              <a:rPr lang="en-US" sz="2400" dirty="0" smtClean="0"/>
              <a:t>architecture</a:t>
            </a:r>
          </a:p>
          <a:p>
            <a:pPr lvl="1"/>
            <a:r>
              <a:rPr lang="en-US" sz="2800" dirty="0" smtClean="0"/>
              <a:t>Reasoning</a:t>
            </a:r>
          </a:p>
          <a:p>
            <a:pPr lvl="2"/>
            <a:r>
              <a:rPr lang="en-US" sz="2400" dirty="0" smtClean="0"/>
              <a:t>Infer </a:t>
            </a:r>
            <a:r>
              <a:rPr lang="en-US" sz="2400" dirty="0"/>
              <a:t>new </a:t>
            </a:r>
            <a:r>
              <a:rPr lang="en-US" sz="2400" dirty="0" smtClean="0"/>
              <a:t>knowledge</a:t>
            </a:r>
          </a:p>
          <a:p>
            <a:pPr lvl="2"/>
            <a:r>
              <a:rPr lang="en-US" sz="2400" dirty="0" smtClean="0"/>
              <a:t>Cannot be performed </a:t>
            </a:r>
            <a:r>
              <a:rPr lang="en-US" sz="2400" dirty="0"/>
              <a:t>at the LLF </a:t>
            </a:r>
            <a:r>
              <a:rPr lang="en-US" sz="2400" dirty="0" smtClean="0"/>
              <a:t>level</a:t>
            </a:r>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442</a:t>
            </a:fld>
            <a:endParaRPr lang="en-US"/>
          </a:p>
        </p:txBody>
      </p:sp>
    </p:spTree>
    <p:extLst>
      <p:ext uri="{BB962C8B-B14F-4D97-AF65-F5344CB8AC3E}">
        <p14:creationId xmlns:p14="http://schemas.microsoft.com/office/powerpoint/2010/main" val="1679819316"/>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a:t>
            </a:r>
            <a:r>
              <a:rPr lang="en-US" dirty="0" smtClean="0"/>
              <a:t>Example (2)</a:t>
            </a:r>
            <a:endParaRPr lang="en-US" dirty="0"/>
          </a:p>
        </p:txBody>
      </p:sp>
      <p:sp>
        <p:nvSpPr>
          <p:cNvPr id="3" name="Content Placeholder 2"/>
          <p:cNvSpPr>
            <a:spLocks noGrp="1"/>
          </p:cNvSpPr>
          <p:nvPr>
            <p:ph idx="1"/>
          </p:nvPr>
        </p:nvSpPr>
        <p:spPr/>
        <p:txBody>
          <a:bodyPr>
            <a:normAutofit/>
          </a:bodyPr>
          <a:lstStyle/>
          <a:p>
            <a:r>
              <a:rPr lang="en-US" sz="3200" dirty="0" smtClean="0"/>
              <a:t>The scenario</a:t>
            </a:r>
          </a:p>
          <a:p>
            <a:pPr lvl="1"/>
            <a:r>
              <a:rPr lang="en-US" sz="2800" dirty="0"/>
              <a:t>Demonstrate inference capabilities of the proposed architecture</a:t>
            </a:r>
          </a:p>
          <a:p>
            <a:pPr lvl="1"/>
            <a:r>
              <a:rPr lang="en-US" sz="2800" dirty="0" smtClean="0"/>
              <a:t>Full </a:t>
            </a:r>
            <a:r>
              <a:rPr lang="en-US" sz="2800" dirty="0"/>
              <a:t>use of the data </a:t>
            </a:r>
            <a:r>
              <a:rPr lang="en-US" sz="2800" dirty="0" smtClean="0"/>
              <a:t>chain</a:t>
            </a:r>
          </a:p>
          <a:p>
            <a:pPr lvl="2"/>
            <a:r>
              <a:rPr lang="en-US" sz="2400" dirty="0" smtClean="0"/>
              <a:t>From </a:t>
            </a:r>
            <a:r>
              <a:rPr lang="en-US" sz="2400" dirty="0"/>
              <a:t>low level sensor data to high level complex event </a:t>
            </a:r>
            <a:r>
              <a:rPr lang="en-US" sz="2400" dirty="0" smtClean="0"/>
              <a:t>detection and </a:t>
            </a:r>
            <a:r>
              <a:rPr lang="en-US" sz="2400" dirty="0"/>
              <a:t>situation awareness/threat </a:t>
            </a:r>
            <a:r>
              <a:rPr lang="en-US" sz="2400" dirty="0" smtClean="0"/>
              <a:t>assessment</a:t>
            </a:r>
          </a:p>
          <a:p>
            <a:pPr marL="228600" lvl="1">
              <a:spcBef>
                <a:spcPts val="1000"/>
              </a:spcBef>
            </a:pPr>
            <a:r>
              <a:rPr lang="en-US" sz="2800" dirty="0"/>
              <a:t>Detect threats to public safety and associate an action </a:t>
            </a:r>
            <a:r>
              <a:rPr lang="en-US" sz="2800" dirty="0" smtClean="0"/>
              <a:t>plan</a:t>
            </a:r>
          </a:p>
          <a:p>
            <a:pPr lvl="1"/>
            <a:r>
              <a:rPr lang="en-US" sz="2800" dirty="0" smtClean="0"/>
              <a:t>I.e. detect </a:t>
            </a:r>
            <a:r>
              <a:rPr lang="en-US" sz="2800" dirty="0"/>
              <a:t>persons and smoke in an area of </a:t>
            </a:r>
            <a:r>
              <a:rPr lang="en-US" sz="2800" dirty="0" smtClean="0"/>
              <a:t>interest, e.g. a petrol station</a:t>
            </a:r>
            <a:endParaRPr lang="en-US" sz="2800" dirty="0"/>
          </a:p>
          <a:p>
            <a:pPr marL="685800" lvl="2">
              <a:spcBef>
                <a:spcPts val="1000"/>
              </a:spcBef>
            </a:pPr>
            <a:endParaRPr lang="en-US" sz="2400" dirty="0"/>
          </a:p>
          <a:p>
            <a:endParaRPr lang="en-US" sz="3200" dirty="0" smtClean="0"/>
          </a:p>
          <a:p>
            <a:endParaRPr lang="en-US" sz="3200" dirty="0" smtClean="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443</a:t>
            </a:fld>
            <a:endParaRPr lang="en-US"/>
          </a:p>
        </p:txBody>
      </p:sp>
    </p:spTree>
    <p:extLst>
      <p:ext uri="{BB962C8B-B14F-4D97-AF65-F5344CB8AC3E}">
        <p14:creationId xmlns:p14="http://schemas.microsoft.com/office/powerpoint/2010/main" val="4264065584"/>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(3)</a:t>
            </a:r>
            <a:endParaRPr lang="en-US" dirty="0"/>
          </a:p>
        </p:txBody>
      </p:sp>
      <p:sp>
        <p:nvSpPr>
          <p:cNvPr id="3" name="Content Placeholder 2"/>
          <p:cNvSpPr>
            <a:spLocks noGrp="1"/>
          </p:cNvSpPr>
          <p:nvPr>
            <p:ph idx="1"/>
          </p:nvPr>
        </p:nvSpPr>
        <p:spPr>
          <a:xfrm>
            <a:off x="1097280" y="1845734"/>
            <a:ext cx="10572206" cy="4023360"/>
          </a:xfrm>
        </p:spPr>
        <p:txBody>
          <a:bodyPr>
            <a:noAutofit/>
          </a:bodyPr>
          <a:lstStyle/>
          <a:p>
            <a:r>
              <a:rPr lang="en-US" sz="3200" dirty="0" smtClean="0"/>
              <a:t>Configure GSN to </a:t>
            </a:r>
            <a:r>
              <a:rPr lang="en-US" sz="3200" dirty="0"/>
              <a:t>use Virtuoso as </a:t>
            </a:r>
            <a:r>
              <a:rPr lang="en-US" sz="3200" dirty="0" smtClean="0"/>
              <a:t>its </a:t>
            </a:r>
            <a:r>
              <a:rPr lang="en-US" sz="3200" dirty="0"/>
              <a:t>backend at the HLF </a:t>
            </a:r>
            <a:r>
              <a:rPr lang="en-US" sz="3200" dirty="0" smtClean="0"/>
              <a:t>node</a:t>
            </a:r>
          </a:p>
          <a:p>
            <a:r>
              <a:rPr lang="en-US" sz="3200" dirty="0"/>
              <a:t>Develop RDF views in Virtuoso </a:t>
            </a:r>
            <a:r>
              <a:rPr lang="en-US" sz="3200" dirty="0" smtClean="0"/>
              <a:t>over the sensor data</a:t>
            </a:r>
            <a:endParaRPr lang="en-US" sz="3200" dirty="0"/>
          </a:p>
          <a:p>
            <a:r>
              <a:rPr lang="en-US" sz="3200" dirty="0" smtClean="0"/>
              <a:t>Use the </a:t>
            </a:r>
            <a:r>
              <a:rPr lang="en-US" sz="3200" dirty="0"/>
              <a:t>Situation Theory Ontology (STO)</a:t>
            </a:r>
          </a:p>
          <a:p>
            <a:pPr lvl="1"/>
            <a:r>
              <a:rPr lang="en-US" sz="2800" dirty="0" smtClean="0"/>
              <a:t>The </a:t>
            </a:r>
            <a:r>
              <a:rPr lang="en-US" sz="2800" dirty="0" err="1"/>
              <a:t>STO:FocalSituation</a:t>
            </a:r>
            <a:r>
              <a:rPr lang="en-US" sz="2800" dirty="0"/>
              <a:t> class </a:t>
            </a:r>
            <a:r>
              <a:rPr lang="en-US" sz="2800" dirty="0" smtClean="0"/>
              <a:t>marks </a:t>
            </a:r>
            <a:r>
              <a:rPr lang="en-US" sz="2800" dirty="0"/>
              <a:t>significant situations that prompt action by security </a:t>
            </a:r>
            <a:r>
              <a:rPr lang="en-US" sz="2800" dirty="0" smtClean="0"/>
              <a:t>personnel</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444</a:t>
            </a:fld>
            <a:endParaRPr lang="en-US"/>
          </a:p>
        </p:txBody>
      </p:sp>
    </p:spTree>
    <p:extLst>
      <p:ext uri="{BB962C8B-B14F-4D97-AF65-F5344CB8AC3E}">
        <p14:creationId xmlns:p14="http://schemas.microsoft.com/office/powerpoint/2010/main" val="1208108487"/>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(4)</a:t>
            </a:r>
            <a:endParaRPr lang="en-US" dirty="0"/>
          </a:p>
        </p:txBody>
      </p:sp>
      <p:sp>
        <p:nvSpPr>
          <p:cNvPr id="3" name="Content Placeholder 2"/>
          <p:cNvSpPr>
            <a:spLocks noGrp="1"/>
          </p:cNvSpPr>
          <p:nvPr>
            <p:ph idx="1"/>
          </p:nvPr>
        </p:nvSpPr>
        <p:spPr>
          <a:xfrm>
            <a:off x="1097280" y="1845734"/>
            <a:ext cx="10993120" cy="4023360"/>
          </a:xfrm>
        </p:spPr>
        <p:txBody>
          <a:bodyPr>
            <a:noAutofit/>
          </a:bodyPr>
          <a:lstStyle/>
          <a:p>
            <a:r>
              <a:rPr lang="en-US" sz="3200" dirty="0" smtClean="0"/>
              <a:t>Perform reasoning </a:t>
            </a:r>
            <a:r>
              <a:rPr lang="en-US" sz="3200" dirty="0"/>
              <a:t>in </a:t>
            </a:r>
            <a:r>
              <a:rPr lang="en-US" sz="3200" dirty="0" smtClean="0"/>
              <a:t>Virtuoso</a:t>
            </a:r>
          </a:p>
          <a:p>
            <a:pPr lvl="1"/>
            <a:r>
              <a:rPr lang="en-US" sz="2800" dirty="0" smtClean="0"/>
              <a:t>Triple </a:t>
            </a:r>
            <a:r>
              <a:rPr lang="en-US" sz="2800" dirty="0"/>
              <a:t>store </a:t>
            </a:r>
            <a:r>
              <a:rPr lang="en-US" sz="2800" dirty="0" smtClean="0"/>
              <a:t>populated </a:t>
            </a:r>
            <a:r>
              <a:rPr lang="en-US" sz="2800" dirty="0"/>
              <a:t>with </a:t>
            </a:r>
            <a:r>
              <a:rPr lang="en-US" sz="2800" dirty="0" smtClean="0"/>
              <a:t>data </a:t>
            </a:r>
            <a:r>
              <a:rPr lang="en-US" sz="2800" dirty="0"/>
              <a:t>from the Smoke detector and Body tracker </a:t>
            </a:r>
            <a:r>
              <a:rPr lang="en-US" sz="2800" dirty="0" smtClean="0"/>
              <a:t>components</a:t>
            </a:r>
          </a:p>
          <a:p>
            <a:pPr lvl="1"/>
            <a:r>
              <a:rPr lang="en-US" sz="2800" dirty="0" smtClean="0"/>
              <a:t>Reasoning associates the smoke </a:t>
            </a:r>
            <a:r>
              <a:rPr lang="en-US" sz="2800" dirty="0"/>
              <a:t>detection event with a criticality factor</a:t>
            </a:r>
          </a:p>
          <a:p>
            <a:pPr lvl="2"/>
            <a:r>
              <a:rPr lang="en-US" sz="2400" dirty="0"/>
              <a:t>According to the events and geospatial information modeled in </a:t>
            </a:r>
            <a:r>
              <a:rPr lang="en-US" sz="2400" dirty="0" smtClean="0"/>
              <a:t>STO</a:t>
            </a:r>
          </a:p>
          <a:p>
            <a:r>
              <a:rPr lang="en-US" sz="3200" dirty="0" smtClean="0"/>
              <a:t>The </a:t>
            </a:r>
            <a:r>
              <a:rPr lang="en-US" sz="3200" dirty="0"/>
              <a:t>scheduler component in </a:t>
            </a:r>
            <a:r>
              <a:rPr lang="en-US" sz="3200" dirty="0" smtClean="0"/>
              <a:t>Virtuoso</a:t>
            </a:r>
          </a:p>
          <a:p>
            <a:pPr lvl="1"/>
            <a:r>
              <a:rPr lang="en-US" sz="2800" dirty="0" smtClean="0"/>
              <a:t>Update </a:t>
            </a:r>
            <a:r>
              <a:rPr lang="en-US" sz="2800" dirty="0"/>
              <a:t>the triple store via RDF views from the sensor </a:t>
            </a:r>
            <a:r>
              <a:rPr lang="en-US" sz="2800" dirty="0" smtClean="0"/>
              <a:t>inference database</a:t>
            </a:r>
          </a:p>
          <a:p>
            <a:pPr lvl="1"/>
            <a:r>
              <a:rPr lang="en-US" sz="2800" dirty="0" smtClean="0"/>
              <a:t>Subsequently invoke on </a:t>
            </a:r>
            <a:r>
              <a:rPr lang="en-US" sz="2800" dirty="0"/>
              <a:t>the </a:t>
            </a:r>
            <a:r>
              <a:rPr lang="en-US" sz="2800" dirty="0" smtClean="0"/>
              <a:t>reasoning</a:t>
            </a:r>
            <a:endParaRPr lang="en-US" sz="2800" dirty="0"/>
          </a:p>
        </p:txBody>
      </p:sp>
      <p:sp>
        <p:nvSpPr>
          <p:cNvPr id="4" name="Date Placeholder 3"/>
          <p:cNvSpPr>
            <a:spLocks noGrp="1"/>
          </p:cNvSpPr>
          <p:nvPr>
            <p:ph type="dt" sz="half" idx="10"/>
          </p:nvPr>
        </p:nvSpPr>
        <p:spPr/>
        <p:txBody>
          <a:bodyPr/>
          <a:lstStyle/>
          <a:p>
            <a:r>
              <a:rPr lang="en-US" smtClean="0"/>
              <a:t>Chapter 5</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445</a:t>
            </a:fld>
            <a:endParaRPr lang="en-US"/>
          </a:p>
        </p:txBody>
      </p:sp>
    </p:spTree>
    <p:extLst>
      <p:ext uri="{BB962C8B-B14F-4D97-AF65-F5344CB8AC3E}">
        <p14:creationId xmlns:p14="http://schemas.microsoft.com/office/powerpoint/2010/main" val="1404861983"/>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(5)</a:t>
            </a:r>
            <a:endParaRPr lang="en-US" dirty="0"/>
          </a:p>
        </p:txBody>
      </p:sp>
      <p:sp>
        <p:nvSpPr>
          <p:cNvPr id="3" name="Content Placeholder 2"/>
          <p:cNvSpPr>
            <a:spLocks noGrp="1"/>
          </p:cNvSpPr>
          <p:nvPr>
            <p:ph idx="1"/>
          </p:nvPr>
        </p:nvSpPr>
        <p:spPr>
          <a:xfrm>
            <a:off x="1098000" y="1846800"/>
            <a:ext cx="10840000" cy="4642908"/>
          </a:xfrm>
        </p:spPr>
        <p:txBody>
          <a:bodyPr>
            <a:noAutofit/>
          </a:bodyPr>
          <a:lstStyle/>
          <a:p>
            <a:r>
              <a:rPr lang="en-US" sz="3200" dirty="0" smtClean="0"/>
              <a:t>Query to retrieve </a:t>
            </a:r>
            <a:r>
              <a:rPr lang="en-US" sz="3200" dirty="0"/>
              <a:t>focal situations with their event related </a:t>
            </a:r>
            <a:r>
              <a:rPr lang="en-US" sz="3200" dirty="0" smtClean="0"/>
              <a:t>details</a:t>
            </a:r>
          </a:p>
          <a:p>
            <a:pPr lvl="1"/>
            <a:r>
              <a:rPr lang="en-US" sz="2800" dirty="0" smtClean="0"/>
              <a:t>Time, location, textual descriptions</a:t>
            </a:r>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446</a:t>
            </a:fld>
            <a:endParaRPr lang="en-US"/>
          </a:p>
        </p:txBody>
      </p:sp>
      <p:graphicFrame>
        <p:nvGraphicFramePr>
          <p:cNvPr id="4" name="Table 3"/>
          <p:cNvGraphicFramePr>
            <a:graphicFrameLocks noGrp="1"/>
          </p:cNvGraphicFramePr>
          <p:nvPr>
            <p:extLst/>
          </p:nvPr>
        </p:nvGraphicFramePr>
        <p:xfrm>
          <a:off x="2952206" y="2909953"/>
          <a:ext cx="6346199" cy="3219632"/>
        </p:xfrm>
        <a:graphic>
          <a:graphicData uri="http://schemas.openxmlformats.org/drawingml/2006/table">
            <a:tbl>
              <a:tblPr bandRow="1">
                <a:tableStyleId>{21E4AEA4-8DFA-4A89-87EB-49C32662AFE0}</a:tableStyleId>
              </a:tblPr>
              <a:tblGrid>
                <a:gridCol w="6346199"/>
              </a:tblGrid>
              <a:tr h="3219632">
                <a:tc>
                  <a:txBody>
                    <a:bodyPr/>
                    <a:lstStyle/>
                    <a:p>
                      <a:pPr marL="108000" marR="0" algn="just">
                        <a:spcBef>
                          <a:spcPts val="0"/>
                        </a:spcBef>
                        <a:spcAft>
                          <a:spcPts val="0"/>
                        </a:spcAft>
                      </a:pPr>
                      <a:r>
                        <a:rPr lang="en-US" sz="1800" dirty="0" smtClean="0">
                          <a:effectLst/>
                          <a:latin typeface="Courier New" panose="02070309020205020404" pitchFamily="49" charset="0"/>
                          <a:cs typeface="Courier New" panose="02070309020205020404" pitchFamily="49" charset="0"/>
                        </a:rPr>
                        <a:t>SELECT </a:t>
                      </a:r>
                      <a:r>
                        <a:rPr lang="en-US" sz="1800" dirty="0">
                          <a:effectLst/>
                          <a:latin typeface="Courier New" panose="02070309020205020404" pitchFamily="49" charset="0"/>
                          <a:cs typeface="Courier New" panose="02070309020205020404" pitchFamily="49" charset="0"/>
                        </a:rPr>
                        <a:t>?</a:t>
                      </a:r>
                      <a:r>
                        <a:rPr lang="en-US" sz="1800" dirty="0" err="1">
                          <a:effectLst/>
                          <a:latin typeface="Courier New" panose="02070309020205020404" pitchFamily="49" charset="0"/>
                          <a:cs typeface="Courier New" panose="02070309020205020404" pitchFamily="49" charset="0"/>
                        </a:rPr>
                        <a:t>focalsituation</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timeTxt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locTxt</a:t>
                      </a:r>
                      <a:endParaRPr lang="en-US" sz="1800" dirty="0">
                        <a:effectLst/>
                        <a:latin typeface="Courier New" panose="02070309020205020404" pitchFamily="49" charset="0"/>
                        <a:cs typeface="Courier New" panose="02070309020205020404" pitchFamily="49" charset="0"/>
                      </a:endParaRP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WHERE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focalsituation</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STO:focalRelation</a:t>
                      </a:r>
                      <a:r>
                        <a:rPr lang="en-US" sz="1800" dirty="0">
                          <a:effectLst/>
                          <a:latin typeface="Courier New" panose="02070309020205020404" pitchFamily="49" charset="0"/>
                          <a:cs typeface="Courier New" panose="02070309020205020404" pitchFamily="49" charset="0"/>
                        </a:rPr>
                        <a:t> ?event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?event </a:t>
                      </a:r>
                      <a:r>
                        <a:rPr lang="en-US" sz="1800" dirty="0" err="1">
                          <a:effectLst/>
                          <a:latin typeface="Courier New" panose="02070309020205020404" pitchFamily="49" charset="0"/>
                          <a:cs typeface="Courier New" panose="02070309020205020404" pitchFamily="49" charset="0"/>
                        </a:rPr>
                        <a:t>STO:hasAttribute</a:t>
                      </a:r>
                      <a:r>
                        <a:rPr lang="en-US" sz="1800" dirty="0">
                          <a:effectLst/>
                          <a:latin typeface="Courier New" panose="02070309020205020404" pitchFamily="49" charset="0"/>
                          <a:cs typeface="Courier New" panose="02070309020205020404" pitchFamily="49" charset="0"/>
                        </a:rPr>
                        <a:t> ?time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?event </a:t>
                      </a:r>
                      <a:r>
                        <a:rPr lang="en-US" sz="1800" dirty="0" err="1">
                          <a:effectLst/>
                          <a:latin typeface="Courier New" panose="02070309020205020404" pitchFamily="49" charset="0"/>
                          <a:cs typeface="Courier New" panose="02070309020205020404" pitchFamily="49" charset="0"/>
                        </a:rPr>
                        <a:t>STO:hasAttribute</a:t>
                      </a:r>
                      <a:r>
                        <a:rPr lang="en-US" sz="1800" dirty="0">
                          <a:effectLst/>
                          <a:latin typeface="Courier New" panose="02070309020205020404" pitchFamily="49" charset="0"/>
                          <a:cs typeface="Courier New" panose="02070309020205020404" pitchFamily="49" charset="0"/>
                        </a:rPr>
                        <a:t> ?location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?time </a:t>
                      </a:r>
                      <a:r>
                        <a:rPr lang="en-US" sz="1800" dirty="0" err="1">
                          <a:effectLst/>
                          <a:latin typeface="Courier New" panose="02070309020205020404" pitchFamily="49" charset="0"/>
                          <a:cs typeface="Courier New" panose="02070309020205020404" pitchFamily="49" charset="0"/>
                        </a:rPr>
                        <a:t>rdf:type</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STO:Time</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?time </a:t>
                      </a:r>
                      <a:r>
                        <a:rPr lang="en-US" sz="1800" dirty="0" err="1">
                          <a:effectLst/>
                          <a:latin typeface="Courier New" panose="02070309020205020404" pitchFamily="49" charset="0"/>
                          <a:cs typeface="Courier New" panose="02070309020205020404" pitchFamily="49" charset="0"/>
                        </a:rPr>
                        <a:t>time:inXSDDateTime</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timeTxt</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?location </a:t>
                      </a:r>
                      <a:r>
                        <a:rPr lang="en-US" sz="1800" dirty="0" err="1">
                          <a:effectLst/>
                          <a:latin typeface="Courier New" panose="02070309020205020404" pitchFamily="49" charset="0"/>
                          <a:cs typeface="Courier New" panose="02070309020205020404" pitchFamily="49" charset="0"/>
                        </a:rPr>
                        <a:t>rdf:type</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STO:Location</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a:effectLst/>
                          <a:latin typeface="Courier New" panose="02070309020205020404" pitchFamily="49" charset="0"/>
                          <a:cs typeface="Courier New" panose="02070309020205020404" pitchFamily="49" charset="0"/>
                        </a:rPr>
                        <a:t>  ?location </a:t>
                      </a:r>
                      <a:r>
                        <a:rPr lang="en-US" sz="1800" dirty="0" err="1">
                          <a:effectLst/>
                          <a:latin typeface="Courier New" panose="02070309020205020404" pitchFamily="49" charset="0"/>
                          <a:cs typeface="Courier New" panose="02070309020205020404" pitchFamily="49" charset="0"/>
                        </a:rPr>
                        <a:t>rdfs:label</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locTxt</a:t>
                      </a:r>
                      <a:r>
                        <a:rPr lang="en-US" sz="1800" dirty="0">
                          <a:effectLst/>
                          <a:latin typeface="Courier New" panose="02070309020205020404" pitchFamily="49" charset="0"/>
                          <a:cs typeface="Courier New" panose="02070309020205020404" pitchFamily="49" charset="0"/>
                        </a:rPr>
                        <a:t> .</a:t>
                      </a:r>
                    </a:p>
                    <a:p>
                      <a:pPr marL="108000" marR="0" algn="just">
                        <a:spcBef>
                          <a:spcPts val="0"/>
                        </a:spcBef>
                        <a:spcAft>
                          <a:spcPts val="0"/>
                        </a:spcAft>
                      </a:pPr>
                      <a:r>
                        <a:rPr lang="en-US" sz="1800" dirty="0" smtClean="0">
                          <a:effectLst/>
                          <a:latin typeface="Courier New" panose="02070309020205020404" pitchFamily="49" charset="0"/>
                          <a:cs typeface="Courier New" panose="02070309020205020404" pitchFamily="49" charset="0"/>
                        </a:rPr>
                        <a:t>}</a:t>
                      </a:r>
                      <a:endParaRPr lang="en-US" sz="1800" b="0" dirty="0">
                        <a:effectLst/>
                        <a:latin typeface="Courier New" panose="02070309020205020404" pitchFamily="49"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548520251"/>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Fusion Example </a:t>
            </a:r>
            <a:r>
              <a:rPr lang="en-US" dirty="0" smtClean="0"/>
              <a:t>(6)</a:t>
            </a:r>
            <a:endParaRPr lang="en-US" dirty="0"/>
          </a:p>
        </p:txBody>
      </p:sp>
      <p:sp>
        <p:nvSpPr>
          <p:cNvPr id="3" name="Content Placeholder 2"/>
          <p:cNvSpPr>
            <a:spLocks noGrp="1"/>
          </p:cNvSpPr>
          <p:nvPr>
            <p:ph idx="1"/>
          </p:nvPr>
        </p:nvSpPr>
        <p:spPr>
          <a:xfrm>
            <a:off x="1098000" y="1846800"/>
            <a:ext cx="10057680" cy="4642908"/>
          </a:xfrm>
        </p:spPr>
        <p:txBody>
          <a:bodyPr>
            <a:noAutofit/>
          </a:bodyPr>
          <a:lstStyle/>
          <a:p>
            <a:r>
              <a:rPr lang="en-US" sz="3200" dirty="0" smtClean="0"/>
              <a:t>Integration </a:t>
            </a:r>
            <a:r>
              <a:rPr lang="en-US" sz="3200" dirty="0"/>
              <a:t>with emergency </a:t>
            </a:r>
            <a:r>
              <a:rPr lang="en-US" sz="3200" dirty="0" smtClean="0"/>
              <a:t> departments achieved </a:t>
            </a:r>
            <a:r>
              <a:rPr lang="en-US" sz="3200" dirty="0"/>
              <a:t>by sending details </a:t>
            </a:r>
            <a:r>
              <a:rPr lang="en-US" sz="3200" dirty="0" smtClean="0"/>
              <a:t>on significant threats found in SPARQL result sets to a Web service endpoint</a:t>
            </a:r>
          </a:p>
          <a:p>
            <a:pPr lvl="1"/>
            <a:r>
              <a:rPr lang="en-US" sz="2800" dirty="0"/>
              <a:t>The smoke event together with location data is forwarded to emergency </a:t>
            </a:r>
            <a:r>
              <a:rPr lang="en-US" sz="2800" dirty="0" smtClean="0"/>
              <a:t>personnel</a:t>
            </a:r>
          </a:p>
          <a:p>
            <a:r>
              <a:rPr lang="en-US" sz="3000" dirty="0"/>
              <a:t>More details </a:t>
            </a:r>
            <a:r>
              <a:rPr lang="en-US" sz="3000" dirty="0" smtClean="0"/>
              <a:t>in:</a:t>
            </a:r>
          </a:p>
          <a:p>
            <a:pPr lvl="1"/>
            <a:r>
              <a:rPr lang="en-US" sz="2800" dirty="0"/>
              <a:t>Doulaverakis et al. An approach to intelligent information fusion in sensor saturated </a:t>
            </a:r>
            <a:r>
              <a:rPr lang="en-US" sz="2800" dirty="0" smtClean="0"/>
              <a:t>urban environments</a:t>
            </a:r>
            <a:r>
              <a:rPr lang="en-US" sz="2800" dirty="0"/>
              <a:t>. EISIC 2011, Athens, </a:t>
            </a:r>
            <a:r>
              <a:rPr lang="en-US" sz="2800" dirty="0" smtClean="0"/>
              <a:t>Greece</a:t>
            </a:r>
            <a:endParaRPr lang="en-US" sz="2800" dirty="0"/>
          </a:p>
          <a:p>
            <a:pPr lvl="2"/>
            <a:endParaRPr lang="el-GR" sz="2400" dirty="0"/>
          </a:p>
          <a:p>
            <a:pPr lvl="1"/>
            <a:endParaRPr lang="en-US" sz="2800" dirty="0" smtClean="0"/>
          </a:p>
          <a:p>
            <a:endParaRPr lang="en-US" sz="3000" dirty="0" smtClean="0"/>
          </a:p>
          <a:p>
            <a:pPr lvl="1"/>
            <a:endParaRPr lang="en-US" sz="2800" dirty="0" smtClean="0"/>
          </a:p>
          <a:p>
            <a:pPr lvl="1"/>
            <a:endParaRPr lang="en-US" sz="2800" dirty="0"/>
          </a:p>
        </p:txBody>
      </p:sp>
      <p:sp>
        <p:nvSpPr>
          <p:cNvPr id="5" name="Date Placeholder 4"/>
          <p:cNvSpPr>
            <a:spLocks noGrp="1"/>
          </p:cNvSpPr>
          <p:nvPr>
            <p:ph type="dt" sz="half" idx="10"/>
          </p:nvPr>
        </p:nvSpPr>
        <p:spPr/>
        <p:txBody>
          <a:bodyPr/>
          <a:lstStyle/>
          <a:p>
            <a:r>
              <a:rPr lang="en-US" smtClean="0"/>
              <a:t>Chapter 5</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7" name="Slide Number Placeholder 6"/>
          <p:cNvSpPr>
            <a:spLocks noGrp="1"/>
          </p:cNvSpPr>
          <p:nvPr>
            <p:ph type="sldNum" sz="quarter" idx="12"/>
          </p:nvPr>
        </p:nvSpPr>
        <p:spPr/>
        <p:txBody>
          <a:bodyPr/>
          <a:lstStyle/>
          <a:p>
            <a:fld id="{93ECB2FE-F275-4179-BB2C-35EE9387AA7C}" type="slidenum">
              <a:rPr lang="en-US" smtClean="0"/>
              <a:pPr/>
              <a:t>447</a:t>
            </a:fld>
            <a:endParaRPr lang="en-US"/>
          </a:p>
        </p:txBody>
      </p:sp>
    </p:spTree>
    <p:extLst>
      <p:ext uri="{BB962C8B-B14F-4D97-AF65-F5344CB8AC3E}">
        <p14:creationId xmlns:p14="http://schemas.microsoft.com/office/powerpoint/2010/main" val="2410262156"/>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Chapter 6</a:t>
            </a:r>
            <a:br>
              <a:rPr lang="en-US" dirty="0" smtClean="0"/>
            </a:br>
            <a:r>
              <a:rPr lang="en-US" dirty="0" smtClean="0">
                <a:hlinkClick r:id="rId3"/>
              </a:rPr>
              <a:t>Conclusions</a:t>
            </a:r>
            <a:br>
              <a:rPr lang="en-US" dirty="0" smtClean="0">
                <a:hlinkClick r:id="rId3"/>
              </a:rPr>
            </a:br>
            <a:r>
              <a:rPr lang="en-US" sz="4900" dirty="0" smtClean="0">
                <a:hlinkClick r:id="rId3"/>
              </a:rPr>
              <a:t>Summary </a:t>
            </a:r>
            <a:r>
              <a:rPr lang="en-US" sz="4900" dirty="0">
                <a:hlinkClick r:id="rId3"/>
              </a:rPr>
              <a:t>and </a:t>
            </a:r>
            <a:r>
              <a:rPr lang="en-US" sz="4900" dirty="0" smtClean="0">
                <a:hlinkClick r:id="rId3"/>
              </a:rPr>
              <a:t>Outlook</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Nikolaos Konstantinou</a:t>
            </a:r>
          </a:p>
          <a:p>
            <a:r>
              <a:rPr lang="en-US" dirty="0" smtClean="0"/>
              <a:t>Dimitrios-Emmanuel Spanos</a:t>
            </a:r>
            <a:endParaRPr lang="en-US" dirty="0"/>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Tree>
    <p:extLst>
      <p:ext uri="{BB962C8B-B14F-4D97-AF65-F5344CB8AC3E}">
        <p14:creationId xmlns:p14="http://schemas.microsoft.com/office/powerpoint/2010/main" val="573205189"/>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Introduction</a:t>
            </a:r>
          </a:p>
          <a:p>
            <a:r>
              <a:rPr lang="en-US" sz="3200" dirty="0" smtClean="0">
                <a:solidFill>
                  <a:schemeClr val="tx1">
                    <a:lumMod val="50000"/>
                    <a:lumOff val="50000"/>
                  </a:schemeClr>
                </a:solidFill>
              </a:rPr>
              <a:t>Recap</a:t>
            </a:r>
          </a:p>
          <a:p>
            <a:r>
              <a:rPr lang="en-US" sz="3200" dirty="0" smtClean="0">
                <a:solidFill>
                  <a:schemeClr val="tx1">
                    <a:lumMod val="50000"/>
                    <a:lumOff val="50000"/>
                  </a:schemeClr>
                </a:solidFill>
              </a:rPr>
              <a:t>Discussion</a:t>
            </a:r>
          </a:p>
          <a:p>
            <a:r>
              <a:rPr lang="en-US" sz="3200" dirty="0">
                <a:solidFill>
                  <a:schemeClr val="tx1">
                    <a:lumMod val="50000"/>
                    <a:lumOff val="50000"/>
                  </a:schemeClr>
                </a:solidFill>
              </a:rPr>
              <a:t>Open Research Challenges</a:t>
            </a:r>
          </a:p>
        </p:txBody>
      </p:sp>
      <p:sp>
        <p:nvSpPr>
          <p:cNvPr id="4" name="Date Placeholder 3"/>
          <p:cNvSpPr>
            <a:spLocks noGrp="1"/>
          </p:cNvSpPr>
          <p:nvPr>
            <p:ph type="dt" sz="half" idx="10"/>
          </p:nvPr>
        </p:nvSpPr>
        <p:spPr/>
        <p:txBody>
          <a:bodyPr/>
          <a:lstStyle/>
          <a:p>
            <a:r>
              <a:rPr lang="en-US" smtClean="0"/>
              <a:t>Chapter 6</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449</a:t>
            </a:fld>
            <a:endParaRPr lang="en-US"/>
          </a:p>
        </p:txBody>
      </p:sp>
    </p:spTree>
    <p:extLst>
      <p:ext uri="{BB962C8B-B14F-4D97-AF65-F5344CB8AC3E}">
        <p14:creationId xmlns:p14="http://schemas.microsoft.com/office/powerpoint/2010/main" val="2002047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Ontologies </a:t>
            </a:r>
            <a:r>
              <a:rPr lang="en-US" dirty="0" smtClean="0"/>
              <a:t>(3)</a:t>
            </a:r>
            <a:endParaRPr lang="en-US" dirty="0"/>
          </a:p>
        </p:txBody>
      </p:sp>
      <p:sp>
        <p:nvSpPr>
          <p:cNvPr id="3" name="Content Placeholder 2"/>
          <p:cNvSpPr>
            <a:spLocks noGrp="1"/>
          </p:cNvSpPr>
          <p:nvPr>
            <p:ph idx="1"/>
          </p:nvPr>
        </p:nvSpPr>
        <p:spPr/>
        <p:txBody>
          <a:bodyPr>
            <a:noAutofit/>
          </a:bodyPr>
          <a:lstStyle/>
          <a:p>
            <a:r>
              <a:rPr lang="en-US" sz="2800" dirty="0" smtClean="0"/>
              <a:t>Can </a:t>
            </a:r>
            <a:r>
              <a:rPr lang="en-US" sz="2800" dirty="0"/>
              <a:t>be used to model concepts regardless to how general or specific these concepts </a:t>
            </a:r>
            <a:r>
              <a:rPr lang="en-US" sz="2800" dirty="0" smtClean="0"/>
              <a:t>are</a:t>
            </a:r>
            <a:endParaRPr lang="en-US" sz="2800" dirty="0"/>
          </a:p>
          <a:p>
            <a:r>
              <a:rPr lang="en-US" sz="2800" dirty="0" smtClean="0"/>
              <a:t>According </a:t>
            </a:r>
            <a:r>
              <a:rPr lang="en-US" sz="2800" dirty="0"/>
              <a:t>to the degree of </a:t>
            </a:r>
            <a:r>
              <a:rPr lang="en-US" sz="2800" dirty="0" smtClean="0"/>
              <a:t>generalization</a:t>
            </a:r>
          </a:p>
          <a:p>
            <a:pPr lvl="1"/>
            <a:r>
              <a:rPr lang="en-US" sz="2400" dirty="0"/>
              <a:t>T</a:t>
            </a:r>
            <a:r>
              <a:rPr lang="en-US" sz="2400" dirty="0" smtClean="0"/>
              <a:t>op-level ontology</a:t>
            </a:r>
          </a:p>
          <a:p>
            <a:pPr lvl="1"/>
            <a:r>
              <a:rPr lang="en-US" sz="2400" dirty="0" smtClean="0"/>
              <a:t>Domain ontology</a:t>
            </a:r>
          </a:p>
          <a:p>
            <a:pPr lvl="1"/>
            <a:r>
              <a:rPr lang="en-US" sz="2400" dirty="0" smtClean="0"/>
              <a:t>Task ontology</a:t>
            </a:r>
          </a:p>
          <a:p>
            <a:pPr lvl="1"/>
            <a:r>
              <a:rPr lang="en-US" sz="2400" dirty="0" smtClean="0"/>
              <a:t>Application ontology</a:t>
            </a:r>
          </a:p>
          <a:p>
            <a:r>
              <a:rPr lang="en-US" sz="2800" dirty="0" smtClean="0"/>
              <a:t>Content </a:t>
            </a:r>
            <a:r>
              <a:rPr lang="en-US" sz="2800" dirty="0"/>
              <a:t>is made suitable for machine </a:t>
            </a:r>
            <a:r>
              <a:rPr lang="en-US" sz="2800" dirty="0" smtClean="0"/>
              <a:t>consumption</a:t>
            </a:r>
          </a:p>
          <a:p>
            <a:pPr lvl="1"/>
            <a:r>
              <a:rPr lang="en-US" sz="2400" dirty="0" smtClean="0"/>
              <a:t>Automated </a:t>
            </a:r>
            <a:r>
              <a:rPr lang="en-US" sz="2400" dirty="0"/>
              <a:t>increase of the system </a:t>
            </a:r>
            <a:r>
              <a:rPr lang="en-US" sz="2400" dirty="0" smtClean="0"/>
              <a:t>knowledge</a:t>
            </a:r>
          </a:p>
          <a:p>
            <a:pPr lvl="1"/>
            <a:r>
              <a:rPr lang="en-US" sz="2400" dirty="0" smtClean="0"/>
              <a:t>Logical </a:t>
            </a:r>
            <a:r>
              <a:rPr lang="en-US" sz="2400" dirty="0"/>
              <a:t>rules </a:t>
            </a:r>
            <a:r>
              <a:rPr lang="en-US" sz="2400" dirty="0" smtClean="0"/>
              <a:t>to </a:t>
            </a:r>
            <a:r>
              <a:rPr lang="en-US" sz="2400" dirty="0"/>
              <a:t>infer implicitly declared </a:t>
            </a:r>
            <a:r>
              <a:rPr lang="en-US" sz="2400" dirty="0" smtClean="0"/>
              <a:t>facts</a:t>
            </a:r>
            <a:endParaRPr lang="en-US" sz="24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45</a:t>
            </a:fld>
            <a:endParaRPr lang="en-US"/>
          </a:p>
        </p:txBody>
      </p:sp>
    </p:spTree>
    <p:extLst>
      <p:ext uri="{BB962C8B-B14F-4D97-AF65-F5344CB8AC3E}">
        <p14:creationId xmlns:p14="http://schemas.microsoft.com/office/powerpoint/2010/main" val="766147030"/>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200" dirty="0" smtClean="0"/>
              <a:t>An envisioned Linked </a:t>
            </a:r>
            <a:r>
              <a:rPr lang="en-US" sz="3200" dirty="0"/>
              <a:t>Data </a:t>
            </a:r>
            <a:r>
              <a:rPr lang="en-US" sz="3200" dirty="0" smtClean="0"/>
              <a:t>Interoperability Layer for </a:t>
            </a:r>
            <a:r>
              <a:rPr lang="en-US" sz="3200" dirty="0"/>
              <a:t>tomorrow’s Web</a:t>
            </a:r>
            <a:endParaRPr lang="en-US" sz="3200" dirty="0" smtClean="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450</a:t>
            </a:fld>
            <a:endParaRPr lang="en-US"/>
          </a:p>
        </p:txBody>
      </p:sp>
      <p:sp>
        <p:nvSpPr>
          <p:cNvPr id="8" name="Rectangle 7"/>
          <p:cNvSpPr/>
          <p:nvPr/>
        </p:nvSpPr>
        <p:spPr>
          <a:xfrm>
            <a:off x="2437982" y="5754628"/>
            <a:ext cx="2771775" cy="4064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white"/>
                </a:solidFill>
                <a:cs typeface="Times New Roman" panose="02020603050405020304" pitchFamily="18" charset="0"/>
              </a:rPr>
              <a:t>Physical Layer</a:t>
            </a:r>
          </a:p>
        </p:txBody>
      </p:sp>
      <p:sp>
        <p:nvSpPr>
          <p:cNvPr id="9" name="Rectangle 8"/>
          <p:cNvSpPr/>
          <p:nvPr/>
        </p:nvSpPr>
        <p:spPr>
          <a:xfrm>
            <a:off x="2437982" y="5318066"/>
            <a:ext cx="2771775" cy="3937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white"/>
                </a:solidFill>
                <a:cs typeface="Times New Roman" panose="02020603050405020304" pitchFamily="18" charset="0"/>
              </a:rPr>
              <a:t>Data Link Layer</a:t>
            </a:r>
          </a:p>
        </p:txBody>
      </p:sp>
      <p:sp>
        <p:nvSpPr>
          <p:cNvPr id="10" name="Rectangle 9"/>
          <p:cNvSpPr/>
          <p:nvPr/>
        </p:nvSpPr>
        <p:spPr>
          <a:xfrm>
            <a:off x="2437982" y="4883091"/>
            <a:ext cx="2771775" cy="3937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Network Layer</a:t>
            </a:r>
          </a:p>
        </p:txBody>
      </p:sp>
      <p:sp>
        <p:nvSpPr>
          <p:cNvPr id="11" name="Rectangle 10"/>
          <p:cNvSpPr/>
          <p:nvPr/>
        </p:nvSpPr>
        <p:spPr>
          <a:xfrm>
            <a:off x="2437982" y="4446528"/>
            <a:ext cx="2771775" cy="3937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Transport Layer</a:t>
            </a:r>
          </a:p>
        </p:txBody>
      </p:sp>
      <p:sp>
        <p:nvSpPr>
          <p:cNvPr id="12" name="Rectangle 11"/>
          <p:cNvSpPr/>
          <p:nvPr/>
        </p:nvSpPr>
        <p:spPr>
          <a:xfrm>
            <a:off x="2447507" y="4006791"/>
            <a:ext cx="2771775" cy="3937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Session Layer</a:t>
            </a:r>
          </a:p>
        </p:txBody>
      </p:sp>
      <p:sp>
        <p:nvSpPr>
          <p:cNvPr id="13" name="Rectangle 12"/>
          <p:cNvSpPr/>
          <p:nvPr/>
        </p:nvSpPr>
        <p:spPr>
          <a:xfrm>
            <a:off x="2447507" y="3570228"/>
            <a:ext cx="2771775" cy="3937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Presentation Layer</a:t>
            </a:r>
          </a:p>
        </p:txBody>
      </p:sp>
      <p:sp>
        <p:nvSpPr>
          <p:cNvPr id="14" name="Rectangle 13"/>
          <p:cNvSpPr/>
          <p:nvPr/>
        </p:nvSpPr>
        <p:spPr>
          <a:xfrm>
            <a:off x="2447507" y="3133666"/>
            <a:ext cx="2771775" cy="3937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Application Layer</a:t>
            </a:r>
          </a:p>
        </p:txBody>
      </p:sp>
      <p:sp>
        <p:nvSpPr>
          <p:cNvPr id="15" name="TextBox 14"/>
          <p:cNvSpPr txBox="1">
            <a:spLocks noChangeArrowheads="1"/>
          </p:cNvSpPr>
          <p:nvPr/>
        </p:nvSpPr>
        <p:spPr bwMode="auto">
          <a:xfrm>
            <a:off x="2036344" y="3147953"/>
            <a:ext cx="449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7</a:t>
            </a:r>
            <a:endParaRPr lang="en-US" altLang="el-GR" sz="2000">
              <a:solidFill>
                <a:prstClr val="black"/>
              </a:solidFill>
              <a:latin typeface="Calibri" panose="020F0502020204030204"/>
              <a:cs typeface="Times New Roman" panose="02020603050405020304" pitchFamily="18" charset="0"/>
            </a:endParaRPr>
          </a:p>
        </p:txBody>
      </p:sp>
      <p:sp>
        <p:nvSpPr>
          <p:cNvPr id="16" name="TextBox 15"/>
          <p:cNvSpPr txBox="1">
            <a:spLocks noChangeArrowheads="1"/>
          </p:cNvSpPr>
          <p:nvPr/>
        </p:nvSpPr>
        <p:spPr bwMode="auto">
          <a:xfrm>
            <a:off x="2036344" y="3581341"/>
            <a:ext cx="449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6</a:t>
            </a:r>
            <a:endParaRPr lang="en-US" altLang="el-GR" sz="2000">
              <a:solidFill>
                <a:prstClr val="black"/>
              </a:solidFill>
              <a:latin typeface="Calibri" panose="020F0502020204030204"/>
              <a:cs typeface="Times New Roman" panose="02020603050405020304" pitchFamily="18" charset="0"/>
            </a:endParaRPr>
          </a:p>
        </p:txBody>
      </p:sp>
      <p:sp>
        <p:nvSpPr>
          <p:cNvPr id="17" name="TextBox 16"/>
          <p:cNvSpPr txBox="1">
            <a:spLocks noChangeArrowheads="1"/>
          </p:cNvSpPr>
          <p:nvPr/>
        </p:nvSpPr>
        <p:spPr bwMode="auto">
          <a:xfrm>
            <a:off x="2036344" y="4021078"/>
            <a:ext cx="449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5</a:t>
            </a:r>
            <a:endParaRPr lang="en-US" altLang="el-GR" sz="2000">
              <a:solidFill>
                <a:prstClr val="black"/>
              </a:solidFill>
              <a:latin typeface="Calibri" panose="020F0502020204030204"/>
              <a:cs typeface="Times New Roman" panose="02020603050405020304" pitchFamily="18" charset="0"/>
            </a:endParaRPr>
          </a:p>
        </p:txBody>
      </p:sp>
      <p:sp>
        <p:nvSpPr>
          <p:cNvPr id="18" name="TextBox 17"/>
          <p:cNvSpPr txBox="1">
            <a:spLocks noChangeArrowheads="1"/>
          </p:cNvSpPr>
          <p:nvPr/>
        </p:nvSpPr>
        <p:spPr bwMode="auto">
          <a:xfrm>
            <a:off x="2036344" y="4454466"/>
            <a:ext cx="449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4</a:t>
            </a:r>
            <a:endParaRPr lang="en-US" altLang="el-GR" sz="2000">
              <a:solidFill>
                <a:prstClr val="black"/>
              </a:solidFill>
              <a:latin typeface="Calibri" panose="020F0502020204030204"/>
              <a:cs typeface="Times New Roman" panose="02020603050405020304" pitchFamily="18" charset="0"/>
            </a:endParaRPr>
          </a:p>
        </p:txBody>
      </p:sp>
      <p:sp>
        <p:nvSpPr>
          <p:cNvPr id="19" name="TextBox 18"/>
          <p:cNvSpPr txBox="1">
            <a:spLocks noChangeArrowheads="1"/>
          </p:cNvSpPr>
          <p:nvPr/>
        </p:nvSpPr>
        <p:spPr bwMode="auto">
          <a:xfrm>
            <a:off x="2036344" y="4897378"/>
            <a:ext cx="449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3</a:t>
            </a:r>
            <a:endParaRPr lang="en-US" altLang="el-GR" sz="2000">
              <a:solidFill>
                <a:prstClr val="black"/>
              </a:solidFill>
              <a:latin typeface="Calibri" panose="020F0502020204030204"/>
              <a:cs typeface="Times New Roman" panose="02020603050405020304" pitchFamily="18" charset="0"/>
            </a:endParaRPr>
          </a:p>
        </p:txBody>
      </p:sp>
      <p:sp>
        <p:nvSpPr>
          <p:cNvPr id="20" name="TextBox 19"/>
          <p:cNvSpPr txBox="1">
            <a:spLocks noChangeArrowheads="1"/>
          </p:cNvSpPr>
          <p:nvPr/>
        </p:nvSpPr>
        <p:spPr bwMode="auto">
          <a:xfrm>
            <a:off x="2036344" y="5332353"/>
            <a:ext cx="449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2</a:t>
            </a:r>
            <a:endParaRPr lang="en-US" altLang="el-GR" sz="2000">
              <a:solidFill>
                <a:prstClr val="black"/>
              </a:solidFill>
              <a:latin typeface="Calibri" panose="020F0502020204030204"/>
              <a:cs typeface="Times New Roman" panose="02020603050405020304" pitchFamily="18" charset="0"/>
            </a:endParaRPr>
          </a:p>
        </p:txBody>
      </p:sp>
      <p:sp>
        <p:nvSpPr>
          <p:cNvPr id="21" name="TextBox 21"/>
          <p:cNvSpPr txBox="1">
            <a:spLocks noChangeArrowheads="1"/>
          </p:cNvSpPr>
          <p:nvPr/>
        </p:nvSpPr>
        <p:spPr bwMode="auto">
          <a:xfrm>
            <a:off x="2036344" y="5776853"/>
            <a:ext cx="449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1</a:t>
            </a:r>
            <a:endParaRPr lang="en-US" altLang="el-GR" sz="2000">
              <a:solidFill>
                <a:prstClr val="black"/>
              </a:solidFill>
              <a:latin typeface="Calibri" panose="020F0502020204030204"/>
              <a:cs typeface="Times New Roman" panose="02020603050405020304" pitchFamily="18" charset="0"/>
            </a:endParaRPr>
          </a:p>
        </p:txBody>
      </p:sp>
      <p:sp>
        <p:nvSpPr>
          <p:cNvPr id="22" name="Rectangle 21"/>
          <p:cNvSpPr/>
          <p:nvPr/>
        </p:nvSpPr>
        <p:spPr>
          <a:xfrm>
            <a:off x="6268619" y="5754628"/>
            <a:ext cx="2771775" cy="4064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white"/>
                </a:solidFill>
                <a:cs typeface="Times New Roman" panose="02020603050405020304" pitchFamily="18" charset="0"/>
              </a:rPr>
              <a:t>Physical Layer</a:t>
            </a:r>
          </a:p>
        </p:txBody>
      </p:sp>
      <p:sp>
        <p:nvSpPr>
          <p:cNvPr id="23" name="Rectangle 22"/>
          <p:cNvSpPr/>
          <p:nvPr/>
        </p:nvSpPr>
        <p:spPr>
          <a:xfrm>
            <a:off x="6268619" y="5318066"/>
            <a:ext cx="2771775" cy="39370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white"/>
                </a:solidFill>
                <a:cs typeface="Times New Roman" panose="02020603050405020304" pitchFamily="18" charset="0"/>
              </a:rPr>
              <a:t>Data Link Layer</a:t>
            </a:r>
          </a:p>
        </p:txBody>
      </p:sp>
      <p:sp>
        <p:nvSpPr>
          <p:cNvPr id="24" name="Rectangle 23"/>
          <p:cNvSpPr/>
          <p:nvPr/>
        </p:nvSpPr>
        <p:spPr>
          <a:xfrm>
            <a:off x="6268619" y="4883091"/>
            <a:ext cx="2771775" cy="3937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Network Layer</a:t>
            </a:r>
          </a:p>
        </p:txBody>
      </p:sp>
      <p:sp>
        <p:nvSpPr>
          <p:cNvPr id="25" name="Rectangle 24"/>
          <p:cNvSpPr/>
          <p:nvPr/>
        </p:nvSpPr>
        <p:spPr>
          <a:xfrm>
            <a:off x="6268619" y="4446528"/>
            <a:ext cx="2771775" cy="3937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Transport Layer</a:t>
            </a:r>
          </a:p>
        </p:txBody>
      </p:sp>
      <p:sp>
        <p:nvSpPr>
          <p:cNvPr id="26" name="Rectangle 25"/>
          <p:cNvSpPr/>
          <p:nvPr/>
        </p:nvSpPr>
        <p:spPr>
          <a:xfrm>
            <a:off x="6268619" y="4006791"/>
            <a:ext cx="2771775" cy="3937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Session Layer</a:t>
            </a:r>
          </a:p>
        </p:txBody>
      </p:sp>
      <p:sp>
        <p:nvSpPr>
          <p:cNvPr id="27" name="Rectangle 26"/>
          <p:cNvSpPr/>
          <p:nvPr/>
        </p:nvSpPr>
        <p:spPr>
          <a:xfrm>
            <a:off x="6268619" y="3570228"/>
            <a:ext cx="2771775" cy="3937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Presentation Layer</a:t>
            </a:r>
          </a:p>
        </p:txBody>
      </p:sp>
      <p:sp>
        <p:nvSpPr>
          <p:cNvPr id="28" name="Rectangle 27"/>
          <p:cNvSpPr/>
          <p:nvPr/>
        </p:nvSpPr>
        <p:spPr>
          <a:xfrm>
            <a:off x="6268619" y="3133666"/>
            <a:ext cx="2771775" cy="3937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Linked Data Layer</a:t>
            </a:r>
          </a:p>
        </p:txBody>
      </p:sp>
      <p:sp>
        <p:nvSpPr>
          <p:cNvPr id="29" name="Rectangle 28"/>
          <p:cNvSpPr/>
          <p:nvPr/>
        </p:nvSpPr>
        <p:spPr>
          <a:xfrm>
            <a:off x="6268619" y="2695516"/>
            <a:ext cx="2771775"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Application Layer</a:t>
            </a:r>
          </a:p>
        </p:txBody>
      </p:sp>
      <p:sp>
        <p:nvSpPr>
          <p:cNvPr id="30" name="TextBox 29"/>
          <p:cNvSpPr txBox="1">
            <a:spLocks noChangeArrowheads="1"/>
          </p:cNvSpPr>
          <p:nvPr/>
        </p:nvSpPr>
        <p:spPr bwMode="auto">
          <a:xfrm>
            <a:off x="5778082" y="3147953"/>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7</a:t>
            </a:r>
            <a:r>
              <a:rPr lang="en-US" altLang="el-GR" sz="2000">
                <a:solidFill>
                  <a:prstClr val="black"/>
                </a:solidFill>
                <a:latin typeface="Calibri" panose="020F0502020204030204"/>
                <a:cs typeface="Times New Roman" panose="02020603050405020304" pitchFamily="18" charset="0"/>
              </a:rPr>
              <a:t>a</a:t>
            </a:r>
          </a:p>
        </p:txBody>
      </p:sp>
      <p:sp>
        <p:nvSpPr>
          <p:cNvPr id="31" name="TextBox 30"/>
          <p:cNvSpPr txBox="1">
            <a:spLocks noChangeArrowheads="1"/>
          </p:cNvSpPr>
          <p:nvPr/>
        </p:nvSpPr>
        <p:spPr bwMode="auto">
          <a:xfrm>
            <a:off x="5778082" y="2708216"/>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7</a:t>
            </a:r>
            <a:r>
              <a:rPr lang="en-US" altLang="el-GR" sz="2000">
                <a:solidFill>
                  <a:prstClr val="black"/>
                </a:solidFill>
                <a:latin typeface="Calibri" panose="020F0502020204030204"/>
                <a:cs typeface="Times New Roman" panose="02020603050405020304" pitchFamily="18" charset="0"/>
              </a:rPr>
              <a:t>b</a:t>
            </a:r>
          </a:p>
        </p:txBody>
      </p:sp>
      <p:sp>
        <p:nvSpPr>
          <p:cNvPr id="32" name="TextBox 31"/>
          <p:cNvSpPr txBox="1">
            <a:spLocks noChangeArrowheads="1"/>
          </p:cNvSpPr>
          <p:nvPr/>
        </p:nvSpPr>
        <p:spPr bwMode="auto">
          <a:xfrm>
            <a:off x="5778082" y="3570228"/>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6</a:t>
            </a:r>
            <a:endParaRPr lang="en-US" altLang="el-GR" sz="2000">
              <a:solidFill>
                <a:prstClr val="black"/>
              </a:solidFill>
              <a:latin typeface="Calibri" panose="020F0502020204030204"/>
              <a:cs typeface="Times New Roman" panose="02020603050405020304" pitchFamily="18" charset="0"/>
            </a:endParaRPr>
          </a:p>
        </p:txBody>
      </p:sp>
      <p:sp>
        <p:nvSpPr>
          <p:cNvPr id="33" name="TextBox 32"/>
          <p:cNvSpPr txBox="1">
            <a:spLocks noChangeArrowheads="1"/>
          </p:cNvSpPr>
          <p:nvPr/>
        </p:nvSpPr>
        <p:spPr bwMode="auto">
          <a:xfrm>
            <a:off x="5778082" y="4009966"/>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5</a:t>
            </a:r>
            <a:endParaRPr lang="en-US" altLang="el-GR" sz="2000">
              <a:solidFill>
                <a:prstClr val="black"/>
              </a:solidFill>
              <a:latin typeface="Calibri" panose="020F0502020204030204"/>
              <a:cs typeface="Times New Roman" panose="02020603050405020304" pitchFamily="18" charset="0"/>
            </a:endParaRPr>
          </a:p>
        </p:txBody>
      </p:sp>
      <p:sp>
        <p:nvSpPr>
          <p:cNvPr id="34" name="TextBox 33"/>
          <p:cNvSpPr txBox="1">
            <a:spLocks noChangeArrowheads="1"/>
          </p:cNvSpPr>
          <p:nvPr/>
        </p:nvSpPr>
        <p:spPr bwMode="auto">
          <a:xfrm>
            <a:off x="5778082" y="4443353"/>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4</a:t>
            </a:r>
            <a:endParaRPr lang="en-US" altLang="el-GR" sz="2000">
              <a:solidFill>
                <a:prstClr val="black"/>
              </a:solidFill>
              <a:latin typeface="Calibri" panose="020F0502020204030204"/>
              <a:cs typeface="Times New Roman" panose="02020603050405020304" pitchFamily="18" charset="0"/>
            </a:endParaRPr>
          </a:p>
        </p:txBody>
      </p:sp>
      <p:sp>
        <p:nvSpPr>
          <p:cNvPr id="35" name="TextBox 34"/>
          <p:cNvSpPr txBox="1">
            <a:spLocks noChangeArrowheads="1"/>
          </p:cNvSpPr>
          <p:nvPr/>
        </p:nvSpPr>
        <p:spPr bwMode="auto">
          <a:xfrm>
            <a:off x="5778082" y="4886266"/>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3</a:t>
            </a:r>
            <a:endParaRPr lang="en-US" altLang="el-GR" sz="2000">
              <a:solidFill>
                <a:prstClr val="black"/>
              </a:solidFill>
              <a:latin typeface="Calibri" panose="020F0502020204030204"/>
              <a:cs typeface="Times New Roman" panose="02020603050405020304" pitchFamily="18" charset="0"/>
            </a:endParaRPr>
          </a:p>
        </p:txBody>
      </p:sp>
      <p:sp>
        <p:nvSpPr>
          <p:cNvPr id="36" name="TextBox 35"/>
          <p:cNvSpPr txBox="1">
            <a:spLocks noChangeArrowheads="1"/>
          </p:cNvSpPr>
          <p:nvPr/>
        </p:nvSpPr>
        <p:spPr bwMode="auto">
          <a:xfrm>
            <a:off x="5778082" y="5321241"/>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2</a:t>
            </a:r>
            <a:endParaRPr lang="en-US" altLang="el-GR" sz="2000">
              <a:solidFill>
                <a:prstClr val="black"/>
              </a:solidFill>
              <a:latin typeface="Calibri" panose="020F0502020204030204"/>
              <a:cs typeface="Times New Roman" panose="02020603050405020304" pitchFamily="18" charset="0"/>
            </a:endParaRPr>
          </a:p>
        </p:txBody>
      </p:sp>
      <p:sp>
        <p:nvSpPr>
          <p:cNvPr id="37" name="TextBox 21"/>
          <p:cNvSpPr txBox="1">
            <a:spLocks noChangeArrowheads="1"/>
          </p:cNvSpPr>
          <p:nvPr/>
        </p:nvSpPr>
        <p:spPr bwMode="auto">
          <a:xfrm>
            <a:off x="5778082" y="5765741"/>
            <a:ext cx="449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l-GR" altLang="el-GR" sz="2000">
                <a:solidFill>
                  <a:prstClr val="black"/>
                </a:solidFill>
                <a:latin typeface="Calibri" panose="020F0502020204030204"/>
                <a:cs typeface="Times New Roman" panose="02020603050405020304" pitchFamily="18" charset="0"/>
              </a:rPr>
              <a:t>1</a:t>
            </a:r>
            <a:endParaRPr lang="en-US" altLang="el-GR" sz="2000">
              <a:solidFill>
                <a:prstClr val="black"/>
              </a:solidFill>
              <a:latin typeface="Calibri" panose="020F0502020204030204"/>
              <a:cs typeface="Times New Roman" panose="02020603050405020304" pitchFamily="18" charset="0"/>
            </a:endParaRPr>
          </a:p>
        </p:txBody>
      </p:sp>
      <p:sp>
        <p:nvSpPr>
          <p:cNvPr id="38" name="Isosceles Triangle 37"/>
          <p:cNvSpPr/>
          <p:nvPr/>
        </p:nvSpPr>
        <p:spPr>
          <a:xfrm rot="5400000">
            <a:off x="4612856" y="4392554"/>
            <a:ext cx="1897063" cy="309562"/>
          </a:xfrm>
          <a:prstGeom prst="triangl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endParaRPr>
          </a:p>
        </p:txBody>
      </p:sp>
    </p:spTree>
    <p:extLst>
      <p:ext uri="{BB962C8B-B14F-4D97-AF65-F5344CB8AC3E}">
        <p14:creationId xmlns:p14="http://schemas.microsoft.com/office/powerpoint/2010/main" val="468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p:bld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smtClean="0"/>
              <a:t>Recap</a:t>
            </a:r>
          </a:p>
          <a:p>
            <a:r>
              <a:rPr lang="en-US" sz="3200" dirty="0" smtClean="0">
                <a:solidFill>
                  <a:schemeClr val="tx1">
                    <a:lumMod val="50000"/>
                    <a:lumOff val="50000"/>
                  </a:schemeClr>
                </a:solidFill>
              </a:rPr>
              <a:t>Discussion</a:t>
            </a:r>
          </a:p>
          <a:p>
            <a:r>
              <a:rPr lang="en-US" sz="3200" dirty="0">
                <a:solidFill>
                  <a:schemeClr val="tx1">
                    <a:lumMod val="50000"/>
                    <a:lumOff val="50000"/>
                  </a:schemeClr>
                </a:solidFill>
              </a:rPr>
              <a:t>Open Research Challenges</a:t>
            </a:r>
          </a:p>
        </p:txBody>
      </p:sp>
      <p:sp>
        <p:nvSpPr>
          <p:cNvPr id="4" name="Date Placeholder 3"/>
          <p:cNvSpPr>
            <a:spLocks noGrp="1"/>
          </p:cNvSpPr>
          <p:nvPr>
            <p:ph type="dt" sz="half" idx="10"/>
          </p:nvPr>
        </p:nvSpPr>
        <p:spPr/>
        <p:txBody>
          <a:bodyPr/>
          <a:lstStyle/>
          <a:p>
            <a:r>
              <a:rPr lang="en-US" smtClean="0"/>
              <a:t>Chapter 6</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451</a:t>
            </a:fld>
            <a:endParaRPr lang="en-US"/>
          </a:p>
        </p:txBody>
      </p:sp>
    </p:spTree>
    <p:extLst>
      <p:ext uri="{BB962C8B-B14F-4D97-AF65-F5344CB8AC3E}">
        <p14:creationId xmlns:p14="http://schemas.microsoft.com/office/powerpoint/2010/main" val="227444866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 Introduction</a:t>
            </a:r>
            <a:endParaRPr lang="en-US" dirty="0"/>
          </a:p>
        </p:txBody>
      </p:sp>
      <p:sp>
        <p:nvSpPr>
          <p:cNvPr id="3" name="Content Placeholder 2"/>
          <p:cNvSpPr>
            <a:spLocks noGrp="1"/>
          </p:cNvSpPr>
          <p:nvPr>
            <p:ph idx="1"/>
          </p:nvPr>
        </p:nvSpPr>
        <p:spPr/>
        <p:txBody>
          <a:bodyPr>
            <a:normAutofit/>
          </a:bodyPr>
          <a:lstStyle/>
          <a:p>
            <a:r>
              <a:rPr lang="en-US" sz="3200" dirty="0" smtClean="0"/>
              <a:t>Definitions – prospects – solutions</a:t>
            </a:r>
          </a:p>
          <a:p>
            <a:pPr lvl="1"/>
            <a:r>
              <a:rPr lang="en-US" sz="2800" dirty="0"/>
              <a:t>Semantic </a:t>
            </a:r>
            <a:r>
              <a:rPr lang="en-US" sz="2800" dirty="0" smtClean="0"/>
              <a:t>Web</a:t>
            </a:r>
          </a:p>
          <a:p>
            <a:pPr lvl="2"/>
            <a:r>
              <a:rPr lang="en-US" sz="2400" dirty="0" smtClean="0"/>
              <a:t>Main building blocks</a:t>
            </a:r>
          </a:p>
          <a:p>
            <a:pPr lvl="2"/>
            <a:r>
              <a:rPr lang="en-US" sz="2400" dirty="0" smtClean="0"/>
              <a:t>Key terms</a:t>
            </a:r>
          </a:p>
          <a:p>
            <a:pPr lvl="2"/>
            <a:r>
              <a:rPr lang="en-US" sz="2400" dirty="0"/>
              <a:t>I</a:t>
            </a:r>
            <a:r>
              <a:rPr lang="en-US" sz="2400" dirty="0" smtClean="0"/>
              <a:t>ssues </a:t>
            </a:r>
          </a:p>
          <a:p>
            <a:pPr lvl="1"/>
            <a:r>
              <a:rPr lang="en-US" sz="2800" dirty="0" smtClean="0"/>
              <a:t>Linked Data</a:t>
            </a:r>
          </a:p>
          <a:p>
            <a:pPr lvl="2"/>
            <a:endParaRPr lang="en-US" sz="24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452</a:t>
            </a:fld>
            <a:endParaRPr lang="en-US"/>
          </a:p>
        </p:txBody>
      </p:sp>
    </p:spTree>
    <p:extLst>
      <p:ext uri="{BB962C8B-B14F-4D97-AF65-F5344CB8AC3E}">
        <p14:creationId xmlns:p14="http://schemas.microsoft.com/office/powerpoint/2010/main" val="2628580514"/>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2 </a:t>
            </a:r>
            <a:r>
              <a:rPr lang="en-US" dirty="0"/>
              <a:t>– Technical Background</a:t>
            </a:r>
          </a:p>
        </p:txBody>
      </p:sp>
      <p:sp>
        <p:nvSpPr>
          <p:cNvPr id="3" name="Content Placeholder 2"/>
          <p:cNvSpPr>
            <a:spLocks noGrp="1"/>
          </p:cNvSpPr>
          <p:nvPr>
            <p:ph idx="1"/>
          </p:nvPr>
        </p:nvSpPr>
        <p:spPr/>
        <p:txBody>
          <a:bodyPr>
            <a:normAutofit/>
          </a:bodyPr>
          <a:lstStyle/>
          <a:p>
            <a:r>
              <a:rPr lang="en-US" sz="3200" dirty="0" smtClean="0"/>
              <a:t>From </a:t>
            </a:r>
            <a:r>
              <a:rPr lang="en-US" sz="3200" dirty="0"/>
              <a:t>theory to </a:t>
            </a:r>
            <a:r>
              <a:rPr lang="en-US" sz="3200" dirty="0" smtClean="0"/>
              <a:t>practice</a:t>
            </a:r>
          </a:p>
          <a:p>
            <a:pPr lvl="1"/>
            <a:r>
              <a:rPr lang="en-US" sz="2800" dirty="0" smtClean="0"/>
              <a:t>Introduction of the </a:t>
            </a:r>
            <a:r>
              <a:rPr lang="en-US" sz="2800" dirty="0"/>
              <a:t>technical background that </a:t>
            </a:r>
            <a:r>
              <a:rPr lang="en-US" sz="2800" dirty="0" smtClean="0"/>
              <a:t>materializes Chapter 1 concepts</a:t>
            </a:r>
          </a:p>
          <a:p>
            <a:pPr lvl="1"/>
            <a:r>
              <a:rPr lang="en-US" sz="2800" dirty="0" smtClean="0"/>
              <a:t>Fundamental technologies</a:t>
            </a:r>
          </a:p>
          <a:p>
            <a:pPr lvl="2"/>
            <a:r>
              <a:rPr lang="en-US" sz="2400" dirty="0" smtClean="0"/>
              <a:t>From </a:t>
            </a:r>
            <a:r>
              <a:rPr lang="en-US" sz="2400" dirty="0"/>
              <a:t>knowledge representation models </a:t>
            </a:r>
            <a:r>
              <a:rPr lang="en-US" sz="2400" dirty="0" smtClean="0"/>
              <a:t>to </a:t>
            </a:r>
            <a:r>
              <a:rPr lang="en-US" sz="2400" dirty="0"/>
              <a:t>query languages and </a:t>
            </a:r>
            <a:r>
              <a:rPr lang="en-US" sz="2400" dirty="0" smtClean="0"/>
              <a:t>mappings</a:t>
            </a:r>
          </a:p>
          <a:p>
            <a:pPr lvl="1"/>
            <a:r>
              <a:rPr lang="en-US" sz="2800" dirty="0"/>
              <a:t>Popular Linked Data </a:t>
            </a:r>
            <a:r>
              <a:rPr lang="en-US" sz="2800" dirty="0" smtClean="0"/>
              <a:t>vocabularies</a:t>
            </a:r>
          </a:p>
          <a:p>
            <a:pPr lvl="2"/>
            <a:endParaRPr lang="en-US" sz="24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453</a:t>
            </a:fld>
            <a:endParaRPr lang="en-US"/>
          </a:p>
        </p:txBody>
      </p:sp>
    </p:spTree>
    <p:extLst>
      <p:ext uri="{BB962C8B-B14F-4D97-AF65-F5344CB8AC3E}">
        <p14:creationId xmlns:p14="http://schemas.microsoft.com/office/powerpoint/2010/main" val="3973837928"/>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3 </a:t>
            </a:r>
            <a:r>
              <a:rPr lang="en-US" dirty="0"/>
              <a:t>– Deploying Linked Data</a:t>
            </a:r>
          </a:p>
        </p:txBody>
      </p:sp>
      <p:sp>
        <p:nvSpPr>
          <p:cNvPr id="3" name="Content Placeholder 2"/>
          <p:cNvSpPr>
            <a:spLocks noGrp="1"/>
          </p:cNvSpPr>
          <p:nvPr>
            <p:ph idx="1"/>
          </p:nvPr>
        </p:nvSpPr>
        <p:spPr/>
        <p:txBody>
          <a:bodyPr>
            <a:normAutofit/>
          </a:bodyPr>
          <a:lstStyle/>
          <a:p>
            <a:r>
              <a:rPr lang="en-US" sz="3200" dirty="0" smtClean="0"/>
              <a:t>A technical overview</a:t>
            </a:r>
          </a:p>
          <a:p>
            <a:r>
              <a:rPr lang="en-US" sz="3200" dirty="0" smtClean="0"/>
              <a:t>Modeling data</a:t>
            </a:r>
          </a:p>
          <a:p>
            <a:r>
              <a:rPr lang="en-US" sz="3200" dirty="0" smtClean="0"/>
              <a:t>Opening Data</a:t>
            </a:r>
          </a:p>
          <a:p>
            <a:r>
              <a:rPr lang="en-US" sz="3200" dirty="0" smtClean="0"/>
              <a:t>Linking Data</a:t>
            </a:r>
          </a:p>
          <a:p>
            <a:r>
              <a:rPr lang="en-US" sz="3200" dirty="0" smtClean="0"/>
              <a:t>Processing Data</a:t>
            </a:r>
          </a:p>
          <a:p>
            <a:pPr lvl="1"/>
            <a:r>
              <a:rPr lang="en-US" sz="2800" dirty="0" smtClean="0"/>
              <a:t>Available technical </a:t>
            </a:r>
            <a:r>
              <a:rPr lang="en-US" sz="2800" dirty="0"/>
              <a:t>solutions </a:t>
            </a:r>
            <a:r>
              <a:rPr lang="en-US" sz="2800" dirty="0" smtClean="0"/>
              <a:t>and tools</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454</a:t>
            </a:fld>
            <a:endParaRPr lang="en-US"/>
          </a:p>
        </p:txBody>
      </p:sp>
    </p:spTree>
    <p:extLst>
      <p:ext uri="{BB962C8B-B14F-4D97-AF65-F5344CB8AC3E}">
        <p14:creationId xmlns:p14="http://schemas.microsoft.com/office/powerpoint/2010/main" val="2308090728"/>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Chapter </a:t>
            </a:r>
            <a:r>
              <a:rPr lang="en-US" sz="3200" dirty="0" smtClean="0"/>
              <a:t>4 </a:t>
            </a:r>
            <a:r>
              <a:rPr lang="en-US" sz="3200" dirty="0"/>
              <a:t>– Creating Linked Data from </a:t>
            </a:r>
            <a:r>
              <a:rPr lang="en-US" sz="3200" dirty="0" smtClean="0"/>
              <a:t>Relational Databases</a:t>
            </a:r>
            <a:endParaRPr lang="en-US" sz="3200" dirty="0"/>
          </a:p>
        </p:txBody>
      </p:sp>
      <p:sp>
        <p:nvSpPr>
          <p:cNvPr id="3" name="Content Placeholder 2"/>
          <p:cNvSpPr>
            <a:spLocks noGrp="1"/>
          </p:cNvSpPr>
          <p:nvPr>
            <p:ph idx="1"/>
          </p:nvPr>
        </p:nvSpPr>
        <p:spPr/>
        <p:txBody>
          <a:bodyPr>
            <a:normAutofit/>
          </a:bodyPr>
          <a:lstStyle/>
          <a:p>
            <a:r>
              <a:rPr lang="en-US" sz="3200" dirty="0" smtClean="0"/>
              <a:t>RDBMS with </a:t>
            </a:r>
            <a:r>
              <a:rPr lang="en-US" sz="3200" dirty="0"/>
              <a:t>Semantic Web </a:t>
            </a:r>
            <a:r>
              <a:rPr lang="en-US" sz="3200" dirty="0" smtClean="0"/>
              <a:t>applications interfaces</a:t>
            </a:r>
          </a:p>
          <a:p>
            <a:r>
              <a:rPr lang="en-US" sz="3200" dirty="0" smtClean="0"/>
              <a:t>Motivations</a:t>
            </a:r>
          </a:p>
          <a:p>
            <a:r>
              <a:rPr lang="en-US" sz="3200" dirty="0" smtClean="0"/>
              <a:t>Benefits</a:t>
            </a:r>
          </a:p>
          <a:p>
            <a:r>
              <a:rPr lang="en-US" sz="3200" dirty="0" smtClean="0"/>
              <a:t>Related </a:t>
            </a:r>
            <a:r>
              <a:rPr lang="en-US" sz="3200" dirty="0"/>
              <a:t>literature </a:t>
            </a:r>
            <a:r>
              <a:rPr lang="en-US" sz="3200" dirty="0" smtClean="0"/>
              <a:t>survey</a:t>
            </a:r>
          </a:p>
          <a:p>
            <a:pPr lvl="1"/>
            <a:r>
              <a:rPr lang="en-US" sz="2800" dirty="0" smtClean="0"/>
              <a:t>Approach categorization</a:t>
            </a:r>
          </a:p>
          <a:p>
            <a:r>
              <a:rPr lang="en-US" sz="3200" dirty="0" smtClean="0"/>
              <a:t>Proof-of-concept </a:t>
            </a:r>
            <a:r>
              <a:rPr lang="en-US" sz="3200" dirty="0"/>
              <a:t>use </a:t>
            </a:r>
            <a:r>
              <a:rPr lang="en-US" sz="3200" dirty="0" smtClean="0"/>
              <a:t>case</a:t>
            </a:r>
          </a:p>
          <a:p>
            <a:pPr lvl="1"/>
            <a:r>
              <a:rPr lang="en-US" sz="2800" dirty="0" smtClean="0"/>
              <a:t>Convert data </a:t>
            </a:r>
            <a:r>
              <a:rPr lang="en-US" sz="2800" dirty="0"/>
              <a:t>from an open access repository </a:t>
            </a:r>
            <a:r>
              <a:rPr lang="en-US" sz="2800" dirty="0" smtClean="0"/>
              <a:t>to </a:t>
            </a:r>
            <a:r>
              <a:rPr lang="en-US" sz="2800" dirty="0"/>
              <a:t>Linked </a:t>
            </a:r>
            <a:r>
              <a:rPr lang="en-US" sz="2800" dirty="0" smtClean="0"/>
              <a:t>Data</a:t>
            </a:r>
            <a:endParaRPr lang="en-US" sz="28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455</a:t>
            </a:fld>
            <a:endParaRPr lang="en-US"/>
          </a:p>
        </p:txBody>
      </p:sp>
    </p:spTree>
    <p:extLst>
      <p:ext uri="{BB962C8B-B14F-4D97-AF65-F5344CB8AC3E}">
        <p14:creationId xmlns:p14="http://schemas.microsoft.com/office/powerpoint/2010/main" val="1535468401"/>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Chapter </a:t>
            </a:r>
            <a:r>
              <a:rPr lang="en-US" sz="2400" dirty="0" smtClean="0"/>
              <a:t>5 </a:t>
            </a:r>
            <a:r>
              <a:rPr lang="en-US" sz="2400" dirty="0"/>
              <a:t>– Generating Linked Data in Real-time from Sensor Data Streams</a:t>
            </a:r>
          </a:p>
        </p:txBody>
      </p:sp>
      <p:sp>
        <p:nvSpPr>
          <p:cNvPr id="3" name="Content Placeholder 2"/>
          <p:cNvSpPr>
            <a:spLocks noGrp="1"/>
          </p:cNvSpPr>
          <p:nvPr>
            <p:ph idx="1"/>
          </p:nvPr>
        </p:nvSpPr>
        <p:spPr/>
        <p:txBody>
          <a:bodyPr>
            <a:normAutofit/>
          </a:bodyPr>
          <a:lstStyle/>
          <a:p>
            <a:r>
              <a:rPr lang="en-US" sz="3200" dirty="0" smtClean="0"/>
              <a:t>Basic concepts</a:t>
            </a:r>
          </a:p>
          <a:p>
            <a:pPr lvl="1"/>
            <a:r>
              <a:rPr lang="en-US" sz="2800" dirty="0" smtClean="0"/>
              <a:t>Introduction: </a:t>
            </a:r>
            <a:r>
              <a:rPr lang="en-US" sz="2800" dirty="0"/>
              <a:t>real-time processing, context-awareness, windowing and information </a:t>
            </a:r>
            <a:r>
              <a:rPr lang="en-US" sz="2800" dirty="0" smtClean="0"/>
              <a:t>fusion</a:t>
            </a:r>
          </a:p>
          <a:p>
            <a:r>
              <a:rPr lang="en-US" sz="3200" dirty="0" smtClean="0"/>
              <a:t>Related Issues</a:t>
            </a:r>
          </a:p>
          <a:p>
            <a:r>
              <a:rPr lang="en-US" sz="3200" dirty="0" smtClean="0"/>
              <a:t>System description</a:t>
            </a:r>
          </a:p>
          <a:p>
            <a:pPr lvl="1"/>
            <a:r>
              <a:rPr lang="en-US" sz="2800" dirty="0" smtClean="0"/>
              <a:t>An </a:t>
            </a:r>
            <a:r>
              <a:rPr lang="en-US" sz="2800" dirty="0"/>
              <a:t>intelligent, semantically-enabled data layer </a:t>
            </a:r>
            <a:r>
              <a:rPr lang="en-US" sz="2800" dirty="0" smtClean="0"/>
              <a:t>to integrate sensor information</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456</a:t>
            </a:fld>
            <a:endParaRPr lang="en-US"/>
          </a:p>
        </p:txBody>
      </p:sp>
    </p:spTree>
    <p:extLst>
      <p:ext uri="{BB962C8B-B14F-4D97-AF65-F5344CB8AC3E}">
        <p14:creationId xmlns:p14="http://schemas.microsoft.com/office/powerpoint/2010/main" val="2639927456"/>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Contribution (1)</a:t>
            </a:r>
            <a:endParaRPr lang="en-US" dirty="0"/>
          </a:p>
        </p:txBody>
      </p:sp>
      <p:sp>
        <p:nvSpPr>
          <p:cNvPr id="3" name="Content Placeholder 2"/>
          <p:cNvSpPr>
            <a:spLocks noGrp="1"/>
          </p:cNvSpPr>
          <p:nvPr>
            <p:ph idx="1"/>
          </p:nvPr>
        </p:nvSpPr>
        <p:spPr>
          <a:xfrm>
            <a:off x="4872625" y="2344103"/>
            <a:ext cx="5305312" cy="3377213"/>
          </a:xfrm>
        </p:spPr>
        <p:txBody>
          <a:bodyPr>
            <a:normAutofit/>
          </a:bodyPr>
          <a:lstStyle/>
          <a:p>
            <a:pPr lvl="1"/>
            <a:r>
              <a:rPr lang="en-US" sz="2800" dirty="0"/>
              <a:t>Metadata</a:t>
            </a:r>
          </a:p>
          <a:p>
            <a:pPr lvl="1"/>
            <a:r>
              <a:rPr lang="en-US" sz="2800" dirty="0" smtClean="0"/>
              <a:t>Real-time</a:t>
            </a:r>
          </a:p>
          <a:p>
            <a:pPr lvl="1"/>
            <a:r>
              <a:rPr lang="en-US" sz="2800" dirty="0" smtClean="0"/>
              <a:t>Context-awareness</a:t>
            </a:r>
          </a:p>
          <a:p>
            <a:pPr lvl="1"/>
            <a:r>
              <a:rPr lang="en-US" sz="2800" dirty="0" smtClean="0"/>
              <a:t>Integration</a:t>
            </a:r>
          </a:p>
          <a:p>
            <a:pPr lvl="1"/>
            <a:r>
              <a:rPr lang="en-US" sz="2800" dirty="0" smtClean="0"/>
              <a:t>Interoperability</a:t>
            </a:r>
          </a:p>
          <a:p>
            <a:pPr lvl="1"/>
            <a:r>
              <a:rPr lang="en-US" sz="2800" dirty="0" smtClean="0"/>
              <a:t>Fusion, etc.</a:t>
            </a:r>
          </a:p>
        </p:txBody>
      </p:sp>
      <p:sp>
        <p:nvSpPr>
          <p:cNvPr id="7" name="Date Placeholder 6"/>
          <p:cNvSpPr>
            <a:spLocks noGrp="1"/>
          </p:cNvSpPr>
          <p:nvPr>
            <p:ph type="dt" sz="half" idx="10"/>
          </p:nvPr>
        </p:nvSpPr>
        <p:spPr/>
        <p:txBody>
          <a:bodyPr/>
          <a:lstStyle/>
          <a:p>
            <a:r>
              <a:rPr lang="en-US" smtClean="0"/>
              <a:t>Chapter 6</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457</a:t>
            </a:fld>
            <a:endParaRPr lang="en-US"/>
          </a:p>
        </p:txBody>
      </p:sp>
      <p:sp>
        <p:nvSpPr>
          <p:cNvPr id="9" name="Content Placeholder 2"/>
          <p:cNvSpPr txBox="1">
            <a:spLocks/>
          </p:cNvSpPr>
          <p:nvPr/>
        </p:nvSpPr>
        <p:spPr>
          <a:xfrm>
            <a:off x="1098000" y="1846800"/>
            <a:ext cx="9906000" cy="15853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0F6FC6"/>
              </a:buClr>
            </a:pPr>
            <a:r>
              <a:rPr lang="en-US" sz="3200" dirty="0" smtClean="0">
                <a:solidFill>
                  <a:prstClr val="black">
                    <a:lumMod val="75000"/>
                    <a:lumOff val="25000"/>
                  </a:prstClr>
                </a:solidFill>
              </a:rPr>
              <a:t>Formal and informal introduction of Data Science concepts</a:t>
            </a:r>
          </a:p>
        </p:txBody>
      </p:sp>
      <p:sp>
        <p:nvSpPr>
          <p:cNvPr id="10" name="Content Placeholder 2"/>
          <p:cNvSpPr txBox="1">
            <a:spLocks/>
          </p:cNvSpPr>
          <p:nvPr/>
        </p:nvSpPr>
        <p:spPr>
          <a:xfrm>
            <a:off x="1097280" y="2344103"/>
            <a:ext cx="3615831" cy="33141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0F6FC6"/>
              </a:buClr>
            </a:pPr>
            <a:r>
              <a:rPr lang="en-US" sz="2800" dirty="0">
                <a:solidFill>
                  <a:prstClr val="black">
                    <a:lumMod val="75000"/>
                    <a:lumOff val="25000"/>
                  </a:prstClr>
                </a:solidFill>
              </a:rPr>
              <a:t>Semantics</a:t>
            </a:r>
          </a:p>
          <a:p>
            <a:pPr lvl="1">
              <a:buClr>
                <a:srgbClr val="0F6FC6"/>
              </a:buClr>
            </a:pPr>
            <a:r>
              <a:rPr lang="en-US" sz="2800" dirty="0">
                <a:solidFill>
                  <a:prstClr val="black">
                    <a:lumMod val="75000"/>
                    <a:lumOff val="25000"/>
                  </a:prstClr>
                </a:solidFill>
              </a:rPr>
              <a:t>Ontologies</a:t>
            </a:r>
          </a:p>
          <a:p>
            <a:pPr lvl="1">
              <a:buClr>
                <a:srgbClr val="0F6FC6"/>
              </a:buClr>
            </a:pPr>
            <a:r>
              <a:rPr lang="en-US" sz="2800" dirty="0" smtClean="0">
                <a:solidFill>
                  <a:prstClr val="black">
                    <a:lumMod val="75000"/>
                    <a:lumOff val="25000"/>
                  </a:prstClr>
                </a:solidFill>
              </a:rPr>
              <a:t>Data </a:t>
            </a:r>
            <a:r>
              <a:rPr lang="en-US" sz="2800" dirty="0">
                <a:solidFill>
                  <a:prstClr val="black">
                    <a:lumMod val="75000"/>
                    <a:lumOff val="25000"/>
                  </a:prstClr>
                </a:solidFill>
              </a:rPr>
              <a:t>and </a:t>
            </a:r>
            <a:r>
              <a:rPr lang="en-US" sz="2800" dirty="0" smtClean="0">
                <a:solidFill>
                  <a:prstClr val="black">
                    <a:lumMod val="75000"/>
                    <a:lumOff val="25000"/>
                  </a:prstClr>
                </a:solidFill>
              </a:rPr>
              <a:t>Information</a:t>
            </a:r>
          </a:p>
          <a:p>
            <a:pPr lvl="1">
              <a:buClr>
                <a:srgbClr val="0F6FC6"/>
              </a:buClr>
            </a:pPr>
            <a:r>
              <a:rPr lang="en-US" sz="2800" dirty="0" smtClean="0">
                <a:solidFill>
                  <a:prstClr val="black">
                    <a:lumMod val="75000"/>
                    <a:lumOff val="25000"/>
                  </a:prstClr>
                </a:solidFill>
              </a:rPr>
              <a:t>Knowledge Bases</a:t>
            </a:r>
            <a:endParaRPr lang="en-US" sz="2800" dirty="0">
              <a:solidFill>
                <a:prstClr val="black">
                  <a:lumMod val="75000"/>
                  <a:lumOff val="25000"/>
                </a:prstClr>
              </a:solidFill>
            </a:endParaRPr>
          </a:p>
          <a:p>
            <a:pPr lvl="1">
              <a:buClr>
                <a:srgbClr val="0F6FC6"/>
              </a:buClr>
            </a:pPr>
            <a:r>
              <a:rPr lang="en-US" sz="2800" dirty="0" smtClean="0">
                <a:solidFill>
                  <a:prstClr val="black">
                    <a:lumMod val="75000"/>
                    <a:lumOff val="25000"/>
                  </a:prstClr>
                </a:solidFill>
              </a:rPr>
              <a:t>Reasoning</a:t>
            </a:r>
          </a:p>
          <a:p>
            <a:pPr lvl="1">
              <a:buClr>
                <a:srgbClr val="0F6FC6"/>
              </a:buClr>
            </a:pPr>
            <a:r>
              <a:rPr lang="en-US" sz="2800" dirty="0" smtClean="0">
                <a:solidFill>
                  <a:prstClr val="black">
                    <a:lumMod val="75000"/>
                    <a:lumOff val="25000"/>
                  </a:prstClr>
                </a:solidFill>
              </a:rPr>
              <a:t>Annotation</a:t>
            </a:r>
          </a:p>
          <a:p>
            <a:pPr lvl="1">
              <a:buClr>
                <a:srgbClr val="0F6FC6"/>
              </a:buClr>
            </a:pPr>
            <a:endParaRPr lang="en-US" sz="2800" dirty="0">
              <a:solidFill>
                <a:prstClr val="black">
                  <a:lumMod val="75000"/>
                  <a:lumOff val="25000"/>
                </a:prstClr>
              </a:solidFill>
            </a:endParaRPr>
          </a:p>
          <a:p>
            <a:pPr lvl="1">
              <a:buClr>
                <a:srgbClr val="0F6FC6"/>
              </a:buClr>
            </a:pPr>
            <a:endParaRPr lang="en-US" sz="2800" dirty="0">
              <a:solidFill>
                <a:prstClr val="black">
                  <a:lumMod val="75000"/>
                  <a:lumOff val="25000"/>
                </a:prstClr>
              </a:solidFill>
            </a:endParaRPr>
          </a:p>
        </p:txBody>
      </p:sp>
    </p:spTree>
    <p:extLst>
      <p:ext uri="{BB962C8B-B14F-4D97-AF65-F5344CB8AC3E}">
        <p14:creationId xmlns:p14="http://schemas.microsoft.com/office/powerpoint/2010/main" val="338515335"/>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Contribution (2)</a:t>
            </a:r>
            <a:endParaRPr lang="en-US" dirty="0"/>
          </a:p>
        </p:txBody>
      </p:sp>
      <p:sp>
        <p:nvSpPr>
          <p:cNvPr id="3" name="Content Placeholder 2"/>
          <p:cNvSpPr>
            <a:spLocks noGrp="1"/>
          </p:cNvSpPr>
          <p:nvPr>
            <p:ph idx="1"/>
          </p:nvPr>
        </p:nvSpPr>
        <p:spPr/>
        <p:txBody>
          <a:bodyPr>
            <a:normAutofit/>
          </a:bodyPr>
          <a:lstStyle/>
          <a:p>
            <a:r>
              <a:rPr lang="en-US" sz="3200" dirty="0" smtClean="0"/>
              <a:t>A </a:t>
            </a:r>
            <a:r>
              <a:rPr lang="en-US" sz="3200" dirty="0"/>
              <a:t>detailed state-of-the-art </a:t>
            </a:r>
            <a:r>
              <a:rPr lang="en-US" sz="3200" dirty="0" smtClean="0"/>
              <a:t>survey</a:t>
            </a:r>
          </a:p>
          <a:p>
            <a:pPr lvl="1"/>
            <a:r>
              <a:rPr lang="en-US" sz="2800" dirty="0" smtClean="0"/>
              <a:t>Technologies, </a:t>
            </a:r>
            <a:r>
              <a:rPr lang="en-US" sz="2800" dirty="0"/>
              <a:t>methodologies</a:t>
            </a:r>
            <a:r>
              <a:rPr lang="en-US" sz="2800" dirty="0" smtClean="0"/>
              <a:t>, tools, </a:t>
            </a:r>
            <a:r>
              <a:rPr lang="en-US" sz="2800" dirty="0"/>
              <a:t>and </a:t>
            </a:r>
            <a:r>
              <a:rPr lang="en-US" sz="2800" dirty="0" smtClean="0"/>
              <a:t>approaches</a:t>
            </a:r>
          </a:p>
          <a:p>
            <a:r>
              <a:rPr lang="en-US" sz="3200" dirty="0" smtClean="0"/>
              <a:t>Discussions </a:t>
            </a:r>
            <a:r>
              <a:rPr lang="en-US" sz="3200" dirty="0"/>
              <a:t>on Linked Data </a:t>
            </a:r>
            <a:r>
              <a:rPr lang="en-US" sz="3200" dirty="0" smtClean="0"/>
              <a:t>creation</a:t>
            </a:r>
          </a:p>
          <a:p>
            <a:pPr lvl="1"/>
            <a:r>
              <a:rPr lang="en-US" sz="2800" dirty="0" smtClean="0"/>
              <a:t>From </a:t>
            </a:r>
            <a:r>
              <a:rPr lang="en-US" sz="2800" dirty="0"/>
              <a:t>relational </a:t>
            </a:r>
            <a:r>
              <a:rPr lang="en-US" sz="2800" dirty="0" smtClean="0"/>
              <a:t>databases</a:t>
            </a:r>
          </a:p>
          <a:p>
            <a:pPr lvl="1"/>
            <a:r>
              <a:rPr lang="en-US" sz="2800" dirty="0" smtClean="0"/>
              <a:t>From sensor </a:t>
            </a:r>
            <a:r>
              <a:rPr lang="en-US" sz="2800" dirty="0"/>
              <a:t>data </a:t>
            </a:r>
            <a:r>
              <a:rPr lang="en-US" sz="2800" dirty="0" smtClean="0"/>
              <a:t>streams</a:t>
            </a:r>
          </a:p>
        </p:txBody>
      </p:sp>
      <p:sp>
        <p:nvSpPr>
          <p:cNvPr id="7" name="Date Placeholder 6"/>
          <p:cNvSpPr>
            <a:spLocks noGrp="1"/>
          </p:cNvSpPr>
          <p:nvPr>
            <p:ph type="dt" sz="half" idx="10"/>
          </p:nvPr>
        </p:nvSpPr>
        <p:spPr/>
        <p:txBody>
          <a:bodyPr/>
          <a:lstStyle/>
          <a:p>
            <a:r>
              <a:rPr lang="en-US" smtClean="0"/>
              <a:t>Chapter 6</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458</a:t>
            </a:fld>
            <a:endParaRPr lang="en-US"/>
          </a:p>
        </p:txBody>
      </p:sp>
      <p:sp>
        <p:nvSpPr>
          <p:cNvPr id="5" name="Right Brace 4"/>
          <p:cNvSpPr/>
          <p:nvPr/>
        </p:nvSpPr>
        <p:spPr>
          <a:xfrm>
            <a:off x="5429954" y="3551525"/>
            <a:ext cx="180623" cy="646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solidFill>
                <a:prstClr val="black"/>
              </a:solidFill>
            </a:endParaRPr>
          </a:p>
        </p:txBody>
      </p:sp>
      <p:sp>
        <p:nvSpPr>
          <p:cNvPr id="6" name="TextBox 5"/>
          <p:cNvSpPr txBox="1"/>
          <p:nvPr/>
        </p:nvSpPr>
        <p:spPr>
          <a:xfrm>
            <a:off x="5750539" y="3520747"/>
            <a:ext cx="4923439" cy="707886"/>
          </a:xfrm>
          <a:prstGeom prst="rect">
            <a:avLst/>
          </a:prstGeom>
          <a:noFill/>
        </p:spPr>
        <p:txBody>
          <a:bodyPr wrap="square" rtlCol="0">
            <a:spAutoFit/>
          </a:bodyPr>
          <a:lstStyle/>
          <a:p>
            <a:r>
              <a:rPr lang="en-US" sz="2000" dirty="0">
                <a:solidFill>
                  <a:prstClr val="black"/>
                </a:solidFill>
              </a:rPr>
              <a:t>Two detailed architectural and behavioral descriptions of two domain-specific </a:t>
            </a:r>
            <a:r>
              <a:rPr lang="en-US" sz="2000" dirty="0" smtClean="0">
                <a:solidFill>
                  <a:prstClr val="black"/>
                </a:solidFill>
              </a:rPr>
              <a:t>scenarios</a:t>
            </a:r>
            <a:endParaRPr lang="el-GR" sz="2000" dirty="0">
              <a:solidFill>
                <a:prstClr val="black"/>
              </a:solidFill>
            </a:endParaRPr>
          </a:p>
        </p:txBody>
      </p:sp>
    </p:spTree>
    <p:extLst>
      <p:ext uri="{BB962C8B-B14F-4D97-AF65-F5344CB8AC3E}">
        <p14:creationId xmlns:p14="http://schemas.microsoft.com/office/powerpoint/2010/main" val="2602576095"/>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smtClean="0">
                <a:solidFill>
                  <a:schemeClr val="tx1">
                    <a:lumMod val="50000"/>
                    <a:lumOff val="50000"/>
                  </a:schemeClr>
                </a:solidFill>
              </a:rPr>
              <a:t>Recap</a:t>
            </a:r>
          </a:p>
          <a:p>
            <a:r>
              <a:rPr lang="en-US" sz="3200" dirty="0" smtClean="0"/>
              <a:t>Discussion</a:t>
            </a:r>
          </a:p>
          <a:p>
            <a:r>
              <a:rPr lang="en-US" sz="3200" dirty="0">
                <a:solidFill>
                  <a:schemeClr val="tx1">
                    <a:lumMod val="50000"/>
                    <a:lumOff val="50000"/>
                  </a:schemeClr>
                </a:solidFill>
              </a:rPr>
              <a:t>Open Research Challenges</a:t>
            </a:r>
          </a:p>
        </p:txBody>
      </p:sp>
      <p:sp>
        <p:nvSpPr>
          <p:cNvPr id="4" name="Date Placeholder 3"/>
          <p:cNvSpPr>
            <a:spLocks noGrp="1"/>
          </p:cNvSpPr>
          <p:nvPr>
            <p:ph type="dt" sz="half" idx="10"/>
          </p:nvPr>
        </p:nvSpPr>
        <p:spPr/>
        <p:txBody>
          <a:bodyPr/>
          <a:lstStyle/>
          <a:p>
            <a:r>
              <a:rPr lang="en-US" smtClean="0"/>
              <a:t>Chapter 6</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459</a:t>
            </a:fld>
            <a:endParaRPr lang="en-US"/>
          </a:p>
        </p:txBody>
      </p:sp>
    </p:spTree>
    <p:extLst>
      <p:ext uri="{BB962C8B-B14F-4D97-AF65-F5344CB8AC3E}">
        <p14:creationId xmlns:p14="http://schemas.microsoft.com/office/powerpoint/2010/main" val="2301111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Reasoners (1)</a:t>
            </a:r>
            <a:endParaRPr lang="en-US" dirty="0"/>
          </a:p>
        </p:txBody>
      </p:sp>
      <p:sp>
        <p:nvSpPr>
          <p:cNvPr id="3" name="Content Placeholder 2"/>
          <p:cNvSpPr>
            <a:spLocks noGrp="1"/>
          </p:cNvSpPr>
          <p:nvPr>
            <p:ph idx="1"/>
          </p:nvPr>
        </p:nvSpPr>
        <p:spPr/>
        <p:txBody>
          <a:bodyPr>
            <a:normAutofit/>
          </a:bodyPr>
          <a:lstStyle/>
          <a:p>
            <a:r>
              <a:rPr lang="en-US" sz="3200" dirty="0" smtClean="0"/>
              <a:t>Software components</a:t>
            </a:r>
          </a:p>
          <a:p>
            <a:r>
              <a:rPr lang="en-US" sz="3200" dirty="0" smtClean="0"/>
              <a:t>Validate consistency </a:t>
            </a:r>
            <a:r>
              <a:rPr lang="en-US" sz="3200" dirty="0"/>
              <a:t>of an </a:t>
            </a:r>
            <a:r>
              <a:rPr lang="en-US" sz="3200" dirty="0" smtClean="0"/>
              <a:t>ontology</a:t>
            </a:r>
          </a:p>
          <a:p>
            <a:pPr lvl="1"/>
            <a:r>
              <a:rPr lang="en-US" sz="2800" dirty="0" smtClean="0"/>
              <a:t>Perform consistency </a:t>
            </a:r>
            <a:r>
              <a:rPr lang="en-US" sz="2800" dirty="0"/>
              <a:t>checks </a:t>
            </a:r>
            <a:endParaRPr lang="en-US" sz="2800" dirty="0" smtClean="0"/>
          </a:p>
          <a:p>
            <a:pPr lvl="1"/>
            <a:r>
              <a:rPr lang="en-US" sz="2800" dirty="0" smtClean="0"/>
              <a:t>Concept </a:t>
            </a:r>
            <a:r>
              <a:rPr lang="en-US" sz="2800" dirty="0" err="1" smtClean="0"/>
              <a:t>satisfiability</a:t>
            </a:r>
            <a:r>
              <a:rPr lang="en-US" sz="2800" dirty="0" smtClean="0"/>
              <a:t> </a:t>
            </a:r>
            <a:r>
              <a:rPr lang="en-US" sz="2800" dirty="0"/>
              <a:t>and classification</a:t>
            </a:r>
            <a:endParaRPr lang="en-US" sz="2800" dirty="0" smtClean="0"/>
          </a:p>
          <a:p>
            <a:r>
              <a:rPr lang="en-US" sz="3200" dirty="0" smtClean="0"/>
              <a:t>Infer </a:t>
            </a:r>
            <a:r>
              <a:rPr lang="en-US" sz="3200" dirty="0"/>
              <a:t>implicitly declared </a:t>
            </a:r>
            <a:r>
              <a:rPr lang="en-US" sz="3200" dirty="0" smtClean="0"/>
              <a:t>knowledge</a:t>
            </a:r>
          </a:p>
          <a:p>
            <a:pPr lvl="1"/>
            <a:r>
              <a:rPr lang="en-US" sz="2800" dirty="0" smtClean="0"/>
              <a:t>Apply simple </a:t>
            </a:r>
            <a:r>
              <a:rPr lang="en-US" sz="2800" dirty="0"/>
              <a:t>rules of deductive </a:t>
            </a:r>
            <a:r>
              <a:rPr lang="en-US" sz="2800" dirty="0" smtClean="0"/>
              <a:t>reasoning</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46</a:t>
            </a:fld>
            <a:endParaRPr lang="en-US"/>
          </a:p>
        </p:txBody>
      </p:sp>
    </p:spTree>
    <p:extLst>
      <p:ext uri="{BB962C8B-B14F-4D97-AF65-F5344CB8AC3E}">
        <p14:creationId xmlns:p14="http://schemas.microsoft.com/office/powerpoint/2010/main" val="2218169262"/>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(1)</a:t>
            </a:r>
            <a:endParaRPr lang="en-US" dirty="0"/>
          </a:p>
        </p:txBody>
      </p:sp>
      <p:sp>
        <p:nvSpPr>
          <p:cNvPr id="3" name="Content Placeholder 2"/>
          <p:cNvSpPr>
            <a:spLocks noGrp="1"/>
          </p:cNvSpPr>
          <p:nvPr>
            <p:ph idx="1"/>
          </p:nvPr>
        </p:nvSpPr>
        <p:spPr/>
        <p:txBody>
          <a:bodyPr>
            <a:normAutofit/>
          </a:bodyPr>
          <a:lstStyle/>
          <a:p>
            <a:r>
              <a:rPr lang="en-US" sz="3200" dirty="0" smtClean="0"/>
              <a:t>LOD ecosystem</a:t>
            </a:r>
          </a:p>
          <a:p>
            <a:pPr lvl="1"/>
            <a:r>
              <a:rPr lang="en-US" sz="2800" dirty="0" smtClean="0"/>
              <a:t>An open </a:t>
            </a:r>
            <a:r>
              <a:rPr lang="en-US" sz="2800" dirty="0"/>
              <a:t>and distributed </a:t>
            </a:r>
            <a:r>
              <a:rPr lang="en-US" sz="2800" dirty="0" smtClean="0"/>
              <a:t>system</a:t>
            </a:r>
          </a:p>
          <a:p>
            <a:pPr lvl="1"/>
            <a:r>
              <a:rPr lang="en-US" sz="2800" dirty="0" smtClean="0"/>
              <a:t>Heterogeneity </a:t>
            </a:r>
            <a:r>
              <a:rPr lang="en-US" sz="2800" dirty="0"/>
              <a:t>is </a:t>
            </a:r>
            <a:r>
              <a:rPr lang="en-US" sz="2800" dirty="0" smtClean="0"/>
              <a:t>inevitable</a:t>
            </a:r>
          </a:p>
          <a:p>
            <a:pPr lvl="2"/>
            <a:r>
              <a:rPr lang="en-US" sz="2400" dirty="0" smtClean="0"/>
              <a:t>At a syntactic</a:t>
            </a:r>
            <a:r>
              <a:rPr lang="en-US" sz="2400" dirty="0"/>
              <a:t>, terminological, conceptual, </a:t>
            </a:r>
            <a:r>
              <a:rPr lang="en-US" sz="2400" dirty="0" smtClean="0"/>
              <a:t>or semiotic/pragmatic level</a:t>
            </a:r>
          </a:p>
          <a:p>
            <a:pPr lvl="1"/>
            <a:r>
              <a:rPr lang="en-US" sz="2800" dirty="0" smtClean="0"/>
              <a:t>The Linked Data paradigm</a:t>
            </a:r>
          </a:p>
          <a:p>
            <a:pPr lvl="2"/>
            <a:r>
              <a:rPr lang="en-US" sz="2400" dirty="0" smtClean="0"/>
              <a:t>Offers solutions </a:t>
            </a:r>
            <a:r>
              <a:rPr lang="en-US" sz="2400" dirty="0"/>
              <a:t>to reduce heterogeneity at all four levels</a:t>
            </a:r>
          </a:p>
          <a:p>
            <a:pPr lvl="3"/>
            <a:r>
              <a:rPr lang="en-US" sz="2000" dirty="0" smtClean="0"/>
              <a:t>Defines </a:t>
            </a:r>
            <a:r>
              <a:rPr lang="en-US" sz="2000" dirty="0"/>
              <a:t>relations across the heterogeneous </a:t>
            </a:r>
            <a:r>
              <a:rPr lang="en-US" sz="2000" dirty="0" smtClean="0"/>
              <a:t>sources</a:t>
            </a:r>
            <a:endParaRPr lang="en-US" sz="20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460</a:t>
            </a:fld>
            <a:endParaRPr lang="en-US"/>
          </a:p>
        </p:txBody>
      </p:sp>
    </p:spTree>
    <p:extLst>
      <p:ext uri="{BB962C8B-B14F-4D97-AF65-F5344CB8AC3E}">
        <p14:creationId xmlns:p14="http://schemas.microsoft.com/office/powerpoint/2010/main" val="300270801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(2)</a:t>
            </a:r>
            <a:endParaRPr lang="en-US" dirty="0"/>
          </a:p>
        </p:txBody>
      </p:sp>
      <p:sp>
        <p:nvSpPr>
          <p:cNvPr id="3" name="Content Placeholder 2"/>
          <p:cNvSpPr>
            <a:spLocks noGrp="1"/>
          </p:cNvSpPr>
          <p:nvPr>
            <p:ph idx="1"/>
          </p:nvPr>
        </p:nvSpPr>
        <p:spPr/>
        <p:txBody>
          <a:bodyPr>
            <a:normAutofit/>
          </a:bodyPr>
          <a:lstStyle/>
          <a:p>
            <a:r>
              <a:rPr lang="en-US" sz="3200" dirty="0" smtClean="0"/>
              <a:t>Server-side: many steps, many </a:t>
            </a:r>
            <a:r>
              <a:rPr lang="en-US" sz="3200" dirty="0"/>
              <a:t>components </a:t>
            </a:r>
            <a:r>
              <a:rPr lang="en-US" sz="3200" dirty="0" smtClean="0"/>
              <a:t>involved</a:t>
            </a:r>
          </a:p>
          <a:p>
            <a:pPr lvl="1"/>
            <a:r>
              <a:rPr lang="en-US" sz="2800" dirty="0" smtClean="0"/>
              <a:t>No "standard" approach</a:t>
            </a:r>
          </a:p>
          <a:p>
            <a:pPr lvl="1"/>
            <a:r>
              <a:rPr lang="en-US" sz="2800" dirty="0" smtClean="0"/>
              <a:t>No deterministic </a:t>
            </a:r>
            <a:r>
              <a:rPr lang="en-US" sz="2800" dirty="0"/>
              <a:t>manner in setting </a:t>
            </a:r>
            <a:r>
              <a:rPr lang="en-US" sz="2800" dirty="0" smtClean="0"/>
              <a:t>behavioral priorities</a:t>
            </a:r>
          </a:p>
          <a:p>
            <a:pPr lvl="1"/>
            <a:r>
              <a:rPr lang="en-US" sz="2800" dirty="0" smtClean="0"/>
              <a:t>The importance of scalability</a:t>
            </a:r>
          </a:p>
          <a:p>
            <a:pPr lvl="2"/>
            <a:r>
              <a:rPr lang="en-US" sz="2400" dirty="0" smtClean="0"/>
              <a:t>Volume </a:t>
            </a:r>
            <a:r>
              <a:rPr lang="en-US" sz="2400" dirty="0"/>
              <a:t>of the produced, stored and processed information</a:t>
            </a:r>
          </a:p>
          <a:p>
            <a:pPr lvl="2"/>
            <a:r>
              <a:rPr lang="en-US" sz="2400" dirty="0" smtClean="0"/>
              <a:t>The </a:t>
            </a:r>
            <a:r>
              <a:rPr lang="en-US" sz="2400" dirty="0"/>
              <a:t>number of the data </a:t>
            </a:r>
            <a:r>
              <a:rPr lang="en-US" sz="2400" dirty="0" smtClean="0"/>
              <a:t>sources</a:t>
            </a:r>
          </a:p>
          <a:p>
            <a:pPr lvl="2"/>
            <a:r>
              <a:rPr lang="en-US" sz="2400" dirty="0" smtClean="0"/>
              <a:t>The nature of the data</a:t>
            </a:r>
          </a:p>
          <a:p>
            <a:pPr lvl="3"/>
            <a:r>
              <a:rPr lang="en-US" sz="2000" dirty="0" smtClean="0"/>
              <a:t>E.g</a:t>
            </a:r>
            <a:r>
              <a:rPr lang="en-US" sz="2000" dirty="0"/>
              <a:t>. sensor/multimedia/social network data </a:t>
            </a:r>
            <a:r>
              <a:rPr lang="en-US" sz="2000" dirty="0" smtClean="0"/>
              <a:t>streams</a:t>
            </a:r>
            <a:endParaRPr lang="en-US" sz="20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461</a:t>
            </a:fld>
            <a:endParaRPr lang="en-US"/>
          </a:p>
        </p:txBody>
      </p:sp>
    </p:spTree>
    <p:extLst>
      <p:ext uri="{BB962C8B-B14F-4D97-AF65-F5344CB8AC3E}">
        <p14:creationId xmlns:p14="http://schemas.microsoft.com/office/powerpoint/2010/main" val="1932398465"/>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(3)</a:t>
            </a:r>
            <a:endParaRPr lang="en-US" dirty="0"/>
          </a:p>
        </p:txBody>
      </p:sp>
      <p:sp>
        <p:nvSpPr>
          <p:cNvPr id="3" name="Content Placeholder 2"/>
          <p:cNvSpPr>
            <a:spLocks noGrp="1"/>
          </p:cNvSpPr>
          <p:nvPr>
            <p:ph idx="1"/>
          </p:nvPr>
        </p:nvSpPr>
        <p:spPr/>
        <p:txBody>
          <a:bodyPr>
            <a:noAutofit/>
          </a:bodyPr>
          <a:lstStyle/>
          <a:p>
            <a:r>
              <a:rPr lang="en-US" sz="3200" dirty="0" smtClean="0"/>
              <a:t>Integration with third parties</a:t>
            </a:r>
          </a:p>
          <a:p>
            <a:pPr lvl="1"/>
            <a:r>
              <a:rPr lang="en-US" sz="2800" dirty="0"/>
              <a:t>Semantic Web technology adoption is crucial in order to assure unambiguous definition of the information and the semantics it </a:t>
            </a:r>
            <a:r>
              <a:rPr lang="en-US" sz="2800" dirty="0" smtClean="0"/>
              <a:t>conveys</a:t>
            </a:r>
          </a:p>
          <a:p>
            <a:pPr lvl="1"/>
            <a:r>
              <a:rPr lang="en-US" sz="2800" dirty="0" smtClean="0"/>
              <a:t>E.g. as in the example in </a:t>
            </a:r>
            <a:r>
              <a:rPr lang="en-US" sz="2800" dirty="0"/>
              <a:t>the scholarly/cultural heritage domain</a:t>
            </a:r>
            <a:endParaRPr lang="en-US" sz="2800" dirty="0" smtClean="0"/>
          </a:p>
          <a:p>
            <a:r>
              <a:rPr lang="en-US" sz="3200" dirty="0" smtClean="0"/>
              <a:t>Data repository turned into a Knowledge Base</a:t>
            </a:r>
          </a:p>
          <a:p>
            <a:pPr lvl="1"/>
            <a:r>
              <a:rPr lang="en-US" sz="2800" dirty="0" smtClean="0"/>
              <a:t>Virtually endless possibilities</a:t>
            </a:r>
          </a:p>
          <a:p>
            <a:pPr lvl="2"/>
            <a:r>
              <a:rPr lang="en-US" sz="2400" dirty="0" smtClean="0"/>
              <a:t>E.g</a:t>
            </a:r>
            <a:r>
              <a:rPr lang="en-US" sz="2400" dirty="0"/>
              <a:t>. analytical </a:t>
            </a:r>
            <a:r>
              <a:rPr lang="en-US" sz="2400" dirty="0" smtClean="0"/>
              <a:t>reasoning, intelligent analysis</a:t>
            </a:r>
          </a:p>
          <a:p>
            <a:pPr lvl="3"/>
            <a:r>
              <a:rPr lang="en-US" sz="2000" dirty="0" smtClean="0"/>
              <a:t>Data mining, pattern extraction, etc.</a:t>
            </a:r>
          </a:p>
          <a:p>
            <a:pPr lvl="2"/>
            <a:r>
              <a:rPr lang="en-US" sz="2400" dirty="0"/>
              <a:t>Even in unprecedented ways</a:t>
            </a:r>
          </a:p>
          <a:p>
            <a:pPr lvl="3"/>
            <a:endParaRPr lang="en-US" sz="2000" dirty="0" smtClean="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462</a:t>
            </a:fld>
            <a:endParaRPr lang="en-US"/>
          </a:p>
        </p:txBody>
      </p:sp>
    </p:spTree>
    <p:extLst>
      <p:ext uri="{BB962C8B-B14F-4D97-AF65-F5344CB8AC3E}">
        <p14:creationId xmlns:p14="http://schemas.microsoft.com/office/powerpoint/2010/main" val="1915592431"/>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(1)</a:t>
            </a:r>
            <a:endParaRPr lang="en-US" dirty="0"/>
          </a:p>
        </p:txBody>
      </p:sp>
      <p:sp>
        <p:nvSpPr>
          <p:cNvPr id="3" name="Content Placeholder 2"/>
          <p:cNvSpPr>
            <a:spLocks noGrp="1"/>
          </p:cNvSpPr>
          <p:nvPr>
            <p:ph idx="1"/>
          </p:nvPr>
        </p:nvSpPr>
        <p:spPr/>
        <p:txBody>
          <a:bodyPr>
            <a:noAutofit/>
          </a:bodyPr>
          <a:lstStyle/>
          <a:p>
            <a:r>
              <a:rPr lang="en-US" sz="3200" dirty="0" smtClean="0"/>
              <a:t>Increased discoverability</a:t>
            </a:r>
          </a:p>
          <a:p>
            <a:pPr lvl="1"/>
            <a:r>
              <a:rPr lang="en-US" sz="2800" dirty="0" smtClean="0"/>
              <a:t>Description of the dataset contents</a:t>
            </a:r>
          </a:p>
          <a:p>
            <a:pPr lvl="1"/>
            <a:r>
              <a:rPr lang="en-US" sz="2800" dirty="0" smtClean="0"/>
              <a:t>Links towards </a:t>
            </a:r>
            <a:r>
              <a:rPr lang="en-US" sz="2800" dirty="0"/>
              <a:t>instances in other parts of the LOD </a:t>
            </a:r>
            <a:r>
              <a:rPr lang="en-US" sz="2800" dirty="0" smtClean="0"/>
              <a:t>cloud</a:t>
            </a:r>
          </a:p>
          <a:p>
            <a:pPr lvl="1"/>
            <a:r>
              <a:rPr lang="en-US" sz="2800" dirty="0" smtClean="0"/>
              <a:t>Inbound </a:t>
            </a:r>
            <a:r>
              <a:rPr lang="en-US" sz="2800" dirty="0"/>
              <a:t>links are </a:t>
            </a:r>
            <a:r>
              <a:rPr lang="en-US" sz="2800" dirty="0" smtClean="0"/>
              <a:t>welcome</a:t>
            </a:r>
            <a:endParaRPr lang="en-US" sz="2800" dirty="0"/>
          </a:p>
          <a:p>
            <a:r>
              <a:rPr lang="en-US" sz="3200" dirty="0" smtClean="0"/>
              <a:t>Reduced effort for schema modifications</a:t>
            </a:r>
          </a:p>
          <a:p>
            <a:pPr lvl="1"/>
            <a:r>
              <a:rPr lang="en-US" sz="2800" dirty="0" smtClean="0"/>
              <a:t>New </a:t>
            </a:r>
            <a:r>
              <a:rPr lang="en-US" sz="2800" dirty="0"/>
              <a:t>relations </a:t>
            </a:r>
            <a:r>
              <a:rPr lang="en-US" sz="2800" dirty="0" smtClean="0"/>
              <a:t>allowed </a:t>
            </a:r>
            <a:r>
              <a:rPr lang="en-US" sz="2800" dirty="0"/>
              <a:t>without </a:t>
            </a:r>
            <a:r>
              <a:rPr lang="en-US" sz="2800" dirty="0" smtClean="0"/>
              <a:t>modifying the </a:t>
            </a:r>
            <a:r>
              <a:rPr lang="en-US" sz="2800" dirty="0"/>
              <a:t>database </a:t>
            </a:r>
            <a:r>
              <a:rPr lang="en-US" sz="2800" dirty="0" smtClean="0"/>
              <a:t>schema or contents</a:t>
            </a:r>
          </a:p>
          <a:p>
            <a:pPr lvl="2"/>
            <a:r>
              <a:rPr lang="en-US" sz="2400" dirty="0" smtClean="0"/>
              <a:t>E.g. define new </a:t>
            </a:r>
            <a:r>
              <a:rPr lang="en-US" sz="2400" dirty="0"/>
              <a:t>classes and </a:t>
            </a:r>
            <a:r>
              <a:rPr lang="en-US" sz="2400" dirty="0" smtClean="0"/>
              <a:t>properties</a:t>
            </a:r>
            <a:endParaRPr lang="en-US" sz="24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463</a:t>
            </a:fld>
            <a:endParaRPr lang="en-US"/>
          </a:p>
        </p:txBody>
      </p:sp>
    </p:spTree>
    <p:extLst>
      <p:ext uri="{BB962C8B-B14F-4D97-AF65-F5344CB8AC3E}">
        <p14:creationId xmlns:p14="http://schemas.microsoft.com/office/powerpoint/2010/main" val="2227216058"/>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(2)</a:t>
            </a:r>
            <a:endParaRPr lang="en-US" dirty="0"/>
          </a:p>
        </p:txBody>
      </p:sp>
      <p:sp>
        <p:nvSpPr>
          <p:cNvPr id="3" name="Content Placeholder 2"/>
          <p:cNvSpPr>
            <a:spLocks noGrp="1"/>
          </p:cNvSpPr>
          <p:nvPr>
            <p:ph idx="1"/>
          </p:nvPr>
        </p:nvSpPr>
        <p:spPr>
          <a:xfrm>
            <a:off x="1097280" y="1845734"/>
            <a:ext cx="10058400" cy="4453466"/>
          </a:xfrm>
        </p:spPr>
        <p:txBody>
          <a:bodyPr>
            <a:normAutofit/>
          </a:bodyPr>
          <a:lstStyle/>
          <a:p>
            <a:r>
              <a:rPr lang="en-US" sz="3200" dirty="0"/>
              <a:t>Synthesis</a:t>
            </a:r>
          </a:p>
          <a:p>
            <a:pPr lvl="1"/>
            <a:r>
              <a:rPr lang="en-US" sz="2800" dirty="0"/>
              <a:t>Integration, fusion, mashups</a:t>
            </a:r>
          </a:p>
          <a:p>
            <a:pPr lvl="1"/>
            <a:r>
              <a:rPr lang="en-US" sz="2800" dirty="0"/>
              <a:t>Allow searches spanning various repositories, from a single SPARQL endpoint</a:t>
            </a:r>
          </a:p>
          <a:p>
            <a:pPr lvl="1"/>
            <a:r>
              <a:rPr lang="en-US" sz="2800" dirty="0"/>
              <a:t>Allow download of parts or the whole data</a:t>
            </a:r>
          </a:p>
          <a:p>
            <a:r>
              <a:rPr lang="en-US" sz="3200" dirty="0" smtClean="0"/>
              <a:t>Inference</a:t>
            </a:r>
          </a:p>
          <a:p>
            <a:pPr lvl="1"/>
            <a:r>
              <a:rPr lang="en-US" sz="2800" dirty="0" smtClean="0"/>
              <a:t>Reasoning support</a:t>
            </a:r>
          </a:p>
          <a:p>
            <a:pPr lvl="1"/>
            <a:r>
              <a:rPr lang="en-US" sz="2800" dirty="0" smtClean="0"/>
              <a:t>Implicit </a:t>
            </a:r>
            <a:r>
              <a:rPr lang="en-US" sz="2800" dirty="0"/>
              <a:t>facts can be inferred, based on the existing </a:t>
            </a:r>
            <a:r>
              <a:rPr lang="en-US" sz="2800" dirty="0" smtClean="0"/>
              <a:t>ones, then added </a:t>
            </a:r>
            <a:r>
              <a:rPr lang="en-US" sz="2800" dirty="0"/>
              <a:t>to the </a:t>
            </a:r>
            <a:r>
              <a:rPr lang="en-US" sz="2800" dirty="0" smtClean="0"/>
              <a:t>graph</a:t>
            </a:r>
            <a:endParaRPr lang="en-US" sz="28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464</a:t>
            </a:fld>
            <a:endParaRPr lang="en-US"/>
          </a:p>
        </p:txBody>
      </p:sp>
    </p:spTree>
    <p:extLst>
      <p:ext uri="{BB962C8B-B14F-4D97-AF65-F5344CB8AC3E}">
        <p14:creationId xmlns:p14="http://schemas.microsoft.com/office/powerpoint/2010/main" val="692223019"/>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(3)</a:t>
            </a:r>
            <a:endParaRPr lang="en-US" dirty="0"/>
          </a:p>
        </p:txBody>
      </p:sp>
      <p:sp>
        <p:nvSpPr>
          <p:cNvPr id="3" name="Content Placeholder 2"/>
          <p:cNvSpPr>
            <a:spLocks noGrp="1"/>
          </p:cNvSpPr>
          <p:nvPr>
            <p:ph idx="1"/>
          </p:nvPr>
        </p:nvSpPr>
        <p:spPr/>
        <p:txBody>
          <a:bodyPr>
            <a:normAutofit/>
          </a:bodyPr>
          <a:lstStyle/>
          <a:p>
            <a:r>
              <a:rPr lang="en-US" sz="3200" dirty="0" smtClean="0"/>
              <a:t>Reusability</a:t>
            </a:r>
          </a:p>
          <a:p>
            <a:pPr lvl="1"/>
            <a:r>
              <a:rPr lang="en-US" sz="2800" dirty="0" smtClean="0"/>
              <a:t>Third </a:t>
            </a:r>
            <a:r>
              <a:rPr lang="en-US" sz="2800" dirty="0"/>
              <a:t>parties can reuse the data in their </a:t>
            </a:r>
            <a:r>
              <a:rPr lang="en-US" sz="2800" dirty="0" smtClean="0"/>
              <a:t>systems</a:t>
            </a:r>
          </a:p>
          <a:p>
            <a:pPr lvl="1"/>
            <a:r>
              <a:rPr lang="en-US" sz="2800" dirty="0" smtClean="0"/>
              <a:t>Including </a:t>
            </a:r>
            <a:r>
              <a:rPr lang="en-US" sz="2800" dirty="0"/>
              <a:t>the information </a:t>
            </a:r>
            <a:r>
              <a:rPr lang="en-US" sz="2800" dirty="0" smtClean="0"/>
              <a:t>in their </a:t>
            </a:r>
            <a:r>
              <a:rPr lang="en-US" sz="2800" dirty="0"/>
              <a:t>datasets, </a:t>
            </a:r>
            <a:r>
              <a:rPr lang="en-US" sz="2800" dirty="0" smtClean="0"/>
              <a:t>or</a:t>
            </a:r>
          </a:p>
          <a:p>
            <a:pPr lvl="1"/>
            <a:r>
              <a:rPr lang="en-US" sz="2800" dirty="0" smtClean="0"/>
              <a:t>By reference </a:t>
            </a:r>
            <a:r>
              <a:rPr lang="en-US" sz="2800" dirty="0"/>
              <a:t>to the published </a:t>
            </a:r>
            <a:r>
              <a:rPr lang="en-US" sz="2800" dirty="0" smtClean="0"/>
              <a:t>resources</a:t>
            </a:r>
            <a:endParaRPr lang="en-US" sz="28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465</a:t>
            </a:fld>
            <a:endParaRPr lang="en-US"/>
          </a:p>
        </p:txBody>
      </p:sp>
    </p:spTree>
    <p:extLst>
      <p:ext uri="{BB962C8B-B14F-4D97-AF65-F5344CB8AC3E}">
        <p14:creationId xmlns:p14="http://schemas.microsoft.com/office/powerpoint/2010/main" val="4035068107"/>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 (1)</a:t>
            </a:r>
            <a:endParaRPr lang="en-US" dirty="0"/>
          </a:p>
        </p:txBody>
      </p:sp>
      <p:sp>
        <p:nvSpPr>
          <p:cNvPr id="3" name="Content Placeholder 2"/>
          <p:cNvSpPr>
            <a:spLocks noGrp="1"/>
          </p:cNvSpPr>
          <p:nvPr>
            <p:ph idx="1"/>
          </p:nvPr>
        </p:nvSpPr>
        <p:spPr/>
        <p:txBody>
          <a:bodyPr>
            <a:normAutofit lnSpcReduction="10000"/>
          </a:bodyPr>
          <a:lstStyle/>
          <a:p>
            <a:r>
              <a:rPr lang="en-US" sz="3200" dirty="0" err="1" smtClean="0"/>
              <a:t>Multidisciplinarity</a:t>
            </a:r>
            <a:endParaRPr lang="en-US" sz="3200" dirty="0"/>
          </a:p>
          <a:p>
            <a:pPr lvl="1"/>
            <a:r>
              <a:rPr lang="en-US" sz="2800" dirty="0" smtClean="0"/>
              <a:t>Annotation task not to be underestimated</a:t>
            </a:r>
          </a:p>
          <a:p>
            <a:pPr lvl="1"/>
            <a:r>
              <a:rPr lang="en-US" sz="2800" dirty="0" smtClean="0"/>
              <a:t>Contributions required from </a:t>
            </a:r>
            <a:r>
              <a:rPr lang="en-US" sz="2800" dirty="0"/>
              <a:t>several scientific </a:t>
            </a:r>
            <a:r>
              <a:rPr lang="en-US" sz="2800" dirty="0" smtClean="0"/>
              <a:t>domains</a:t>
            </a:r>
          </a:p>
          <a:p>
            <a:pPr lvl="2"/>
            <a:r>
              <a:rPr lang="en-US" sz="2400" dirty="0" smtClean="0"/>
              <a:t>Domain-specific expertise</a:t>
            </a:r>
          </a:p>
          <a:p>
            <a:pPr lvl="2"/>
            <a:r>
              <a:rPr lang="en-US" sz="2400" dirty="0" smtClean="0"/>
              <a:t>Close </a:t>
            </a:r>
            <a:r>
              <a:rPr lang="en-US" sz="2400" dirty="0"/>
              <a:t>collaboration of the implementation team</a:t>
            </a:r>
            <a:endParaRPr lang="en-US" sz="2400" dirty="0" smtClean="0"/>
          </a:p>
          <a:p>
            <a:r>
              <a:rPr lang="en-US" sz="3200" dirty="0" smtClean="0"/>
              <a:t>Technology barrier</a:t>
            </a:r>
          </a:p>
          <a:p>
            <a:pPr lvl="1"/>
            <a:r>
              <a:rPr lang="en-US" sz="2800" dirty="0" smtClean="0"/>
              <a:t>Tools </a:t>
            </a:r>
            <a:r>
              <a:rPr lang="en-US" sz="2800" dirty="0"/>
              <a:t>are not as mature yet as to </a:t>
            </a:r>
            <a:r>
              <a:rPr lang="en-US" sz="2800" dirty="0" smtClean="0"/>
              <a:t>provide guidance or warnings</a:t>
            </a:r>
          </a:p>
          <a:p>
            <a:pPr lvl="1"/>
            <a:r>
              <a:rPr lang="en-US" sz="2800" dirty="0" smtClean="0"/>
              <a:t>E.g. in the linking or mapping procedure </a:t>
            </a:r>
          </a:p>
          <a:p>
            <a:pPr lvl="2"/>
            <a:r>
              <a:rPr lang="en-US" sz="2400" dirty="0" smtClean="0"/>
              <a:t>No design-time validity of the result</a:t>
            </a:r>
            <a:endParaRPr lang="en-US" sz="24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466</a:t>
            </a:fld>
            <a:endParaRPr lang="en-US"/>
          </a:p>
        </p:txBody>
      </p:sp>
    </p:spTree>
    <p:extLst>
      <p:ext uri="{BB962C8B-B14F-4D97-AF65-F5344CB8AC3E}">
        <p14:creationId xmlns:p14="http://schemas.microsoft.com/office/powerpoint/2010/main" val="993740016"/>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Difficulties </a:t>
            </a:r>
            <a:r>
              <a:rPr lang="en-US" dirty="0" smtClean="0"/>
              <a:t>(2)</a:t>
            </a:r>
            <a:endParaRPr lang="en-US" dirty="0"/>
          </a:p>
        </p:txBody>
      </p:sp>
      <p:sp>
        <p:nvSpPr>
          <p:cNvPr id="3" name="Content Placeholder 2"/>
          <p:cNvSpPr>
            <a:spLocks noGrp="1"/>
          </p:cNvSpPr>
          <p:nvPr>
            <p:ph idx="1"/>
          </p:nvPr>
        </p:nvSpPr>
        <p:spPr/>
        <p:txBody>
          <a:bodyPr>
            <a:normAutofit/>
          </a:bodyPr>
          <a:lstStyle/>
          <a:p>
            <a:r>
              <a:rPr lang="en-US" sz="3200" dirty="0" smtClean="0"/>
              <a:t>Error-prone result</a:t>
            </a:r>
          </a:p>
          <a:p>
            <a:pPr lvl="1"/>
            <a:r>
              <a:rPr lang="en-US" sz="2800" dirty="0" smtClean="0"/>
              <a:t>Even syntactically correct</a:t>
            </a:r>
          </a:p>
          <a:p>
            <a:pPr lvl="1"/>
            <a:r>
              <a:rPr lang="en-US" sz="2800" dirty="0" smtClean="0"/>
              <a:t>No automatic check </a:t>
            </a:r>
            <a:r>
              <a:rPr lang="en-US" sz="2800" dirty="0"/>
              <a:t>of whether </a:t>
            </a:r>
            <a:r>
              <a:rPr lang="en-US" sz="2800" dirty="0" smtClean="0"/>
              <a:t>the concepts </a:t>
            </a:r>
            <a:r>
              <a:rPr lang="en-US" sz="2800" dirty="0"/>
              <a:t>and properties involved are used as </a:t>
            </a:r>
            <a:r>
              <a:rPr lang="en-US" sz="2800" dirty="0" smtClean="0"/>
              <a:t>intended</a:t>
            </a:r>
          </a:p>
          <a:p>
            <a:pPr lvl="1"/>
            <a:r>
              <a:rPr lang="en-US" sz="2800" dirty="0" smtClean="0"/>
              <a:t>Errors </a:t>
            </a:r>
            <a:r>
              <a:rPr lang="en-US" sz="2800" dirty="0"/>
              <a:t>or bad </a:t>
            </a:r>
            <a:r>
              <a:rPr lang="en-US" sz="2800" dirty="0" smtClean="0"/>
              <a:t>practices can </a:t>
            </a:r>
            <a:r>
              <a:rPr lang="en-US" sz="2800" dirty="0"/>
              <a:t>go </a:t>
            </a:r>
            <a:r>
              <a:rPr lang="en-US" sz="2800" dirty="0" smtClean="0"/>
              <a:t>unnoticed</a:t>
            </a:r>
            <a:endParaRPr lang="en-US" sz="2800" dirty="0"/>
          </a:p>
          <a:p>
            <a:r>
              <a:rPr lang="en-US" sz="3200" dirty="0" smtClean="0"/>
              <a:t>Concept mismatch</a:t>
            </a:r>
          </a:p>
          <a:p>
            <a:pPr lvl="1"/>
            <a:r>
              <a:rPr lang="en-US" sz="2800" dirty="0" smtClean="0"/>
              <a:t>Extraction of stored values into RDF not always possible</a:t>
            </a:r>
          </a:p>
          <a:p>
            <a:pPr lvl="2"/>
            <a:r>
              <a:rPr lang="en-US" sz="2400" dirty="0" smtClean="0"/>
              <a:t>Identical </a:t>
            </a:r>
            <a:r>
              <a:rPr lang="en-US" sz="2400" dirty="0"/>
              <a:t>mappings may not always be </a:t>
            </a:r>
            <a:r>
              <a:rPr lang="en-US" sz="2400" dirty="0" smtClean="0"/>
              <a:t>found</a:t>
            </a:r>
            <a:endParaRPr lang="en-US" sz="24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467</a:t>
            </a:fld>
            <a:endParaRPr lang="en-US"/>
          </a:p>
        </p:txBody>
      </p:sp>
    </p:spTree>
    <p:extLst>
      <p:ext uri="{BB962C8B-B14F-4D97-AF65-F5344CB8AC3E}">
        <p14:creationId xmlns:p14="http://schemas.microsoft.com/office/powerpoint/2010/main" val="382285382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Difficulties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smtClean="0"/>
              <a:t>Exceptions </a:t>
            </a:r>
            <a:r>
              <a:rPr lang="en-US" sz="3200" dirty="0"/>
              <a:t>to the general </a:t>
            </a:r>
            <a:r>
              <a:rPr lang="en-US" sz="3200" dirty="0" smtClean="0"/>
              <a:t>rule</a:t>
            </a:r>
          </a:p>
          <a:p>
            <a:pPr lvl="1"/>
            <a:r>
              <a:rPr lang="en-US" sz="2800" dirty="0" smtClean="0"/>
              <a:t>Automated changes </a:t>
            </a:r>
            <a:r>
              <a:rPr lang="en-US" sz="2800" dirty="0"/>
              <a:t>will apply to the majority of the </a:t>
            </a:r>
            <a:r>
              <a:rPr lang="en-US" sz="2800" dirty="0" smtClean="0"/>
              <a:t>data</a:t>
            </a:r>
          </a:p>
          <a:p>
            <a:pPr lvl="2"/>
            <a:r>
              <a:rPr lang="en-US" sz="2400" dirty="0" smtClean="0"/>
              <a:t>The </a:t>
            </a:r>
            <a:r>
              <a:rPr lang="en-US" sz="2400" dirty="0"/>
              <a:t>remaining portion will require manual intervention</a:t>
            </a:r>
            <a:endParaRPr lang="en-US" sz="2400" dirty="0" smtClean="0"/>
          </a:p>
          <a:p>
            <a:pPr lvl="1"/>
            <a:r>
              <a:rPr lang="en-US" sz="2800" dirty="0" smtClean="0"/>
              <a:t>Post-publishing </a:t>
            </a:r>
            <a:r>
              <a:rPr lang="en-US" sz="2800" dirty="0"/>
              <a:t>manual interventions will be </a:t>
            </a:r>
            <a:r>
              <a:rPr lang="en-US" sz="2800" dirty="0" smtClean="0"/>
              <a:t>required</a:t>
            </a:r>
            <a:endParaRPr lang="en-US" sz="28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468</a:t>
            </a:fld>
            <a:endParaRPr lang="en-US"/>
          </a:p>
        </p:txBody>
      </p:sp>
    </p:spTree>
    <p:extLst>
      <p:ext uri="{BB962C8B-B14F-4D97-AF65-F5344CB8AC3E}">
        <p14:creationId xmlns:p14="http://schemas.microsoft.com/office/powerpoint/2010/main" val="59686111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Government Data</a:t>
            </a:r>
          </a:p>
        </p:txBody>
      </p:sp>
      <p:sp>
        <p:nvSpPr>
          <p:cNvPr id="3" name="Content Placeholder 2"/>
          <p:cNvSpPr>
            <a:spLocks noGrp="1"/>
          </p:cNvSpPr>
          <p:nvPr>
            <p:ph idx="1"/>
          </p:nvPr>
        </p:nvSpPr>
        <p:spPr>
          <a:xfrm>
            <a:off x="1097279" y="1845734"/>
            <a:ext cx="10624457" cy="4023360"/>
          </a:xfrm>
        </p:spPr>
        <p:txBody>
          <a:bodyPr>
            <a:noAutofit/>
          </a:bodyPr>
          <a:lstStyle/>
          <a:p>
            <a:r>
              <a:rPr lang="en-US" sz="2800" dirty="0" smtClean="0"/>
              <a:t>Emerging, </a:t>
            </a:r>
            <a:r>
              <a:rPr lang="en-US" sz="2800" dirty="0"/>
              <a:t>across governments </a:t>
            </a:r>
            <a:r>
              <a:rPr lang="en-US" sz="2800" dirty="0" smtClean="0"/>
              <a:t>and organizations </a:t>
            </a:r>
            <a:r>
              <a:rPr lang="en-US" sz="2800" dirty="0"/>
              <a:t>from all over the </a:t>
            </a:r>
            <a:r>
              <a:rPr lang="en-US" sz="2800" dirty="0" smtClean="0"/>
              <a:t>world</a:t>
            </a:r>
          </a:p>
          <a:p>
            <a:pPr lvl="1"/>
            <a:r>
              <a:rPr lang="en-US" sz="2400" dirty="0" smtClean="0"/>
              <a:t>E.g. US, UK</a:t>
            </a:r>
          </a:p>
          <a:p>
            <a:r>
              <a:rPr lang="en-US" sz="2800" dirty="0" smtClean="0"/>
              <a:t>Foster </a:t>
            </a:r>
            <a:r>
              <a:rPr lang="en-US" sz="2800" dirty="0"/>
              <a:t>transparency, collaborative </a:t>
            </a:r>
            <a:r>
              <a:rPr lang="en-US" sz="2800" dirty="0" smtClean="0"/>
              <a:t>governance, innovation</a:t>
            </a:r>
          </a:p>
          <a:p>
            <a:r>
              <a:rPr lang="en-US" sz="2800" dirty="0" smtClean="0"/>
              <a:t>Enhance citizens</a:t>
            </a:r>
            <a:r>
              <a:rPr lang="en-US" sz="2800" dirty="0"/>
              <a:t>’ quality of life through the development of novel </a:t>
            </a:r>
            <a:r>
              <a:rPr lang="en-US" sz="2800" dirty="0" smtClean="0"/>
              <a:t>applications</a:t>
            </a:r>
            <a:endParaRPr lang="en-US" sz="2800" dirty="0"/>
          </a:p>
          <a:p>
            <a:r>
              <a:rPr lang="en-US" sz="2800" dirty="0" smtClean="0"/>
              <a:t>Data value decreases </a:t>
            </a:r>
            <a:r>
              <a:rPr lang="en-US" sz="2800" dirty="0"/>
              <a:t>if </a:t>
            </a:r>
            <a:r>
              <a:rPr lang="en-US" sz="2800" dirty="0" smtClean="0"/>
              <a:t>not released </a:t>
            </a:r>
            <a:r>
              <a:rPr lang="en-US" sz="2800" dirty="0"/>
              <a:t>in </a:t>
            </a:r>
            <a:r>
              <a:rPr lang="en-US" sz="2800" dirty="0" smtClean="0"/>
              <a:t>open formats, allowing combination and linking with other open data</a:t>
            </a:r>
          </a:p>
          <a:p>
            <a:r>
              <a:rPr lang="en-US" sz="2800" dirty="0" smtClean="0"/>
              <a:t>Ongoing efforts </a:t>
            </a:r>
            <a:r>
              <a:rPr lang="en-US" sz="2800" dirty="0"/>
              <a:t>to integrate open governmental data to the LOD </a:t>
            </a:r>
            <a:r>
              <a:rPr lang="en-US" sz="2800" dirty="0" smtClean="0"/>
              <a:t>cloud</a:t>
            </a:r>
            <a:endParaRPr lang="en-US" sz="28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469</a:t>
            </a:fld>
            <a:endParaRPr lang="en-US"/>
          </a:p>
        </p:txBody>
      </p:sp>
    </p:spTree>
    <p:extLst>
      <p:ext uri="{BB962C8B-B14F-4D97-AF65-F5344CB8AC3E}">
        <p14:creationId xmlns:p14="http://schemas.microsoft.com/office/powerpoint/2010/main" val="1712223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Reasoners (2)</a:t>
            </a:r>
            <a:endParaRPr lang="en-US" dirty="0"/>
          </a:p>
        </p:txBody>
      </p:sp>
      <p:sp>
        <p:nvSpPr>
          <p:cNvPr id="3" name="Content Placeholder 2"/>
          <p:cNvSpPr>
            <a:spLocks noGrp="1"/>
          </p:cNvSpPr>
          <p:nvPr>
            <p:ph idx="1"/>
          </p:nvPr>
        </p:nvSpPr>
        <p:spPr/>
        <p:txBody>
          <a:bodyPr>
            <a:noAutofit/>
          </a:bodyPr>
          <a:lstStyle/>
          <a:p>
            <a:r>
              <a:rPr lang="en-US" sz="3200" dirty="0" smtClean="0"/>
              <a:t>Basic </a:t>
            </a:r>
            <a:r>
              <a:rPr lang="en-US" sz="3200" dirty="0"/>
              <a:t>reasoning procedures </a:t>
            </a:r>
            <a:endParaRPr lang="en-US" sz="3200" i="1" dirty="0" smtClean="0"/>
          </a:p>
          <a:p>
            <a:pPr lvl="1"/>
            <a:r>
              <a:rPr lang="en-US" sz="2800" dirty="0" smtClean="0"/>
              <a:t>Consistency checking</a:t>
            </a:r>
          </a:p>
          <a:p>
            <a:pPr lvl="1"/>
            <a:r>
              <a:rPr lang="en-US" sz="2800" dirty="0"/>
              <a:t>Concept </a:t>
            </a:r>
            <a:r>
              <a:rPr lang="en-US" sz="2800" dirty="0" err="1" smtClean="0"/>
              <a:t>satisfiablility</a:t>
            </a:r>
            <a:endParaRPr lang="en-US" sz="2800" dirty="0" smtClean="0"/>
          </a:p>
          <a:p>
            <a:pPr lvl="1"/>
            <a:r>
              <a:rPr lang="en-US" sz="2800" dirty="0"/>
              <a:t>Concept </a:t>
            </a:r>
            <a:r>
              <a:rPr lang="en-US" sz="2800" dirty="0" err="1" smtClean="0"/>
              <a:t>subsumption</a:t>
            </a:r>
            <a:endParaRPr lang="en-US" sz="2800" dirty="0" smtClean="0"/>
          </a:p>
          <a:p>
            <a:pPr lvl="1"/>
            <a:r>
              <a:rPr lang="en-US" sz="2800" dirty="0"/>
              <a:t>Instance </a:t>
            </a:r>
            <a:r>
              <a:rPr lang="en-US" sz="2800" dirty="0" smtClean="0"/>
              <a:t>checking </a:t>
            </a:r>
            <a:r>
              <a:rPr lang="en-US" sz="2800" dirty="0"/>
              <a:t>(</a:t>
            </a:r>
            <a:r>
              <a:rPr lang="en-US" sz="2800" dirty="0" smtClean="0"/>
              <a:t>Realization)</a:t>
            </a:r>
          </a:p>
          <a:p>
            <a:r>
              <a:rPr lang="en-US" sz="3200" dirty="0" smtClean="0"/>
              <a:t>Properties of </a:t>
            </a:r>
            <a:r>
              <a:rPr lang="en-US" sz="3200" dirty="0"/>
              <a:t>special </a:t>
            </a:r>
            <a:r>
              <a:rPr lang="en-US" sz="3200" dirty="0" smtClean="0"/>
              <a:t>interest</a:t>
            </a:r>
          </a:p>
          <a:p>
            <a:pPr lvl="1"/>
            <a:r>
              <a:rPr lang="en-US" sz="2800" dirty="0" smtClean="0"/>
              <a:t>Termination</a:t>
            </a:r>
          </a:p>
          <a:p>
            <a:pPr lvl="1"/>
            <a:r>
              <a:rPr lang="en-US" sz="2800" dirty="0" smtClean="0"/>
              <a:t>Soundness</a:t>
            </a:r>
          </a:p>
          <a:p>
            <a:pPr lvl="1"/>
            <a:r>
              <a:rPr lang="en-US" sz="2800" dirty="0"/>
              <a:t>Completeness</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47</a:t>
            </a:fld>
            <a:endParaRPr lang="en-US"/>
          </a:p>
        </p:txBody>
      </p:sp>
    </p:spTree>
    <p:extLst>
      <p:ext uri="{BB962C8B-B14F-4D97-AF65-F5344CB8AC3E}">
        <p14:creationId xmlns:p14="http://schemas.microsoft.com/office/powerpoint/2010/main" val="3670950871"/>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Bibliographic </a:t>
            </a:r>
            <a:r>
              <a:rPr lang="en-US" dirty="0" smtClean="0"/>
              <a:t>Archives (1)</a:t>
            </a:r>
            <a:endParaRPr lang="en-US" dirty="0"/>
          </a:p>
        </p:txBody>
      </p:sp>
      <p:sp>
        <p:nvSpPr>
          <p:cNvPr id="3" name="Content Placeholder 2"/>
          <p:cNvSpPr>
            <a:spLocks noGrp="1"/>
          </p:cNvSpPr>
          <p:nvPr>
            <p:ph idx="1"/>
          </p:nvPr>
        </p:nvSpPr>
        <p:spPr/>
        <p:txBody>
          <a:bodyPr>
            <a:noAutofit/>
          </a:bodyPr>
          <a:lstStyle/>
          <a:p>
            <a:r>
              <a:rPr lang="en-US" sz="3200" dirty="0" smtClean="0"/>
              <a:t>A </a:t>
            </a:r>
            <a:r>
              <a:rPr lang="en-US" sz="3200" dirty="0"/>
              <a:t>huge wealth of human knowledge exists in digital libraries and </a:t>
            </a:r>
            <a:r>
              <a:rPr lang="en-US" sz="3200" dirty="0" smtClean="0"/>
              <a:t>open access repositories</a:t>
            </a:r>
          </a:p>
          <a:p>
            <a:r>
              <a:rPr lang="en-US" sz="3200" dirty="0" smtClean="0"/>
              <a:t>Structured metadata</a:t>
            </a:r>
          </a:p>
          <a:p>
            <a:pPr lvl="1"/>
            <a:r>
              <a:rPr lang="en-US" sz="2800" dirty="0" smtClean="0"/>
              <a:t>Cataloguing, indexing, searching</a:t>
            </a:r>
          </a:p>
          <a:p>
            <a:pPr lvl="1"/>
            <a:r>
              <a:rPr lang="en-US" sz="2800" dirty="0" smtClean="0"/>
              <a:t>Typically </a:t>
            </a:r>
            <a:r>
              <a:rPr lang="en-US" sz="2800" dirty="0"/>
              <a:t>trapped </a:t>
            </a:r>
            <a:r>
              <a:rPr lang="en-US" sz="2800" dirty="0" smtClean="0"/>
              <a:t>inside monolithic </a:t>
            </a:r>
            <a:r>
              <a:rPr lang="en-US" sz="2800" dirty="0"/>
              <a:t>systems that support Web-unfriendly protocols for data </a:t>
            </a:r>
            <a:r>
              <a:rPr lang="en-US" sz="2800" dirty="0" smtClean="0"/>
              <a:t>access</a:t>
            </a:r>
          </a:p>
          <a:p>
            <a:r>
              <a:rPr lang="en-US" sz="3200" dirty="0" smtClean="0"/>
              <a:t>Linked Data</a:t>
            </a:r>
          </a:p>
          <a:p>
            <a:pPr lvl="1"/>
            <a:r>
              <a:rPr lang="en-US" sz="2800" dirty="0" smtClean="0"/>
              <a:t>Allows direct </a:t>
            </a:r>
            <a:r>
              <a:rPr lang="en-US" sz="2800" dirty="0"/>
              <a:t>reuse of the work of other </a:t>
            </a:r>
            <a:r>
              <a:rPr lang="en-US" sz="2800" dirty="0" smtClean="0"/>
              <a:t>librarians</a:t>
            </a:r>
          </a:p>
          <a:p>
            <a:pPr lvl="2"/>
            <a:r>
              <a:rPr lang="en-US" sz="2400" dirty="0" smtClean="0"/>
              <a:t>Transforms the </a:t>
            </a:r>
            <a:r>
              <a:rPr lang="en-US" sz="2400" dirty="0"/>
              <a:t>item-centric cataloguing </a:t>
            </a:r>
            <a:r>
              <a:rPr lang="en-US" sz="2400" dirty="0" smtClean="0"/>
              <a:t>to entity-based descriptions</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470</a:t>
            </a:fld>
            <a:endParaRPr lang="en-US"/>
          </a:p>
        </p:txBody>
      </p:sp>
    </p:spTree>
    <p:extLst>
      <p:ext uri="{BB962C8B-B14F-4D97-AF65-F5344CB8AC3E}">
        <p14:creationId xmlns:p14="http://schemas.microsoft.com/office/powerpoint/2010/main" val="4106238155"/>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Bibliographic </a:t>
            </a:r>
            <a:r>
              <a:rPr lang="en-US" dirty="0" smtClean="0"/>
              <a:t>Archives (2)</a:t>
            </a:r>
            <a:endParaRPr lang="en-US" dirty="0"/>
          </a:p>
        </p:txBody>
      </p:sp>
      <p:sp>
        <p:nvSpPr>
          <p:cNvPr id="3" name="Content Placeholder 2"/>
          <p:cNvSpPr>
            <a:spLocks noGrp="1"/>
          </p:cNvSpPr>
          <p:nvPr>
            <p:ph idx="1"/>
          </p:nvPr>
        </p:nvSpPr>
        <p:spPr/>
        <p:txBody>
          <a:bodyPr>
            <a:noAutofit/>
          </a:bodyPr>
          <a:lstStyle/>
          <a:p>
            <a:r>
              <a:rPr lang="en-US" sz="3200" dirty="0" smtClean="0"/>
              <a:t>Several </a:t>
            </a:r>
            <a:r>
              <a:rPr lang="en-US" sz="3200" dirty="0"/>
              <a:t>efforts at </a:t>
            </a:r>
            <a:r>
              <a:rPr lang="en-US" sz="3200" dirty="0" smtClean="0"/>
              <a:t>national </a:t>
            </a:r>
            <a:r>
              <a:rPr lang="en-US" sz="3200" dirty="0"/>
              <a:t>and regional </a:t>
            </a:r>
            <a:r>
              <a:rPr lang="en-US" sz="3200" dirty="0" smtClean="0"/>
              <a:t>level</a:t>
            </a:r>
          </a:p>
          <a:p>
            <a:pPr lvl="1"/>
            <a:r>
              <a:rPr lang="en-US" sz="2800" dirty="0" smtClean="0"/>
              <a:t>E.g. Library of Congress, British </a:t>
            </a:r>
            <a:r>
              <a:rPr lang="en-US" sz="2800" dirty="0"/>
              <a:t>National </a:t>
            </a:r>
            <a:r>
              <a:rPr lang="en-US" sz="2800" dirty="0" smtClean="0"/>
              <a:t>Bibliography</a:t>
            </a:r>
          </a:p>
          <a:p>
            <a:r>
              <a:rPr lang="en-US" sz="3200" dirty="0"/>
              <a:t>Linking of bibliographic data with LOD datasets from other domains</a:t>
            </a:r>
            <a:endParaRPr lang="en-US" sz="3200" dirty="0" smtClean="0"/>
          </a:p>
          <a:p>
            <a:pPr lvl="1"/>
            <a:r>
              <a:rPr lang="en-US" sz="2800" dirty="0" smtClean="0"/>
              <a:t>Expected </a:t>
            </a:r>
            <a:r>
              <a:rPr lang="en-US" sz="2800" dirty="0"/>
              <a:t>to give rise to </a:t>
            </a:r>
            <a:r>
              <a:rPr lang="en-US" sz="2800" dirty="0" smtClean="0"/>
              <a:t>novel applications </a:t>
            </a:r>
            <a:r>
              <a:rPr lang="en-US" sz="2800" dirty="0"/>
              <a:t>that exploit library data in combination with other (e.g. geographical) </a:t>
            </a:r>
            <a:r>
              <a:rPr lang="en-US" sz="2800" dirty="0" smtClean="0"/>
              <a:t>data</a:t>
            </a:r>
            <a:endParaRPr lang="en-US" sz="28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471</a:t>
            </a:fld>
            <a:endParaRPr lang="en-US"/>
          </a:p>
        </p:txBody>
      </p:sp>
    </p:spTree>
    <p:extLst>
      <p:ext uri="{BB962C8B-B14F-4D97-AF65-F5344CB8AC3E}">
        <p14:creationId xmlns:p14="http://schemas.microsoft.com/office/powerpoint/2010/main" val="2942591654"/>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t>
            </a:r>
            <a:r>
              <a:rPr lang="en-US" dirty="0"/>
              <a:t>of </a:t>
            </a:r>
            <a:r>
              <a:rPr lang="en-US" dirty="0" smtClean="0"/>
              <a:t>Things</a:t>
            </a:r>
            <a:endParaRPr lang="en-US" dirty="0"/>
          </a:p>
        </p:txBody>
      </p:sp>
      <p:sp>
        <p:nvSpPr>
          <p:cNvPr id="3" name="Content Placeholder 2"/>
          <p:cNvSpPr>
            <a:spLocks noGrp="1"/>
          </p:cNvSpPr>
          <p:nvPr>
            <p:ph idx="1"/>
          </p:nvPr>
        </p:nvSpPr>
        <p:spPr>
          <a:xfrm>
            <a:off x="1097279" y="1845734"/>
            <a:ext cx="10615749" cy="4023360"/>
          </a:xfrm>
        </p:spPr>
        <p:txBody>
          <a:bodyPr>
            <a:noAutofit/>
          </a:bodyPr>
          <a:lstStyle/>
          <a:p>
            <a:r>
              <a:rPr lang="en-US" sz="2800" dirty="0" smtClean="0"/>
              <a:t>Billions </a:t>
            </a:r>
            <a:r>
              <a:rPr lang="en-US" sz="2800" dirty="0"/>
              <a:t>of sensing devices </a:t>
            </a:r>
            <a:r>
              <a:rPr lang="en-US" sz="2800" dirty="0" smtClean="0"/>
              <a:t>currently </a:t>
            </a:r>
            <a:r>
              <a:rPr lang="en-US" sz="2800" dirty="0"/>
              <a:t>deployed </a:t>
            </a:r>
            <a:r>
              <a:rPr lang="en-US" sz="2800" dirty="0" smtClean="0"/>
              <a:t>worldwide</a:t>
            </a:r>
          </a:p>
          <a:p>
            <a:pPr lvl="1"/>
            <a:r>
              <a:rPr lang="en-US" sz="2400" dirty="0" smtClean="0"/>
              <a:t>Already </a:t>
            </a:r>
            <a:r>
              <a:rPr lang="en-US" sz="2400" dirty="0"/>
              <a:t>form a giant network of connected "</a:t>
            </a:r>
            <a:r>
              <a:rPr lang="en-US" sz="2400" dirty="0" smtClean="0"/>
              <a:t>things“</a:t>
            </a:r>
          </a:p>
          <a:p>
            <a:pPr lvl="1"/>
            <a:r>
              <a:rPr lang="en-US" sz="2400" dirty="0" smtClean="0"/>
              <a:t>Their </a:t>
            </a:r>
            <a:r>
              <a:rPr lang="en-US" sz="2400" dirty="0"/>
              <a:t>number </a:t>
            </a:r>
            <a:r>
              <a:rPr lang="en-US" sz="2400" dirty="0" smtClean="0"/>
              <a:t>expected </a:t>
            </a:r>
            <a:r>
              <a:rPr lang="en-US" sz="2400" dirty="0"/>
              <a:t>to continuously </a:t>
            </a:r>
            <a:r>
              <a:rPr lang="en-US" sz="2400" dirty="0" smtClean="0"/>
              <a:t>grow</a:t>
            </a:r>
          </a:p>
          <a:p>
            <a:pPr lvl="1"/>
            <a:r>
              <a:rPr lang="en-US" sz="2400" dirty="0" smtClean="0"/>
              <a:t>Uniquely identified and </a:t>
            </a:r>
            <a:r>
              <a:rPr lang="en-US" sz="2400" dirty="0"/>
              <a:t>accessed through standard Internet </a:t>
            </a:r>
            <a:r>
              <a:rPr lang="en-US" sz="2400" dirty="0" smtClean="0"/>
              <a:t>protocols</a:t>
            </a:r>
          </a:p>
          <a:p>
            <a:r>
              <a:rPr lang="en-US" sz="2800" dirty="0" smtClean="0"/>
              <a:t>Applications in diverse domains</a:t>
            </a:r>
          </a:p>
          <a:p>
            <a:pPr lvl="1"/>
            <a:r>
              <a:rPr lang="en-US" sz="2400" dirty="0" smtClean="0"/>
              <a:t>E.g</a:t>
            </a:r>
            <a:r>
              <a:rPr lang="en-US" sz="2400" dirty="0"/>
              <a:t>. environmental monitoring, energy management, healthcare and home and city automation</a:t>
            </a:r>
            <a:endParaRPr lang="en-US" sz="2400" dirty="0" smtClean="0"/>
          </a:p>
          <a:p>
            <a:r>
              <a:rPr lang="en-US" sz="2800" dirty="0" smtClean="0"/>
              <a:t>Intelligence in </a:t>
            </a:r>
            <a:r>
              <a:rPr lang="en-US" sz="2800" dirty="0" err="1" smtClean="0"/>
              <a:t>IoT</a:t>
            </a:r>
            <a:endParaRPr lang="en-US" sz="2800" dirty="0" smtClean="0"/>
          </a:p>
          <a:p>
            <a:pPr lvl="1"/>
            <a:r>
              <a:rPr lang="en-US" sz="2400" dirty="0" smtClean="0"/>
              <a:t>Use of </a:t>
            </a:r>
            <a:r>
              <a:rPr lang="en-US" sz="2400" dirty="0"/>
              <a:t>ontologies and other Semantic Web technologies that support </a:t>
            </a:r>
            <a:r>
              <a:rPr lang="en-US" sz="2400" dirty="0" smtClean="0"/>
              <a:t>inference</a:t>
            </a:r>
          </a:p>
          <a:p>
            <a:pPr lvl="1"/>
            <a:r>
              <a:rPr lang="en-US" sz="2400" dirty="0" smtClean="0"/>
              <a:t>Integration </a:t>
            </a:r>
            <a:r>
              <a:rPr lang="en-US" sz="2400" dirty="0"/>
              <a:t>of developed independently </a:t>
            </a:r>
            <a:r>
              <a:rPr lang="en-US" sz="2400" dirty="0" smtClean="0"/>
              <a:t>deployed </a:t>
            </a:r>
            <a:r>
              <a:rPr lang="en-US" sz="2400" dirty="0" err="1"/>
              <a:t>IoT</a:t>
            </a:r>
            <a:r>
              <a:rPr lang="en-US" sz="2400" dirty="0"/>
              <a:t> </a:t>
            </a:r>
            <a:r>
              <a:rPr lang="en-US" sz="2400" dirty="0" smtClean="0"/>
              <a:t>platforms</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472</a:t>
            </a:fld>
            <a:endParaRPr lang="en-US"/>
          </a:p>
        </p:txBody>
      </p:sp>
    </p:spTree>
    <p:extLst>
      <p:ext uri="{BB962C8B-B14F-4D97-AF65-F5344CB8AC3E}">
        <p14:creationId xmlns:p14="http://schemas.microsoft.com/office/powerpoint/2010/main" val="135997304"/>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smtClean="0">
                <a:solidFill>
                  <a:schemeClr val="tx1">
                    <a:lumMod val="50000"/>
                    <a:lumOff val="50000"/>
                  </a:schemeClr>
                </a:solidFill>
              </a:rPr>
              <a:t>Recap</a:t>
            </a:r>
          </a:p>
          <a:p>
            <a:r>
              <a:rPr lang="en-US" sz="3200" dirty="0" smtClean="0">
                <a:solidFill>
                  <a:schemeClr val="tx1">
                    <a:lumMod val="50000"/>
                    <a:lumOff val="50000"/>
                  </a:schemeClr>
                </a:solidFill>
              </a:rPr>
              <a:t>Discussion</a:t>
            </a:r>
          </a:p>
          <a:p>
            <a:r>
              <a:rPr lang="en-US" sz="3200" dirty="0"/>
              <a:t>Open Research Challenges</a:t>
            </a:r>
          </a:p>
        </p:txBody>
      </p:sp>
      <p:sp>
        <p:nvSpPr>
          <p:cNvPr id="4" name="Date Placeholder 3"/>
          <p:cNvSpPr>
            <a:spLocks noGrp="1"/>
          </p:cNvSpPr>
          <p:nvPr>
            <p:ph type="dt" sz="half" idx="10"/>
          </p:nvPr>
        </p:nvSpPr>
        <p:spPr/>
        <p:txBody>
          <a:bodyPr/>
          <a:lstStyle/>
          <a:p>
            <a:r>
              <a:rPr lang="en-US" smtClean="0"/>
              <a:t>Chapter 6</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473</a:t>
            </a:fld>
            <a:endParaRPr lang="en-US"/>
          </a:p>
        </p:txBody>
      </p:sp>
    </p:spTree>
    <p:extLst>
      <p:ext uri="{BB962C8B-B14F-4D97-AF65-F5344CB8AC3E}">
        <p14:creationId xmlns:p14="http://schemas.microsoft.com/office/powerpoint/2010/main" val="939042520"/>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a:t>Research </a:t>
            </a:r>
            <a:r>
              <a:rPr lang="en-US" dirty="0" smtClean="0"/>
              <a:t>Challenges</a:t>
            </a:r>
            <a:endParaRPr lang="en-US" dirty="0"/>
          </a:p>
        </p:txBody>
      </p:sp>
      <p:sp>
        <p:nvSpPr>
          <p:cNvPr id="3" name="Content Placeholder 2"/>
          <p:cNvSpPr>
            <a:spLocks noGrp="1"/>
          </p:cNvSpPr>
          <p:nvPr>
            <p:ph idx="1"/>
          </p:nvPr>
        </p:nvSpPr>
        <p:spPr/>
        <p:txBody>
          <a:bodyPr>
            <a:noAutofit/>
          </a:bodyPr>
          <a:lstStyle/>
          <a:p>
            <a:r>
              <a:rPr lang="en-US" sz="2800" dirty="0" smtClean="0"/>
              <a:t>Data Science</a:t>
            </a:r>
          </a:p>
          <a:p>
            <a:pPr marL="457200" lvl="1" indent="0">
              <a:buNone/>
            </a:pPr>
            <a:endParaRPr lang="en-US" sz="2400" dirty="0" smtClean="0"/>
          </a:p>
          <a:p>
            <a:r>
              <a:rPr lang="en-US" sz="2800" dirty="0" smtClean="0"/>
              <a:t>LOD provision is </a:t>
            </a:r>
            <a:r>
              <a:rPr lang="en-US" sz="2800" dirty="0"/>
              <a:t>the first </a:t>
            </a:r>
            <a:r>
              <a:rPr lang="en-US" sz="2800" dirty="0" smtClean="0"/>
              <a:t>step</a:t>
            </a:r>
          </a:p>
          <a:p>
            <a:pPr lvl="1"/>
            <a:r>
              <a:rPr lang="en-US" sz="2400" dirty="0" smtClean="0"/>
              <a:t>Not </a:t>
            </a:r>
            <a:r>
              <a:rPr lang="en-US" sz="2400" dirty="0"/>
              <a:t>a goal in </a:t>
            </a:r>
            <a:r>
              <a:rPr lang="en-US" sz="2400" dirty="0" smtClean="0"/>
              <a:t>itself; a </a:t>
            </a:r>
            <a:r>
              <a:rPr lang="en-US" sz="2400" dirty="0"/>
              <a:t>means to an </a:t>
            </a:r>
            <a:r>
              <a:rPr lang="en-US" sz="2400" dirty="0" smtClean="0"/>
              <a:t>end</a:t>
            </a:r>
          </a:p>
          <a:p>
            <a:r>
              <a:rPr lang="en-US" sz="2800" dirty="0" smtClean="0"/>
              <a:t>Consuming (as opposed to producing)</a:t>
            </a:r>
          </a:p>
          <a:p>
            <a:pPr lvl="1"/>
            <a:r>
              <a:rPr lang="en-US" sz="2400" dirty="0" smtClean="0"/>
              <a:t>Extract intelligence, generate </a:t>
            </a:r>
            <a:r>
              <a:rPr lang="en-US" sz="2400" dirty="0"/>
              <a:t>additional </a:t>
            </a:r>
            <a:r>
              <a:rPr lang="en-US" sz="2400" dirty="0" smtClean="0"/>
              <a:t>value</a:t>
            </a:r>
          </a:p>
          <a:p>
            <a:pPr lvl="1"/>
            <a:r>
              <a:rPr lang="en-US" sz="2400" dirty="0" smtClean="0"/>
              <a:t>E.g. visualization</a:t>
            </a:r>
            <a:r>
              <a:rPr lang="en-US" sz="2400" dirty="0"/>
              <a:t>, analytics, text mining</a:t>
            </a:r>
            <a:r>
              <a:rPr lang="en-US" sz="2400" dirty="0" smtClean="0"/>
              <a:t>, named </a:t>
            </a:r>
            <a:r>
              <a:rPr lang="en-US" sz="2400" dirty="0"/>
              <a:t>entity recognition, </a:t>
            </a:r>
            <a:r>
              <a:rPr lang="en-US" sz="2400" dirty="0" smtClean="0"/>
              <a:t>etc.</a:t>
            </a:r>
          </a:p>
          <a:p>
            <a:pPr lvl="1"/>
            <a:r>
              <a:rPr lang="en-US" sz="2400" dirty="0"/>
              <a:t>Quality assessment</a:t>
            </a:r>
          </a:p>
          <a:p>
            <a:pPr lvl="2"/>
            <a:r>
              <a:rPr lang="en-US" sz="2000" dirty="0"/>
              <a:t>LOD quality ranges from extensively curated datasets to crowd-sourced and extracted data of relatively low quality</a:t>
            </a:r>
          </a:p>
          <a:p>
            <a:pPr lvl="1"/>
            <a:endParaRPr lang="en-US" sz="2400" dirty="0" smtClean="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474</a:t>
            </a:fld>
            <a:endParaRPr lang="en-US"/>
          </a:p>
        </p:txBody>
      </p:sp>
      <p:graphicFrame>
        <p:nvGraphicFramePr>
          <p:cNvPr id="7" name="Table 6"/>
          <p:cNvGraphicFramePr>
            <a:graphicFrameLocks noGrp="1"/>
          </p:cNvGraphicFramePr>
          <p:nvPr>
            <p:extLst/>
          </p:nvPr>
        </p:nvGraphicFramePr>
        <p:xfrm>
          <a:off x="1319168" y="2305608"/>
          <a:ext cx="8712200" cy="457200"/>
        </p:xfrm>
        <a:graphic>
          <a:graphicData uri="http://schemas.openxmlformats.org/drawingml/2006/table">
            <a:tbl>
              <a:tblPr bandRow="1">
                <a:tableStyleId>{21E4AEA4-8DFA-4A89-87EB-49C32662AFE0}</a:tableStyleId>
              </a:tblPr>
              <a:tblGrid>
                <a:gridCol w="8712200"/>
              </a:tblGrid>
              <a:tr h="370840">
                <a:tc>
                  <a:txBody>
                    <a:bodyPr/>
                    <a:lstStyle/>
                    <a:p>
                      <a:pPr marL="180000"/>
                      <a:r>
                        <a:rPr lang="en-US" sz="2400" dirty="0" smtClean="0">
                          <a:solidFill>
                            <a:schemeClr val="bg1"/>
                          </a:solidFill>
                        </a:rPr>
                        <a:t>The study of the generalizable extraction of knowledge from data</a:t>
                      </a:r>
                      <a:endParaRPr lang="el-GR" sz="2400" dirty="0">
                        <a:solidFill>
                          <a:schemeClr val="bg1"/>
                        </a:solidFill>
                      </a:endParaRPr>
                    </a:p>
                  </a:txBody>
                  <a:tcPr>
                    <a:solidFill>
                      <a:srgbClr val="009DD9"/>
                    </a:solidFill>
                  </a:tcPr>
                </a:tc>
              </a:tr>
            </a:tbl>
          </a:graphicData>
        </a:graphic>
      </p:graphicFrame>
    </p:spTree>
    <p:extLst>
      <p:ext uri="{BB962C8B-B14F-4D97-AF65-F5344CB8AC3E}">
        <p14:creationId xmlns:p14="http://schemas.microsoft.com/office/powerpoint/2010/main" val="527930357"/>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(Linked) Data </a:t>
            </a:r>
            <a:r>
              <a:rPr lang="en-US" dirty="0" smtClean="0"/>
              <a:t>(1)</a:t>
            </a:r>
            <a:endParaRPr lang="en-US" dirty="0"/>
          </a:p>
        </p:txBody>
      </p:sp>
      <p:sp>
        <p:nvSpPr>
          <p:cNvPr id="3" name="Content Placeholder 2"/>
          <p:cNvSpPr>
            <a:spLocks noGrp="1"/>
          </p:cNvSpPr>
          <p:nvPr>
            <p:ph idx="1"/>
          </p:nvPr>
        </p:nvSpPr>
        <p:spPr>
          <a:xfrm>
            <a:off x="1098000" y="1846800"/>
            <a:ext cx="10515600" cy="4351338"/>
          </a:xfrm>
        </p:spPr>
        <p:txBody>
          <a:bodyPr>
            <a:noAutofit/>
          </a:bodyPr>
          <a:lstStyle/>
          <a:p>
            <a:r>
              <a:rPr lang="en-US" sz="3200" dirty="0" smtClean="0"/>
              <a:t>Data </a:t>
            </a:r>
            <a:r>
              <a:rPr lang="en-US" sz="3200" dirty="0"/>
              <a:t>in several media channels </a:t>
            </a:r>
          </a:p>
          <a:p>
            <a:pPr lvl="1"/>
            <a:r>
              <a:rPr lang="en-US" sz="2800" dirty="0" smtClean="0"/>
              <a:t>E.g. social </a:t>
            </a:r>
            <a:r>
              <a:rPr lang="en-US" sz="2800" dirty="0"/>
              <a:t>networks, </a:t>
            </a:r>
            <a:r>
              <a:rPr lang="en-US" sz="2800" dirty="0" smtClean="0"/>
              <a:t>blogs, multimedia </a:t>
            </a:r>
            <a:r>
              <a:rPr lang="en-US" sz="2800" dirty="0"/>
              <a:t>sharing services</a:t>
            </a:r>
          </a:p>
          <a:p>
            <a:pPr lvl="1"/>
            <a:r>
              <a:rPr lang="en-US" sz="2800" dirty="0" smtClean="0"/>
              <a:t>Generated </a:t>
            </a:r>
            <a:r>
              <a:rPr lang="en-US" sz="2800" dirty="0"/>
              <a:t>in growing </a:t>
            </a:r>
            <a:r>
              <a:rPr lang="en-US" sz="2800" dirty="0" smtClean="0"/>
              <a:t>rates</a:t>
            </a:r>
            <a:endParaRPr lang="en-US" sz="2800" dirty="0"/>
          </a:p>
          <a:p>
            <a:pPr lvl="1"/>
            <a:r>
              <a:rPr lang="en-US" sz="2800" dirty="0" smtClean="0"/>
              <a:t>Influences </a:t>
            </a:r>
            <a:r>
              <a:rPr lang="en-US" sz="2800" dirty="0"/>
              <a:t>professional and personal </a:t>
            </a:r>
            <a:r>
              <a:rPr lang="en-US" sz="2800" dirty="0" smtClean="0"/>
              <a:t>decisions </a:t>
            </a:r>
            <a:r>
              <a:rPr lang="en-US" sz="2800" dirty="0"/>
              <a:t>and actions of </a:t>
            </a:r>
            <a:r>
              <a:rPr lang="en-US" sz="2800" dirty="0" smtClean="0"/>
              <a:t>individuals</a:t>
            </a:r>
            <a:endParaRPr lang="en-US" sz="2800" dirty="0"/>
          </a:p>
          <a:p>
            <a:r>
              <a:rPr lang="en-US" sz="3200" dirty="0" smtClean="0"/>
              <a:t>Size </a:t>
            </a:r>
            <a:r>
              <a:rPr lang="en-US" sz="3200" dirty="0"/>
              <a:t>of the dataset </a:t>
            </a:r>
            <a:r>
              <a:rPr lang="en-US" sz="3200" dirty="0" smtClean="0"/>
              <a:t>is a part </a:t>
            </a:r>
            <a:r>
              <a:rPr lang="en-US" sz="3200" dirty="0"/>
              <a:t>of the problem </a:t>
            </a:r>
            <a:r>
              <a:rPr lang="en-US" sz="3200" dirty="0" smtClean="0"/>
              <a:t>itself</a:t>
            </a:r>
          </a:p>
          <a:p>
            <a:pPr lvl="1"/>
            <a:r>
              <a:rPr lang="en-US" sz="2800" dirty="0"/>
              <a:t>Millions or billions of facts</a:t>
            </a:r>
          </a:p>
          <a:p>
            <a:pPr lvl="1"/>
            <a:r>
              <a:rPr lang="en-US" sz="2800" dirty="0" smtClean="0"/>
              <a:t>Difficult </a:t>
            </a:r>
            <a:r>
              <a:rPr lang="en-US" sz="2800" dirty="0"/>
              <a:t>to process </a:t>
            </a:r>
            <a:r>
              <a:rPr lang="en-US" sz="2800" dirty="0" smtClean="0"/>
              <a:t>using </a:t>
            </a:r>
            <a:r>
              <a:rPr lang="en-US" sz="2800" dirty="0"/>
              <a:t>conventional data processing applications</a:t>
            </a:r>
            <a:endParaRPr lang="en-US" sz="2800" dirty="0" smtClean="0"/>
          </a:p>
          <a:p>
            <a:pPr lvl="1"/>
            <a:r>
              <a:rPr lang="en-US" sz="2800" dirty="0" smtClean="0"/>
              <a:t>Storage </a:t>
            </a:r>
            <a:r>
              <a:rPr lang="en-US" sz="2800" dirty="0"/>
              <a:t>and </a:t>
            </a:r>
            <a:r>
              <a:rPr lang="en-US" sz="2800" dirty="0" smtClean="0"/>
              <a:t>querying</a:t>
            </a:r>
            <a:r>
              <a:rPr lang="en-US" sz="2800" dirty="0"/>
              <a:t> </a:t>
            </a:r>
            <a:r>
              <a:rPr lang="en-US" sz="2800" dirty="0" smtClean="0"/>
              <a:t>problems</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475</a:t>
            </a:fld>
            <a:endParaRPr lang="en-US"/>
          </a:p>
        </p:txBody>
      </p:sp>
    </p:spTree>
    <p:extLst>
      <p:ext uri="{BB962C8B-B14F-4D97-AF65-F5344CB8AC3E}">
        <p14:creationId xmlns:p14="http://schemas.microsoft.com/office/powerpoint/2010/main" val="801236207"/>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(Linked) Data </a:t>
            </a:r>
            <a:r>
              <a:rPr lang="en-US" dirty="0" smtClean="0"/>
              <a:t>(2)</a:t>
            </a:r>
            <a:endParaRPr lang="en-US" dirty="0"/>
          </a:p>
        </p:txBody>
      </p:sp>
      <p:sp>
        <p:nvSpPr>
          <p:cNvPr id="3" name="Content Placeholder 2"/>
          <p:cNvSpPr>
            <a:spLocks noGrp="1"/>
          </p:cNvSpPr>
          <p:nvPr>
            <p:ph idx="1"/>
          </p:nvPr>
        </p:nvSpPr>
        <p:spPr>
          <a:xfrm>
            <a:off x="1098000" y="1846800"/>
            <a:ext cx="10913378" cy="4351338"/>
          </a:xfrm>
        </p:spPr>
        <p:txBody>
          <a:bodyPr>
            <a:noAutofit/>
          </a:bodyPr>
          <a:lstStyle/>
          <a:p>
            <a:r>
              <a:rPr lang="en-US" sz="3200" dirty="0" smtClean="0"/>
              <a:t>No </a:t>
            </a:r>
            <a:r>
              <a:rPr lang="en-US" sz="3200" dirty="0"/>
              <a:t>formal definition of what exactly </a:t>
            </a:r>
            <a:r>
              <a:rPr lang="en-US" sz="3200" dirty="0" smtClean="0"/>
              <a:t>Big Data </a:t>
            </a:r>
            <a:r>
              <a:rPr lang="en-US" sz="3200" dirty="0"/>
              <a:t>is (and what is not)</a:t>
            </a:r>
          </a:p>
          <a:p>
            <a:pPr lvl="1"/>
            <a:r>
              <a:rPr lang="en-US" sz="2800" dirty="0"/>
              <a:t>Commonly characterized by different properties</a:t>
            </a:r>
          </a:p>
          <a:p>
            <a:pPr lvl="1"/>
            <a:r>
              <a:rPr lang="en-US" sz="2800" dirty="0"/>
              <a:t>All V’s for some mysterious </a:t>
            </a:r>
            <a:r>
              <a:rPr lang="en-US" sz="2800" dirty="0" smtClean="0"/>
              <a:t>reason</a:t>
            </a:r>
          </a:p>
          <a:p>
            <a:pPr lvl="2"/>
            <a:r>
              <a:rPr lang="en-US" sz="2400" dirty="0" smtClean="0"/>
              <a:t>Volume</a:t>
            </a:r>
          </a:p>
          <a:p>
            <a:pPr lvl="2"/>
            <a:r>
              <a:rPr lang="en-US" sz="2400" dirty="0" smtClean="0"/>
              <a:t>Velocity</a:t>
            </a:r>
          </a:p>
          <a:p>
            <a:pPr lvl="2"/>
            <a:r>
              <a:rPr lang="en-US" sz="2400" dirty="0" smtClean="0"/>
              <a:t>Variety</a:t>
            </a:r>
          </a:p>
          <a:p>
            <a:pPr lvl="2"/>
            <a:r>
              <a:rPr lang="en-US" sz="2400" dirty="0" smtClean="0"/>
              <a:t>Value</a:t>
            </a:r>
          </a:p>
          <a:p>
            <a:pPr lvl="2"/>
            <a:r>
              <a:rPr lang="en-US" sz="2400" dirty="0" smtClean="0"/>
              <a:t>Veracity</a:t>
            </a:r>
            <a:endParaRPr lang="en-US" sz="2400" dirty="0"/>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476</a:t>
            </a:fld>
            <a:endParaRPr lang="en-US"/>
          </a:p>
        </p:txBody>
      </p:sp>
    </p:spTree>
    <p:extLst>
      <p:ext uri="{BB962C8B-B14F-4D97-AF65-F5344CB8AC3E}">
        <p14:creationId xmlns:p14="http://schemas.microsoft.com/office/powerpoint/2010/main" val="2656248854"/>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(Linked) Data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3200" dirty="0" smtClean="0"/>
              <a:t>Need </a:t>
            </a:r>
            <a:r>
              <a:rPr lang="en-US" sz="3200" dirty="0"/>
              <a:t>for</a:t>
            </a:r>
          </a:p>
          <a:p>
            <a:pPr lvl="1"/>
            <a:r>
              <a:rPr lang="en-US" sz="2800" dirty="0" smtClean="0"/>
              <a:t>Timely</a:t>
            </a:r>
            <a:r>
              <a:rPr lang="en-US" sz="2800" dirty="0"/>
              <a:t>, </a:t>
            </a:r>
            <a:r>
              <a:rPr lang="en-US" sz="2800" dirty="0" smtClean="0"/>
              <a:t>accurate, efficient </a:t>
            </a:r>
            <a:r>
              <a:rPr lang="en-US" sz="2800" dirty="0"/>
              <a:t>analysis of </a:t>
            </a:r>
            <a:r>
              <a:rPr lang="en-US" sz="2800" dirty="0" smtClean="0"/>
              <a:t>Big Data </a:t>
            </a:r>
            <a:r>
              <a:rPr lang="en-US" sz="2800" dirty="0"/>
              <a:t>volumes</a:t>
            </a:r>
          </a:p>
          <a:p>
            <a:pPr lvl="1"/>
            <a:r>
              <a:rPr lang="en-US" sz="2800" dirty="0"/>
              <a:t>Managing, querying and </a:t>
            </a:r>
            <a:r>
              <a:rPr lang="en-US" sz="2800" dirty="0" smtClean="0"/>
              <a:t>consuming</a:t>
            </a:r>
            <a:endParaRPr lang="en-US" sz="2800" dirty="0"/>
          </a:p>
          <a:p>
            <a:pPr lvl="1"/>
            <a:r>
              <a:rPr lang="en-US" sz="2800" dirty="0" smtClean="0"/>
              <a:t>Handling </a:t>
            </a:r>
            <a:r>
              <a:rPr lang="en-US" sz="2800" dirty="0"/>
              <a:t>the vast amounts of data </a:t>
            </a:r>
            <a:r>
              <a:rPr lang="en-US" sz="2800" dirty="0" smtClean="0"/>
              <a:t>to be generated </a:t>
            </a:r>
            <a:r>
              <a:rPr lang="en-US" sz="2800" dirty="0"/>
              <a:t>in the near future</a:t>
            </a:r>
          </a:p>
          <a:p>
            <a:r>
              <a:rPr lang="en-US" sz="3200" dirty="0"/>
              <a:t>Linked Data</a:t>
            </a:r>
          </a:p>
          <a:p>
            <a:pPr lvl="1"/>
            <a:r>
              <a:rPr lang="en-US" sz="2800" dirty="0" smtClean="0"/>
              <a:t>Part </a:t>
            </a:r>
            <a:r>
              <a:rPr lang="en-US" sz="2800" dirty="0"/>
              <a:t>of the Big Data landscape</a:t>
            </a:r>
          </a:p>
          <a:p>
            <a:pPr lvl="1"/>
            <a:r>
              <a:rPr lang="en-US" sz="2800" dirty="0" smtClean="0"/>
              <a:t>Ideal </a:t>
            </a:r>
            <a:r>
              <a:rPr lang="en-US" sz="2800" dirty="0" err="1"/>
              <a:t>testbed</a:t>
            </a:r>
            <a:r>
              <a:rPr lang="en-US" sz="2800" dirty="0"/>
              <a:t> for researching </a:t>
            </a:r>
            <a:r>
              <a:rPr lang="en-US" sz="2800" dirty="0" smtClean="0"/>
              <a:t>key </a:t>
            </a:r>
            <a:r>
              <a:rPr lang="en-US" sz="2800" dirty="0"/>
              <a:t>Big Data challenges</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477</a:t>
            </a:fld>
            <a:endParaRPr lang="en-US"/>
          </a:p>
        </p:txBody>
      </p:sp>
    </p:spTree>
    <p:extLst>
      <p:ext uri="{BB962C8B-B14F-4D97-AF65-F5344CB8AC3E}">
        <p14:creationId xmlns:p14="http://schemas.microsoft.com/office/powerpoint/2010/main" val="3193745382"/>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a:t>
            </a:r>
            <a:r>
              <a:rPr lang="en-US" dirty="0"/>
              <a:t>Research </a:t>
            </a:r>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sz="3200" dirty="0" smtClean="0"/>
              <a:t>Privacy</a:t>
            </a:r>
          </a:p>
          <a:p>
            <a:r>
              <a:rPr lang="en-US" sz="3200" dirty="0" smtClean="0"/>
              <a:t>Legal aspects</a:t>
            </a:r>
          </a:p>
          <a:p>
            <a:r>
              <a:rPr lang="en-US" sz="3200" dirty="0" smtClean="0"/>
              <a:t>Integration </a:t>
            </a:r>
            <a:r>
              <a:rPr lang="en-US" sz="3200" dirty="0"/>
              <a:t>and reconciliation from diverse data </a:t>
            </a:r>
            <a:r>
              <a:rPr lang="en-US" sz="3200" dirty="0" smtClean="0"/>
              <a:t>sources</a:t>
            </a:r>
          </a:p>
        </p:txBody>
      </p:sp>
      <p:sp>
        <p:nvSpPr>
          <p:cNvPr id="5" name="Date Placeholder 4"/>
          <p:cNvSpPr>
            <a:spLocks noGrp="1"/>
          </p:cNvSpPr>
          <p:nvPr>
            <p:ph type="dt" sz="half" idx="10"/>
          </p:nvPr>
        </p:nvSpPr>
        <p:spPr/>
        <p:txBody>
          <a:bodyPr/>
          <a:lstStyle/>
          <a:p>
            <a:r>
              <a:rPr lang="en-US" smtClean="0"/>
              <a:t>Chapter 6</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478</a:t>
            </a:fld>
            <a:endParaRPr lang="en-US"/>
          </a:p>
        </p:txBody>
      </p:sp>
    </p:spTree>
    <p:extLst>
      <p:ext uri="{BB962C8B-B14F-4D97-AF65-F5344CB8AC3E}">
        <p14:creationId xmlns:p14="http://schemas.microsoft.com/office/powerpoint/2010/main" val="846526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Reasoners (3)</a:t>
            </a:r>
            <a:endParaRPr lang="en-US" dirty="0"/>
          </a:p>
        </p:txBody>
      </p:sp>
      <p:sp>
        <p:nvSpPr>
          <p:cNvPr id="3" name="Content Placeholder 2"/>
          <p:cNvSpPr>
            <a:spLocks noGrp="1"/>
          </p:cNvSpPr>
          <p:nvPr>
            <p:ph idx="1"/>
          </p:nvPr>
        </p:nvSpPr>
        <p:spPr/>
        <p:txBody>
          <a:bodyPr>
            <a:noAutofit/>
          </a:bodyPr>
          <a:lstStyle/>
          <a:p>
            <a:r>
              <a:rPr lang="en-US" sz="3200" dirty="0" smtClean="0"/>
              <a:t>Research in Reasoning</a:t>
            </a:r>
          </a:p>
          <a:p>
            <a:pPr lvl="1"/>
            <a:r>
              <a:rPr lang="en-US" sz="2800" dirty="0" smtClean="0"/>
              <a:t>Tradeoff </a:t>
            </a:r>
            <a:r>
              <a:rPr lang="en-US" sz="2800" dirty="0"/>
              <a:t>between </a:t>
            </a:r>
            <a:endParaRPr lang="en-US" sz="2800" dirty="0" smtClean="0"/>
          </a:p>
          <a:p>
            <a:pPr lvl="2"/>
            <a:r>
              <a:rPr lang="en-US" sz="2400" dirty="0" smtClean="0"/>
              <a:t>Expressiveness </a:t>
            </a:r>
            <a:r>
              <a:rPr lang="en-US" sz="2400" dirty="0"/>
              <a:t>of ontology definition </a:t>
            </a:r>
            <a:r>
              <a:rPr lang="en-US" sz="2400" dirty="0" smtClean="0"/>
              <a:t>languages</a:t>
            </a:r>
          </a:p>
          <a:p>
            <a:pPr lvl="2"/>
            <a:r>
              <a:rPr lang="en-US" sz="2400" dirty="0" smtClean="0"/>
              <a:t>Computational </a:t>
            </a:r>
            <a:r>
              <a:rPr lang="en-US" sz="2400" dirty="0"/>
              <a:t>complexity of the reasoning </a:t>
            </a:r>
            <a:r>
              <a:rPr lang="en-US" sz="2400" dirty="0" smtClean="0"/>
              <a:t>procedure</a:t>
            </a:r>
          </a:p>
          <a:p>
            <a:pPr lvl="1"/>
            <a:r>
              <a:rPr lang="en-US" sz="2800" dirty="0" smtClean="0"/>
              <a:t>Discovery </a:t>
            </a:r>
            <a:r>
              <a:rPr lang="en-US" sz="2800" dirty="0"/>
              <a:t>of efficient reasoning </a:t>
            </a:r>
            <a:r>
              <a:rPr lang="en-US" sz="2800" dirty="0" smtClean="0"/>
              <a:t>algorithms</a:t>
            </a:r>
          </a:p>
          <a:p>
            <a:r>
              <a:rPr lang="en-US" sz="3200" dirty="0" smtClean="0"/>
              <a:t>Commercial</a:t>
            </a:r>
          </a:p>
          <a:p>
            <a:pPr lvl="1"/>
            <a:r>
              <a:rPr lang="en-US" sz="2800" dirty="0" smtClean="0"/>
              <a:t>E.g. </a:t>
            </a:r>
            <a:r>
              <a:rPr lang="en-US" sz="2800" dirty="0" err="1" smtClean="0"/>
              <a:t>RacerPro</a:t>
            </a:r>
            <a:r>
              <a:rPr lang="en-US" sz="2800" dirty="0" smtClean="0"/>
              <a:t> </a:t>
            </a:r>
          </a:p>
          <a:p>
            <a:r>
              <a:rPr lang="en-US" sz="3200" dirty="0" smtClean="0"/>
              <a:t>Free </a:t>
            </a:r>
            <a:r>
              <a:rPr lang="en-US" sz="3200" dirty="0"/>
              <a:t>of </a:t>
            </a:r>
            <a:r>
              <a:rPr lang="en-US" sz="3200" dirty="0" smtClean="0"/>
              <a:t>charge</a:t>
            </a:r>
          </a:p>
          <a:p>
            <a:pPr lvl="1"/>
            <a:r>
              <a:rPr lang="en-US" sz="2800" dirty="0" smtClean="0"/>
              <a:t>E.g. Pellet, </a:t>
            </a:r>
            <a:r>
              <a:rPr lang="en-US" sz="2800" dirty="0" err="1" smtClean="0"/>
              <a:t>FaCT</a:t>
            </a:r>
            <a:r>
              <a:rPr lang="en-US" sz="2800" dirty="0" smtClean="0"/>
              <a:t>++</a:t>
            </a:r>
            <a:endParaRPr lang="en-US" sz="2800" dirty="0"/>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48</a:t>
            </a:fld>
            <a:endParaRPr lang="en-US"/>
          </a:p>
        </p:txBody>
      </p:sp>
    </p:spTree>
    <p:extLst>
      <p:ext uri="{BB962C8B-B14F-4D97-AF65-F5344CB8AC3E}">
        <p14:creationId xmlns:p14="http://schemas.microsoft.com/office/powerpoint/2010/main" val="1814530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a:t>
            </a:r>
            <a:r>
              <a:rPr lang="en-US" dirty="0"/>
              <a:t>Bases</a:t>
            </a:r>
          </a:p>
        </p:txBody>
      </p:sp>
      <p:sp>
        <p:nvSpPr>
          <p:cNvPr id="3" name="Content Placeholder 2"/>
          <p:cNvSpPr>
            <a:spLocks noGrp="1"/>
          </p:cNvSpPr>
          <p:nvPr>
            <p:ph idx="1"/>
          </p:nvPr>
        </p:nvSpPr>
        <p:spPr>
          <a:xfrm>
            <a:off x="1098000" y="1846800"/>
            <a:ext cx="6102531" cy="4351338"/>
          </a:xfrm>
        </p:spPr>
        <p:txBody>
          <a:bodyPr>
            <a:normAutofit/>
          </a:bodyPr>
          <a:lstStyle/>
          <a:p>
            <a:r>
              <a:rPr lang="en-US" sz="3200" dirty="0"/>
              <a:t>Terminological Box </a:t>
            </a:r>
            <a:r>
              <a:rPr lang="en-US" sz="3200" dirty="0" smtClean="0"/>
              <a:t>(</a:t>
            </a:r>
            <a:r>
              <a:rPr lang="en-US" sz="3200" dirty="0" err="1" smtClean="0"/>
              <a:t>TBox</a:t>
            </a:r>
            <a:r>
              <a:rPr lang="en-US" sz="3200" dirty="0" smtClean="0"/>
              <a:t>)</a:t>
            </a:r>
            <a:endParaRPr lang="en-US" sz="3200" dirty="0"/>
          </a:p>
          <a:p>
            <a:pPr lvl="1"/>
            <a:r>
              <a:rPr lang="en-US" sz="2800" dirty="0" smtClean="0"/>
              <a:t>Concept descriptions</a:t>
            </a:r>
          </a:p>
          <a:p>
            <a:pPr lvl="1"/>
            <a:r>
              <a:rPr lang="en-US" sz="2800" dirty="0" err="1" smtClean="0"/>
              <a:t>Intensional</a:t>
            </a:r>
            <a:r>
              <a:rPr lang="en-US" sz="2800" dirty="0" smtClean="0"/>
              <a:t> knowledge</a:t>
            </a:r>
          </a:p>
          <a:p>
            <a:pPr lvl="1"/>
            <a:r>
              <a:rPr lang="en-US" sz="2800" dirty="0" smtClean="0"/>
              <a:t>Terminology </a:t>
            </a:r>
            <a:r>
              <a:rPr lang="en-US" sz="2800" dirty="0"/>
              <a:t>and </a:t>
            </a:r>
            <a:r>
              <a:rPr lang="en-US" sz="2800" dirty="0" smtClean="0"/>
              <a:t>vocabulary</a:t>
            </a:r>
          </a:p>
          <a:p>
            <a:pPr marL="228600" lvl="1">
              <a:spcBef>
                <a:spcPts val="1000"/>
              </a:spcBef>
            </a:pPr>
            <a:r>
              <a:rPr lang="en-US" sz="3200" dirty="0" err="1"/>
              <a:t>Assertional</a:t>
            </a:r>
            <a:r>
              <a:rPr lang="en-US" sz="3200" dirty="0"/>
              <a:t> Box (</a:t>
            </a:r>
            <a:r>
              <a:rPr lang="en-US" sz="3200" dirty="0" err="1" smtClean="0"/>
              <a:t>ABox</a:t>
            </a:r>
            <a:r>
              <a:rPr lang="en-US" sz="3200" dirty="0"/>
              <a:t>)</a:t>
            </a:r>
          </a:p>
          <a:p>
            <a:pPr lvl="1"/>
            <a:r>
              <a:rPr lang="en-US" sz="2800" dirty="0" smtClean="0"/>
              <a:t>The </a:t>
            </a:r>
            <a:r>
              <a:rPr lang="en-US" sz="2800" dirty="0"/>
              <a:t>real </a:t>
            </a:r>
            <a:r>
              <a:rPr lang="en-US" sz="2800" dirty="0" smtClean="0"/>
              <a:t>data</a:t>
            </a:r>
          </a:p>
          <a:p>
            <a:pPr lvl="1"/>
            <a:r>
              <a:rPr lang="en-US" sz="2800" dirty="0" smtClean="0"/>
              <a:t>Extensional knowledge</a:t>
            </a:r>
          </a:p>
          <a:p>
            <a:pPr lvl="1"/>
            <a:r>
              <a:rPr lang="en-US" sz="2800" dirty="0" smtClean="0"/>
              <a:t>Assertions </a:t>
            </a:r>
            <a:r>
              <a:rPr lang="en-US" sz="2800" dirty="0"/>
              <a:t>about named individuals in terms of the </a:t>
            </a:r>
            <a:r>
              <a:rPr lang="en-US" sz="2800" dirty="0" err="1" smtClean="0"/>
              <a:t>TBox</a:t>
            </a:r>
            <a:r>
              <a:rPr lang="en-US" sz="2800" dirty="0" smtClean="0"/>
              <a:t> vocabulary</a:t>
            </a:r>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49</a:t>
            </a:fld>
            <a:endParaRPr lang="en-US"/>
          </a:p>
        </p:txBody>
      </p:sp>
      <p:sp>
        <p:nvSpPr>
          <p:cNvPr id="8" name="Rectangle 7"/>
          <p:cNvSpPr/>
          <p:nvPr/>
        </p:nvSpPr>
        <p:spPr>
          <a:xfrm>
            <a:off x="8154988" y="3096419"/>
            <a:ext cx="1677987" cy="644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schemeClr val="tx1"/>
                </a:solidFill>
                <a:cs typeface="Times New Roman" panose="02020603050405020304" pitchFamily="18" charset="0"/>
              </a:rPr>
              <a:t>TBox</a:t>
            </a:r>
            <a:endParaRPr lang="en-US" sz="2000" dirty="0">
              <a:solidFill>
                <a:schemeClr val="tx1"/>
              </a:solidFill>
              <a:cs typeface="Times New Roman" panose="02020603050405020304" pitchFamily="18" charset="0"/>
            </a:endParaRPr>
          </a:p>
        </p:txBody>
      </p:sp>
      <p:sp>
        <p:nvSpPr>
          <p:cNvPr id="9" name="Rectangle 8"/>
          <p:cNvSpPr/>
          <p:nvPr/>
        </p:nvSpPr>
        <p:spPr>
          <a:xfrm>
            <a:off x="8154988" y="3988594"/>
            <a:ext cx="1677987" cy="72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schemeClr val="tx1"/>
                </a:solidFill>
                <a:cs typeface="Times New Roman" panose="02020603050405020304" pitchFamily="18" charset="0"/>
              </a:rPr>
              <a:t>ABox</a:t>
            </a:r>
            <a:endParaRPr lang="en-US" sz="2000" dirty="0">
              <a:solidFill>
                <a:schemeClr val="tx1"/>
              </a:solidFill>
              <a:cs typeface="Times New Roman" panose="02020603050405020304" pitchFamily="18" charset="0"/>
            </a:endParaRPr>
          </a:p>
        </p:txBody>
      </p:sp>
      <p:cxnSp>
        <p:nvCxnSpPr>
          <p:cNvPr id="10" name="Straight Arrow Connector 9"/>
          <p:cNvCxnSpPr>
            <a:stCxn id="14" idx="3"/>
            <a:endCxn id="8" idx="1"/>
          </p:cNvCxnSpPr>
          <p:nvPr/>
        </p:nvCxnSpPr>
        <p:spPr>
          <a:xfrm flipV="1">
            <a:off x="7702550" y="3418681"/>
            <a:ext cx="452438" cy="515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3"/>
            <a:endCxn id="9" idx="1"/>
          </p:cNvCxnSpPr>
          <p:nvPr/>
        </p:nvCxnSpPr>
        <p:spPr>
          <a:xfrm>
            <a:off x="7702550" y="3934619"/>
            <a:ext cx="452438" cy="415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5" idx="1"/>
            <a:endCxn id="8" idx="3"/>
          </p:cNvCxnSpPr>
          <p:nvPr/>
        </p:nvCxnSpPr>
        <p:spPr>
          <a:xfrm flipH="1" flipV="1">
            <a:off x="9832975" y="3418681"/>
            <a:ext cx="557213" cy="515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1"/>
            <a:endCxn id="9" idx="3"/>
          </p:cNvCxnSpPr>
          <p:nvPr/>
        </p:nvCxnSpPr>
        <p:spPr>
          <a:xfrm flipH="1">
            <a:off x="9832975" y="3934619"/>
            <a:ext cx="557213" cy="415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930900" y="3477419"/>
            <a:ext cx="177165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cs typeface="Times New Roman" panose="02020603050405020304" pitchFamily="18" charset="0"/>
              </a:rPr>
              <a:t>Description</a:t>
            </a:r>
          </a:p>
          <a:p>
            <a:pPr algn="ctr">
              <a:defRPr/>
            </a:pPr>
            <a:r>
              <a:rPr lang="en-US" sz="2000" dirty="0">
                <a:solidFill>
                  <a:schemeClr val="tx1"/>
                </a:solidFill>
                <a:cs typeface="Times New Roman" panose="02020603050405020304" pitchFamily="18" charset="0"/>
              </a:rPr>
              <a:t>Language</a:t>
            </a:r>
          </a:p>
        </p:txBody>
      </p:sp>
      <p:sp>
        <p:nvSpPr>
          <p:cNvPr id="15" name="Rounded Rectangle 14"/>
          <p:cNvSpPr/>
          <p:nvPr/>
        </p:nvSpPr>
        <p:spPr>
          <a:xfrm>
            <a:off x="10390188" y="3477419"/>
            <a:ext cx="1649412"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cs typeface="Times New Roman" panose="02020603050405020304" pitchFamily="18" charset="0"/>
              </a:rPr>
              <a:t>Reasoning</a:t>
            </a:r>
          </a:p>
        </p:txBody>
      </p:sp>
      <p:sp>
        <p:nvSpPr>
          <p:cNvPr id="16" name="Rectangle 15"/>
          <p:cNvSpPr/>
          <p:nvPr/>
        </p:nvSpPr>
        <p:spPr>
          <a:xfrm>
            <a:off x="7967663" y="2851944"/>
            <a:ext cx="2068512" cy="24399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cs typeface="Times New Roman" panose="02020603050405020304" pitchFamily="18" charset="0"/>
            </a:endParaRPr>
          </a:p>
        </p:txBody>
      </p:sp>
      <p:sp>
        <p:nvSpPr>
          <p:cNvPr id="17" name="TextBox 20"/>
          <p:cNvSpPr txBox="1">
            <a:spLocks noChangeArrowheads="1"/>
          </p:cNvSpPr>
          <p:nvPr/>
        </p:nvSpPr>
        <p:spPr bwMode="auto">
          <a:xfrm>
            <a:off x="7967664" y="4807744"/>
            <a:ext cx="206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2000" dirty="0">
                <a:latin typeface="+mn-lt"/>
                <a:cs typeface="Times New Roman" panose="02020603050405020304" pitchFamily="18" charset="0"/>
              </a:rPr>
              <a:t>Knowledge Base</a:t>
            </a:r>
          </a:p>
        </p:txBody>
      </p:sp>
      <p:cxnSp>
        <p:nvCxnSpPr>
          <p:cNvPr id="18" name="Straight Arrow Connector 17"/>
          <p:cNvCxnSpPr/>
          <p:nvPr/>
        </p:nvCxnSpPr>
        <p:spPr>
          <a:xfrm flipH="1" flipV="1">
            <a:off x="8767763" y="2283619"/>
            <a:ext cx="1587"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001125" y="2283619"/>
            <a:ext cx="1588" cy="56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25"/>
          <p:cNvSpPr txBox="1">
            <a:spLocks noChangeArrowheads="1"/>
          </p:cNvSpPr>
          <p:nvPr/>
        </p:nvSpPr>
        <p:spPr bwMode="auto">
          <a:xfrm>
            <a:off x="6296017" y="2326481"/>
            <a:ext cx="2681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2000" dirty="0">
                <a:latin typeface="+mn-lt"/>
                <a:cs typeface="Times New Roman" panose="02020603050405020304" pitchFamily="18" charset="0"/>
              </a:rPr>
              <a:t>Application Programs</a:t>
            </a:r>
          </a:p>
        </p:txBody>
      </p:sp>
      <p:sp>
        <p:nvSpPr>
          <p:cNvPr id="21" name="TextBox 26"/>
          <p:cNvSpPr txBox="1">
            <a:spLocks noChangeArrowheads="1"/>
          </p:cNvSpPr>
          <p:nvPr/>
        </p:nvSpPr>
        <p:spPr bwMode="auto">
          <a:xfrm>
            <a:off x="9220200" y="2334419"/>
            <a:ext cx="1416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2000">
                <a:latin typeface="+mn-lt"/>
                <a:cs typeface="Times New Roman" panose="02020603050405020304" pitchFamily="18" charset="0"/>
              </a:rPr>
              <a:t>Rules</a:t>
            </a:r>
          </a:p>
        </p:txBody>
      </p:sp>
    </p:spTree>
    <p:extLst>
      <p:ext uri="{BB962C8B-B14F-4D97-AF65-F5344CB8AC3E}">
        <p14:creationId xmlns:p14="http://schemas.microsoft.com/office/powerpoint/2010/main" val="162911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t>Introduction</a:t>
            </a:r>
          </a:p>
          <a:p>
            <a:r>
              <a:rPr lang="en-US" sz="3200" dirty="0" smtClean="0">
                <a:solidFill>
                  <a:schemeClr val="tx1">
                    <a:lumMod val="50000"/>
                    <a:lumOff val="50000"/>
                  </a:schemeClr>
                </a:solidFill>
              </a:rPr>
              <a:t>Preliminaries</a:t>
            </a:r>
          </a:p>
          <a:p>
            <a:r>
              <a:rPr lang="en-US" sz="3200" dirty="0" smtClean="0">
                <a:solidFill>
                  <a:schemeClr val="tx1">
                    <a:lumMod val="50000"/>
                    <a:lumOff val="50000"/>
                  </a:schemeClr>
                </a:solidFill>
              </a:rPr>
              <a:t>The Linked Open Data Cloud</a:t>
            </a:r>
            <a:endParaRPr lang="en-US" sz="32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1</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DE3829F2-FB2F-4D39-9255-3F895459FD56}" type="slidenum">
              <a:rPr lang="en-US" smtClean="0"/>
              <a:t>5</a:t>
            </a:fld>
            <a:endParaRPr lang="en-US"/>
          </a:p>
        </p:txBody>
      </p:sp>
    </p:spTree>
    <p:extLst>
      <p:ext uri="{BB962C8B-B14F-4D97-AF65-F5344CB8AC3E}">
        <p14:creationId xmlns:p14="http://schemas.microsoft.com/office/powerpoint/2010/main" val="29026028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Bases vs. Databases (1)</a:t>
            </a:r>
            <a:endParaRPr lang="en-US" dirty="0"/>
          </a:p>
        </p:txBody>
      </p:sp>
      <p:sp>
        <p:nvSpPr>
          <p:cNvPr id="3" name="Content Placeholder 2"/>
          <p:cNvSpPr>
            <a:spLocks noGrp="1"/>
          </p:cNvSpPr>
          <p:nvPr>
            <p:ph idx="1"/>
          </p:nvPr>
        </p:nvSpPr>
        <p:spPr/>
        <p:txBody>
          <a:bodyPr>
            <a:normAutofit/>
          </a:bodyPr>
          <a:lstStyle/>
          <a:p>
            <a:r>
              <a:rPr lang="en-US" sz="3200" dirty="0" smtClean="0"/>
              <a:t>A naïve approach:</a:t>
            </a:r>
          </a:p>
          <a:p>
            <a:pPr lvl="1"/>
            <a:r>
              <a:rPr lang="en-US" sz="2800" dirty="0" err="1" smtClean="0"/>
              <a:t>TBox</a:t>
            </a:r>
            <a:r>
              <a:rPr lang="en-US" sz="2800" dirty="0" smtClean="0"/>
              <a:t> </a:t>
            </a:r>
            <a:r>
              <a:rPr lang="en-US" sz="2800" dirty="0" smtClean="0">
                <a:cs typeface="Times New Roman" panose="02020603050405020304" pitchFamily="18" charset="0"/>
              </a:rPr>
              <a:t>≡ </a:t>
            </a:r>
            <a:r>
              <a:rPr lang="en-US" sz="2800" dirty="0" smtClean="0"/>
              <a:t>Schema of </a:t>
            </a:r>
            <a:r>
              <a:rPr lang="en-US" sz="2800" dirty="0"/>
              <a:t>the relational database </a:t>
            </a:r>
            <a:endParaRPr lang="en-US" sz="2800" dirty="0" smtClean="0"/>
          </a:p>
          <a:p>
            <a:pPr lvl="1"/>
            <a:r>
              <a:rPr lang="en-US" sz="2800" dirty="0" err="1" smtClean="0"/>
              <a:t>ABox</a:t>
            </a:r>
            <a:r>
              <a:rPr lang="en-US" sz="2800" dirty="0" smtClean="0"/>
              <a:t> </a:t>
            </a:r>
            <a:r>
              <a:rPr lang="en-US" sz="2800" dirty="0">
                <a:cs typeface="Times New Roman" panose="02020603050405020304" pitchFamily="18" charset="0"/>
              </a:rPr>
              <a:t>≡ </a:t>
            </a:r>
            <a:r>
              <a:rPr lang="en-US" sz="2800" dirty="0" smtClean="0"/>
              <a:t>Schema instance</a:t>
            </a:r>
          </a:p>
          <a:p>
            <a:r>
              <a:rPr lang="en-US" sz="3200" dirty="0" smtClean="0"/>
              <a:t>However, things are more complex than that</a:t>
            </a:r>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50</a:t>
            </a:fld>
            <a:endParaRPr lang="en-US"/>
          </a:p>
        </p:txBody>
      </p:sp>
    </p:spTree>
    <p:extLst>
      <p:ext uri="{BB962C8B-B14F-4D97-AF65-F5344CB8AC3E}">
        <p14:creationId xmlns:p14="http://schemas.microsoft.com/office/powerpoint/2010/main" val="2215972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Bases vs. Databases (2)</a:t>
            </a:r>
            <a:endParaRPr lang="en-US" dirty="0"/>
          </a:p>
        </p:txBody>
      </p:sp>
      <p:sp>
        <p:nvSpPr>
          <p:cNvPr id="3" name="Content Placeholder 2"/>
          <p:cNvSpPr>
            <a:spLocks noGrp="1"/>
          </p:cNvSpPr>
          <p:nvPr>
            <p:ph idx="1"/>
          </p:nvPr>
        </p:nvSpPr>
        <p:spPr/>
        <p:txBody>
          <a:bodyPr>
            <a:noAutofit/>
          </a:bodyPr>
          <a:lstStyle/>
          <a:p>
            <a:r>
              <a:rPr lang="en-US" sz="2800" dirty="0" smtClean="0"/>
              <a:t>Relational model</a:t>
            </a:r>
          </a:p>
          <a:p>
            <a:pPr lvl="1"/>
            <a:r>
              <a:rPr lang="en-US" sz="2400" dirty="0" smtClean="0"/>
              <a:t>Supports </a:t>
            </a:r>
            <a:r>
              <a:rPr lang="en-US" sz="2400" dirty="0"/>
              <a:t>only </a:t>
            </a:r>
            <a:r>
              <a:rPr lang="en-US" sz="2400" dirty="0" err="1"/>
              <a:t>untyped</a:t>
            </a:r>
            <a:r>
              <a:rPr lang="en-US" sz="2400" dirty="0"/>
              <a:t> relationships among </a:t>
            </a:r>
            <a:r>
              <a:rPr lang="en-US" sz="2400" dirty="0" smtClean="0"/>
              <a:t>relations</a:t>
            </a:r>
          </a:p>
          <a:p>
            <a:pPr lvl="1"/>
            <a:r>
              <a:rPr lang="en-US" sz="2400" dirty="0" smtClean="0"/>
              <a:t>Does </a:t>
            </a:r>
            <a:r>
              <a:rPr lang="en-US" sz="2400" dirty="0"/>
              <a:t>not provide enough features </a:t>
            </a:r>
            <a:r>
              <a:rPr lang="en-US" sz="2400" dirty="0" smtClean="0"/>
              <a:t>to </a:t>
            </a:r>
            <a:r>
              <a:rPr lang="en-US" sz="2400" dirty="0"/>
              <a:t>assert complex relationships among </a:t>
            </a:r>
            <a:r>
              <a:rPr lang="en-US" sz="2400" dirty="0" smtClean="0"/>
              <a:t>data</a:t>
            </a:r>
          </a:p>
          <a:p>
            <a:pPr lvl="1"/>
            <a:r>
              <a:rPr lang="en-US" sz="2400" dirty="0" smtClean="0"/>
              <a:t>Used </a:t>
            </a:r>
            <a:r>
              <a:rPr lang="en-US" sz="2400" dirty="0"/>
              <a:t>in order to manipulate large and persistent models of relatively simple data</a:t>
            </a:r>
            <a:endParaRPr lang="en-US" sz="2400" dirty="0" smtClean="0"/>
          </a:p>
          <a:p>
            <a:r>
              <a:rPr lang="en-US" sz="2800" dirty="0" smtClean="0"/>
              <a:t>Ontological scheme</a:t>
            </a:r>
          </a:p>
          <a:p>
            <a:pPr lvl="1"/>
            <a:r>
              <a:rPr lang="en-US" sz="2400" dirty="0" smtClean="0"/>
              <a:t>Allows more </a:t>
            </a:r>
            <a:r>
              <a:rPr lang="en-US" sz="2400" dirty="0"/>
              <a:t>complex </a:t>
            </a:r>
            <a:r>
              <a:rPr lang="en-US" sz="2400" dirty="0" smtClean="0"/>
              <a:t>relationships</a:t>
            </a:r>
          </a:p>
          <a:p>
            <a:pPr lvl="1"/>
            <a:r>
              <a:rPr lang="en-US" sz="2400" dirty="0" smtClean="0"/>
              <a:t>Can </a:t>
            </a:r>
            <a:r>
              <a:rPr lang="en-US" sz="2400" dirty="0"/>
              <a:t>provide answers about the model that have not been explicitly stated to it, with the use of a </a:t>
            </a:r>
            <a:r>
              <a:rPr lang="en-US" sz="2400" dirty="0" smtClean="0"/>
              <a:t>reasoner</a:t>
            </a:r>
          </a:p>
          <a:p>
            <a:pPr lvl="1"/>
            <a:r>
              <a:rPr lang="en-US" sz="2400" dirty="0" smtClean="0"/>
              <a:t>Contains </a:t>
            </a:r>
            <a:r>
              <a:rPr lang="en-US" sz="2400" dirty="0"/>
              <a:t>fewer but more complex </a:t>
            </a:r>
            <a:r>
              <a:rPr lang="en-US" sz="2400" dirty="0" smtClean="0"/>
              <a:t>data</a:t>
            </a:r>
            <a:endParaRPr lang="en-US" sz="2400" dirty="0"/>
          </a:p>
          <a:p>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51</a:t>
            </a:fld>
            <a:endParaRPr lang="en-US"/>
          </a:p>
        </p:txBody>
      </p:sp>
    </p:spTree>
    <p:extLst>
      <p:ext uri="{BB962C8B-B14F-4D97-AF65-F5344CB8AC3E}">
        <p14:creationId xmlns:p14="http://schemas.microsoft.com/office/powerpoint/2010/main" val="2604883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vs. Open World Assumption (1)</a:t>
            </a:r>
            <a:endParaRPr lang="en-US" dirty="0"/>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Calibri" panose="020F0502020204030204" pitchFamily="34" charset="0"/>
              <a:buChar char=" "/>
            </a:pPr>
            <a:r>
              <a:rPr lang="en-US" sz="3200" dirty="0"/>
              <a:t>Closed world assumption</a:t>
            </a:r>
          </a:p>
          <a:p>
            <a:pPr marL="685800" lvl="2">
              <a:spcBef>
                <a:spcPts val="1000"/>
              </a:spcBef>
            </a:pPr>
            <a:r>
              <a:rPr lang="en-US" sz="3200" dirty="0"/>
              <a:t>Relational databases</a:t>
            </a:r>
          </a:p>
          <a:p>
            <a:pPr lvl="1"/>
            <a:r>
              <a:rPr lang="en-US" sz="2400" dirty="0" smtClean="0"/>
              <a:t>Everything </a:t>
            </a:r>
            <a:r>
              <a:rPr lang="en-US" sz="2400" dirty="0"/>
              <a:t>that has not been stated as true </a:t>
            </a:r>
            <a:r>
              <a:rPr lang="en-US" sz="2400" dirty="0" smtClean="0"/>
              <a:t>is false</a:t>
            </a:r>
          </a:p>
          <a:p>
            <a:pPr lvl="2"/>
            <a:r>
              <a:rPr lang="en-US" sz="2000" dirty="0" smtClean="0"/>
              <a:t>What </a:t>
            </a:r>
            <a:r>
              <a:rPr lang="en-US" sz="2000" dirty="0"/>
              <a:t>is not currently known to be true is false</a:t>
            </a:r>
            <a:endParaRPr lang="en-US" sz="2000" dirty="0" smtClean="0"/>
          </a:p>
          <a:p>
            <a:pPr lvl="1"/>
            <a:r>
              <a:rPr lang="en-US" sz="2400" dirty="0" smtClean="0"/>
              <a:t>A </a:t>
            </a:r>
            <a:r>
              <a:rPr lang="en-US" sz="2400" dirty="0"/>
              <a:t>null value about a subject’s property denotes the </a:t>
            </a:r>
            <a:r>
              <a:rPr lang="en-US" sz="2400" dirty="0" smtClean="0"/>
              <a:t>non-existence</a:t>
            </a:r>
          </a:p>
          <a:p>
            <a:pPr lvl="2"/>
            <a:r>
              <a:rPr lang="en-US" sz="2000" dirty="0" smtClean="0"/>
              <a:t>A </a:t>
            </a:r>
            <a:r>
              <a:rPr lang="en-US" sz="2000" dirty="0"/>
              <a:t>NULL value in </a:t>
            </a:r>
            <a:r>
              <a:rPr lang="en-US" sz="2000" dirty="0" smtClean="0"/>
              <a:t>the </a:t>
            </a:r>
            <a:r>
              <a:rPr lang="en-US" sz="2000" dirty="0" err="1" smtClean="0"/>
              <a:t>isCapital</a:t>
            </a:r>
            <a:r>
              <a:rPr lang="en-US" sz="2000" dirty="0" smtClean="0"/>
              <a:t> </a:t>
            </a:r>
            <a:r>
              <a:rPr lang="en-US" sz="2000" dirty="0"/>
              <a:t>field of a table Cities claims that the city is not a </a:t>
            </a:r>
            <a:r>
              <a:rPr lang="en-US" sz="2000" dirty="0" smtClean="0"/>
              <a:t>capital</a:t>
            </a:r>
          </a:p>
          <a:p>
            <a:pPr lvl="1"/>
            <a:r>
              <a:rPr lang="en-US" sz="2400" dirty="0" smtClean="0"/>
              <a:t>The </a:t>
            </a:r>
            <a:r>
              <a:rPr lang="en-US" sz="2400" dirty="0"/>
              <a:t>database answers with </a:t>
            </a:r>
            <a:r>
              <a:rPr lang="en-US" sz="2400" dirty="0" smtClean="0"/>
              <a:t>certainty</a:t>
            </a:r>
          </a:p>
          <a:p>
            <a:pPr lvl="2"/>
            <a:r>
              <a:rPr lang="en-US" sz="2000" dirty="0" smtClean="0"/>
              <a:t>A query “</a:t>
            </a:r>
            <a:r>
              <a:rPr lang="en-US" sz="2000" dirty="0"/>
              <a:t>select cities that are capitals” will not return a city with a null value at a supposed </a:t>
            </a:r>
            <a:r>
              <a:rPr lang="en-US" sz="2000" dirty="0" err="1" smtClean="0"/>
              <a:t>boolean</a:t>
            </a:r>
            <a:r>
              <a:rPr lang="en-US" sz="2000" dirty="0" smtClean="0"/>
              <a:t> </a:t>
            </a:r>
            <a:r>
              <a:rPr lang="en-US" sz="2000" dirty="0" err="1" smtClean="0"/>
              <a:t>isCapital</a:t>
            </a:r>
            <a:r>
              <a:rPr lang="en-US" sz="2000" dirty="0" smtClean="0"/>
              <a:t> field</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52</a:t>
            </a:fld>
            <a:endParaRPr lang="en-US"/>
          </a:p>
        </p:txBody>
      </p:sp>
    </p:spTree>
    <p:extLst>
      <p:ext uri="{BB962C8B-B14F-4D97-AF65-F5344CB8AC3E}">
        <p14:creationId xmlns:p14="http://schemas.microsoft.com/office/powerpoint/2010/main" val="2148433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vs. Open World Assumption (2)</a:t>
            </a:r>
            <a:endParaRPr lang="en-US" dirty="0"/>
          </a:p>
        </p:txBody>
      </p:sp>
      <p:sp>
        <p:nvSpPr>
          <p:cNvPr id="3" name="Content Placeholder 2"/>
          <p:cNvSpPr>
            <a:spLocks noGrp="1"/>
          </p:cNvSpPr>
          <p:nvPr>
            <p:ph idx="1"/>
          </p:nvPr>
        </p:nvSpPr>
        <p:spPr>
          <a:xfrm>
            <a:off x="1097280" y="1845734"/>
            <a:ext cx="10812498" cy="4023360"/>
          </a:xfrm>
        </p:spPr>
        <p:txBody>
          <a:bodyPr>
            <a:noAutofit/>
          </a:bodyPr>
          <a:lstStyle/>
          <a:p>
            <a:r>
              <a:rPr lang="en-US" sz="3200" dirty="0" smtClean="0"/>
              <a:t>Open world assumption</a:t>
            </a:r>
          </a:p>
          <a:p>
            <a:pPr lvl="1"/>
            <a:r>
              <a:rPr lang="en-US" sz="2800" dirty="0" smtClean="0"/>
              <a:t>Knowledge Bases</a:t>
            </a:r>
          </a:p>
          <a:p>
            <a:pPr lvl="1"/>
            <a:r>
              <a:rPr lang="en-US" sz="2800" dirty="0" smtClean="0"/>
              <a:t>A </a:t>
            </a:r>
            <a:r>
              <a:rPr lang="en-US" sz="2800" dirty="0"/>
              <a:t>query </a:t>
            </a:r>
            <a:r>
              <a:rPr lang="en-US" sz="2800" dirty="0" smtClean="0"/>
              <a:t>can return three types of answers</a:t>
            </a:r>
          </a:p>
          <a:p>
            <a:pPr lvl="2"/>
            <a:r>
              <a:rPr lang="en-US" sz="2000" dirty="0" smtClean="0"/>
              <a:t>True</a:t>
            </a:r>
            <a:r>
              <a:rPr lang="en-US" sz="2000" dirty="0"/>
              <a:t>, </a:t>
            </a:r>
            <a:r>
              <a:rPr lang="en-US" sz="2000" dirty="0" smtClean="0"/>
              <a:t>false, cannot tell</a:t>
            </a:r>
          </a:p>
          <a:p>
            <a:pPr lvl="1"/>
            <a:r>
              <a:rPr lang="en-US" sz="2800" dirty="0" smtClean="0"/>
              <a:t>Information </a:t>
            </a:r>
            <a:r>
              <a:rPr lang="en-US" sz="2800" dirty="0"/>
              <a:t>that is not explicitly declared as true is not necessarily </a:t>
            </a:r>
            <a:r>
              <a:rPr lang="en-US" sz="2800" dirty="0" smtClean="0"/>
              <a:t>false</a:t>
            </a:r>
          </a:p>
          <a:p>
            <a:pPr lvl="2"/>
            <a:r>
              <a:rPr lang="en-US" sz="2000" dirty="0" smtClean="0"/>
              <a:t>It </a:t>
            </a:r>
            <a:r>
              <a:rPr lang="en-US" sz="2000" dirty="0"/>
              <a:t>can also be </a:t>
            </a:r>
            <a:r>
              <a:rPr lang="en-US" sz="2000" dirty="0" smtClean="0"/>
              <a:t>unknown</a:t>
            </a:r>
            <a:endParaRPr lang="en-US" sz="2000" dirty="0"/>
          </a:p>
          <a:p>
            <a:pPr lvl="2"/>
            <a:r>
              <a:rPr lang="en-US" sz="2000" dirty="0" smtClean="0"/>
              <a:t>Lack </a:t>
            </a:r>
            <a:r>
              <a:rPr lang="en-US" sz="2000" dirty="0"/>
              <a:t>of knowledge does not imply </a:t>
            </a:r>
            <a:r>
              <a:rPr lang="en-US" sz="2000" dirty="0" smtClean="0"/>
              <a:t>falsity</a:t>
            </a:r>
          </a:p>
          <a:p>
            <a:pPr lvl="1"/>
            <a:r>
              <a:rPr lang="en-US" sz="2800" dirty="0" smtClean="0"/>
              <a:t>A question </a:t>
            </a:r>
            <a:r>
              <a:rPr lang="en-US" sz="2800" dirty="0"/>
              <a:t>“Is Athens a capital city?” in an appropriate schema will return “cannot tell” if the schema is </a:t>
            </a:r>
            <a:r>
              <a:rPr lang="en-US" sz="2800" dirty="0" smtClean="0"/>
              <a:t>not informed</a:t>
            </a:r>
          </a:p>
          <a:p>
            <a:pPr lvl="2"/>
            <a:r>
              <a:rPr lang="en-US" sz="2000" dirty="0" smtClean="0"/>
              <a:t>A </a:t>
            </a:r>
            <a:r>
              <a:rPr lang="en-US" sz="2000" dirty="0"/>
              <a:t>database schema would </a:t>
            </a:r>
            <a:r>
              <a:rPr lang="en-US" sz="2000" dirty="0" smtClean="0"/>
              <a:t>return false</a:t>
            </a:r>
            <a:r>
              <a:rPr lang="en-US" sz="2000" dirty="0"/>
              <a:t>, in the case of a null </a:t>
            </a:r>
            <a:r>
              <a:rPr lang="en-US" sz="2000" dirty="0" smtClean="0"/>
              <a:t>value</a:t>
            </a:r>
            <a:endParaRPr lang="en-US" sz="20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53</a:t>
            </a:fld>
            <a:endParaRPr lang="en-US"/>
          </a:p>
        </p:txBody>
      </p:sp>
    </p:spTree>
    <p:extLst>
      <p:ext uri="{BB962C8B-B14F-4D97-AF65-F5344CB8AC3E}">
        <p14:creationId xmlns:p14="http://schemas.microsoft.com/office/powerpoint/2010/main" val="2122258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Monotonicity</a:t>
            </a:r>
            <a:endParaRPr lang="en-US" dirty="0"/>
          </a:p>
        </p:txBody>
      </p:sp>
      <p:sp>
        <p:nvSpPr>
          <p:cNvPr id="3" name="Content Placeholder 2"/>
          <p:cNvSpPr>
            <a:spLocks noGrp="1"/>
          </p:cNvSpPr>
          <p:nvPr>
            <p:ph idx="1"/>
          </p:nvPr>
        </p:nvSpPr>
        <p:spPr/>
        <p:txBody>
          <a:bodyPr>
            <a:normAutofit/>
          </a:bodyPr>
          <a:lstStyle/>
          <a:p>
            <a:r>
              <a:rPr lang="en-US" sz="3200" dirty="0" smtClean="0"/>
              <a:t>A feature present </a:t>
            </a:r>
            <a:r>
              <a:rPr lang="en-US" sz="3200" dirty="0"/>
              <a:t>in </a:t>
            </a:r>
            <a:r>
              <a:rPr lang="en-US" sz="3200" dirty="0" smtClean="0"/>
              <a:t>Knowledge Bases</a:t>
            </a:r>
          </a:p>
          <a:p>
            <a:r>
              <a:rPr lang="en-US" sz="3200" dirty="0" smtClean="0"/>
              <a:t>A </a:t>
            </a:r>
            <a:r>
              <a:rPr lang="en-US" sz="3200" dirty="0"/>
              <a:t>system </a:t>
            </a:r>
            <a:r>
              <a:rPr lang="en-US" sz="3200" dirty="0" smtClean="0"/>
              <a:t>is considered </a:t>
            </a:r>
            <a:r>
              <a:rPr lang="en-US" sz="3200" dirty="0"/>
              <a:t>monotonic when new facts do not discard existing </a:t>
            </a:r>
            <a:r>
              <a:rPr lang="en-US" sz="3200" dirty="0" smtClean="0"/>
              <a:t>ones</a:t>
            </a:r>
          </a:p>
          <a:p>
            <a:r>
              <a:rPr lang="en-US" sz="3200" dirty="0" smtClean="0"/>
              <a:t>First </a:t>
            </a:r>
            <a:r>
              <a:rPr lang="en-US" sz="3200" dirty="0"/>
              <a:t>version of </a:t>
            </a:r>
            <a:r>
              <a:rPr lang="en-US" sz="3200" dirty="0" smtClean="0"/>
              <a:t>SPARQL did </a:t>
            </a:r>
            <a:r>
              <a:rPr lang="en-US" sz="3200" dirty="0"/>
              <a:t>not include update/delete </a:t>
            </a:r>
            <a:r>
              <a:rPr lang="en-US" sz="3200" dirty="0" smtClean="0"/>
              <a:t>functionality</a:t>
            </a:r>
          </a:p>
          <a:p>
            <a:pPr lvl="1"/>
            <a:r>
              <a:rPr lang="en-US" sz="2800" dirty="0" smtClean="0"/>
              <a:t>Included in SPARQL 1.1</a:t>
            </a:r>
          </a:p>
          <a:p>
            <a:pPr lvl="2"/>
            <a:r>
              <a:rPr lang="en-US" sz="2400" dirty="0" smtClean="0"/>
              <a:t>Recommendation </a:t>
            </a:r>
            <a:r>
              <a:rPr lang="en-US" sz="2400" dirty="0"/>
              <a:t>describes that these functions should be </a:t>
            </a:r>
            <a:r>
              <a:rPr lang="en-US" sz="2400" dirty="0" smtClean="0"/>
              <a:t>supported</a:t>
            </a:r>
          </a:p>
          <a:p>
            <a:pPr lvl="3"/>
            <a:r>
              <a:rPr lang="en-US" sz="2000" dirty="0" smtClean="0"/>
              <a:t>Does </a:t>
            </a:r>
            <a:r>
              <a:rPr lang="en-US" sz="2000" dirty="0"/>
              <a:t>not describe </a:t>
            </a:r>
            <a:r>
              <a:rPr lang="en-US" sz="2000" dirty="0" smtClean="0"/>
              <a:t>the exact behavior</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54</a:t>
            </a:fld>
            <a:endParaRPr lang="en-US"/>
          </a:p>
        </p:txBody>
      </p:sp>
    </p:spTree>
    <p:extLst>
      <p:ext uri="{BB962C8B-B14F-4D97-AF65-F5344CB8AC3E}">
        <p14:creationId xmlns:p14="http://schemas.microsoft.com/office/powerpoint/2010/main" val="2394385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3200" dirty="0" smtClean="0">
                <a:solidFill>
                  <a:schemeClr val="tx1">
                    <a:lumMod val="50000"/>
                    <a:lumOff val="50000"/>
                  </a:schemeClr>
                </a:solidFill>
              </a:rPr>
              <a:t>Introduction</a:t>
            </a:r>
          </a:p>
          <a:p>
            <a:r>
              <a:rPr lang="en-US" sz="3200" dirty="0" smtClean="0">
                <a:solidFill>
                  <a:schemeClr val="tx1">
                    <a:lumMod val="50000"/>
                    <a:lumOff val="50000"/>
                  </a:schemeClr>
                </a:solidFill>
              </a:rPr>
              <a:t>Preliminaries</a:t>
            </a:r>
          </a:p>
          <a:p>
            <a:r>
              <a:rPr lang="en-US" sz="3200" dirty="0" smtClean="0"/>
              <a:t>The Linked Open Data Cloud</a:t>
            </a:r>
            <a:endParaRPr lang="en-US" sz="3200" dirty="0"/>
          </a:p>
        </p:txBody>
      </p:sp>
      <p:sp>
        <p:nvSpPr>
          <p:cNvPr id="4" name="Date Placeholder 3"/>
          <p:cNvSpPr>
            <a:spLocks noGrp="1"/>
          </p:cNvSpPr>
          <p:nvPr>
            <p:ph type="dt" sz="half" idx="10"/>
          </p:nvPr>
        </p:nvSpPr>
        <p:spPr/>
        <p:txBody>
          <a:bodyPr/>
          <a:lstStyle/>
          <a:p>
            <a:r>
              <a:rPr lang="en-US" smtClean="0"/>
              <a:t>Chapter 1</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DE3829F2-FB2F-4D39-9255-3F895459FD56}" type="slidenum">
              <a:rPr lang="en-US" smtClean="0"/>
              <a:t>55</a:t>
            </a:fld>
            <a:endParaRPr lang="en-US"/>
          </a:p>
        </p:txBody>
      </p:sp>
    </p:spTree>
    <p:extLst>
      <p:ext uri="{BB962C8B-B14F-4D97-AF65-F5344CB8AC3E}">
        <p14:creationId xmlns:p14="http://schemas.microsoft.com/office/powerpoint/2010/main" val="25219549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LOD Cloud (1)</a:t>
            </a:r>
            <a:endParaRPr lang="en-US" dirty="0"/>
          </a:p>
        </p:txBody>
      </p:sp>
      <p:sp>
        <p:nvSpPr>
          <p:cNvPr id="3" name="Content Placeholder 2"/>
          <p:cNvSpPr>
            <a:spLocks noGrp="1"/>
          </p:cNvSpPr>
          <p:nvPr>
            <p:ph idx="1"/>
          </p:nvPr>
        </p:nvSpPr>
        <p:spPr/>
        <p:txBody>
          <a:bodyPr>
            <a:normAutofit/>
          </a:bodyPr>
          <a:lstStyle/>
          <a:p>
            <a:r>
              <a:rPr lang="en-US" sz="3200" dirty="0" smtClean="0"/>
              <a:t>Structured data</a:t>
            </a:r>
          </a:p>
          <a:p>
            <a:r>
              <a:rPr lang="en-US" sz="3200" dirty="0" smtClean="0"/>
              <a:t>Open format</a:t>
            </a:r>
          </a:p>
          <a:p>
            <a:r>
              <a:rPr lang="en-US" sz="3200" dirty="0" smtClean="0"/>
              <a:t>Available </a:t>
            </a:r>
            <a:r>
              <a:rPr lang="en-US" sz="3200" dirty="0"/>
              <a:t>for everyone </a:t>
            </a:r>
            <a:r>
              <a:rPr lang="en-US" sz="3200" dirty="0" smtClean="0"/>
              <a:t>to use it</a:t>
            </a:r>
          </a:p>
          <a:p>
            <a:r>
              <a:rPr lang="en-US" sz="3200" dirty="0" smtClean="0"/>
              <a:t>Published on </a:t>
            </a:r>
            <a:r>
              <a:rPr lang="en-US" sz="3200" dirty="0"/>
              <a:t>the Web and </a:t>
            </a:r>
            <a:r>
              <a:rPr lang="en-US" sz="3200" dirty="0" smtClean="0"/>
              <a:t>connected using </a:t>
            </a:r>
            <a:r>
              <a:rPr lang="en-US" sz="3200" dirty="0"/>
              <a:t>Web </a:t>
            </a:r>
            <a:r>
              <a:rPr lang="en-US" sz="3200" dirty="0" smtClean="0"/>
              <a:t>technologies</a:t>
            </a:r>
          </a:p>
          <a:p>
            <a:r>
              <a:rPr lang="en-US" sz="3200" dirty="0" smtClean="0"/>
              <a:t>Related </a:t>
            </a:r>
            <a:r>
              <a:rPr lang="en-US" sz="3200" dirty="0"/>
              <a:t>data that was </a:t>
            </a:r>
            <a:r>
              <a:rPr lang="en-US" sz="3200" dirty="0" smtClean="0"/>
              <a:t>not previously linked</a:t>
            </a:r>
          </a:p>
          <a:p>
            <a:pPr lvl="1"/>
            <a:r>
              <a:rPr lang="en-US" sz="2800" dirty="0" smtClean="0"/>
              <a:t>Or </a:t>
            </a:r>
            <a:r>
              <a:rPr lang="en-US" sz="2800" dirty="0"/>
              <a:t>was linked using other </a:t>
            </a:r>
            <a:r>
              <a:rPr lang="en-US" sz="2800" dirty="0" smtClean="0"/>
              <a:t>methods</a:t>
            </a:r>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56</a:t>
            </a:fld>
            <a:endParaRPr lang="en-US"/>
          </a:p>
        </p:txBody>
      </p:sp>
    </p:spTree>
    <p:extLst>
      <p:ext uri="{BB962C8B-B14F-4D97-AF65-F5344CB8AC3E}">
        <p14:creationId xmlns:p14="http://schemas.microsoft.com/office/powerpoint/2010/main" val="2801272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LOD Cloud (2)</a:t>
            </a:r>
            <a:endParaRPr lang="en-US" dirty="0"/>
          </a:p>
        </p:txBody>
      </p:sp>
      <p:sp>
        <p:nvSpPr>
          <p:cNvPr id="3" name="Content Placeholder 2"/>
          <p:cNvSpPr>
            <a:spLocks noGrp="1"/>
          </p:cNvSpPr>
          <p:nvPr>
            <p:ph idx="1"/>
          </p:nvPr>
        </p:nvSpPr>
        <p:spPr/>
        <p:txBody>
          <a:bodyPr>
            <a:normAutofit/>
          </a:bodyPr>
          <a:lstStyle/>
          <a:p>
            <a:r>
              <a:rPr lang="en-US" sz="3200" dirty="0" smtClean="0"/>
              <a:t>Using </a:t>
            </a:r>
            <a:r>
              <a:rPr lang="en-US" sz="3200" dirty="0"/>
              <a:t>URIs and RDF </a:t>
            </a:r>
            <a:r>
              <a:rPr lang="en-US" sz="3200" dirty="0" smtClean="0"/>
              <a:t>for this is goal is very convenient</a:t>
            </a:r>
          </a:p>
          <a:p>
            <a:pPr lvl="1"/>
            <a:r>
              <a:rPr lang="en-US" sz="2800" dirty="0" smtClean="0"/>
              <a:t>Data can be interlinked</a:t>
            </a:r>
          </a:p>
          <a:p>
            <a:pPr lvl="1"/>
            <a:r>
              <a:rPr lang="en-US" sz="2800" dirty="0" smtClean="0"/>
              <a:t>Create a large pool of data</a:t>
            </a:r>
          </a:p>
          <a:p>
            <a:pPr lvl="1"/>
            <a:r>
              <a:rPr lang="en-US" sz="2800" dirty="0" smtClean="0"/>
              <a:t>Ability to search, combine and exploit</a:t>
            </a:r>
          </a:p>
          <a:p>
            <a:pPr lvl="1"/>
            <a:r>
              <a:rPr lang="en-US" sz="2800" dirty="0" smtClean="0"/>
              <a:t>Navigate </a:t>
            </a:r>
            <a:r>
              <a:rPr lang="en-US" sz="2800" dirty="0"/>
              <a:t>between different data sources, following RDF </a:t>
            </a:r>
            <a:r>
              <a:rPr lang="en-US" sz="2800" dirty="0" smtClean="0"/>
              <a:t>links</a:t>
            </a:r>
          </a:p>
          <a:p>
            <a:pPr lvl="2"/>
            <a:r>
              <a:rPr lang="en-US" sz="2400" dirty="0" smtClean="0"/>
              <a:t>Browse </a:t>
            </a:r>
            <a:r>
              <a:rPr lang="en-US" sz="2400" dirty="0"/>
              <a:t>a potentially endless </a:t>
            </a:r>
            <a:r>
              <a:rPr lang="en-US" sz="2400" dirty="0" smtClean="0"/>
              <a:t>Web </a:t>
            </a:r>
            <a:r>
              <a:rPr lang="en-US" sz="2400" dirty="0"/>
              <a:t>of connected data </a:t>
            </a:r>
            <a:r>
              <a:rPr lang="en-US" sz="2400" dirty="0" smtClean="0"/>
              <a:t>sources</a:t>
            </a:r>
            <a:endParaRPr lang="en-US" sz="24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57</a:t>
            </a:fld>
            <a:endParaRPr lang="en-US"/>
          </a:p>
        </p:txBody>
      </p:sp>
    </p:spTree>
    <p:extLst>
      <p:ext uri="{BB962C8B-B14F-4D97-AF65-F5344CB8AC3E}">
        <p14:creationId xmlns:p14="http://schemas.microsoft.com/office/powerpoint/2010/main" val="946268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LOD Cloud (3)</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Applications </a:t>
            </a:r>
            <a:r>
              <a:rPr lang="en-US" sz="3200" dirty="0"/>
              <a:t>in many cases out of the </a:t>
            </a:r>
            <a:r>
              <a:rPr lang="en-US" sz="3200" dirty="0" smtClean="0"/>
              <a:t>academia</a:t>
            </a:r>
          </a:p>
          <a:p>
            <a:r>
              <a:rPr lang="en-US" sz="3200" dirty="0" smtClean="0"/>
              <a:t>Technology maturity</a:t>
            </a:r>
          </a:p>
          <a:p>
            <a:r>
              <a:rPr lang="en-US" sz="3200" dirty="0" smtClean="0"/>
              <a:t>Open </a:t>
            </a:r>
            <a:r>
              <a:rPr lang="en-US" sz="3200" dirty="0"/>
              <a:t>state/government </a:t>
            </a:r>
            <a:r>
              <a:rPr lang="en-US" sz="3200" dirty="0" smtClean="0"/>
              <a:t>data</a:t>
            </a:r>
          </a:p>
          <a:p>
            <a:pPr lvl="1"/>
            <a:r>
              <a:rPr lang="en-US" sz="2800" dirty="0" smtClean="0"/>
              <a:t>data.gov </a:t>
            </a:r>
            <a:r>
              <a:rPr lang="en-US" sz="2800" dirty="0"/>
              <a:t>(US</a:t>
            </a:r>
            <a:r>
              <a:rPr lang="en-US" sz="2800" dirty="0" smtClean="0"/>
              <a:t>)</a:t>
            </a:r>
          </a:p>
          <a:p>
            <a:pPr lvl="1"/>
            <a:r>
              <a:rPr lang="en-US" sz="2800" dirty="0" smtClean="0"/>
              <a:t>data.gov.uk </a:t>
            </a:r>
            <a:r>
              <a:rPr lang="en-US" sz="2800" dirty="0"/>
              <a:t>(UK</a:t>
            </a:r>
            <a:r>
              <a:rPr lang="en-US" sz="2800" dirty="0" smtClean="0"/>
              <a:t>)</a:t>
            </a:r>
          </a:p>
          <a:p>
            <a:pPr lvl="1"/>
            <a:r>
              <a:rPr lang="en-US" sz="2800" dirty="0" smtClean="0"/>
              <a:t>data.gov.au </a:t>
            </a:r>
            <a:r>
              <a:rPr lang="en-US" sz="2800" dirty="0"/>
              <a:t>(</a:t>
            </a:r>
            <a:r>
              <a:rPr lang="en-US" sz="2800" dirty="0" smtClean="0"/>
              <a:t>Australia)</a:t>
            </a:r>
          </a:p>
          <a:p>
            <a:pPr lvl="1"/>
            <a:r>
              <a:rPr lang="en-US" sz="2800" dirty="0" smtClean="0"/>
              <a:t>opengov.se  </a:t>
            </a:r>
            <a:r>
              <a:rPr lang="en-US" sz="2800" dirty="0"/>
              <a:t>(Sweden</a:t>
            </a:r>
            <a:r>
              <a:rPr lang="en-US" sz="2800" dirty="0" smtClean="0"/>
              <a:t>)</a:t>
            </a:r>
          </a:p>
          <a:p>
            <a:r>
              <a:rPr lang="en-US" sz="3200" dirty="0" smtClean="0"/>
              <a:t>Open does </a:t>
            </a:r>
            <a:r>
              <a:rPr lang="en-US" sz="3200" dirty="0"/>
              <a:t>not necessarily mean </a:t>
            </a:r>
            <a:r>
              <a:rPr lang="en-US" sz="3200" dirty="0" smtClean="0"/>
              <a:t>Linked</a:t>
            </a:r>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58</a:t>
            </a:fld>
            <a:endParaRPr lang="en-US"/>
          </a:p>
        </p:txBody>
      </p:sp>
    </p:spTree>
    <p:extLst>
      <p:ext uri="{BB962C8B-B14F-4D97-AF65-F5344CB8AC3E}">
        <p14:creationId xmlns:p14="http://schemas.microsoft.com/office/powerpoint/2010/main" val="4176494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LOD Cloud (4)</a:t>
            </a:r>
            <a:endParaRPr lang="en-US" dirty="0"/>
          </a:p>
        </p:txBody>
      </p:sp>
      <p:sp>
        <p:nvSpPr>
          <p:cNvPr id="3" name="Content Placeholder 2"/>
          <p:cNvSpPr>
            <a:spLocks noGrp="1"/>
          </p:cNvSpPr>
          <p:nvPr>
            <p:ph idx="1"/>
          </p:nvPr>
        </p:nvSpPr>
        <p:spPr/>
        <p:txBody>
          <a:bodyPr>
            <a:normAutofit/>
          </a:bodyPr>
          <a:lstStyle/>
          <a:p>
            <a:r>
              <a:rPr lang="en-US" sz="3200" dirty="0" smtClean="0"/>
              <a:t>Published datasets span </a:t>
            </a:r>
            <a:r>
              <a:rPr lang="en-US" sz="3200" dirty="0"/>
              <a:t>several domains of </a:t>
            </a:r>
            <a:r>
              <a:rPr lang="en-US" sz="3200" dirty="0" smtClean="0"/>
              <a:t>human activities</a:t>
            </a:r>
          </a:p>
          <a:p>
            <a:pPr lvl="1"/>
            <a:r>
              <a:rPr lang="en-US" sz="2800" dirty="0" smtClean="0"/>
              <a:t>Much </a:t>
            </a:r>
            <a:r>
              <a:rPr lang="en-US" sz="2800" dirty="0"/>
              <a:t>more beyond government data</a:t>
            </a:r>
            <a:endParaRPr lang="en-US" sz="2800" dirty="0" smtClean="0"/>
          </a:p>
          <a:p>
            <a:pPr lvl="1"/>
            <a:r>
              <a:rPr lang="en-US" sz="2800" dirty="0" smtClean="0"/>
              <a:t>Form the LOD cloud</a:t>
            </a:r>
          </a:p>
          <a:p>
            <a:pPr lvl="2"/>
            <a:r>
              <a:rPr lang="en-US" sz="2400" dirty="0" smtClean="0"/>
              <a:t>Constantly </a:t>
            </a:r>
            <a:r>
              <a:rPr lang="en-US" sz="2400" dirty="0"/>
              <a:t>increasing in terms of </a:t>
            </a:r>
            <a:r>
              <a:rPr lang="en-US" sz="2400" dirty="0" smtClean="0"/>
              <a:t>volume</a:t>
            </a:r>
            <a:endParaRPr lang="en-US" sz="24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59</a:t>
            </a:fld>
            <a:endParaRPr lang="en-US"/>
          </a:p>
        </p:txBody>
      </p:sp>
    </p:spTree>
    <p:extLst>
      <p:ext uri="{BB962C8B-B14F-4D97-AF65-F5344CB8AC3E}">
        <p14:creationId xmlns:p14="http://schemas.microsoft.com/office/powerpoint/2010/main" val="227805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 of the Semantic Web</a:t>
            </a:r>
            <a:endParaRPr lang="en-US" dirty="0"/>
          </a:p>
        </p:txBody>
      </p:sp>
      <p:sp>
        <p:nvSpPr>
          <p:cNvPr id="3" name="Content Placeholder 2"/>
          <p:cNvSpPr>
            <a:spLocks noGrp="1"/>
          </p:cNvSpPr>
          <p:nvPr>
            <p:ph idx="1"/>
          </p:nvPr>
        </p:nvSpPr>
        <p:spPr/>
        <p:txBody>
          <a:bodyPr>
            <a:normAutofit/>
          </a:bodyPr>
          <a:lstStyle/>
          <a:p>
            <a:r>
              <a:rPr lang="en-US" sz="3200" dirty="0" smtClean="0"/>
              <a:t>Semantic Web</a:t>
            </a:r>
          </a:p>
          <a:p>
            <a:pPr lvl="1"/>
            <a:r>
              <a:rPr lang="en-US" sz="2800" dirty="0" smtClean="0"/>
              <a:t>Term primarily coined by Tim Berners-Lee </a:t>
            </a:r>
          </a:p>
          <a:p>
            <a:pPr lvl="1"/>
            <a:r>
              <a:rPr lang="en-US" sz="2800" dirty="0" smtClean="0"/>
              <a:t>For the Web to </a:t>
            </a:r>
            <a:r>
              <a:rPr lang="en-US" sz="2800" dirty="0"/>
              <a:t>be understandable both by humans and software, it should incorporate its </a:t>
            </a:r>
            <a:r>
              <a:rPr lang="en-US" sz="2800" dirty="0" smtClean="0"/>
              <a:t>meaning</a:t>
            </a:r>
          </a:p>
          <a:p>
            <a:pPr lvl="2"/>
            <a:r>
              <a:rPr lang="en-US" sz="2400" dirty="0" smtClean="0"/>
              <a:t>Its </a:t>
            </a:r>
            <a:r>
              <a:rPr lang="en-US" sz="2400" i="1" dirty="0" smtClean="0"/>
              <a:t>semantics</a:t>
            </a:r>
          </a:p>
          <a:p>
            <a:r>
              <a:rPr lang="en-US" sz="3200" dirty="0"/>
              <a:t>Linked Data implements the Semantic Web vision</a:t>
            </a:r>
          </a:p>
          <a:p>
            <a:endParaRPr lang="en-US" sz="32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6</a:t>
            </a:fld>
            <a:endParaRPr lang="en-US"/>
          </a:p>
        </p:txBody>
      </p:sp>
    </p:spTree>
    <p:extLst>
      <p:ext uri="{BB962C8B-B14F-4D97-AF65-F5344CB8AC3E}">
        <p14:creationId xmlns:p14="http://schemas.microsoft.com/office/powerpoint/2010/main" val="3531513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LOD Cloud (5)</a:t>
            </a:r>
            <a:endParaRPr lang="en-US" dirty="0"/>
          </a:p>
        </p:txBody>
      </p:sp>
      <p:sp>
        <p:nvSpPr>
          <p:cNvPr id="10" name="Content Placeholder 2"/>
          <p:cNvSpPr>
            <a:spLocks noGrp="1"/>
          </p:cNvSpPr>
          <p:nvPr>
            <p:ph idx="1"/>
          </p:nvPr>
        </p:nvSpPr>
        <p:spPr/>
        <p:txBody>
          <a:bodyPr>
            <a:normAutofit/>
          </a:bodyPr>
          <a:lstStyle/>
          <a:p>
            <a:r>
              <a:rPr lang="en-US" sz="3200" dirty="0" smtClean="0"/>
              <a:t>Evolution</a:t>
            </a:r>
          </a:p>
        </p:txBody>
      </p:sp>
      <p:sp>
        <p:nvSpPr>
          <p:cNvPr id="6" name="Date Placeholder 5"/>
          <p:cNvSpPr>
            <a:spLocks noGrp="1"/>
          </p:cNvSpPr>
          <p:nvPr>
            <p:ph type="dt" sz="half" idx="10"/>
          </p:nvPr>
        </p:nvSpPr>
        <p:spPr/>
        <p:txBody>
          <a:bodyPr/>
          <a:lstStyle/>
          <a:p>
            <a:r>
              <a:rPr lang="en-US" smtClean="0"/>
              <a:t>Chapter 1</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DE3829F2-FB2F-4D39-9255-3F895459FD56}" type="slidenum">
              <a:rPr lang="en-US" smtClean="0"/>
              <a:t>60</a:t>
            </a:fld>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43346" y="2987948"/>
            <a:ext cx="2198254" cy="1318512"/>
          </a:xfrm>
          <a:prstGeom prst="rect">
            <a:avLst/>
          </a:prstGeom>
        </p:spPr>
      </p:pic>
      <p:pic>
        <p:nvPicPr>
          <p:cNvPr id="2050" name="Picture 2" descr="nkons-dspanos-fig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0266" y="2339641"/>
            <a:ext cx="3498306" cy="261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nkons-dspanos-fig1"/>
          <p:cNvPicPr>
            <a:picLocks noChangeAspect="1" noChangeArrowheads="1"/>
          </p:cNvPicPr>
          <p:nvPr/>
        </p:nvPicPr>
        <p:blipFill>
          <a:blip r:embed="rId4" cstate="print">
            <a:extLst>
              <a:ext uri="{28A0092B-C50C-407E-A947-70E740481C1C}">
                <a14:useLocalDpi xmlns:a14="http://schemas.microsoft.com/office/drawing/2010/main" val="0"/>
              </a:ext>
            </a:extLst>
          </a:blip>
          <a:srcRect l="10089" t="15039" r="50331" b="41281"/>
          <a:stretch>
            <a:fillRect/>
          </a:stretch>
        </p:blipFill>
        <p:spPr bwMode="auto">
          <a:xfrm>
            <a:off x="6671761" y="1975556"/>
            <a:ext cx="5388795" cy="334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94773" y="5412513"/>
            <a:ext cx="1295400" cy="461665"/>
          </a:xfrm>
          <a:prstGeom prst="rect">
            <a:avLst/>
          </a:prstGeom>
          <a:noFill/>
        </p:spPr>
        <p:txBody>
          <a:bodyPr wrap="square" rtlCol="0">
            <a:spAutoFit/>
          </a:bodyPr>
          <a:lstStyle/>
          <a:p>
            <a:pPr algn="ctr"/>
            <a:r>
              <a:rPr lang="en-US" sz="2400" dirty="0" smtClean="0"/>
              <a:t>2007</a:t>
            </a:r>
            <a:endParaRPr lang="en-US" sz="2400" dirty="0"/>
          </a:p>
        </p:txBody>
      </p:sp>
      <p:sp>
        <p:nvSpPr>
          <p:cNvPr id="8" name="TextBox 7"/>
          <p:cNvSpPr txBox="1"/>
          <p:nvPr/>
        </p:nvSpPr>
        <p:spPr>
          <a:xfrm>
            <a:off x="4081719" y="5412513"/>
            <a:ext cx="1295400" cy="461665"/>
          </a:xfrm>
          <a:prstGeom prst="rect">
            <a:avLst/>
          </a:prstGeom>
          <a:noFill/>
        </p:spPr>
        <p:txBody>
          <a:bodyPr wrap="square" rtlCol="0">
            <a:spAutoFit/>
          </a:bodyPr>
          <a:lstStyle/>
          <a:p>
            <a:pPr algn="ctr"/>
            <a:r>
              <a:rPr lang="en-US" sz="2400" dirty="0" smtClean="0"/>
              <a:t>2009</a:t>
            </a:r>
            <a:endParaRPr lang="en-US" sz="2400" dirty="0"/>
          </a:p>
        </p:txBody>
      </p:sp>
      <p:sp>
        <p:nvSpPr>
          <p:cNvPr id="9" name="TextBox 8"/>
          <p:cNvSpPr txBox="1"/>
          <p:nvPr/>
        </p:nvSpPr>
        <p:spPr>
          <a:xfrm>
            <a:off x="8718458" y="5412513"/>
            <a:ext cx="1295400" cy="461665"/>
          </a:xfrm>
          <a:prstGeom prst="rect">
            <a:avLst/>
          </a:prstGeom>
          <a:noFill/>
        </p:spPr>
        <p:txBody>
          <a:bodyPr wrap="square" rtlCol="0">
            <a:spAutoFit/>
          </a:bodyPr>
          <a:lstStyle/>
          <a:p>
            <a:pPr algn="ctr"/>
            <a:r>
              <a:rPr lang="en-US" sz="2400" dirty="0" smtClean="0"/>
              <a:t>2014</a:t>
            </a:r>
            <a:endParaRPr lang="en-US" sz="2400" dirty="0"/>
          </a:p>
        </p:txBody>
      </p:sp>
    </p:spTree>
    <p:extLst>
      <p:ext uri="{BB962C8B-B14F-4D97-AF65-F5344CB8AC3E}">
        <p14:creationId xmlns:p14="http://schemas.microsoft.com/office/powerpoint/2010/main" val="2640261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br>
              <a:rPr lang="en-US" dirty="0" smtClean="0"/>
            </a:br>
            <a:r>
              <a:rPr lang="en-US" dirty="0" smtClean="0">
                <a:hlinkClick r:id="rId3"/>
              </a:rPr>
              <a:t>Technical Background</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err="1" smtClean="0"/>
              <a:t>Nikolaos</a:t>
            </a:r>
            <a:r>
              <a:rPr lang="en-US" dirty="0" smtClean="0"/>
              <a:t> Konstantinou</a:t>
            </a:r>
          </a:p>
          <a:p>
            <a:r>
              <a:rPr lang="en-US" dirty="0" smtClean="0"/>
              <a:t>Dimitrios-Emmanuel Spanos</a:t>
            </a:r>
            <a:endParaRPr lang="en-US" dirty="0"/>
          </a:p>
        </p:txBody>
      </p:sp>
      <p:sp>
        <p:nvSpPr>
          <p:cNvPr id="5" name="Footer Placeholder 4"/>
          <p:cNvSpPr>
            <a:spLocks noGrp="1"/>
          </p:cNvSpPr>
          <p:nvPr>
            <p:ph type="ftr" sz="quarter" idx="11"/>
          </p:nvPr>
        </p:nvSpPr>
        <p:spPr/>
        <p:txBody>
          <a:bodyPr/>
          <a:lstStyle/>
          <a:p>
            <a:r>
              <a:rPr lang="en-US" sz="1200" dirty="0" smtClean="0"/>
              <a:t>Materializing the Web of Linked Data</a:t>
            </a:r>
            <a:endParaRPr lang="en-US" sz="1200" dirty="0"/>
          </a:p>
        </p:txBody>
      </p:sp>
    </p:spTree>
    <p:extLst>
      <p:ext uri="{BB962C8B-B14F-4D97-AF65-F5344CB8AC3E}">
        <p14:creationId xmlns:p14="http://schemas.microsoft.com/office/powerpoint/2010/main" val="39442139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t>Introduction</a:t>
            </a:r>
          </a:p>
          <a:p>
            <a:r>
              <a:rPr lang="en-US" sz="2800" dirty="0" smtClean="0"/>
              <a:t>RDF and RDF Schema</a:t>
            </a:r>
          </a:p>
          <a:p>
            <a:r>
              <a:rPr lang="en-US" sz="2800" dirty="0" smtClean="0"/>
              <a:t>Description Logics</a:t>
            </a:r>
          </a:p>
          <a:p>
            <a:r>
              <a:rPr lang="en-US" sz="2800" dirty="0" smtClean="0"/>
              <a:t>Querying RDF data with SPARQL</a:t>
            </a:r>
          </a:p>
          <a:p>
            <a:r>
              <a:rPr lang="en-US" sz="2800" dirty="0" smtClean="0"/>
              <a:t>Mapping relational data with R2RML</a:t>
            </a:r>
          </a:p>
          <a:p>
            <a:r>
              <a:rPr lang="en-US" sz="2800" dirty="0" smtClean="0"/>
              <a:t>Other technologies</a:t>
            </a:r>
          </a:p>
          <a:p>
            <a:r>
              <a:rPr lang="en-US" sz="2800" dirty="0" smtClean="0"/>
              <a:t>Ontologies</a:t>
            </a:r>
          </a:p>
          <a:p>
            <a:r>
              <a:rPr lang="en-US" sz="2800" dirty="0" smtClean="0"/>
              <a:t>Datasets</a:t>
            </a:r>
            <a:endParaRPr lang="en-US" sz="2800" dirty="0"/>
          </a:p>
        </p:txBody>
      </p:sp>
      <p:sp>
        <p:nvSpPr>
          <p:cNvPr id="4" name="Date Placeholder 3"/>
          <p:cNvSpPr>
            <a:spLocks noGrp="1"/>
          </p:cNvSpPr>
          <p:nvPr>
            <p:ph type="dt" sz="half" idx="10"/>
          </p:nvPr>
        </p:nvSpPr>
        <p:spPr/>
        <p:txBody>
          <a:bodyPr/>
          <a:lstStyle/>
          <a:p>
            <a:r>
              <a:rPr lang="en-US" dirty="0" smtClean="0"/>
              <a:t>Chapter 2</a:t>
            </a:r>
            <a:endParaRPr lang="en-US" dirty="0"/>
          </a:p>
        </p:txBody>
      </p:sp>
      <p:sp>
        <p:nvSpPr>
          <p:cNvPr id="5" name="Footer Placeholder 4"/>
          <p:cNvSpPr>
            <a:spLocks noGrp="1"/>
          </p:cNvSpPr>
          <p:nvPr>
            <p:ph type="ftr" sz="quarter" idx="11"/>
          </p:nvPr>
        </p:nvSpPr>
        <p:spPr/>
        <p:txBody>
          <a:bodyPr/>
          <a:lstStyle/>
          <a:p>
            <a:r>
              <a:rPr lang="en-US" dirty="0" smtClean="0"/>
              <a:t>Materializing the Web of Linked Data</a:t>
            </a:r>
            <a:endParaRPr lang="en-US" dirty="0"/>
          </a:p>
        </p:txBody>
      </p:sp>
      <p:sp>
        <p:nvSpPr>
          <p:cNvPr id="6" name="Slide Number Placeholder 5"/>
          <p:cNvSpPr>
            <a:spLocks noGrp="1"/>
          </p:cNvSpPr>
          <p:nvPr>
            <p:ph type="sldNum" sz="quarter" idx="12"/>
          </p:nvPr>
        </p:nvSpPr>
        <p:spPr/>
        <p:txBody>
          <a:bodyPr/>
          <a:lstStyle/>
          <a:p>
            <a:fld id="{93ECB2FE-F275-4179-BB2C-35EE9387AA7C}" type="slidenum">
              <a:rPr lang="en-US" smtClean="0"/>
              <a:pPr/>
              <a:t>62</a:t>
            </a:fld>
            <a:endParaRPr lang="en-US"/>
          </a:p>
        </p:txBody>
      </p:sp>
    </p:spTree>
    <p:extLst>
      <p:ext uri="{BB962C8B-B14F-4D97-AF65-F5344CB8AC3E}">
        <p14:creationId xmlns:p14="http://schemas.microsoft.com/office/powerpoint/2010/main" val="5009485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t>Linked </a:t>
            </a:r>
            <a:r>
              <a:rPr lang="en-US" sz="2800" dirty="0" smtClean="0"/>
              <a:t>Data</a:t>
            </a:r>
          </a:p>
          <a:p>
            <a:pPr lvl="1"/>
            <a:r>
              <a:rPr lang="en-US" sz="2400" dirty="0" smtClean="0"/>
              <a:t>A </a:t>
            </a:r>
            <a:r>
              <a:rPr lang="en-US" sz="2400" dirty="0"/>
              <a:t>set of </a:t>
            </a:r>
            <a:r>
              <a:rPr lang="en-US" sz="2400" dirty="0" smtClean="0"/>
              <a:t>technologies</a:t>
            </a:r>
            <a:endParaRPr lang="el-GR" sz="2400" dirty="0" smtClean="0"/>
          </a:p>
          <a:p>
            <a:pPr lvl="1"/>
            <a:r>
              <a:rPr lang="en-US" sz="2400" dirty="0" smtClean="0"/>
              <a:t>Focused </a:t>
            </a:r>
            <a:r>
              <a:rPr lang="en-US" sz="2400" dirty="0"/>
              <a:t>on the w</a:t>
            </a:r>
            <a:r>
              <a:rPr lang="en-US" sz="2400" dirty="0" smtClean="0"/>
              <a:t>eb</a:t>
            </a:r>
            <a:endParaRPr lang="el-GR" sz="2400" dirty="0" smtClean="0"/>
          </a:p>
          <a:p>
            <a:pPr lvl="1"/>
            <a:r>
              <a:rPr lang="en-US" sz="2400" dirty="0" smtClean="0"/>
              <a:t>Use the </a:t>
            </a:r>
            <a:r>
              <a:rPr lang="en-US" sz="2400" dirty="0"/>
              <a:t>Web as a storage and communication </a:t>
            </a:r>
            <a:r>
              <a:rPr lang="en-US" sz="2400" dirty="0" smtClean="0"/>
              <a:t>layer</a:t>
            </a:r>
            <a:endParaRPr lang="el-GR" sz="2400" dirty="0" smtClean="0"/>
          </a:p>
          <a:p>
            <a:pPr lvl="1"/>
            <a:r>
              <a:rPr lang="en-US" sz="2400" dirty="0" smtClean="0"/>
              <a:t>Provide meaning </a:t>
            </a:r>
            <a:r>
              <a:rPr lang="en-US" sz="2400" dirty="0"/>
              <a:t>to </a:t>
            </a:r>
            <a:r>
              <a:rPr lang="en-US" sz="2400" dirty="0" smtClean="0"/>
              <a:t>web content</a:t>
            </a:r>
            <a:endParaRPr lang="el-GR" sz="2400" dirty="0" smtClean="0"/>
          </a:p>
          <a:p>
            <a:r>
              <a:rPr lang="en-US" sz="2800" dirty="0" smtClean="0"/>
              <a:t>Semantics</a:t>
            </a:r>
          </a:p>
          <a:p>
            <a:pPr lvl="1"/>
            <a:r>
              <a:rPr lang="en-US" sz="2400" dirty="0" smtClean="0"/>
              <a:t>Added </a:t>
            </a:r>
            <a:r>
              <a:rPr lang="en-US" sz="2400" dirty="0"/>
              <a:t>value when </a:t>
            </a:r>
            <a:r>
              <a:rPr lang="en-US" sz="2400" dirty="0" smtClean="0"/>
              <a:t>part </a:t>
            </a:r>
            <a:r>
              <a:rPr lang="en-US" sz="2400" dirty="0"/>
              <a:t>of a larger </a:t>
            </a:r>
            <a:r>
              <a:rPr lang="en-US" sz="2400" dirty="0" smtClean="0"/>
              <a:t>context</a:t>
            </a:r>
            <a:endParaRPr lang="el-GR" sz="2400" dirty="0" smtClean="0"/>
          </a:p>
          <a:p>
            <a:pPr lvl="2"/>
            <a:r>
              <a:rPr lang="en-US" sz="2000" dirty="0" smtClean="0"/>
              <a:t>Data modeled as a graph</a:t>
            </a:r>
          </a:p>
          <a:p>
            <a:r>
              <a:rPr lang="en-US" sz="2800" dirty="0" smtClean="0"/>
              <a:t>Technologies fundamental to the web</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63</a:t>
            </a:fld>
            <a:endParaRPr lang="en-US"/>
          </a:p>
        </p:txBody>
      </p:sp>
    </p:spTree>
    <p:extLst>
      <p:ext uri="{BB962C8B-B14F-4D97-AF65-F5344CB8AC3E}">
        <p14:creationId xmlns:p14="http://schemas.microsoft.com/office/powerpoint/2010/main" val="25750633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t>
            </a:r>
            <a:r>
              <a:rPr lang="en-US" dirty="0" smtClean="0"/>
              <a:t>– </a:t>
            </a:r>
            <a:r>
              <a:rPr lang="en-US" dirty="0" err="1" smtClean="0"/>
              <a:t>HyperText</a:t>
            </a:r>
            <a:r>
              <a:rPr lang="en-US" dirty="0" smtClean="0"/>
              <a:t> </a:t>
            </a:r>
            <a:r>
              <a:rPr lang="en-US" dirty="0"/>
              <a:t>Transfer </a:t>
            </a:r>
            <a:r>
              <a:rPr lang="en-US" dirty="0" smtClean="0"/>
              <a:t>Protocol</a:t>
            </a:r>
            <a:endParaRPr lang="en-US" dirty="0"/>
          </a:p>
        </p:txBody>
      </p:sp>
      <p:sp>
        <p:nvSpPr>
          <p:cNvPr id="3" name="Content Placeholder 2"/>
          <p:cNvSpPr>
            <a:spLocks noGrp="1"/>
          </p:cNvSpPr>
          <p:nvPr>
            <p:ph idx="1"/>
          </p:nvPr>
        </p:nvSpPr>
        <p:spPr>
          <a:xfrm>
            <a:off x="1097280" y="1845734"/>
            <a:ext cx="10733476" cy="4023360"/>
          </a:xfrm>
        </p:spPr>
        <p:txBody>
          <a:bodyPr>
            <a:noAutofit/>
          </a:bodyPr>
          <a:lstStyle/>
          <a:p>
            <a:r>
              <a:rPr lang="en-US" sz="3200" dirty="0" smtClean="0"/>
              <a:t>An </a:t>
            </a:r>
            <a:r>
              <a:rPr lang="en-US" sz="3200" dirty="0"/>
              <a:t>application protocol for the management and transfer of hypermedia documents in decentralized information </a:t>
            </a:r>
            <a:r>
              <a:rPr lang="en-US" sz="3200" dirty="0" smtClean="0"/>
              <a:t>systems</a:t>
            </a:r>
            <a:endParaRPr lang="el-GR" sz="3200" dirty="0" smtClean="0"/>
          </a:p>
          <a:p>
            <a:r>
              <a:rPr lang="en-US" sz="3200" dirty="0" smtClean="0"/>
              <a:t>Defines </a:t>
            </a:r>
            <a:r>
              <a:rPr lang="en-US" sz="3200" dirty="0"/>
              <a:t>a number of request types and the expected actions that a server should carry out when receiving such </a:t>
            </a:r>
            <a:r>
              <a:rPr lang="en-US" sz="3200" dirty="0" smtClean="0"/>
              <a:t>requests</a:t>
            </a:r>
            <a:endParaRPr lang="el-GR" sz="3200" dirty="0" smtClean="0"/>
          </a:p>
          <a:p>
            <a:r>
              <a:rPr lang="en-US" sz="3200" dirty="0" smtClean="0"/>
              <a:t>Serves </a:t>
            </a:r>
            <a:r>
              <a:rPr lang="en-US" sz="3200" dirty="0"/>
              <a:t>as a mechanism </a:t>
            </a:r>
            <a:r>
              <a:rPr lang="en-US" sz="3200" dirty="0" smtClean="0"/>
              <a:t>to</a:t>
            </a:r>
          </a:p>
          <a:p>
            <a:pPr lvl="1"/>
            <a:r>
              <a:rPr lang="en-US" sz="2800" dirty="0" smtClean="0"/>
              <a:t>Serialize </a:t>
            </a:r>
            <a:r>
              <a:rPr lang="en-US" sz="2800" dirty="0"/>
              <a:t>resources </a:t>
            </a:r>
            <a:r>
              <a:rPr lang="en-US" sz="2800" dirty="0" smtClean="0"/>
              <a:t>as </a:t>
            </a:r>
            <a:r>
              <a:rPr lang="en-US" sz="2800" dirty="0"/>
              <a:t>a stream of </a:t>
            </a:r>
            <a:r>
              <a:rPr lang="en-US" sz="2800" dirty="0" smtClean="0"/>
              <a:t>bytes</a:t>
            </a:r>
          </a:p>
          <a:p>
            <a:pPr lvl="2"/>
            <a:r>
              <a:rPr lang="en-US" sz="2400" dirty="0" smtClean="0"/>
              <a:t>E.g. a </a:t>
            </a:r>
            <a:r>
              <a:rPr lang="en-US" sz="2400" dirty="0"/>
              <a:t>photo of a </a:t>
            </a:r>
            <a:r>
              <a:rPr lang="en-US" sz="2400" dirty="0" smtClean="0"/>
              <a:t>person </a:t>
            </a:r>
          </a:p>
          <a:p>
            <a:pPr lvl="1"/>
            <a:r>
              <a:rPr lang="en-US" sz="2800" dirty="0" smtClean="0"/>
              <a:t>Retrieve </a:t>
            </a:r>
            <a:r>
              <a:rPr lang="en-US" sz="2800" dirty="0"/>
              <a:t>descriptions about resources that cannot be sent over </a:t>
            </a:r>
            <a:r>
              <a:rPr lang="en-US" sz="2800" dirty="0" smtClean="0"/>
              <a:t>network</a:t>
            </a:r>
          </a:p>
          <a:p>
            <a:pPr lvl="2"/>
            <a:r>
              <a:rPr lang="en-US" sz="2400" dirty="0" smtClean="0"/>
              <a:t>E.g. the </a:t>
            </a:r>
            <a:r>
              <a:rPr lang="en-US" sz="2400" dirty="0"/>
              <a:t>person </a:t>
            </a:r>
            <a:r>
              <a:rPr lang="en-US" sz="2400" dirty="0" smtClean="0"/>
              <a:t>itself</a:t>
            </a:r>
            <a:endParaRPr lang="el-GR" sz="2400" dirty="0" smtClean="0"/>
          </a:p>
          <a:p>
            <a:pPr lvl="2"/>
            <a:endParaRPr lang="el-GR" sz="2000" dirty="0" smtClean="0"/>
          </a:p>
          <a:p>
            <a:pPr lvl="1"/>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64</a:t>
            </a:fld>
            <a:endParaRPr lang="en-US"/>
          </a:p>
        </p:txBody>
      </p:sp>
    </p:spTree>
    <p:extLst>
      <p:ext uri="{BB962C8B-B14F-4D97-AF65-F5344CB8AC3E}">
        <p14:creationId xmlns:p14="http://schemas.microsoft.com/office/powerpoint/2010/main" val="3116520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 – Uniform Resource Identifier</a:t>
            </a:r>
            <a:endParaRPr lang="en-US" dirty="0"/>
          </a:p>
        </p:txBody>
      </p:sp>
      <p:sp>
        <p:nvSpPr>
          <p:cNvPr id="3" name="Content Placeholder 2"/>
          <p:cNvSpPr>
            <a:spLocks noGrp="1"/>
          </p:cNvSpPr>
          <p:nvPr>
            <p:ph idx="1"/>
          </p:nvPr>
        </p:nvSpPr>
        <p:spPr>
          <a:xfrm>
            <a:off x="1097280" y="1845733"/>
            <a:ext cx="10970542" cy="4414389"/>
          </a:xfrm>
        </p:spPr>
        <p:txBody>
          <a:bodyPr>
            <a:noAutofit/>
          </a:bodyPr>
          <a:lstStyle/>
          <a:p>
            <a:pPr>
              <a:lnSpc>
                <a:spcPct val="85000"/>
              </a:lnSpc>
            </a:pPr>
            <a:r>
              <a:rPr lang="en-US" sz="3200" dirty="0" smtClean="0"/>
              <a:t>URL</a:t>
            </a:r>
          </a:p>
          <a:p>
            <a:pPr lvl="1">
              <a:lnSpc>
                <a:spcPct val="85000"/>
              </a:lnSpc>
            </a:pPr>
            <a:r>
              <a:rPr lang="en-US" sz="2800" dirty="0" smtClean="0"/>
              <a:t>Identifies a document location</a:t>
            </a:r>
            <a:endParaRPr lang="el-GR" sz="2800" dirty="0" smtClean="0"/>
          </a:p>
          <a:p>
            <a:pPr lvl="1">
              <a:lnSpc>
                <a:spcPct val="85000"/>
              </a:lnSpc>
            </a:pPr>
            <a:r>
              <a:rPr lang="en-US" sz="2800" dirty="0" smtClean="0"/>
              <a:t>Address of a document or other entity that </a:t>
            </a:r>
            <a:r>
              <a:rPr lang="en-US" sz="2800" dirty="0"/>
              <a:t>can be found online</a:t>
            </a:r>
            <a:endParaRPr lang="el-GR" sz="2800" dirty="0" smtClean="0"/>
          </a:p>
          <a:p>
            <a:pPr>
              <a:lnSpc>
                <a:spcPct val="85000"/>
              </a:lnSpc>
            </a:pPr>
            <a:r>
              <a:rPr lang="en-US" sz="3200" dirty="0" smtClean="0"/>
              <a:t>URI</a:t>
            </a:r>
          </a:p>
          <a:p>
            <a:pPr lvl="1">
              <a:lnSpc>
                <a:spcPct val="85000"/>
              </a:lnSpc>
            </a:pPr>
            <a:r>
              <a:rPr lang="en-US" sz="2800" dirty="0" smtClean="0"/>
              <a:t>Provides </a:t>
            </a:r>
            <a:r>
              <a:rPr lang="en-US" sz="2800" dirty="0"/>
              <a:t>a more generic means to identify anything that exists in the </a:t>
            </a:r>
            <a:r>
              <a:rPr lang="en-US" sz="2800" dirty="0" smtClean="0"/>
              <a:t>world</a:t>
            </a:r>
          </a:p>
          <a:p>
            <a:pPr>
              <a:lnSpc>
                <a:spcPct val="85000"/>
              </a:lnSpc>
            </a:pPr>
            <a:r>
              <a:rPr lang="en-US" sz="3200" dirty="0" smtClean="0"/>
              <a:t>IRI</a:t>
            </a:r>
          </a:p>
          <a:p>
            <a:pPr lvl="1">
              <a:lnSpc>
                <a:spcPct val="85000"/>
              </a:lnSpc>
            </a:pPr>
            <a:r>
              <a:rPr lang="en-US" sz="2800" dirty="0" smtClean="0"/>
              <a:t>Internationalized URI</a:t>
            </a:r>
          </a:p>
          <a:p>
            <a:pPr>
              <a:lnSpc>
                <a:spcPct val="85000"/>
              </a:lnSpc>
            </a:pPr>
            <a:r>
              <a:rPr lang="en-US" sz="3200" dirty="0" smtClean="0"/>
              <a:t>IRI </a:t>
            </a:r>
            <a:r>
              <a:rPr lang="en-US" sz="3200" dirty="0">
                <a:latin typeface="Cambria Math" panose="02040503050406030204" pitchFamily="18" charset="0"/>
                <a:ea typeface="Cambria Math" panose="02040503050406030204" pitchFamily="18" charset="0"/>
              </a:rPr>
              <a:t>⊇</a:t>
            </a:r>
            <a:r>
              <a:rPr lang="en-US" sz="3200" dirty="0"/>
              <a:t> URI </a:t>
            </a:r>
            <a:r>
              <a:rPr lang="en-US" sz="3200" dirty="0">
                <a:latin typeface="Cambria Math" panose="02040503050406030204" pitchFamily="18" charset="0"/>
                <a:ea typeface="Cambria Math" panose="02040503050406030204" pitchFamily="18" charset="0"/>
              </a:rPr>
              <a:t>⊇ </a:t>
            </a:r>
            <a:r>
              <a:rPr lang="en-US" sz="3200" dirty="0"/>
              <a:t>URL</a:t>
            </a:r>
            <a:endParaRPr lang="el-GR" sz="3200" dirty="0"/>
          </a:p>
          <a:p>
            <a:pPr lvl="1">
              <a:lnSpc>
                <a:spcPct val="85000"/>
              </a:lnSpc>
            </a:pPr>
            <a:endParaRPr lang="en-US" sz="2800" dirty="0"/>
          </a:p>
          <a:p>
            <a:pPr lvl="2">
              <a:lnSpc>
                <a:spcPct val="85000"/>
              </a:lnSpc>
            </a:pPr>
            <a:endParaRPr lang="el-GR" sz="2400" dirty="0" smtClean="0"/>
          </a:p>
          <a:p>
            <a:pPr lvl="1">
              <a:lnSpc>
                <a:spcPct val="85000"/>
              </a:lnSpc>
            </a:pP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65</a:t>
            </a:fld>
            <a:endParaRPr lang="en-US"/>
          </a:p>
        </p:txBody>
      </p:sp>
    </p:spTree>
    <p:extLst>
      <p:ext uri="{BB962C8B-B14F-4D97-AF65-F5344CB8AC3E}">
        <p14:creationId xmlns:p14="http://schemas.microsoft.com/office/powerpoint/2010/main" val="1977916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 </a:t>
            </a:r>
            <a:r>
              <a:rPr lang="en-US" dirty="0" err="1" smtClean="0"/>
              <a:t>HyperText</a:t>
            </a:r>
            <a:r>
              <a:rPr lang="en-US" dirty="0" smtClean="0"/>
              <a:t> </a:t>
            </a:r>
            <a:r>
              <a:rPr lang="en-US" dirty="0"/>
              <a:t>Markup Language</a:t>
            </a:r>
          </a:p>
        </p:txBody>
      </p:sp>
      <p:sp>
        <p:nvSpPr>
          <p:cNvPr id="3" name="Content Placeholder 2"/>
          <p:cNvSpPr>
            <a:spLocks noGrp="1"/>
          </p:cNvSpPr>
          <p:nvPr>
            <p:ph idx="1"/>
          </p:nvPr>
        </p:nvSpPr>
        <p:spPr/>
        <p:txBody>
          <a:bodyPr>
            <a:normAutofit lnSpcReduction="10000"/>
          </a:bodyPr>
          <a:lstStyle/>
          <a:p>
            <a:r>
              <a:rPr lang="en-US" sz="3200" dirty="0"/>
              <a:t>A markup language for the composition and presentation of various types of content </a:t>
            </a:r>
            <a:r>
              <a:rPr lang="en-US" sz="3200" dirty="0" smtClean="0"/>
              <a:t>into </a:t>
            </a:r>
            <a:r>
              <a:rPr lang="en-US" sz="3200" dirty="0"/>
              <a:t>web </a:t>
            </a:r>
            <a:r>
              <a:rPr lang="en-US" sz="3200" dirty="0" smtClean="0"/>
              <a:t>pages</a:t>
            </a:r>
            <a:endParaRPr lang="en-US" sz="3200" dirty="0"/>
          </a:p>
          <a:p>
            <a:pPr lvl="1"/>
            <a:r>
              <a:rPr lang="en-US" sz="2800" dirty="0" smtClean="0"/>
              <a:t>E.g. text, images, multimedia</a:t>
            </a:r>
            <a:endParaRPr lang="el-GR" sz="2800" dirty="0"/>
          </a:p>
          <a:p>
            <a:r>
              <a:rPr lang="en-US" sz="3200" dirty="0" smtClean="0"/>
              <a:t>Documents </a:t>
            </a:r>
            <a:r>
              <a:rPr lang="en-US" sz="3200" dirty="0"/>
              <a:t>delivered through HTTP are usually expressed in </a:t>
            </a:r>
            <a:r>
              <a:rPr lang="en-US" sz="3200" dirty="0" smtClean="0"/>
              <a:t>HTML</a:t>
            </a:r>
          </a:p>
          <a:p>
            <a:pPr marL="228600" lvl="1">
              <a:spcBef>
                <a:spcPts val="1000"/>
              </a:spcBef>
            </a:pPr>
            <a:r>
              <a:rPr lang="en-US" sz="2800" dirty="0" smtClean="0"/>
              <a:t>HTML5</a:t>
            </a:r>
          </a:p>
          <a:p>
            <a:pPr lvl="1"/>
            <a:r>
              <a:rPr lang="en-US" sz="2800" dirty="0" smtClean="0"/>
              <a:t>Current recommendation</a:t>
            </a:r>
          </a:p>
          <a:p>
            <a:pPr lvl="1"/>
            <a:r>
              <a:rPr lang="en-US" sz="2800" dirty="0"/>
              <a:t>Additional markup tags </a:t>
            </a:r>
          </a:p>
          <a:p>
            <a:pPr lvl="1"/>
            <a:r>
              <a:rPr lang="en-US" sz="2800" dirty="0" smtClean="0"/>
              <a:t>Extends support </a:t>
            </a:r>
            <a:r>
              <a:rPr lang="en-US" sz="2800" dirty="0"/>
              <a:t>for multimedia and mathematical content </a:t>
            </a:r>
            <a:endParaRPr lang="en-US" sz="28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66</a:t>
            </a:fld>
            <a:endParaRPr lang="en-US"/>
          </a:p>
        </p:txBody>
      </p:sp>
    </p:spTree>
    <p:extLst>
      <p:ext uri="{BB962C8B-B14F-4D97-AF65-F5344CB8AC3E}">
        <p14:creationId xmlns:p14="http://schemas.microsoft.com/office/powerpoint/2010/main" val="99258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 </a:t>
            </a:r>
            <a:r>
              <a:rPr lang="en-US" dirty="0" err="1" smtClean="0"/>
              <a:t>eXtensible</a:t>
            </a:r>
            <a:r>
              <a:rPr lang="en-US" dirty="0" smtClean="0"/>
              <a:t> </a:t>
            </a:r>
            <a:r>
              <a:rPr lang="en-US" dirty="0"/>
              <a:t>Markup Language</a:t>
            </a:r>
          </a:p>
        </p:txBody>
      </p:sp>
      <p:sp>
        <p:nvSpPr>
          <p:cNvPr id="3" name="Content Placeholder 2"/>
          <p:cNvSpPr>
            <a:spLocks noGrp="1"/>
          </p:cNvSpPr>
          <p:nvPr>
            <p:ph idx="1"/>
          </p:nvPr>
        </p:nvSpPr>
        <p:spPr/>
        <p:txBody>
          <a:bodyPr>
            <a:normAutofit/>
          </a:bodyPr>
          <a:lstStyle/>
          <a:p>
            <a:r>
              <a:rPr lang="en-US" sz="3200" dirty="0" smtClean="0"/>
              <a:t>Allows </a:t>
            </a:r>
            <a:r>
              <a:rPr lang="en-US" sz="3200" dirty="0"/>
              <a:t>for strict definition of the structure of </a:t>
            </a:r>
            <a:r>
              <a:rPr lang="en-US" sz="3200" dirty="0" smtClean="0"/>
              <a:t>information</a:t>
            </a:r>
          </a:p>
          <a:p>
            <a:pPr lvl="1"/>
            <a:r>
              <a:rPr lang="en-US" sz="2800" dirty="0" smtClean="0"/>
              <a:t>Markup tags</a:t>
            </a:r>
            <a:endParaRPr lang="el-GR" sz="2800" dirty="0" smtClean="0"/>
          </a:p>
          <a:p>
            <a:r>
              <a:rPr lang="en-US" sz="3200" dirty="0" smtClean="0"/>
              <a:t>The </a:t>
            </a:r>
            <a:r>
              <a:rPr lang="en-US" sz="3200" dirty="0"/>
              <a:t>RDF </a:t>
            </a:r>
            <a:r>
              <a:rPr lang="en-US" sz="3200" dirty="0" smtClean="0"/>
              <a:t>model </a:t>
            </a:r>
            <a:r>
              <a:rPr lang="en-US" sz="3200" dirty="0"/>
              <a:t>also follows </a:t>
            </a:r>
            <a:r>
              <a:rPr lang="en-US" sz="3200" dirty="0" smtClean="0"/>
              <a:t>an XML </a:t>
            </a:r>
            <a:r>
              <a:rPr lang="en-US" sz="3200" dirty="0"/>
              <a:t>syntax</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67</a:t>
            </a:fld>
            <a:endParaRPr lang="en-US"/>
          </a:p>
        </p:txBody>
      </p:sp>
    </p:spTree>
    <p:extLst>
      <p:ext uri="{BB962C8B-B14F-4D97-AF65-F5344CB8AC3E}">
        <p14:creationId xmlns:p14="http://schemas.microsoft.com/office/powerpoint/2010/main" val="10926795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sz="2800" dirty="0" smtClean="0">
                <a:solidFill>
                  <a:schemeClr val="tx1">
                    <a:lumMod val="50000"/>
                    <a:lumOff val="50000"/>
                  </a:schemeClr>
                </a:solidFill>
              </a:rPr>
              <a:t>Introduction</a:t>
            </a:r>
          </a:p>
          <a:p>
            <a:r>
              <a:rPr lang="en-US" sz="2800" dirty="0" smtClean="0"/>
              <a:t>RDF and RDF Schema</a:t>
            </a:r>
          </a:p>
          <a:p>
            <a:r>
              <a:rPr lang="en-US" sz="2800" dirty="0" smtClean="0">
                <a:solidFill>
                  <a:schemeClr val="tx1">
                    <a:lumMod val="50000"/>
                    <a:lumOff val="50000"/>
                  </a:schemeClr>
                </a:solidFill>
              </a:rPr>
              <a:t>Description Logics</a:t>
            </a:r>
          </a:p>
          <a:p>
            <a:r>
              <a:rPr lang="en-US" sz="2800" dirty="0" smtClean="0">
                <a:solidFill>
                  <a:schemeClr val="tx1">
                    <a:lumMod val="50000"/>
                    <a:lumOff val="50000"/>
                  </a:schemeClr>
                </a:solidFill>
              </a:rPr>
              <a:t>Querying RDF data with SPARQL</a:t>
            </a:r>
          </a:p>
          <a:p>
            <a:r>
              <a:rPr lang="en-US" sz="2800" dirty="0" smtClean="0">
                <a:solidFill>
                  <a:schemeClr val="tx1">
                    <a:lumMod val="50000"/>
                    <a:lumOff val="50000"/>
                  </a:schemeClr>
                </a:solidFill>
              </a:rPr>
              <a:t>Mapping relational data with R2RML</a:t>
            </a:r>
          </a:p>
          <a:p>
            <a:r>
              <a:rPr lang="en-US" sz="2800" dirty="0" smtClean="0">
                <a:solidFill>
                  <a:schemeClr val="tx1">
                    <a:lumMod val="50000"/>
                    <a:lumOff val="50000"/>
                  </a:schemeClr>
                </a:solidFill>
              </a:rPr>
              <a:t>Other technologies</a:t>
            </a:r>
          </a:p>
          <a:p>
            <a:r>
              <a:rPr lang="en-US" sz="2800" dirty="0" smtClean="0">
                <a:solidFill>
                  <a:schemeClr val="tx1">
                    <a:lumMod val="50000"/>
                    <a:lumOff val="50000"/>
                  </a:schemeClr>
                </a:solidFill>
              </a:rPr>
              <a:t>Ontologies</a:t>
            </a:r>
          </a:p>
          <a:p>
            <a:r>
              <a:rPr lang="en-US" sz="2800" dirty="0" smtClean="0">
                <a:solidFill>
                  <a:schemeClr val="tx1">
                    <a:lumMod val="50000"/>
                    <a:lumOff val="50000"/>
                  </a:schemeClr>
                </a:solidFill>
              </a:rPr>
              <a:t>Datasets</a:t>
            </a:r>
            <a:endParaRPr lang="en-US" sz="28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Chapter 2</a:t>
            </a:r>
            <a:endParaRPr lang="en-US"/>
          </a:p>
        </p:txBody>
      </p:sp>
      <p:sp>
        <p:nvSpPr>
          <p:cNvPr id="5" name="Footer Placeholder 4"/>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68</a:t>
            </a:fld>
            <a:endParaRPr lang="en-US"/>
          </a:p>
        </p:txBody>
      </p:sp>
    </p:spTree>
    <p:extLst>
      <p:ext uri="{BB962C8B-B14F-4D97-AF65-F5344CB8AC3E}">
        <p14:creationId xmlns:p14="http://schemas.microsoft.com/office/powerpoint/2010/main" val="43990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Data Using RDF Graphs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Ontologies </a:t>
            </a:r>
            <a:r>
              <a:rPr lang="en-US" sz="3200" dirty="0"/>
              <a:t>in the Semantic </a:t>
            </a:r>
            <a:r>
              <a:rPr lang="en-US" sz="3200" dirty="0" smtClean="0"/>
              <a:t>Web</a:t>
            </a:r>
          </a:p>
          <a:p>
            <a:pPr lvl="1"/>
            <a:r>
              <a:rPr lang="en-US" sz="2800" dirty="0" smtClean="0"/>
              <a:t>Model </a:t>
            </a:r>
            <a:r>
              <a:rPr lang="en-US" sz="2800" dirty="0"/>
              <a:t>a system’s </a:t>
            </a:r>
            <a:r>
              <a:rPr lang="en-US" sz="2800" dirty="0" smtClean="0"/>
              <a:t>knowledge</a:t>
            </a:r>
          </a:p>
          <a:p>
            <a:pPr lvl="1"/>
            <a:r>
              <a:rPr lang="en-US" sz="2800" dirty="0" smtClean="0"/>
              <a:t>Based </a:t>
            </a:r>
            <a:r>
              <a:rPr lang="en-US" sz="2800" dirty="0"/>
              <a:t>on </a:t>
            </a:r>
            <a:r>
              <a:rPr lang="en-US" sz="2800" dirty="0" smtClean="0"/>
              <a:t>RDF</a:t>
            </a:r>
          </a:p>
          <a:p>
            <a:pPr lvl="2"/>
            <a:r>
              <a:rPr lang="en-US" sz="2400" dirty="0" smtClean="0"/>
              <a:t>Model the perception </a:t>
            </a:r>
            <a:r>
              <a:rPr lang="en-US" sz="2400" dirty="0"/>
              <a:t>of the world </a:t>
            </a:r>
            <a:r>
              <a:rPr lang="en-US" sz="2400" dirty="0" smtClean="0"/>
              <a:t>as </a:t>
            </a:r>
            <a:r>
              <a:rPr lang="en-US" sz="2400" dirty="0"/>
              <a:t>a </a:t>
            </a:r>
            <a:r>
              <a:rPr lang="en-US" sz="2400" dirty="0" smtClean="0"/>
              <a:t>graph</a:t>
            </a:r>
          </a:p>
          <a:p>
            <a:pPr lvl="2"/>
            <a:r>
              <a:rPr lang="en-US" sz="2400" dirty="0" smtClean="0"/>
              <a:t>OWL builds </a:t>
            </a:r>
            <a:r>
              <a:rPr lang="en-US" sz="2400" dirty="0"/>
              <a:t>on top of </a:t>
            </a:r>
            <a:r>
              <a:rPr lang="en-US" sz="2400" dirty="0" smtClean="0"/>
              <a:t>RDF</a:t>
            </a:r>
            <a:endParaRPr lang="en-US" sz="2400" dirty="0"/>
          </a:p>
          <a:p>
            <a:r>
              <a:rPr lang="en-US" sz="3200" dirty="0" smtClean="0"/>
              <a:t>RDF </a:t>
            </a:r>
          </a:p>
          <a:p>
            <a:pPr lvl="1"/>
            <a:r>
              <a:rPr lang="en-US" sz="2800" dirty="0" smtClean="0"/>
              <a:t>A </a:t>
            </a:r>
            <a:r>
              <a:rPr lang="en-US" sz="2800" dirty="0"/>
              <a:t>data model for the </a:t>
            </a:r>
            <a:r>
              <a:rPr lang="en-US" sz="2800" dirty="0" smtClean="0"/>
              <a:t>Web</a:t>
            </a:r>
          </a:p>
          <a:p>
            <a:pPr lvl="1"/>
            <a:r>
              <a:rPr lang="en-US" sz="2800" dirty="0" smtClean="0"/>
              <a:t>A </a:t>
            </a:r>
            <a:r>
              <a:rPr lang="en-US" sz="2800" dirty="0"/>
              <a:t>framework that allows representing </a:t>
            </a:r>
            <a:r>
              <a:rPr lang="en-US" sz="2800" dirty="0" smtClean="0"/>
              <a:t>knowledge</a:t>
            </a:r>
          </a:p>
          <a:p>
            <a:pPr lvl="1"/>
            <a:r>
              <a:rPr lang="en-US" sz="2800" dirty="0" smtClean="0"/>
              <a:t>Model </a:t>
            </a:r>
            <a:r>
              <a:rPr lang="en-US" sz="2800" dirty="0"/>
              <a:t>knowledge as a directed and labeled graph</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69</a:t>
            </a:fld>
            <a:endParaRPr lang="en-US"/>
          </a:p>
        </p:txBody>
      </p:sp>
    </p:spTree>
    <p:extLst>
      <p:ext uri="{BB962C8B-B14F-4D97-AF65-F5344CB8AC3E}">
        <p14:creationId xmlns:p14="http://schemas.microsoft.com/office/powerpoint/2010/main" val="199889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Semantic Web? (1)</a:t>
            </a:r>
            <a:endParaRPr lang="en-US" dirty="0"/>
          </a:p>
        </p:txBody>
      </p:sp>
      <p:sp>
        <p:nvSpPr>
          <p:cNvPr id="3" name="Content Placeholder 2"/>
          <p:cNvSpPr>
            <a:spLocks noGrp="1"/>
          </p:cNvSpPr>
          <p:nvPr>
            <p:ph idx="1"/>
          </p:nvPr>
        </p:nvSpPr>
        <p:spPr/>
        <p:txBody>
          <a:bodyPr>
            <a:noAutofit/>
          </a:bodyPr>
          <a:lstStyle/>
          <a:p>
            <a:r>
              <a:rPr lang="en-US" sz="3200" dirty="0" smtClean="0"/>
              <a:t>Information management</a:t>
            </a:r>
          </a:p>
          <a:p>
            <a:pPr lvl="1"/>
            <a:r>
              <a:rPr lang="en-US" sz="2800" dirty="0"/>
              <a:t>Sharing, accessing, </a:t>
            </a:r>
            <a:r>
              <a:rPr lang="en-US" sz="2800" dirty="0" smtClean="0"/>
              <a:t>retrieving, consuming information</a:t>
            </a:r>
          </a:p>
          <a:p>
            <a:pPr lvl="2"/>
            <a:r>
              <a:rPr lang="en-US" sz="2400" dirty="0" smtClean="0"/>
              <a:t>Increasingly tedious task</a:t>
            </a:r>
          </a:p>
          <a:p>
            <a:r>
              <a:rPr lang="en-US" sz="3200" dirty="0" smtClean="0"/>
              <a:t>Search engines</a:t>
            </a:r>
          </a:p>
          <a:p>
            <a:pPr lvl="1"/>
            <a:r>
              <a:rPr lang="en-US" sz="2800" dirty="0" smtClean="0"/>
              <a:t>Rely on Information Retrieval techniques</a:t>
            </a:r>
          </a:p>
          <a:p>
            <a:pPr lvl="1"/>
            <a:r>
              <a:rPr lang="en-US" sz="2800" dirty="0" smtClean="0"/>
              <a:t>Keyword-based searches</a:t>
            </a:r>
          </a:p>
          <a:p>
            <a:pPr lvl="2"/>
            <a:r>
              <a:rPr lang="en-US" sz="2400" dirty="0" smtClean="0"/>
              <a:t>Do </a:t>
            </a:r>
            <a:r>
              <a:rPr lang="en-US" sz="2400" dirty="0"/>
              <a:t>not release the </a:t>
            </a:r>
            <a:r>
              <a:rPr lang="en-US" sz="2400" dirty="0" smtClean="0"/>
              <a:t>information potential</a:t>
            </a:r>
          </a:p>
          <a:p>
            <a:pPr lvl="3"/>
            <a:r>
              <a:rPr lang="en-US" sz="2000" dirty="0" smtClean="0"/>
              <a:t>Large </a:t>
            </a:r>
            <a:r>
              <a:rPr lang="en-US" sz="2000" dirty="0"/>
              <a:t>quantity of existing data on the web </a:t>
            </a:r>
            <a:r>
              <a:rPr lang="en-US" sz="2000" dirty="0" smtClean="0"/>
              <a:t>is not </a:t>
            </a:r>
            <a:r>
              <a:rPr lang="en-US" sz="2000" dirty="0"/>
              <a:t>stored in </a:t>
            </a:r>
            <a:r>
              <a:rPr lang="en-US" sz="2000" dirty="0" smtClean="0"/>
              <a:t>HTML</a:t>
            </a:r>
          </a:p>
          <a:p>
            <a:pPr lvl="4"/>
            <a:r>
              <a:rPr lang="en-US" sz="1800" dirty="0" smtClean="0"/>
              <a:t>The Deep Web</a:t>
            </a:r>
          </a:p>
          <a:p>
            <a:pPr lvl="1"/>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7</a:t>
            </a:fld>
            <a:endParaRPr lang="en-US"/>
          </a:p>
        </p:txBody>
      </p:sp>
    </p:spTree>
    <p:extLst>
      <p:ext uri="{BB962C8B-B14F-4D97-AF65-F5344CB8AC3E}">
        <p14:creationId xmlns:p14="http://schemas.microsoft.com/office/powerpoint/2010/main" val="7381948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RDF (1)</a:t>
            </a:r>
            <a:endParaRPr lang="en-US" sz="4000" dirty="0"/>
          </a:p>
        </p:txBody>
      </p:sp>
      <p:sp>
        <p:nvSpPr>
          <p:cNvPr id="3" name="Content Placeholder 2"/>
          <p:cNvSpPr>
            <a:spLocks noGrp="1"/>
          </p:cNvSpPr>
          <p:nvPr>
            <p:ph idx="1"/>
          </p:nvPr>
        </p:nvSpPr>
        <p:spPr>
          <a:xfrm>
            <a:off x="1097279" y="1845734"/>
            <a:ext cx="10451253" cy="4023360"/>
          </a:xfrm>
        </p:spPr>
        <p:txBody>
          <a:bodyPr>
            <a:noAutofit/>
          </a:bodyPr>
          <a:lstStyle/>
          <a:p>
            <a:r>
              <a:rPr lang="en-US" sz="3200" dirty="0" smtClean="0"/>
              <a:t>The </a:t>
            </a:r>
            <a:r>
              <a:rPr lang="en-US" sz="3200" dirty="0"/>
              <a:t>cornerstone of the Semantic </a:t>
            </a:r>
            <a:r>
              <a:rPr lang="en-US" sz="3200" dirty="0" smtClean="0"/>
              <a:t>Web</a:t>
            </a:r>
            <a:endParaRPr lang="en-US" sz="3200" dirty="0"/>
          </a:p>
          <a:p>
            <a:r>
              <a:rPr lang="en-US" sz="3200" dirty="0" smtClean="0"/>
              <a:t>A </a:t>
            </a:r>
            <a:r>
              <a:rPr lang="en-US" sz="3200" dirty="0"/>
              <a:t>common representation of web </a:t>
            </a:r>
            <a:r>
              <a:rPr lang="en-US" sz="3200" dirty="0" smtClean="0"/>
              <a:t>resources</a:t>
            </a:r>
          </a:p>
          <a:p>
            <a:r>
              <a:rPr lang="en-US" sz="3200" dirty="0" smtClean="0"/>
              <a:t>First </a:t>
            </a:r>
            <a:r>
              <a:rPr lang="en-US" sz="3200" dirty="0"/>
              <a:t>publication </a:t>
            </a:r>
            <a:r>
              <a:rPr lang="en-US" sz="3200" dirty="0" smtClean="0"/>
              <a:t>in 1999</a:t>
            </a:r>
          </a:p>
          <a:p>
            <a:r>
              <a:rPr lang="en-US" sz="3200" dirty="0" smtClean="0"/>
              <a:t>Can </a:t>
            </a:r>
            <a:r>
              <a:rPr lang="en-US" sz="3200" dirty="0"/>
              <a:t>represent data from other data </a:t>
            </a:r>
            <a:r>
              <a:rPr lang="en-US" sz="3200" dirty="0" smtClean="0"/>
              <a:t>models</a:t>
            </a:r>
          </a:p>
          <a:p>
            <a:pPr lvl="1"/>
            <a:r>
              <a:rPr lang="en-US" sz="2800" dirty="0" smtClean="0"/>
              <a:t>Makes it </a:t>
            </a:r>
            <a:r>
              <a:rPr lang="en-US" sz="2800" dirty="0"/>
              <a:t>easy to integrate data from multiple heterogeneous </a:t>
            </a:r>
            <a:r>
              <a:rPr lang="en-US" sz="2800" dirty="0" smtClean="0"/>
              <a:t>sources</a:t>
            </a:r>
          </a:p>
          <a:p>
            <a:r>
              <a:rPr lang="en-US" sz="3200" dirty="0" smtClean="0"/>
              <a:t>Main idea:</a:t>
            </a:r>
          </a:p>
          <a:p>
            <a:pPr lvl="1"/>
            <a:r>
              <a:rPr lang="en-US" sz="2800" dirty="0" smtClean="0"/>
              <a:t>Model </a:t>
            </a:r>
            <a:r>
              <a:rPr lang="en-US" sz="2800" dirty="0"/>
              <a:t>every resource with respect to its relations (properties) to other web </a:t>
            </a:r>
            <a:r>
              <a:rPr lang="en-US" sz="2800" dirty="0" smtClean="0"/>
              <a:t>resources</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70</a:t>
            </a:fld>
            <a:endParaRPr lang="en-US"/>
          </a:p>
        </p:txBody>
      </p:sp>
    </p:spTree>
    <p:extLst>
      <p:ext uri="{BB962C8B-B14F-4D97-AF65-F5344CB8AC3E}">
        <p14:creationId xmlns:p14="http://schemas.microsoft.com/office/powerpoint/2010/main" val="647526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RDF (2)</a:t>
            </a:r>
            <a:endParaRPr lang="en-US" sz="4000" dirty="0"/>
          </a:p>
        </p:txBody>
      </p:sp>
      <p:sp>
        <p:nvSpPr>
          <p:cNvPr id="3" name="Content Placeholder 2"/>
          <p:cNvSpPr>
            <a:spLocks noGrp="1"/>
          </p:cNvSpPr>
          <p:nvPr>
            <p:ph idx="1"/>
          </p:nvPr>
        </p:nvSpPr>
        <p:spPr/>
        <p:txBody>
          <a:bodyPr>
            <a:normAutofit/>
          </a:bodyPr>
          <a:lstStyle/>
          <a:p>
            <a:r>
              <a:rPr lang="en-US" sz="2800" dirty="0" smtClean="0"/>
              <a:t>Relations </a:t>
            </a:r>
            <a:r>
              <a:rPr lang="en-US" sz="2800" dirty="0"/>
              <a:t>form </a:t>
            </a:r>
            <a:r>
              <a:rPr lang="en-US" sz="2800" dirty="0" smtClean="0"/>
              <a:t>triples</a:t>
            </a:r>
          </a:p>
          <a:p>
            <a:pPr lvl="1"/>
            <a:r>
              <a:rPr lang="en-US" sz="2400" dirty="0" smtClean="0"/>
              <a:t>First term:		subject</a:t>
            </a:r>
          </a:p>
          <a:p>
            <a:pPr lvl="1"/>
            <a:r>
              <a:rPr lang="en-US" sz="2400" dirty="0" smtClean="0"/>
              <a:t>Second term:	property</a:t>
            </a:r>
          </a:p>
          <a:p>
            <a:pPr lvl="1"/>
            <a:r>
              <a:rPr lang="en-US" sz="2400" dirty="0" smtClean="0"/>
              <a:t>Third term:		object</a:t>
            </a:r>
          </a:p>
          <a:p>
            <a:r>
              <a:rPr lang="en-US" sz="2800" dirty="0" smtClean="0"/>
              <a:t>RDF statements contain </a:t>
            </a:r>
            <a:r>
              <a:rPr lang="en-US" sz="2800" dirty="0"/>
              <a:t>triples, in the </a:t>
            </a:r>
            <a:r>
              <a:rPr lang="en-US" sz="2800" dirty="0" smtClean="0"/>
              <a:t>form</a:t>
            </a:r>
            <a:r>
              <a:rPr lang="en-US" sz="2800" dirty="0"/>
              <a:t>:</a:t>
            </a:r>
          </a:p>
          <a:p>
            <a:pPr marL="457200" lvl="1" indent="0">
              <a:buNone/>
            </a:pPr>
            <a:r>
              <a:rPr lang="en-US" sz="2000" dirty="0" smtClean="0"/>
              <a:t>     (</a:t>
            </a:r>
            <a:r>
              <a:rPr lang="en-US" sz="2000" dirty="0"/>
              <a:t>resource, property, resource</a:t>
            </a:r>
            <a:r>
              <a:rPr lang="en-US" sz="2000" dirty="0" smtClean="0"/>
              <a:t>)</a:t>
            </a:r>
          </a:p>
          <a:p>
            <a:pPr marL="457200" lvl="1" indent="0">
              <a:buNone/>
            </a:pPr>
            <a:r>
              <a:rPr lang="en-US" sz="2000" dirty="0" smtClean="0"/>
              <a:t>or (subject</a:t>
            </a:r>
            <a:r>
              <a:rPr lang="en-US" sz="2000" dirty="0"/>
              <a:t>, property, object</a:t>
            </a:r>
            <a:r>
              <a:rPr lang="en-US" sz="2000" dirty="0" smtClean="0"/>
              <a:t>)</a:t>
            </a:r>
          </a:p>
          <a:p>
            <a:pPr lvl="1"/>
            <a:endParaRPr lang="en-US" sz="2400" dirty="0"/>
          </a:p>
          <a:p>
            <a:endParaRPr lang="en-US" sz="2800" dirty="0"/>
          </a:p>
        </p:txBody>
      </p:sp>
      <p:sp>
        <p:nvSpPr>
          <p:cNvPr id="17" name="Date Placeholder 16"/>
          <p:cNvSpPr>
            <a:spLocks noGrp="1"/>
          </p:cNvSpPr>
          <p:nvPr>
            <p:ph type="dt" sz="half" idx="10"/>
          </p:nvPr>
        </p:nvSpPr>
        <p:spPr/>
        <p:txBody>
          <a:bodyPr/>
          <a:lstStyle/>
          <a:p>
            <a:r>
              <a:rPr lang="en-US" smtClean="0"/>
              <a:t>Chapter 2</a:t>
            </a:r>
            <a:endParaRPr lang="en-US"/>
          </a:p>
        </p:txBody>
      </p:sp>
      <p:sp>
        <p:nvSpPr>
          <p:cNvPr id="18" name="Footer Placeholder 17"/>
          <p:cNvSpPr>
            <a:spLocks noGrp="1"/>
          </p:cNvSpPr>
          <p:nvPr>
            <p:ph type="ftr" sz="quarter" idx="11"/>
          </p:nvPr>
        </p:nvSpPr>
        <p:spPr/>
        <p:txBody>
          <a:bodyPr/>
          <a:lstStyle/>
          <a:p>
            <a:r>
              <a:rPr lang="en-US" smtClean="0"/>
              <a:t>Materializing the Web of Linked Data</a:t>
            </a:r>
            <a:endParaRPr lang="en-US"/>
          </a:p>
        </p:txBody>
      </p:sp>
      <p:sp>
        <p:nvSpPr>
          <p:cNvPr id="21" name="Slide Number Placeholder 20"/>
          <p:cNvSpPr>
            <a:spLocks noGrp="1"/>
          </p:cNvSpPr>
          <p:nvPr>
            <p:ph type="sldNum" sz="quarter" idx="12"/>
          </p:nvPr>
        </p:nvSpPr>
        <p:spPr/>
        <p:txBody>
          <a:bodyPr/>
          <a:lstStyle/>
          <a:p>
            <a:fld id="{93ECB2FE-F275-4179-BB2C-35EE9387AA7C}" type="slidenum">
              <a:rPr lang="en-US" smtClean="0"/>
              <a:pPr/>
              <a:t>71</a:t>
            </a:fld>
            <a:endParaRPr lang="en-US"/>
          </a:p>
        </p:txBody>
      </p:sp>
      <p:sp>
        <p:nvSpPr>
          <p:cNvPr id="4" name="Oval 3"/>
          <p:cNvSpPr/>
          <p:nvPr/>
        </p:nvSpPr>
        <p:spPr>
          <a:xfrm>
            <a:off x="5445302" y="4134953"/>
            <a:ext cx="2619375" cy="3764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solidFill>
                  <a:prstClr val="black"/>
                </a:solidFill>
                <a:cs typeface="Times New Roman" panose="02020603050405020304" pitchFamily="18" charset="0"/>
              </a:rPr>
              <a:t>ex:staffMember</a:t>
            </a:r>
            <a:endParaRPr lang="en-US" sz="2000" dirty="0">
              <a:solidFill>
                <a:prstClr val="black"/>
              </a:solidFill>
              <a:cs typeface="Times New Roman" panose="02020603050405020304" pitchFamily="18" charset="0"/>
            </a:endParaRPr>
          </a:p>
        </p:txBody>
      </p:sp>
      <p:sp>
        <p:nvSpPr>
          <p:cNvPr id="5" name="Oval 4"/>
          <p:cNvSpPr/>
          <p:nvPr/>
        </p:nvSpPr>
        <p:spPr>
          <a:xfrm>
            <a:off x="5540552" y="4815246"/>
            <a:ext cx="2524125" cy="4175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prstClr val="black"/>
              </a:solidFill>
              <a:cs typeface="Times New Roman" panose="02020603050405020304" pitchFamily="18" charset="0"/>
            </a:endParaRPr>
          </a:p>
        </p:txBody>
      </p:sp>
      <p:cxnSp>
        <p:nvCxnSpPr>
          <p:cNvPr id="6" name="Straight Arrow Connector 5"/>
          <p:cNvCxnSpPr>
            <a:stCxn id="4" idx="4"/>
            <a:endCxn id="5" idx="0"/>
          </p:cNvCxnSpPr>
          <p:nvPr/>
        </p:nvCxnSpPr>
        <p:spPr>
          <a:xfrm>
            <a:off x="6754990" y="4511368"/>
            <a:ext cx="47625" cy="303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4"/>
            <a:endCxn id="14" idx="0"/>
          </p:cNvCxnSpPr>
          <p:nvPr/>
        </p:nvCxnSpPr>
        <p:spPr>
          <a:xfrm flipH="1">
            <a:off x="4278490" y="5232799"/>
            <a:ext cx="2524125" cy="585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4"/>
            <a:endCxn id="15" idx="0"/>
          </p:cNvCxnSpPr>
          <p:nvPr/>
        </p:nvCxnSpPr>
        <p:spPr>
          <a:xfrm>
            <a:off x="6802615" y="5232799"/>
            <a:ext cx="693737" cy="585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4"/>
            <a:endCxn id="16" idx="0"/>
          </p:cNvCxnSpPr>
          <p:nvPr/>
        </p:nvCxnSpPr>
        <p:spPr>
          <a:xfrm>
            <a:off x="6802615" y="5232799"/>
            <a:ext cx="3910012" cy="585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18"/>
          <p:cNvSpPr txBox="1">
            <a:spLocks noChangeArrowheads="1"/>
          </p:cNvSpPr>
          <p:nvPr/>
        </p:nvSpPr>
        <p:spPr bwMode="auto">
          <a:xfrm>
            <a:off x="6864526" y="4450513"/>
            <a:ext cx="2249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2000" dirty="0" err="1">
                <a:solidFill>
                  <a:prstClr val="black"/>
                </a:solidFill>
                <a:latin typeface="Calibri" panose="020F0502020204030204"/>
                <a:cs typeface="Times New Roman" panose="02020603050405020304" pitchFamily="18" charset="0"/>
              </a:rPr>
              <a:t>ex:hasWorkAddress</a:t>
            </a:r>
            <a:endParaRPr lang="el-GR" altLang="el-GR" sz="2000" dirty="0">
              <a:solidFill>
                <a:prstClr val="black"/>
              </a:solidFill>
              <a:latin typeface="Calibri" panose="020F0502020204030204"/>
              <a:cs typeface="Times New Roman" panose="02020603050405020304" pitchFamily="18" charset="0"/>
            </a:endParaRPr>
          </a:p>
        </p:txBody>
      </p:sp>
      <p:sp>
        <p:nvSpPr>
          <p:cNvPr id="11" name="TextBox 19"/>
          <p:cNvSpPr txBox="1">
            <a:spLocks noChangeArrowheads="1"/>
          </p:cNvSpPr>
          <p:nvPr/>
        </p:nvSpPr>
        <p:spPr bwMode="auto">
          <a:xfrm>
            <a:off x="5400146" y="5412891"/>
            <a:ext cx="1782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2000" dirty="0" err="1">
                <a:solidFill>
                  <a:prstClr val="black"/>
                </a:solidFill>
                <a:latin typeface="Calibri" panose="020F0502020204030204"/>
                <a:cs typeface="Times New Roman" panose="02020603050405020304" pitchFamily="18" charset="0"/>
              </a:rPr>
              <a:t>ex:hasCity</a:t>
            </a:r>
            <a:endParaRPr lang="el-GR" altLang="el-GR" sz="2000" dirty="0">
              <a:solidFill>
                <a:prstClr val="black"/>
              </a:solidFill>
              <a:latin typeface="Calibri" panose="020F0502020204030204"/>
              <a:cs typeface="Times New Roman" panose="02020603050405020304" pitchFamily="18" charset="0"/>
            </a:endParaRPr>
          </a:p>
        </p:txBody>
      </p:sp>
      <p:sp>
        <p:nvSpPr>
          <p:cNvPr id="12" name="TextBox 20"/>
          <p:cNvSpPr txBox="1">
            <a:spLocks noChangeArrowheads="1"/>
          </p:cNvSpPr>
          <p:nvPr/>
        </p:nvSpPr>
        <p:spPr bwMode="auto">
          <a:xfrm>
            <a:off x="7286096" y="5412891"/>
            <a:ext cx="1782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2000" dirty="0" err="1">
                <a:solidFill>
                  <a:prstClr val="black"/>
                </a:solidFill>
                <a:latin typeface="Calibri" panose="020F0502020204030204"/>
                <a:cs typeface="Times New Roman" panose="02020603050405020304" pitchFamily="18" charset="0"/>
              </a:rPr>
              <a:t>ex:hasAddress</a:t>
            </a:r>
            <a:endParaRPr lang="el-GR" altLang="el-GR" sz="2000" dirty="0">
              <a:solidFill>
                <a:prstClr val="black"/>
              </a:solidFill>
              <a:latin typeface="Calibri" panose="020F0502020204030204"/>
              <a:cs typeface="Times New Roman" panose="02020603050405020304" pitchFamily="18" charset="0"/>
            </a:endParaRPr>
          </a:p>
        </p:txBody>
      </p:sp>
      <p:sp>
        <p:nvSpPr>
          <p:cNvPr id="13" name="TextBox 21"/>
          <p:cNvSpPr txBox="1">
            <a:spLocks noChangeArrowheads="1"/>
          </p:cNvSpPr>
          <p:nvPr/>
        </p:nvSpPr>
        <p:spPr bwMode="auto">
          <a:xfrm>
            <a:off x="9977440" y="5412891"/>
            <a:ext cx="21256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2000" dirty="0" err="1">
                <a:solidFill>
                  <a:prstClr val="black"/>
                </a:solidFill>
                <a:latin typeface="Calibri" panose="020F0502020204030204"/>
                <a:cs typeface="Times New Roman" panose="02020603050405020304" pitchFamily="18" charset="0"/>
              </a:rPr>
              <a:t>ex:hasPostalCode</a:t>
            </a:r>
            <a:endParaRPr lang="el-GR" altLang="el-GR" sz="2000" dirty="0">
              <a:solidFill>
                <a:prstClr val="black"/>
              </a:solidFill>
              <a:latin typeface="Calibri" panose="020F0502020204030204"/>
              <a:cs typeface="Times New Roman" panose="02020603050405020304" pitchFamily="18" charset="0"/>
            </a:endParaRPr>
          </a:p>
        </p:txBody>
      </p:sp>
      <p:sp>
        <p:nvSpPr>
          <p:cNvPr id="14" name="Oval 13"/>
          <p:cNvSpPr/>
          <p:nvPr/>
        </p:nvSpPr>
        <p:spPr>
          <a:xfrm>
            <a:off x="3016427" y="5818546"/>
            <a:ext cx="2524125" cy="4175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“London”</a:t>
            </a:r>
          </a:p>
        </p:txBody>
      </p:sp>
      <p:sp>
        <p:nvSpPr>
          <p:cNvPr id="15" name="Oval 14"/>
          <p:cNvSpPr/>
          <p:nvPr/>
        </p:nvSpPr>
        <p:spPr>
          <a:xfrm>
            <a:off x="5624689" y="5818546"/>
            <a:ext cx="3743325" cy="4175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“23, Houghton str.”</a:t>
            </a:r>
          </a:p>
        </p:txBody>
      </p:sp>
      <p:sp>
        <p:nvSpPr>
          <p:cNvPr id="16" name="Oval 15"/>
          <p:cNvSpPr/>
          <p:nvPr/>
        </p:nvSpPr>
        <p:spPr>
          <a:xfrm>
            <a:off x="9450564" y="5818546"/>
            <a:ext cx="2524125" cy="4175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prstClr val="black"/>
                </a:solidFill>
                <a:cs typeface="Times New Roman" panose="02020603050405020304" pitchFamily="18" charset="0"/>
              </a:rPr>
              <a:t>“WC2A 2AE”</a:t>
            </a:r>
          </a:p>
        </p:txBody>
      </p:sp>
    </p:spTree>
    <p:extLst>
      <p:ext uri="{BB962C8B-B14F-4D97-AF65-F5344CB8AC3E}">
        <p14:creationId xmlns:p14="http://schemas.microsoft.com/office/powerpoint/2010/main" val="3565049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 (1)</a:t>
            </a:r>
            <a:endParaRPr lang="en-US" dirty="0"/>
          </a:p>
        </p:txBody>
      </p:sp>
      <p:sp>
        <p:nvSpPr>
          <p:cNvPr id="3" name="Content Placeholder 2"/>
          <p:cNvSpPr>
            <a:spLocks noGrp="1"/>
          </p:cNvSpPr>
          <p:nvPr>
            <p:ph idx="1"/>
          </p:nvPr>
        </p:nvSpPr>
        <p:spPr/>
        <p:txBody>
          <a:bodyPr>
            <a:normAutofit/>
          </a:bodyPr>
          <a:lstStyle/>
          <a:p>
            <a:r>
              <a:rPr lang="en-US" sz="3200" dirty="0" smtClean="0"/>
              <a:t>Initially designed </a:t>
            </a:r>
            <a:r>
              <a:rPr lang="en-US" sz="3200" dirty="0"/>
              <a:t>to prevent confusion in XML </a:t>
            </a:r>
            <a:r>
              <a:rPr lang="en-US" sz="3200" dirty="0" smtClean="0"/>
              <a:t>names</a:t>
            </a:r>
          </a:p>
          <a:p>
            <a:r>
              <a:rPr lang="en-US" sz="3200" dirty="0" smtClean="0"/>
              <a:t>Allow document elements to </a:t>
            </a:r>
            <a:r>
              <a:rPr lang="en-US" sz="3200" dirty="0"/>
              <a:t>be uniquely </a:t>
            </a:r>
            <a:r>
              <a:rPr lang="en-US" sz="3200" dirty="0" smtClean="0"/>
              <a:t>identified</a:t>
            </a:r>
          </a:p>
          <a:p>
            <a:r>
              <a:rPr lang="en-US" sz="3200" dirty="0" smtClean="0"/>
              <a:t>Declared </a:t>
            </a:r>
            <a:r>
              <a:rPr lang="en-US" sz="3200" dirty="0"/>
              <a:t>in the beginning of XML </a:t>
            </a:r>
            <a:r>
              <a:rPr lang="en-US" sz="3200" dirty="0" smtClean="0"/>
              <a:t>documents</a:t>
            </a:r>
            <a:endParaRPr lang="en-US" sz="3200" dirty="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72</a:t>
            </a:fld>
            <a:endParaRPr lang="en-US"/>
          </a:p>
        </p:txBody>
      </p:sp>
      <p:graphicFrame>
        <p:nvGraphicFramePr>
          <p:cNvPr id="4" name="Table 3"/>
          <p:cNvGraphicFramePr>
            <a:graphicFrameLocks noGrp="1"/>
          </p:cNvGraphicFramePr>
          <p:nvPr>
            <p:extLst/>
          </p:nvPr>
        </p:nvGraphicFramePr>
        <p:xfrm>
          <a:off x="1489842" y="3653892"/>
          <a:ext cx="5584727" cy="531611"/>
        </p:xfrm>
        <a:graphic>
          <a:graphicData uri="http://schemas.openxmlformats.org/drawingml/2006/table">
            <a:tbl>
              <a:tblPr>
                <a:tableStyleId>{21E4AEA4-8DFA-4A89-87EB-49C32662AFE0}</a:tableStyleId>
              </a:tblPr>
              <a:tblGrid>
                <a:gridCol w="5584727"/>
              </a:tblGrid>
              <a:tr h="53161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xmlns:prefix</a:t>
                      </a:r>
                      <a:r>
                        <a:rPr lang="en-US" sz="2400" dirty="0" smtClean="0">
                          <a:latin typeface="Courier New" panose="02070309020205020404" pitchFamily="49" charset="0"/>
                          <a:cs typeface="Courier New" panose="02070309020205020404" pitchFamily="49" charset="0"/>
                        </a:rPr>
                        <a:t>="location".</a:t>
                      </a:r>
                      <a:endParaRPr lang="en-US" sz="2400" dirty="0" smtClean="0">
                        <a:solidFill>
                          <a:schemeClr val="bg1"/>
                        </a:solidFill>
                        <a:latin typeface="Courier New" panose="02070309020205020404" pitchFamily="49" charset="0"/>
                        <a:cs typeface="Courier New" panose="02070309020205020404" pitchFamily="49" charset="0"/>
                      </a:endParaRPr>
                    </a:p>
                  </a:txBody>
                  <a:tcPr anchor="ctr"/>
                </a:tc>
              </a:tr>
            </a:tbl>
          </a:graphicData>
        </a:graphic>
      </p:graphicFrame>
    </p:spTree>
    <p:extLst>
      <p:ext uri="{BB962C8B-B14F-4D97-AF65-F5344CB8AC3E}">
        <p14:creationId xmlns:p14="http://schemas.microsoft.com/office/powerpoint/2010/main" val="2192804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 (2)</a:t>
            </a:r>
            <a:endParaRPr lang="en-US" dirty="0"/>
          </a:p>
        </p:txBody>
      </p:sp>
      <p:graphicFrame>
        <p:nvGraphicFramePr>
          <p:cNvPr id="4" name="Content Placeholder 3"/>
          <p:cNvGraphicFramePr>
            <a:graphicFrameLocks noGrp="1"/>
          </p:cNvGraphicFramePr>
          <p:nvPr>
            <p:ph idx="1"/>
            <p:extLst/>
          </p:nvPr>
        </p:nvGraphicFramePr>
        <p:xfrm>
          <a:off x="364066" y="1747232"/>
          <a:ext cx="11342512" cy="4450080"/>
        </p:xfrm>
        <a:graphic>
          <a:graphicData uri="http://schemas.openxmlformats.org/drawingml/2006/table">
            <a:tbl>
              <a:tblPr firstRow="1" bandRow="1">
                <a:tableStyleId>{21E4AEA4-8DFA-4A89-87EB-49C32662AFE0}</a:tableStyleId>
              </a:tblPr>
              <a:tblGrid>
                <a:gridCol w="873672"/>
                <a:gridCol w="4866159"/>
                <a:gridCol w="5602681"/>
              </a:tblGrid>
              <a:tr h="370840">
                <a:tc>
                  <a:txBody>
                    <a:bodyPr/>
                    <a:lstStyle/>
                    <a:p>
                      <a:r>
                        <a:rPr lang="en-US" dirty="0" smtClean="0"/>
                        <a:t>Prefix</a:t>
                      </a:r>
                      <a:endParaRPr lang="en-US" dirty="0"/>
                    </a:p>
                  </a:txBody>
                  <a:tcPr/>
                </a:tc>
                <a:tc>
                  <a:txBody>
                    <a:bodyPr/>
                    <a:lstStyle/>
                    <a:p>
                      <a:r>
                        <a:rPr lang="en-US" dirty="0" smtClean="0"/>
                        <a:t>Namespace URI</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rdf</a:t>
                      </a:r>
                      <a:endParaRPr lang="en-US" dirty="0"/>
                    </a:p>
                  </a:txBody>
                  <a:tcPr/>
                </a:tc>
                <a:tc>
                  <a:txBody>
                    <a:bodyPr/>
                    <a:lstStyle/>
                    <a:p>
                      <a:r>
                        <a:rPr lang="en-US" dirty="0" smtClean="0"/>
                        <a:t>http://www.w3.org/1999/02/22-rdf-syntax-ns#</a:t>
                      </a:r>
                      <a:endParaRPr lang="en-US" dirty="0"/>
                    </a:p>
                  </a:txBody>
                  <a:tcPr/>
                </a:tc>
                <a:tc>
                  <a:txBody>
                    <a:bodyPr/>
                    <a:lstStyle/>
                    <a:p>
                      <a:r>
                        <a:rPr lang="en-US" dirty="0" smtClean="0"/>
                        <a:t>The built-in RDF vocabulary</a:t>
                      </a:r>
                      <a:endParaRPr lang="en-US" dirty="0"/>
                    </a:p>
                  </a:txBody>
                  <a:tcPr/>
                </a:tc>
              </a:tr>
              <a:tr h="370840">
                <a:tc>
                  <a:txBody>
                    <a:bodyPr/>
                    <a:lstStyle/>
                    <a:p>
                      <a:pPr>
                        <a:spcAft>
                          <a:spcPts val="0"/>
                        </a:spcAft>
                      </a:pPr>
                      <a:r>
                        <a:rPr lang="en-US" sz="1800" kern="1200" dirty="0" err="1"/>
                        <a:t>rdfs</a:t>
                      </a:r>
                      <a:r>
                        <a:rPr lang="en-US" sz="1800" kern="1200" dirty="0"/>
                        <a:t> </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a:t>http://www.w3.org/2000/01/rdf-schema</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RDFS puts an order to </a:t>
                      </a:r>
                      <a:r>
                        <a:rPr lang="en-US" sz="1800" kern="1200" dirty="0" smtClean="0"/>
                        <a:t>RDF</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dirty="0"/>
                        <a:t>owl </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http://www.w3.org/2002/07/owl</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OWL </a:t>
                      </a:r>
                      <a:r>
                        <a:rPr lang="en-US" sz="1800" kern="1200" dirty="0" smtClean="0"/>
                        <a:t>terms</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a:t>xsd </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http://www.w3.org/2001/XMLSchema#</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The RDF-compatible XML Schema datatypes</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a:t>dc</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 http://purl.org/dc/elements/1.1/</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The Dublin Core standard for digital object </a:t>
                      </a:r>
                      <a:r>
                        <a:rPr lang="en-US" sz="1800" kern="1200" dirty="0" smtClean="0"/>
                        <a:t>description</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a:t>foaf </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http://xmlns.com/foaf/0.1</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The FOAF </a:t>
                      </a:r>
                      <a:r>
                        <a:rPr lang="en-US" sz="1800" kern="1200" dirty="0" smtClean="0"/>
                        <a:t>network</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a:t>skos</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http://www.w3.org/2004/02/skos/core#</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Simple Knowledge Organization </a:t>
                      </a:r>
                      <a:r>
                        <a:rPr lang="en-US" sz="1800" kern="1200" dirty="0" smtClean="0"/>
                        <a:t>System</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a:t>void</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http://rdfs.org/ns/void#</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Vocabulary of Interlinked </a:t>
                      </a:r>
                      <a:r>
                        <a:rPr lang="en-US" sz="1800" kern="1200" dirty="0" smtClean="0"/>
                        <a:t>Datasets</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a:t>sioc</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a:t>http://rdfs.org/sioc/ns#</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Semantically-Interlinked Online </a:t>
                      </a:r>
                      <a:r>
                        <a:rPr lang="en-US" sz="1800" kern="1200" dirty="0" smtClean="0"/>
                        <a:t>Communities</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a:t>cc </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a:t>http://creativecommons.org/ns</a:t>
                      </a:r>
                      <a:endParaRPr lang="el-GR" sz="1800" kern="1200">
                        <a:solidFill>
                          <a:schemeClr val="dk1"/>
                        </a:solidFill>
                        <a:latin typeface="+mn-lt"/>
                        <a:ea typeface="+mn-ea"/>
                        <a:cs typeface="+mn-cs"/>
                      </a:endParaRPr>
                    </a:p>
                  </a:txBody>
                  <a:tcPr marL="68580" marR="68580" marT="0" marB="0"/>
                </a:tc>
                <a:tc>
                  <a:txBody>
                    <a:bodyPr/>
                    <a:lstStyle/>
                    <a:p>
                      <a:pPr>
                        <a:spcAft>
                          <a:spcPts val="0"/>
                        </a:spcAft>
                      </a:pPr>
                      <a:r>
                        <a:rPr lang="en-US" sz="1800" kern="1200" dirty="0"/>
                        <a:t>Creative commons helps expressing licensing information</a:t>
                      </a:r>
                      <a:endParaRPr lang="el-GR" sz="1800" kern="1200" dirty="0">
                        <a:solidFill>
                          <a:schemeClr val="dk1"/>
                        </a:solidFill>
                        <a:latin typeface="+mn-lt"/>
                        <a:ea typeface="+mn-ea"/>
                        <a:cs typeface="+mn-cs"/>
                      </a:endParaRPr>
                    </a:p>
                  </a:txBody>
                  <a:tcPr marL="68580" marR="68580" marT="0" marB="0"/>
                </a:tc>
              </a:tr>
              <a:tr h="370840">
                <a:tc>
                  <a:txBody>
                    <a:bodyPr/>
                    <a:lstStyle/>
                    <a:p>
                      <a:pPr>
                        <a:spcAft>
                          <a:spcPts val="0"/>
                        </a:spcAft>
                      </a:pPr>
                      <a:r>
                        <a:rPr lang="en-US" sz="1800" kern="1200" dirty="0" err="1"/>
                        <a:t>rdfa</a:t>
                      </a:r>
                      <a:r>
                        <a:rPr lang="en-US" sz="1800" kern="1200" dirty="0"/>
                        <a:t> </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a:t>http://www.w3.org/ns/rdfa</a:t>
                      </a:r>
                      <a:endParaRPr lang="el-GR" sz="1800" kern="1200" dirty="0">
                        <a:solidFill>
                          <a:schemeClr val="dk1"/>
                        </a:solidFill>
                        <a:latin typeface="+mn-lt"/>
                        <a:ea typeface="+mn-ea"/>
                        <a:cs typeface="+mn-cs"/>
                      </a:endParaRPr>
                    </a:p>
                  </a:txBody>
                  <a:tcPr marL="68580" marR="68580" marT="0" marB="0"/>
                </a:tc>
                <a:tc>
                  <a:txBody>
                    <a:bodyPr/>
                    <a:lstStyle/>
                    <a:p>
                      <a:pPr>
                        <a:spcAft>
                          <a:spcPts val="0"/>
                        </a:spcAft>
                      </a:pPr>
                      <a:r>
                        <a:rPr lang="en-US" sz="1800" kern="1200" dirty="0" err="1" smtClean="0"/>
                        <a:t>RDFa</a:t>
                      </a:r>
                      <a:endParaRPr lang="el-GR" sz="1800" kern="1200" dirty="0">
                        <a:solidFill>
                          <a:schemeClr val="dk1"/>
                        </a:solidFill>
                        <a:latin typeface="+mn-lt"/>
                        <a:ea typeface="+mn-ea"/>
                        <a:cs typeface="+mn-cs"/>
                      </a:endParaRPr>
                    </a:p>
                  </a:txBody>
                  <a:tcPr marL="68580" marR="68580" marT="0" marB="0"/>
                </a:tc>
              </a:tr>
            </a:tbl>
          </a:graphicData>
        </a:graphic>
      </p:graphicFrame>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73</a:t>
            </a:fld>
            <a:endParaRPr lang="en-US"/>
          </a:p>
        </p:txBody>
      </p:sp>
    </p:spTree>
    <p:extLst>
      <p:ext uri="{BB962C8B-B14F-4D97-AF65-F5344CB8AC3E}">
        <p14:creationId xmlns:p14="http://schemas.microsoft.com/office/powerpoint/2010/main" val="13480802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RDF Serialization</a:t>
            </a:r>
            <a:endParaRPr lang="en-US" dirty="0"/>
          </a:p>
        </p:txBody>
      </p:sp>
      <p:sp>
        <p:nvSpPr>
          <p:cNvPr id="3" name="Content Placeholder 2"/>
          <p:cNvSpPr>
            <a:spLocks noGrp="1"/>
          </p:cNvSpPr>
          <p:nvPr>
            <p:ph idx="1"/>
          </p:nvPr>
        </p:nvSpPr>
        <p:spPr/>
        <p:txBody>
          <a:bodyPr>
            <a:noAutofit/>
          </a:bodyPr>
          <a:lstStyle/>
          <a:p>
            <a:r>
              <a:rPr lang="en-US" sz="2800" dirty="0"/>
              <a:t>RDF is mainly destined for machine consumption </a:t>
            </a:r>
            <a:endParaRPr lang="en-US" sz="2800" dirty="0" smtClean="0"/>
          </a:p>
          <a:p>
            <a:r>
              <a:rPr lang="en-US" sz="2800" dirty="0" smtClean="0"/>
              <a:t>Several </a:t>
            </a:r>
            <a:r>
              <a:rPr lang="en-US" sz="2800" dirty="0"/>
              <a:t>ways to express RDF graphs in machine-readable </a:t>
            </a:r>
            <a:r>
              <a:rPr lang="en-US" sz="2800" dirty="0" smtClean="0"/>
              <a:t>(serialization) formats</a:t>
            </a:r>
            <a:endParaRPr lang="en-US" sz="2800" dirty="0"/>
          </a:p>
          <a:p>
            <a:pPr lvl="1"/>
            <a:r>
              <a:rPr lang="en-US" sz="2400" dirty="0" smtClean="0"/>
              <a:t>N-Triples</a:t>
            </a:r>
            <a:endParaRPr lang="en-US" sz="2400" dirty="0"/>
          </a:p>
          <a:p>
            <a:pPr lvl="1"/>
            <a:r>
              <a:rPr lang="en-US" sz="2400" dirty="0" smtClean="0"/>
              <a:t>Turtle</a:t>
            </a:r>
            <a:endParaRPr lang="en-US" sz="2400" dirty="0"/>
          </a:p>
          <a:p>
            <a:pPr lvl="1"/>
            <a:r>
              <a:rPr lang="en-US" sz="2400" dirty="0" smtClean="0"/>
              <a:t>N-Quads</a:t>
            </a:r>
            <a:endParaRPr lang="en-US" sz="2400" dirty="0"/>
          </a:p>
          <a:p>
            <a:pPr lvl="1"/>
            <a:r>
              <a:rPr lang="en-US" sz="2400" dirty="0" err="1" smtClean="0"/>
              <a:t>TriG</a:t>
            </a:r>
            <a:endParaRPr lang="en-US" sz="2400" dirty="0"/>
          </a:p>
          <a:p>
            <a:pPr lvl="1"/>
            <a:r>
              <a:rPr lang="de-DE" sz="2400" dirty="0" smtClean="0"/>
              <a:t>RDF/XML</a:t>
            </a:r>
            <a:endParaRPr lang="de-DE" sz="2400" dirty="0"/>
          </a:p>
          <a:p>
            <a:pPr lvl="1"/>
            <a:r>
              <a:rPr lang="da-DK" sz="2400" dirty="0" smtClean="0"/>
              <a:t>JSON-LD</a:t>
            </a:r>
            <a:endParaRPr lang="da-DK" sz="2400" dirty="0"/>
          </a:p>
          <a:p>
            <a:pPr lvl="1"/>
            <a:r>
              <a:rPr lang="da-DK" sz="2400" dirty="0" smtClean="0"/>
              <a:t>RDFa</a:t>
            </a:r>
          </a:p>
        </p:txBody>
      </p:sp>
      <p:sp>
        <p:nvSpPr>
          <p:cNvPr id="7" name="Date Placeholder 6"/>
          <p:cNvSpPr>
            <a:spLocks noGrp="1"/>
          </p:cNvSpPr>
          <p:nvPr>
            <p:ph type="dt" sz="half" idx="10"/>
          </p:nvPr>
        </p:nvSpPr>
        <p:spPr/>
        <p:txBody>
          <a:bodyPr/>
          <a:lstStyle/>
          <a:p>
            <a:r>
              <a:rPr lang="en-US" smtClean="0"/>
              <a:t>Chapter 2</a:t>
            </a:r>
            <a:endParaRPr lang="en-US"/>
          </a:p>
        </p:txBody>
      </p:sp>
      <p:sp>
        <p:nvSpPr>
          <p:cNvPr id="23" name="Footer Placeholder 22"/>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74</a:t>
            </a:fld>
            <a:endParaRPr lang="en-US"/>
          </a:p>
        </p:txBody>
      </p:sp>
      <p:sp>
        <p:nvSpPr>
          <p:cNvPr id="4" name="Left Brace 3"/>
          <p:cNvSpPr/>
          <p:nvPr/>
        </p:nvSpPr>
        <p:spPr>
          <a:xfrm flipH="1">
            <a:off x="2799643" y="3294744"/>
            <a:ext cx="229993" cy="14899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TextBox 4"/>
          <p:cNvSpPr txBox="1"/>
          <p:nvPr/>
        </p:nvSpPr>
        <p:spPr>
          <a:xfrm>
            <a:off x="3069457" y="3818216"/>
            <a:ext cx="1503351" cy="400110"/>
          </a:xfrm>
          <a:prstGeom prst="rect">
            <a:avLst/>
          </a:prstGeom>
          <a:noFill/>
        </p:spPr>
        <p:txBody>
          <a:bodyPr wrap="square" rtlCol="0">
            <a:spAutoFit/>
          </a:bodyPr>
          <a:lstStyle/>
          <a:p>
            <a:r>
              <a:rPr lang="en-US" sz="2000" dirty="0" smtClean="0">
                <a:solidFill>
                  <a:prstClr val="black"/>
                </a:solidFill>
              </a:rPr>
              <a:t>Turtle family</a:t>
            </a:r>
            <a:endParaRPr lang="en-US" sz="2000" dirty="0">
              <a:solidFill>
                <a:prstClr val="black"/>
              </a:solidFill>
            </a:endParaRPr>
          </a:p>
        </p:txBody>
      </p:sp>
      <p:sp>
        <p:nvSpPr>
          <p:cNvPr id="8" name="Rectangle 7"/>
          <p:cNvSpPr/>
          <p:nvPr/>
        </p:nvSpPr>
        <p:spPr>
          <a:xfrm>
            <a:off x="5080000" y="3413126"/>
            <a:ext cx="1677988" cy="519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prstClr val="black"/>
                </a:solidFill>
                <a:cs typeface="Times New Roman" panose="02020603050405020304" pitchFamily="18" charset="0"/>
              </a:rPr>
              <a:t>RDFa</a:t>
            </a:r>
            <a:endParaRPr lang="en-US" dirty="0">
              <a:solidFill>
                <a:prstClr val="black"/>
              </a:solidFill>
              <a:cs typeface="Times New Roman" panose="02020603050405020304" pitchFamily="18" charset="0"/>
            </a:endParaRPr>
          </a:p>
        </p:txBody>
      </p:sp>
      <p:sp>
        <p:nvSpPr>
          <p:cNvPr id="9" name="Rectangle 8"/>
          <p:cNvSpPr/>
          <p:nvPr/>
        </p:nvSpPr>
        <p:spPr>
          <a:xfrm>
            <a:off x="9094788" y="3743326"/>
            <a:ext cx="1677987" cy="519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black"/>
                </a:solidFill>
                <a:cs typeface="Times New Roman" panose="02020603050405020304" pitchFamily="18" charset="0"/>
              </a:rPr>
              <a:t>JSON-LD</a:t>
            </a:r>
          </a:p>
        </p:txBody>
      </p:sp>
      <p:cxnSp>
        <p:nvCxnSpPr>
          <p:cNvPr id="10" name="Straight Arrow Connector 9"/>
          <p:cNvCxnSpPr>
            <a:stCxn id="15" idx="3"/>
            <a:endCxn id="17" idx="1"/>
          </p:cNvCxnSpPr>
          <p:nvPr/>
        </p:nvCxnSpPr>
        <p:spPr>
          <a:xfrm>
            <a:off x="8567738" y="3671888"/>
            <a:ext cx="527050" cy="1112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6" idx="0"/>
            <a:endCxn id="15" idx="2"/>
          </p:cNvCxnSpPr>
          <p:nvPr/>
        </p:nvCxnSpPr>
        <p:spPr>
          <a:xfrm flipV="1">
            <a:off x="6889750" y="3932238"/>
            <a:ext cx="838200" cy="1579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831263" y="3413126"/>
            <a:ext cx="2241550" cy="27638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black"/>
              </a:solidFill>
              <a:cs typeface="Times New Roman" panose="02020603050405020304" pitchFamily="18" charset="0"/>
            </a:endParaRPr>
          </a:p>
        </p:txBody>
      </p:sp>
      <p:sp>
        <p:nvSpPr>
          <p:cNvPr id="13" name="TextBox 25"/>
          <p:cNvSpPr txBox="1">
            <a:spLocks noChangeArrowheads="1"/>
          </p:cNvSpPr>
          <p:nvPr/>
        </p:nvSpPr>
        <p:spPr bwMode="auto">
          <a:xfrm>
            <a:off x="8610600" y="2967038"/>
            <a:ext cx="2681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l-GR" sz="1800">
                <a:solidFill>
                  <a:prstClr val="black"/>
                </a:solidFill>
                <a:latin typeface="Calibri" panose="020F0502020204030204"/>
                <a:cs typeface="Times New Roman" panose="02020603050405020304" pitchFamily="18" charset="0"/>
              </a:rPr>
              <a:t>Supports Multiple Graphs</a:t>
            </a:r>
          </a:p>
        </p:txBody>
      </p:sp>
      <p:sp>
        <p:nvSpPr>
          <p:cNvPr id="14" name="Rectangle 13"/>
          <p:cNvSpPr/>
          <p:nvPr/>
        </p:nvSpPr>
        <p:spPr>
          <a:xfrm>
            <a:off x="5080000" y="4208463"/>
            <a:ext cx="1677988" cy="4937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black"/>
                </a:solidFill>
                <a:cs typeface="Times New Roman" panose="02020603050405020304" pitchFamily="18" charset="0"/>
              </a:rPr>
              <a:t>RDF/XML</a:t>
            </a:r>
          </a:p>
        </p:txBody>
      </p:sp>
      <p:sp>
        <p:nvSpPr>
          <p:cNvPr id="15" name="Rectangle 14"/>
          <p:cNvSpPr/>
          <p:nvPr/>
        </p:nvSpPr>
        <p:spPr>
          <a:xfrm>
            <a:off x="6889750" y="3413126"/>
            <a:ext cx="1677988" cy="519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black"/>
                </a:solidFill>
                <a:cs typeface="Times New Roman" panose="02020603050405020304" pitchFamily="18" charset="0"/>
              </a:rPr>
              <a:t>Turtle</a:t>
            </a:r>
          </a:p>
        </p:txBody>
      </p:sp>
      <p:sp>
        <p:nvSpPr>
          <p:cNvPr id="16" name="Rectangle 15"/>
          <p:cNvSpPr/>
          <p:nvPr/>
        </p:nvSpPr>
        <p:spPr>
          <a:xfrm>
            <a:off x="6049963" y="5511801"/>
            <a:ext cx="1677987" cy="492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black"/>
                </a:solidFill>
                <a:cs typeface="Times New Roman" panose="02020603050405020304" pitchFamily="18" charset="0"/>
              </a:rPr>
              <a:t>N-Triples</a:t>
            </a:r>
          </a:p>
        </p:txBody>
      </p:sp>
      <p:sp>
        <p:nvSpPr>
          <p:cNvPr id="17" name="Rectangle 16"/>
          <p:cNvSpPr/>
          <p:nvPr/>
        </p:nvSpPr>
        <p:spPr>
          <a:xfrm>
            <a:off x="9094788" y="4538663"/>
            <a:ext cx="1677987" cy="4937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prstClr val="black"/>
                </a:solidFill>
                <a:cs typeface="Times New Roman" panose="02020603050405020304" pitchFamily="18" charset="0"/>
              </a:rPr>
              <a:t>TriG</a:t>
            </a:r>
            <a:endParaRPr lang="en-US" dirty="0">
              <a:solidFill>
                <a:prstClr val="black"/>
              </a:solidFill>
              <a:cs typeface="Times New Roman" panose="02020603050405020304" pitchFamily="18" charset="0"/>
            </a:endParaRPr>
          </a:p>
        </p:txBody>
      </p:sp>
      <p:cxnSp>
        <p:nvCxnSpPr>
          <p:cNvPr id="18" name="Straight Arrow Connector 17"/>
          <p:cNvCxnSpPr>
            <a:stCxn id="19" idx="1"/>
            <a:endCxn id="16" idx="3"/>
          </p:cNvCxnSpPr>
          <p:nvPr/>
        </p:nvCxnSpPr>
        <p:spPr>
          <a:xfrm flipH="1">
            <a:off x="7727950" y="5554663"/>
            <a:ext cx="1366838" cy="20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094788" y="5307013"/>
            <a:ext cx="1677987" cy="4937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black"/>
                </a:solidFill>
                <a:cs typeface="Times New Roman" panose="02020603050405020304" pitchFamily="18" charset="0"/>
              </a:rPr>
              <a:t>N-Quads</a:t>
            </a:r>
          </a:p>
        </p:txBody>
      </p:sp>
      <p:sp>
        <p:nvSpPr>
          <p:cNvPr id="20" name="TextBox 65"/>
          <p:cNvSpPr txBox="1">
            <a:spLocks noChangeArrowheads="1"/>
          </p:cNvSpPr>
          <p:nvPr/>
        </p:nvSpPr>
        <p:spPr bwMode="auto">
          <a:xfrm rot="18040132">
            <a:off x="6287294" y="4347370"/>
            <a:ext cx="1722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800" dirty="0">
                <a:solidFill>
                  <a:prstClr val="black"/>
                </a:solidFill>
                <a:latin typeface="Calibri" panose="020F0502020204030204"/>
                <a:cs typeface="Times New Roman" panose="02020603050405020304" pitchFamily="18" charset="0"/>
              </a:rPr>
              <a:t>extended by</a:t>
            </a:r>
          </a:p>
        </p:txBody>
      </p:sp>
      <p:sp>
        <p:nvSpPr>
          <p:cNvPr id="21" name="TextBox 66"/>
          <p:cNvSpPr txBox="1">
            <a:spLocks noChangeArrowheads="1"/>
          </p:cNvSpPr>
          <p:nvPr/>
        </p:nvSpPr>
        <p:spPr bwMode="auto">
          <a:xfrm rot="21055089">
            <a:off x="7837488" y="5246688"/>
            <a:ext cx="1722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800">
                <a:solidFill>
                  <a:prstClr val="black"/>
                </a:solidFill>
                <a:latin typeface="Calibri" panose="020F0502020204030204"/>
                <a:cs typeface="Times New Roman" panose="02020603050405020304" pitchFamily="18" charset="0"/>
              </a:rPr>
              <a:t>similar to</a:t>
            </a:r>
          </a:p>
        </p:txBody>
      </p:sp>
      <p:sp>
        <p:nvSpPr>
          <p:cNvPr id="22" name="TextBox 67"/>
          <p:cNvSpPr txBox="1">
            <a:spLocks noChangeArrowheads="1"/>
          </p:cNvSpPr>
          <p:nvPr/>
        </p:nvSpPr>
        <p:spPr bwMode="auto">
          <a:xfrm rot="3743959">
            <a:off x="7989094" y="4506119"/>
            <a:ext cx="1720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l-GR" sz="1800">
                <a:solidFill>
                  <a:prstClr val="black"/>
                </a:solidFill>
                <a:latin typeface="Calibri" panose="020F0502020204030204"/>
                <a:cs typeface="Times New Roman" panose="02020603050405020304" pitchFamily="18" charset="0"/>
              </a:rPr>
              <a:t>extended by</a:t>
            </a:r>
          </a:p>
        </p:txBody>
      </p:sp>
    </p:spTree>
    <p:extLst>
      <p:ext uri="{BB962C8B-B14F-4D97-AF65-F5344CB8AC3E}">
        <p14:creationId xmlns:p14="http://schemas.microsoft.com/office/powerpoint/2010/main" val="664355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N-Triples Serialization</a:t>
            </a:r>
            <a:endParaRPr lang="en-US"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75</a:t>
            </a:fld>
            <a:endParaRPr lang="en-US"/>
          </a:p>
        </p:txBody>
      </p:sp>
      <p:graphicFrame>
        <p:nvGraphicFramePr>
          <p:cNvPr id="4" name="Table 3"/>
          <p:cNvGraphicFramePr>
            <a:graphicFrameLocks noGrp="1"/>
          </p:cNvGraphicFramePr>
          <p:nvPr>
            <p:extLst/>
          </p:nvPr>
        </p:nvGraphicFramePr>
        <p:xfrm>
          <a:off x="440267" y="2547109"/>
          <a:ext cx="11232444" cy="2870590"/>
        </p:xfrm>
        <a:graphic>
          <a:graphicData uri="http://schemas.openxmlformats.org/drawingml/2006/table">
            <a:tbl>
              <a:tblPr bandRow="1">
                <a:tableStyleId>{21E4AEA4-8DFA-4A89-87EB-49C32662AFE0}</a:tableStyleId>
              </a:tblPr>
              <a:tblGrid>
                <a:gridCol w="11232444"/>
              </a:tblGrid>
              <a:tr h="574118">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&lt;http://www.example.org/bradPitt&gt; &lt;http://www.example.org/isFatherOf&gt; &lt;http://www.example.org/maddoxJoliePitt&gt;.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574118">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&lt;http://www.example.org/bradPitt&gt; &lt;http://xmlns.com/foaf/0.1/name&gt; "Brad Pitt".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574118">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&lt;http://www.example.org/bradPitt&gt; &lt;http://xmlns.com/foaf/0.1/based_near&gt; :_x.</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574118">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:_x &lt;http://www.w3.org/2003/01/geo/wgs84_pos#lat&gt; "34.1000".</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574118">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:_x &lt;http://www.w3.org/2003/01/geo/wgs84_pos#long&gt; "118.3333".</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24623085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Serialization</a:t>
            </a:r>
            <a:endParaRPr lang="en-US"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76</a:t>
            </a:fld>
            <a:endParaRPr lang="en-US"/>
          </a:p>
        </p:txBody>
      </p:sp>
      <p:graphicFrame>
        <p:nvGraphicFramePr>
          <p:cNvPr id="4" name="Table 3"/>
          <p:cNvGraphicFramePr>
            <a:graphicFrameLocks noGrp="1"/>
          </p:cNvGraphicFramePr>
          <p:nvPr>
            <p:extLst/>
          </p:nvPr>
        </p:nvGraphicFramePr>
        <p:xfrm>
          <a:off x="753978" y="1995493"/>
          <a:ext cx="10599822" cy="4087836"/>
        </p:xfrm>
        <a:graphic>
          <a:graphicData uri="http://schemas.openxmlformats.org/drawingml/2006/table">
            <a:tbl>
              <a:tblPr bandRow="1">
                <a:tableStyleId>{21E4AEA4-8DFA-4A89-87EB-49C32662AFE0}</a:tableStyleId>
              </a:tblPr>
              <a:tblGrid>
                <a:gridCol w="10599822"/>
              </a:tblGrid>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PREFIX ex: &lt;http://www.example.org/&gt;.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PREFIX </a:t>
                      </a:r>
                      <a:r>
                        <a:rPr lang="en-US" sz="2400" dirty="0" err="1">
                          <a:effectLst/>
                          <a:latin typeface="Courier New" panose="02070309020205020404" pitchFamily="49" charset="0"/>
                          <a:cs typeface="Courier New" panose="02070309020205020404" pitchFamily="49" charset="0"/>
                        </a:rPr>
                        <a:t>foaf</a:t>
                      </a:r>
                      <a:r>
                        <a:rPr lang="en-US" sz="2400" dirty="0">
                          <a:effectLst/>
                          <a:latin typeface="Courier New" panose="02070309020205020404" pitchFamily="49" charset="0"/>
                          <a:cs typeface="Courier New" panose="02070309020205020404" pitchFamily="49" charset="0"/>
                        </a:rPr>
                        <a:t>: &lt;http://xmlns.com/foaf/0.1/&gt;.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PREFIX geo: &lt;http://www.w3.org/2003/01/geo/wgs84_pos#&gt;.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err="1">
                          <a:effectLst/>
                          <a:latin typeface="Courier New" panose="02070309020205020404" pitchFamily="49" charset="0"/>
                          <a:cs typeface="Courier New" panose="02070309020205020404" pitchFamily="49" charset="0"/>
                        </a:rPr>
                        <a:t>ex:bradPitt</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ex:isFatherOf</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ex:maddoxJoliePitt</a:t>
                      </a:r>
                      <a:r>
                        <a:rPr lang="en-US" sz="24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foaf:name</a:t>
                      </a:r>
                      <a:r>
                        <a:rPr lang="en-US" sz="2400" dirty="0">
                          <a:effectLst/>
                          <a:latin typeface="Courier New" panose="02070309020205020404" pitchFamily="49" charset="0"/>
                          <a:cs typeface="Courier New" panose="02070309020205020404" pitchFamily="49" charset="0"/>
                        </a:rPr>
                        <a:t> "Brad Pitt";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foaf:based_near</a:t>
                      </a:r>
                      <a:r>
                        <a:rPr lang="en-US" sz="2400" dirty="0">
                          <a:effectLst/>
                          <a:latin typeface="Courier New" panose="02070309020205020404" pitchFamily="49" charset="0"/>
                          <a:cs typeface="Courier New" panose="02070309020205020404" pitchFamily="49" charset="0"/>
                        </a:rPr>
                        <a:t> :_x.</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:_x </a:t>
                      </a:r>
                      <a:r>
                        <a:rPr lang="en-US" sz="2400" dirty="0" err="1">
                          <a:effectLst/>
                          <a:latin typeface="Courier New" panose="02070309020205020404" pitchFamily="49" charset="0"/>
                          <a:cs typeface="Courier New" panose="02070309020205020404" pitchFamily="49" charset="0"/>
                        </a:rPr>
                        <a:t>geo:lat</a:t>
                      </a:r>
                      <a:r>
                        <a:rPr lang="en-US" sz="2400" dirty="0">
                          <a:effectLst/>
                          <a:latin typeface="Courier New" panose="02070309020205020404" pitchFamily="49" charset="0"/>
                          <a:cs typeface="Courier New" panose="02070309020205020404" pitchFamily="49" charset="0"/>
                        </a:rPr>
                        <a:t> "34.1000";</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454204">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geo:long</a:t>
                      </a:r>
                      <a:r>
                        <a:rPr lang="en-US" sz="2400" dirty="0">
                          <a:effectLst/>
                          <a:latin typeface="Courier New" panose="02070309020205020404" pitchFamily="49" charset="0"/>
                          <a:cs typeface="Courier New" panose="02070309020205020404" pitchFamily="49" charset="0"/>
                        </a:rPr>
                        <a:t> "118.3333".</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1790738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TriG</a:t>
            </a:r>
            <a:r>
              <a:rPr lang="en-US" dirty="0" smtClean="0"/>
              <a:t> Serialization</a:t>
            </a:r>
            <a:endParaRPr lang="en-US"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77</a:t>
            </a:fld>
            <a:endParaRPr lang="en-US"/>
          </a:p>
        </p:txBody>
      </p:sp>
      <p:graphicFrame>
        <p:nvGraphicFramePr>
          <p:cNvPr id="5" name="Table 4"/>
          <p:cNvGraphicFramePr>
            <a:graphicFrameLocks noGrp="1"/>
          </p:cNvGraphicFramePr>
          <p:nvPr>
            <p:extLst/>
          </p:nvPr>
        </p:nvGraphicFramePr>
        <p:xfrm>
          <a:off x="798094" y="1998439"/>
          <a:ext cx="10527632" cy="4087413"/>
        </p:xfrm>
        <a:graphic>
          <a:graphicData uri="http://schemas.openxmlformats.org/drawingml/2006/table">
            <a:tbl>
              <a:tblPr bandRow="1">
                <a:tableStyleId>{21E4AEA4-8DFA-4A89-87EB-49C32662AFE0}</a:tableStyleId>
              </a:tblPr>
              <a:tblGrid>
                <a:gridCol w="10527632"/>
              </a:tblGrid>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PREFIX ex: &lt;http://www.example.org/&gt;.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PREFIX </a:t>
                      </a:r>
                      <a:r>
                        <a:rPr lang="en-US" sz="2400" dirty="0" err="1">
                          <a:effectLst/>
                          <a:latin typeface="Courier New" panose="02070309020205020404" pitchFamily="49" charset="0"/>
                          <a:cs typeface="Courier New" panose="02070309020205020404" pitchFamily="49" charset="0"/>
                        </a:rPr>
                        <a:t>foaf</a:t>
                      </a:r>
                      <a:r>
                        <a:rPr lang="en-US" sz="2400" dirty="0">
                          <a:effectLst/>
                          <a:latin typeface="Courier New" panose="02070309020205020404" pitchFamily="49" charset="0"/>
                          <a:cs typeface="Courier New" panose="02070309020205020404" pitchFamily="49" charset="0"/>
                        </a:rPr>
                        <a:t>: &lt;http://xmlns.com/foaf/0.1/&gt;.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PREFIX geo: &lt;http://www.w3.org/2003/01/geo/wgs84_pos#&gt;.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GRAPH &lt;http://www.example.org/graphs/brad&gt; {</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err="1">
                          <a:effectLst/>
                          <a:latin typeface="Courier New" panose="02070309020205020404" pitchFamily="49" charset="0"/>
                          <a:cs typeface="Courier New" panose="02070309020205020404" pitchFamily="49" charset="0"/>
                        </a:rPr>
                        <a:t>ex:bradPitt</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ex:isFatherOf</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ex:maddoxJoliePitt</a:t>
                      </a:r>
                      <a:r>
                        <a:rPr lang="en-US" sz="24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foaf:name</a:t>
                      </a:r>
                      <a:r>
                        <a:rPr lang="en-US" sz="2400" dirty="0">
                          <a:effectLst/>
                          <a:latin typeface="Courier New" panose="02070309020205020404" pitchFamily="49" charset="0"/>
                          <a:cs typeface="Courier New" panose="02070309020205020404" pitchFamily="49" charset="0"/>
                        </a:rPr>
                        <a:t> "Brad Pitt";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foaf:based_near</a:t>
                      </a:r>
                      <a:r>
                        <a:rPr lang="en-US" sz="2400" dirty="0">
                          <a:effectLst/>
                          <a:latin typeface="Courier New" panose="02070309020205020404" pitchFamily="49" charset="0"/>
                          <a:cs typeface="Courier New" panose="02070309020205020404" pitchFamily="49" charset="0"/>
                        </a:rPr>
                        <a:t> :_x.</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:_x </a:t>
                      </a:r>
                      <a:r>
                        <a:rPr lang="en-US" sz="2400" dirty="0" err="1">
                          <a:effectLst/>
                          <a:latin typeface="Courier New" panose="02070309020205020404" pitchFamily="49" charset="0"/>
                          <a:cs typeface="Courier New" panose="02070309020205020404" pitchFamily="49" charset="0"/>
                        </a:rPr>
                        <a:t>geo:lat</a:t>
                      </a:r>
                      <a:r>
                        <a:rPr lang="en-US" sz="2400" dirty="0">
                          <a:effectLst/>
                          <a:latin typeface="Courier New" panose="02070309020205020404" pitchFamily="49" charset="0"/>
                          <a:cs typeface="Courier New" panose="02070309020205020404" pitchFamily="49" charset="0"/>
                        </a:rPr>
                        <a:t> "34.1000";</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geo:long</a:t>
                      </a:r>
                      <a:r>
                        <a:rPr lang="en-US" sz="2400" dirty="0">
                          <a:effectLst/>
                          <a:latin typeface="Courier New" panose="02070309020205020404" pitchFamily="49" charset="0"/>
                          <a:cs typeface="Courier New" panose="02070309020205020404" pitchFamily="49" charset="0"/>
                        </a:rPr>
                        <a:t> "118.3333".</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71583">
                <a:tc>
                  <a:txBody>
                    <a:bodyPr/>
                    <a:lstStyle/>
                    <a:p>
                      <a:pPr marL="180000" marR="0">
                        <a:spcBef>
                          <a:spcPts val="0"/>
                        </a:spcBef>
                        <a:spcAft>
                          <a:spcPts val="0"/>
                        </a:spcAft>
                      </a:pPr>
                      <a:r>
                        <a:rPr lang="en-US" sz="24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1668735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XML/RDF Serialization</a:t>
            </a:r>
            <a:endParaRPr lang="en-US"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78</a:t>
            </a:fld>
            <a:endParaRPr lang="en-US"/>
          </a:p>
        </p:txBody>
      </p:sp>
      <p:graphicFrame>
        <p:nvGraphicFramePr>
          <p:cNvPr id="4" name="Table 3"/>
          <p:cNvGraphicFramePr>
            <a:graphicFrameLocks noGrp="1"/>
          </p:cNvGraphicFramePr>
          <p:nvPr>
            <p:extLst/>
          </p:nvPr>
        </p:nvGraphicFramePr>
        <p:xfrm>
          <a:off x="575733" y="1846219"/>
          <a:ext cx="11040534" cy="4397386"/>
        </p:xfrm>
        <a:graphic>
          <a:graphicData uri="http://schemas.openxmlformats.org/drawingml/2006/table">
            <a:tbl>
              <a:tblPr bandRow="1">
                <a:tableStyleId>{21E4AEA4-8DFA-4A89-87EB-49C32662AFE0}</a:tableStyleId>
              </a:tblPr>
              <a:tblGrid>
                <a:gridCol w="11040534"/>
              </a:tblGrid>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&lt;?xml version="1.0" encoding="utf-8"?&gt;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&lt;</a:t>
                      </a:r>
                      <a:r>
                        <a:rPr lang="en-US" sz="1800" dirty="0" err="1">
                          <a:effectLst/>
                          <a:latin typeface="Courier New" panose="02070309020205020404" pitchFamily="49" charset="0"/>
                          <a:cs typeface="Courier New" panose="02070309020205020404" pitchFamily="49" charset="0"/>
                        </a:rPr>
                        <a:t>rdf:RDF</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xmlns:ex</a:t>
                      </a:r>
                      <a:r>
                        <a:rPr lang="en-US" sz="1800" dirty="0">
                          <a:effectLst/>
                          <a:latin typeface="Courier New" panose="02070309020205020404" pitchFamily="49" charset="0"/>
                          <a:cs typeface="Courier New" panose="02070309020205020404" pitchFamily="49" charset="0"/>
                        </a:rPr>
                        <a:t>="http://www.example.org/"</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err="1">
                          <a:effectLst/>
                          <a:latin typeface="Courier New" panose="02070309020205020404" pitchFamily="49" charset="0"/>
                          <a:cs typeface="Courier New" panose="02070309020205020404" pitchFamily="49" charset="0"/>
                        </a:rPr>
                        <a:t>xmlns:foaf</a:t>
                      </a:r>
                      <a:r>
                        <a:rPr lang="en-US" sz="1800" dirty="0">
                          <a:effectLst/>
                          <a:latin typeface="Courier New" panose="02070309020205020404" pitchFamily="49" charset="0"/>
                          <a:cs typeface="Courier New" panose="02070309020205020404" pitchFamily="49" charset="0"/>
                        </a:rPr>
                        <a:t>="http://xmlns.com/</a:t>
                      </a:r>
                      <a:r>
                        <a:rPr lang="en-US" sz="1800" dirty="0" err="1">
                          <a:effectLst/>
                          <a:latin typeface="Courier New" panose="02070309020205020404" pitchFamily="49" charset="0"/>
                          <a:cs typeface="Courier New" panose="02070309020205020404" pitchFamily="49" charset="0"/>
                        </a:rPr>
                        <a:t>foaf</a:t>
                      </a:r>
                      <a:r>
                        <a:rPr lang="en-US" sz="1800" dirty="0">
                          <a:effectLst/>
                          <a:latin typeface="Courier New" panose="02070309020205020404" pitchFamily="49" charset="0"/>
                          <a:cs typeface="Courier New" panose="02070309020205020404" pitchFamily="49" charset="0"/>
                        </a:rPr>
                        <a:t>/0.1/"</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err="1">
                          <a:effectLst/>
                          <a:latin typeface="Courier New" panose="02070309020205020404" pitchFamily="49" charset="0"/>
                          <a:cs typeface="Courier New" panose="02070309020205020404" pitchFamily="49" charset="0"/>
                        </a:rPr>
                        <a:t>xmlns:geo</a:t>
                      </a:r>
                      <a:r>
                        <a:rPr lang="en-US" sz="1800" dirty="0">
                          <a:effectLst/>
                          <a:latin typeface="Courier New" panose="02070309020205020404" pitchFamily="49" charset="0"/>
                          <a:cs typeface="Courier New" panose="02070309020205020404" pitchFamily="49" charset="0"/>
                        </a:rPr>
                        <a:t>="http://www.w3.org/2003/01/geo/wgs84_pos#"&gt;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rdf:Description</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rdf:about</a:t>
                      </a:r>
                      <a:r>
                        <a:rPr lang="en-US" sz="1800" dirty="0">
                          <a:effectLst/>
                          <a:latin typeface="Courier New" panose="02070309020205020404" pitchFamily="49" charset="0"/>
                          <a:cs typeface="Courier New" panose="02070309020205020404" pitchFamily="49" charset="0"/>
                        </a:rPr>
                        <a:t>=" http://www.example.org/bradPitt"&gt;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ex:isFatherOf</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rdf:resource</a:t>
                      </a: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http</a:t>
                      </a:r>
                      <a:r>
                        <a:rPr lang="en-US" sz="1800" dirty="0">
                          <a:effectLst/>
                          <a:latin typeface="Courier New" panose="02070309020205020404" pitchFamily="49" charset="0"/>
                          <a:cs typeface="Courier New" panose="02070309020205020404" pitchFamily="49" charset="0"/>
                        </a:rPr>
                        <a:t>://www.example.org/maddoxJoliePitt"/&gt;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foaf:name</a:t>
                      </a:r>
                      <a:r>
                        <a:rPr lang="en-US" sz="1800" dirty="0">
                          <a:effectLst/>
                          <a:latin typeface="Courier New" panose="02070309020205020404" pitchFamily="49" charset="0"/>
                          <a:cs typeface="Courier New" panose="02070309020205020404" pitchFamily="49" charset="0"/>
                        </a:rPr>
                        <a:t>&gt;Brad Pitt&lt;/</a:t>
                      </a:r>
                      <a:r>
                        <a:rPr lang="en-US" sz="1800" dirty="0" err="1">
                          <a:effectLst/>
                          <a:latin typeface="Courier New" panose="02070309020205020404" pitchFamily="49" charset="0"/>
                          <a:cs typeface="Courier New" panose="02070309020205020404" pitchFamily="49" charset="0"/>
                        </a:rPr>
                        <a:t>foaf:name</a:t>
                      </a:r>
                      <a:r>
                        <a:rPr lang="en-US" sz="1800" dirty="0">
                          <a:effectLst/>
                          <a:latin typeface="Courier New" panose="02070309020205020404" pitchFamily="49" charset="0"/>
                          <a:cs typeface="Courier New" panose="02070309020205020404" pitchFamily="49" charset="0"/>
                        </a:rPr>
                        <a: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foaf:based_near</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rdf:nodeID</a:t>
                      </a:r>
                      <a:r>
                        <a:rPr lang="en-US" sz="1800" dirty="0">
                          <a:effectLst/>
                          <a:latin typeface="Courier New" panose="02070309020205020404" pitchFamily="49" charset="0"/>
                          <a:cs typeface="Courier New" panose="02070309020205020404" pitchFamily="49" charset="0"/>
                        </a:rPr>
                        <a:t>="A0"/&gt;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rdf:Description</a:t>
                      </a:r>
                      <a:r>
                        <a:rPr lang="en-US" sz="1800" dirty="0">
                          <a:effectLst/>
                          <a:latin typeface="Courier New" panose="02070309020205020404" pitchFamily="49" charset="0"/>
                          <a:cs typeface="Courier New" panose="02070309020205020404" pitchFamily="49" charset="0"/>
                        </a:rPr>
                        <a: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rdf:Description</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rdf:nodeID</a:t>
                      </a:r>
                      <a:r>
                        <a:rPr lang="en-US" sz="1800" dirty="0">
                          <a:effectLst/>
                          <a:latin typeface="Courier New" panose="02070309020205020404" pitchFamily="49" charset="0"/>
                          <a:cs typeface="Courier New" panose="02070309020205020404" pitchFamily="49" charset="0"/>
                        </a:rPr>
                        <a:t>="A0"&gt;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geo:lat</a:t>
                      </a:r>
                      <a:r>
                        <a:rPr lang="en-US" sz="1800" dirty="0">
                          <a:effectLst/>
                          <a:latin typeface="Courier New" panose="02070309020205020404" pitchFamily="49" charset="0"/>
                          <a:cs typeface="Courier New" panose="02070309020205020404" pitchFamily="49" charset="0"/>
                        </a:rPr>
                        <a:t>&gt;34.1000&lt;/</a:t>
                      </a:r>
                      <a:r>
                        <a:rPr lang="en-US" sz="1800" dirty="0" err="1">
                          <a:effectLst/>
                          <a:latin typeface="Courier New" panose="02070309020205020404" pitchFamily="49" charset="0"/>
                          <a:cs typeface="Courier New" panose="02070309020205020404" pitchFamily="49" charset="0"/>
                        </a:rPr>
                        <a:t>geo:lat</a:t>
                      </a:r>
                      <a:r>
                        <a:rPr lang="en-US" sz="1800" dirty="0">
                          <a:effectLst/>
                          <a:latin typeface="Courier New" panose="02070309020205020404" pitchFamily="49" charset="0"/>
                          <a:cs typeface="Courier New" panose="02070309020205020404" pitchFamily="49" charset="0"/>
                        </a:rPr>
                        <a: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geo:long</a:t>
                      </a:r>
                      <a:r>
                        <a:rPr lang="en-US" sz="1800" dirty="0">
                          <a:effectLst/>
                          <a:latin typeface="Courier New" panose="02070309020205020404" pitchFamily="49" charset="0"/>
                          <a:cs typeface="Courier New" panose="02070309020205020404" pitchFamily="49" charset="0"/>
                        </a:rPr>
                        <a:t>&gt;118.3333&lt;/</a:t>
                      </a:r>
                      <a:r>
                        <a:rPr lang="en-US" sz="1800" dirty="0" err="1">
                          <a:effectLst/>
                          <a:latin typeface="Courier New" panose="02070309020205020404" pitchFamily="49" charset="0"/>
                          <a:cs typeface="Courier New" panose="02070309020205020404" pitchFamily="49" charset="0"/>
                        </a:rPr>
                        <a:t>geo:long</a:t>
                      </a:r>
                      <a:r>
                        <a:rPr lang="en-US" sz="1800" dirty="0">
                          <a:effectLst/>
                          <a:latin typeface="Courier New" panose="02070309020205020404" pitchFamily="49" charset="0"/>
                          <a:cs typeface="Courier New" panose="02070309020205020404" pitchFamily="49" charset="0"/>
                        </a:rPr>
                        <a: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   &lt;/</a:t>
                      </a:r>
                      <a:r>
                        <a:rPr lang="en-US" sz="1800" dirty="0" err="1">
                          <a:effectLst/>
                          <a:latin typeface="Courier New" panose="02070309020205020404" pitchFamily="49" charset="0"/>
                          <a:cs typeface="Courier New" panose="02070309020205020404" pitchFamily="49" charset="0"/>
                        </a:rPr>
                        <a:t>rdf:Description</a:t>
                      </a:r>
                      <a:r>
                        <a:rPr lang="en-US" sz="1800" dirty="0">
                          <a:effectLst/>
                          <a:latin typeface="Courier New" panose="02070309020205020404" pitchFamily="49" charset="0"/>
                          <a:cs typeface="Courier New" panose="02070309020205020404" pitchFamily="49" charset="0"/>
                        </a:rPr>
                        <a: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314099">
                <a:tc>
                  <a:txBody>
                    <a:bodyPr/>
                    <a:lstStyle/>
                    <a:p>
                      <a:pPr marL="180000" marR="0">
                        <a:spcBef>
                          <a:spcPts val="0"/>
                        </a:spcBef>
                        <a:spcAft>
                          <a:spcPts val="0"/>
                        </a:spcAft>
                      </a:pPr>
                      <a:r>
                        <a:rPr lang="en-US" sz="1800" dirty="0">
                          <a:effectLst/>
                          <a:latin typeface="Courier New" panose="02070309020205020404" pitchFamily="49" charset="0"/>
                          <a:cs typeface="Courier New" panose="02070309020205020404" pitchFamily="49" charset="0"/>
                        </a:rPr>
                        <a:t>&lt;/</a:t>
                      </a:r>
                      <a:r>
                        <a:rPr lang="en-US" sz="1800" dirty="0" err="1">
                          <a:effectLst/>
                          <a:latin typeface="Courier New" panose="02070309020205020404" pitchFamily="49" charset="0"/>
                          <a:cs typeface="Courier New" panose="02070309020205020404" pitchFamily="49" charset="0"/>
                        </a:rPr>
                        <a:t>rdf:RDF</a:t>
                      </a:r>
                      <a:r>
                        <a:rPr lang="en-US" sz="1800" dirty="0">
                          <a:effectLst/>
                          <a:latin typeface="Courier New" panose="02070309020205020404" pitchFamily="49" charset="0"/>
                          <a:cs typeface="Courier New" panose="02070309020205020404" pitchFamily="49" charset="0"/>
                        </a:rPr>
                        <a:t>&gt;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bl>
          </a:graphicData>
        </a:graphic>
      </p:graphicFrame>
    </p:spTree>
    <p:extLst>
      <p:ext uri="{BB962C8B-B14F-4D97-AF65-F5344CB8AC3E}">
        <p14:creationId xmlns:p14="http://schemas.microsoft.com/office/powerpoint/2010/main" val="8473574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JSON-LD Serialization</a:t>
            </a:r>
            <a:endParaRPr lang="en-US" dirty="0"/>
          </a:p>
        </p:txBody>
      </p:sp>
      <p:sp>
        <p:nvSpPr>
          <p:cNvPr id="4" name="Date Placeholder 3"/>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79</a:t>
            </a:fld>
            <a:endParaRPr lang="en-US"/>
          </a:p>
        </p:txBody>
      </p:sp>
      <p:graphicFrame>
        <p:nvGraphicFramePr>
          <p:cNvPr id="5" name="Table 4"/>
          <p:cNvGraphicFramePr>
            <a:graphicFrameLocks noGrp="1"/>
          </p:cNvGraphicFramePr>
          <p:nvPr>
            <p:extLst/>
          </p:nvPr>
        </p:nvGraphicFramePr>
        <p:xfrm>
          <a:off x="2421673" y="1795829"/>
          <a:ext cx="6948106" cy="4480560"/>
        </p:xfrm>
        <a:graphic>
          <a:graphicData uri="http://schemas.openxmlformats.org/drawingml/2006/table">
            <a:tbl>
              <a:tblPr bandRow="1">
                <a:tableStyleId>{21E4AEA4-8DFA-4A89-87EB-49C32662AFE0}</a:tableStyleId>
              </a:tblPr>
              <a:tblGrid>
                <a:gridCol w="6948106"/>
              </a:tblGrid>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"@context":{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foaf</a:t>
                      </a:r>
                      <a:r>
                        <a:rPr lang="en-US" sz="1400" dirty="0">
                          <a:effectLst/>
                          <a:latin typeface="Courier New" panose="02070309020205020404" pitchFamily="49" charset="0"/>
                          <a:cs typeface="Courier New" panose="02070309020205020404" pitchFamily="49" charset="0"/>
                        </a:rPr>
                        <a:t>": "http://xmlns.com/</a:t>
                      </a:r>
                      <a:r>
                        <a:rPr lang="en-US" sz="1400" dirty="0" err="1">
                          <a:effectLst/>
                          <a:latin typeface="Courier New" panose="02070309020205020404" pitchFamily="49" charset="0"/>
                          <a:cs typeface="Courier New" panose="02070309020205020404" pitchFamily="49" charset="0"/>
                        </a:rPr>
                        <a:t>foaf</a:t>
                      </a:r>
                      <a:r>
                        <a:rPr lang="en-US" sz="1400" dirty="0">
                          <a:effectLst/>
                          <a:latin typeface="Courier New" panose="02070309020205020404" pitchFamily="49" charset="0"/>
                          <a:cs typeface="Courier New" panose="02070309020205020404" pitchFamily="49" charset="0"/>
                        </a:rPr>
                        <a:t>/0.1/",</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"child":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"@id": "http://www.example.org/isFatherOf",</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"@type": "@id"</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"name": "</a:t>
                      </a:r>
                      <a:r>
                        <a:rPr lang="en-US" sz="1400" dirty="0" err="1">
                          <a:effectLst/>
                          <a:latin typeface="Courier New" panose="02070309020205020404" pitchFamily="49" charset="0"/>
                          <a:cs typeface="Courier New" panose="02070309020205020404" pitchFamily="49" charset="0"/>
                        </a:rPr>
                        <a:t>foaf:name</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"location": "</a:t>
                      </a:r>
                      <a:r>
                        <a:rPr lang="en-US" sz="1400" dirty="0" err="1">
                          <a:effectLst/>
                          <a:latin typeface="Courier New" panose="02070309020205020404" pitchFamily="49" charset="0"/>
                          <a:cs typeface="Courier New" panose="02070309020205020404" pitchFamily="49" charset="0"/>
                        </a:rPr>
                        <a:t>foaf:based_near</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"geo": "http://www.w3.org/2003/01/geo/wgs84_pos#",</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lat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geo:lat</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"long": "</a:t>
                      </a:r>
                      <a:r>
                        <a:rPr lang="en-US" sz="1400" dirty="0" err="1">
                          <a:effectLst/>
                          <a:latin typeface="Courier New" panose="02070309020205020404" pitchFamily="49" charset="0"/>
                          <a:cs typeface="Courier New" panose="02070309020205020404" pitchFamily="49" charset="0"/>
                        </a:rPr>
                        <a:t>geo:long</a:t>
                      </a: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"@id": "http://www.example.org/bradPitt",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"child": "http://www.example.org/maddoxJoliePitt",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"name": "Brad Pitt",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"location":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lat</a:t>
                      </a:r>
                      <a:r>
                        <a:rPr lang="en-US" sz="1400" dirty="0">
                          <a:effectLst/>
                          <a:latin typeface="Courier New" panose="02070309020205020404" pitchFamily="49" charset="0"/>
                          <a:cs typeface="Courier New" panose="02070309020205020404" pitchFamily="49" charset="0"/>
                        </a:rPr>
                        <a:t>": "34.1000",</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"long": "118.3333"</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r h="185042">
                <a:tc>
                  <a:txBody>
                    <a:bodyPr/>
                    <a:lstStyle/>
                    <a:p>
                      <a:pPr marL="180000" marR="0">
                        <a:spcBef>
                          <a:spcPts val="0"/>
                        </a:spcBef>
                        <a:spcAft>
                          <a:spcPts val="0"/>
                        </a:spcAf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r>
            </a:tbl>
          </a:graphicData>
        </a:graphic>
      </p:graphicFrame>
    </p:spTree>
    <p:extLst>
      <p:ext uri="{BB962C8B-B14F-4D97-AF65-F5344CB8AC3E}">
        <p14:creationId xmlns:p14="http://schemas.microsoft.com/office/powerpoint/2010/main" val="47805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Semantic Web? (2)</a:t>
            </a:r>
            <a:endParaRPr lang="en-US" dirty="0"/>
          </a:p>
        </p:txBody>
      </p:sp>
      <p:sp>
        <p:nvSpPr>
          <p:cNvPr id="3" name="Content Placeholder 2"/>
          <p:cNvSpPr>
            <a:spLocks noGrp="1"/>
          </p:cNvSpPr>
          <p:nvPr>
            <p:ph idx="1"/>
          </p:nvPr>
        </p:nvSpPr>
        <p:spPr/>
        <p:txBody>
          <a:bodyPr>
            <a:noAutofit/>
          </a:bodyPr>
          <a:lstStyle/>
          <a:p>
            <a:r>
              <a:rPr lang="en-US" sz="3200" dirty="0" smtClean="0"/>
              <a:t>Content meaning should be taken into account</a:t>
            </a:r>
          </a:p>
          <a:p>
            <a:pPr lvl="1"/>
            <a:r>
              <a:rPr lang="en-US" sz="2800" dirty="0" smtClean="0"/>
              <a:t>Structure to </a:t>
            </a:r>
            <a:r>
              <a:rPr lang="en-US" sz="2800" dirty="0"/>
              <a:t>the meaningful </a:t>
            </a:r>
            <a:r>
              <a:rPr lang="en-US" sz="2800" dirty="0" smtClean="0"/>
              <a:t>Web page content</a:t>
            </a:r>
          </a:p>
          <a:p>
            <a:pPr lvl="1"/>
            <a:r>
              <a:rPr lang="en-US" sz="2800" dirty="0" smtClean="0"/>
              <a:t>Enable software agents to </a:t>
            </a:r>
          </a:p>
          <a:p>
            <a:pPr lvl="2"/>
            <a:r>
              <a:rPr lang="en-US" sz="2400" dirty="0"/>
              <a:t>R</a:t>
            </a:r>
            <a:r>
              <a:rPr lang="en-US" sz="2400" dirty="0" smtClean="0"/>
              <a:t>oam from </a:t>
            </a:r>
            <a:r>
              <a:rPr lang="en-US" sz="2400" dirty="0"/>
              <a:t>page to </a:t>
            </a:r>
            <a:r>
              <a:rPr lang="en-US" sz="2400" dirty="0" smtClean="0"/>
              <a:t>page</a:t>
            </a:r>
          </a:p>
          <a:p>
            <a:pPr lvl="2"/>
            <a:r>
              <a:rPr lang="en-US" sz="2400" dirty="0" smtClean="0"/>
              <a:t>Carry </a:t>
            </a:r>
            <a:r>
              <a:rPr lang="en-US" sz="2400" dirty="0"/>
              <a:t>out sophisticated tasks for </a:t>
            </a:r>
            <a:r>
              <a:rPr lang="en-US" sz="2400" dirty="0" smtClean="0"/>
              <a:t>users</a:t>
            </a:r>
          </a:p>
          <a:p>
            <a:r>
              <a:rPr lang="en-US" sz="3200" dirty="0" smtClean="0"/>
              <a:t>Semantic Web</a:t>
            </a:r>
          </a:p>
          <a:p>
            <a:pPr lvl="1"/>
            <a:r>
              <a:rPr lang="en-US" sz="2800" dirty="0" smtClean="0"/>
              <a:t>Complement, not replace current Web</a:t>
            </a:r>
          </a:p>
          <a:p>
            <a:pPr lvl="1"/>
            <a:r>
              <a:rPr lang="en-US" sz="2800" dirty="0" smtClean="0"/>
              <a:t>Transform content into an exploitable source of knowledge</a:t>
            </a:r>
          </a:p>
          <a:p>
            <a:pPr lvl="1"/>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8</a:t>
            </a:fld>
            <a:endParaRPr lang="en-US"/>
          </a:p>
        </p:txBody>
      </p:sp>
    </p:spTree>
    <p:extLst>
      <p:ext uri="{BB962C8B-B14F-4D97-AF65-F5344CB8AC3E}">
        <p14:creationId xmlns:p14="http://schemas.microsoft.com/office/powerpoint/2010/main" val="9948693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RDFa</a:t>
            </a:r>
            <a:r>
              <a:rPr lang="en-US" dirty="0" smtClean="0"/>
              <a:t> Serialization</a:t>
            </a:r>
            <a:endParaRPr lang="en-US"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3" name="Slide Number Placeholder 2"/>
          <p:cNvSpPr>
            <a:spLocks noGrp="1"/>
          </p:cNvSpPr>
          <p:nvPr>
            <p:ph type="sldNum" sz="quarter" idx="12"/>
          </p:nvPr>
        </p:nvSpPr>
        <p:spPr/>
        <p:txBody>
          <a:bodyPr/>
          <a:lstStyle/>
          <a:p>
            <a:fld id="{93ECB2FE-F275-4179-BB2C-35EE9387AA7C}" type="slidenum">
              <a:rPr lang="en-US" smtClean="0"/>
              <a:pPr/>
              <a:t>80</a:t>
            </a:fld>
            <a:endParaRPr lang="en-US"/>
          </a:p>
        </p:txBody>
      </p:sp>
      <p:graphicFrame>
        <p:nvGraphicFramePr>
          <p:cNvPr id="4" name="Table 3"/>
          <p:cNvGraphicFramePr>
            <a:graphicFrameLocks noGrp="1"/>
          </p:cNvGraphicFramePr>
          <p:nvPr>
            <p:extLst/>
          </p:nvPr>
        </p:nvGraphicFramePr>
        <p:xfrm>
          <a:off x="609600" y="1811383"/>
          <a:ext cx="10927644" cy="4466751"/>
        </p:xfrm>
        <a:graphic>
          <a:graphicData uri="http://schemas.openxmlformats.org/drawingml/2006/table">
            <a:tbl>
              <a:tblPr bandRow="1">
                <a:tableStyleId>{21E4AEA4-8DFA-4A89-87EB-49C32662AFE0}</a:tableStyleId>
              </a:tblPr>
              <a:tblGrid>
                <a:gridCol w="10927644"/>
              </a:tblGrid>
              <a:tr h="319717">
                <a:tc>
                  <a:txBody>
                    <a:bodyPr/>
                    <a:lstStyle/>
                    <a:p>
                      <a:pPr marL="0" marR="0">
                        <a:spcBef>
                          <a:spcPts val="0"/>
                        </a:spcBef>
                        <a:spcAft>
                          <a:spcPts val="0"/>
                        </a:spcAft>
                      </a:pPr>
                      <a:r>
                        <a:rPr lang="en-US" sz="2000" dirty="0">
                          <a:effectLst/>
                          <a:latin typeface="Courier New" panose="02070309020205020404" pitchFamily="49" charset="0"/>
                          <a:cs typeface="Courier New" panose="02070309020205020404" pitchFamily="49" charset="0"/>
                        </a:rPr>
                        <a:t>&lt;html&gt;</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dirty="0">
                          <a:effectLst/>
                          <a:latin typeface="Courier New" panose="02070309020205020404" pitchFamily="49" charset="0"/>
                          <a:cs typeface="Courier New" panose="02070309020205020404" pitchFamily="49" charset="0"/>
                        </a:rPr>
                        <a:t>&lt;head&gt;</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&lt;/head&gt;</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&lt;body vocab="http://xmlns.com/foaf/0.1/"&gt;</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   &lt;div resource="http://www.example.org/bradPitt"&gt;</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630146">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      &lt;p&gt;Famous American actor &lt;span property="name"&gt;Brad Pitt&lt;/span&gt; eldest son is</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639435">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 &lt;a property="http://www.example.org/isFatheOf" href="http://www.example.org/maddoxJoliePitt"&gt;Maddox Jolie-Pitt&lt;/a&gt;.</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      &lt;/p&gt;</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   &lt;/div&gt;</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a:effectLst/>
                          <a:latin typeface="Courier New" panose="02070309020205020404" pitchFamily="49" charset="0"/>
                          <a:cs typeface="Courier New" panose="02070309020205020404" pitchFamily="49" charset="0"/>
                        </a:rPr>
                        <a:t>&lt;/body&gt;</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r h="319717">
                <a:tc>
                  <a:txBody>
                    <a:bodyPr/>
                    <a:lstStyle/>
                    <a:p>
                      <a:pPr marL="0" marR="0">
                        <a:spcBef>
                          <a:spcPts val="0"/>
                        </a:spcBef>
                        <a:spcAft>
                          <a:spcPts val="0"/>
                        </a:spcAft>
                      </a:pPr>
                      <a:r>
                        <a:rPr lang="en-US" sz="2000" dirty="0">
                          <a:effectLst/>
                          <a:latin typeface="Courier New" panose="02070309020205020404" pitchFamily="49" charset="0"/>
                          <a:cs typeface="Courier New" panose="02070309020205020404" pitchFamily="49" charset="0"/>
                        </a:rPr>
                        <a:t>&lt;/html&gt;</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tc>
              </a:tr>
            </a:tbl>
          </a:graphicData>
        </a:graphic>
      </p:graphicFrame>
    </p:spTree>
    <p:extLst>
      <p:ext uri="{BB962C8B-B14F-4D97-AF65-F5344CB8AC3E}">
        <p14:creationId xmlns:p14="http://schemas.microsoft.com/office/powerpoint/2010/main" val="8639083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RDF </a:t>
            </a:r>
            <a:r>
              <a:rPr lang="en-US" dirty="0" smtClean="0"/>
              <a:t>Schema (1)</a:t>
            </a:r>
            <a:endParaRPr lang="en-US" dirty="0"/>
          </a:p>
        </p:txBody>
      </p:sp>
      <p:sp>
        <p:nvSpPr>
          <p:cNvPr id="3" name="Content Placeholder 2"/>
          <p:cNvSpPr>
            <a:spLocks noGrp="1"/>
          </p:cNvSpPr>
          <p:nvPr>
            <p:ph idx="1"/>
          </p:nvPr>
        </p:nvSpPr>
        <p:spPr/>
        <p:txBody>
          <a:bodyPr>
            <a:normAutofit/>
          </a:bodyPr>
          <a:lstStyle/>
          <a:p>
            <a:r>
              <a:rPr lang="en-US" sz="3200" dirty="0" smtClean="0"/>
              <a:t>RDF</a:t>
            </a:r>
          </a:p>
          <a:p>
            <a:pPr lvl="1"/>
            <a:r>
              <a:rPr lang="en-US" sz="2800" dirty="0" smtClean="0"/>
              <a:t>A </a:t>
            </a:r>
            <a:r>
              <a:rPr lang="en-US" sz="2800" dirty="0"/>
              <a:t>graph </a:t>
            </a:r>
            <a:r>
              <a:rPr lang="en-US" sz="2800" dirty="0" smtClean="0"/>
              <a:t>model</a:t>
            </a:r>
          </a:p>
          <a:p>
            <a:pPr lvl="1"/>
            <a:r>
              <a:rPr lang="en-US" sz="2800" dirty="0" smtClean="0"/>
              <a:t>Provides basic </a:t>
            </a:r>
            <a:r>
              <a:rPr lang="en-US" sz="2800" dirty="0"/>
              <a:t>constructs </a:t>
            </a:r>
            <a:r>
              <a:rPr lang="en-US" sz="2800" dirty="0" smtClean="0"/>
              <a:t>for defining </a:t>
            </a:r>
            <a:r>
              <a:rPr lang="en-US" sz="2800" dirty="0"/>
              <a:t>a graph </a:t>
            </a:r>
            <a:r>
              <a:rPr lang="en-US" sz="2800" dirty="0" smtClean="0"/>
              <a:t>structure</a:t>
            </a:r>
          </a:p>
          <a:p>
            <a:r>
              <a:rPr lang="en-US" sz="3200" dirty="0" smtClean="0"/>
              <a:t>RDFS</a:t>
            </a:r>
          </a:p>
          <a:p>
            <a:pPr lvl="1"/>
            <a:r>
              <a:rPr lang="en-US" sz="2800" dirty="0" smtClean="0"/>
              <a:t>A </a:t>
            </a:r>
            <a:r>
              <a:rPr lang="en-US" sz="2800" dirty="0"/>
              <a:t>semantic extension of </a:t>
            </a:r>
            <a:r>
              <a:rPr lang="en-US" sz="2800" dirty="0" smtClean="0"/>
              <a:t>RDF</a:t>
            </a:r>
          </a:p>
          <a:p>
            <a:pPr lvl="1"/>
            <a:r>
              <a:rPr lang="en-US" sz="2800" dirty="0" smtClean="0"/>
              <a:t>Provides </a:t>
            </a:r>
            <a:r>
              <a:rPr lang="en-US" sz="2800" dirty="0"/>
              <a:t>mechanisms </a:t>
            </a:r>
            <a:r>
              <a:rPr lang="en-US" sz="2800" dirty="0" smtClean="0"/>
              <a:t>for assigning </a:t>
            </a:r>
            <a:r>
              <a:rPr lang="en-US" sz="2800" dirty="0"/>
              <a:t>meaning to </a:t>
            </a:r>
            <a:r>
              <a:rPr lang="en-US" sz="2800" dirty="0" smtClean="0"/>
              <a:t>the RDF nodes and edges</a:t>
            </a:r>
          </a:p>
          <a:p>
            <a:pPr lvl="1"/>
            <a:r>
              <a:rPr lang="en-US" sz="2800" dirty="0" smtClean="0"/>
              <a:t>RDF Schema </a:t>
            </a:r>
            <a:r>
              <a:rPr lang="en-US" sz="2800" i="1" dirty="0" smtClean="0"/>
              <a:t>is not </a:t>
            </a:r>
            <a:r>
              <a:rPr lang="en-US" sz="2800" dirty="0" smtClean="0"/>
              <a:t>to RDF what XML Schema is to XML!</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81</a:t>
            </a:fld>
            <a:endParaRPr lang="en-US"/>
          </a:p>
        </p:txBody>
      </p:sp>
    </p:spTree>
    <p:extLst>
      <p:ext uri="{BB962C8B-B14F-4D97-AF65-F5344CB8AC3E}">
        <p14:creationId xmlns:p14="http://schemas.microsoft.com/office/powerpoint/2010/main" val="3772036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RDF </a:t>
            </a:r>
            <a:r>
              <a:rPr lang="en-US" dirty="0" smtClean="0"/>
              <a:t>Schema (2)</a:t>
            </a:r>
            <a:endParaRPr lang="en-US" dirty="0"/>
          </a:p>
        </p:txBody>
      </p:sp>
      <p:sp>
        <p:nvSpPr>
          <p:cNvPr id="3" name="Content Placeholder 2"/>
          <p:cNvSpPr>
            <a:spLocks noGrp="1"/>
          </p:cNvSpPr>
          <p:nvPr>
            <p:ph idx="1"/>
          </p:nvPr>
        </p:nvSpPr>
        <p:spPr/>
        <p:txBody>
          <a:bodyPr>
            <a:normAutofit/>
          </a:bodyPr>
          <a:lstStyle/>
          <a:p>
            <a:r>
              <a:rPr lang="en-US" sz="2800" dirty="0" smtClean="0"/>
              <a:t>Classes</a:t>
            </a:r>
          </a:p>
          <a:p>
            <a:pPr lvl="1"/>
            <a:r>
              <a:rPr lang="en-US" sz="2400" dirty="0" smtClean="0"/>
              <a:t>A definition </a:t>
            </a:r>
            <a:r>
              <a:rPr lang="en-US" sz="2400" dirty="0"/>
              <a:t>of groups of </a:t>
            </a:r>
            <a:r>
              <a:rPr lang="en-US" sz="2400" dirty="0" smtClean="0"/>
              <a:t>resources</a:t>
            </a:r>
          </a:p>
          <a:p>
            <a:pPr lvl="1"/>
            <a:r>
              <a:rPr lang="en-US" sz="2400" dirty="0" smtClean="0"/>
              <a:t>Members </a:t>
            </a:r>
            <a:r>
              <a:rPr lang="en-US" sz="2400" dirty="0"/>
              <a:t>of a class are called </a:t>
            </a:r>
            <a:r>
              <a:rPr lang="en-US" sz="2400" i="1" dirty="0"/>
              <a:t>instances </a:t>
            </a:r>
            <a:r>
              <a:rPr lang="en-US" sz="2400" dirty="0"/>
              <a:t>of this </a:t>
            </a:r>
            <a:r>
              <a:rPr lang="en-US" sz="2400" dirty="0" smtClean="0"/>
              <a:t>class</a:t>
            </a:r>
            <a:endParaRPr lang="en-US" sz="2400" dirty="0"/>
          </a:p>
          <a:p>
            <a:r>
              <a:rPr lang="en-US" sz="2800" dirty="0" smtClean="0"/>
              <a:t>Class hierarchy</a:t>
            </a:r>
            <a:endParaRPr lang="en-US" sz="2800" dirty="0"/>
          </a:p>
          <a:p>
            <a:r>
              <a:rPr lang="en-US" sz="2800" dirty="0" smtClean="0"/>
              <a:t>Property hierarchy</a:t>
            </a:r>
            <a:endParaRPr lang="en-US" sz="2800" dirty="0"/>
          </a:p>
          <a:p>
            <a:r>
              <a:rPr lang="en-US" sz="2800" dirty="0" smtClean="0"/>
              <a:t>Property domain and range</a:t>
            </a:r>
          </a:p>
          <a:p>
            <a:r>
              <a:rPr lang="en-US" sz="2800" dirty="0" smtClean="0"/>
              <a:t>RDFS specification also refers to the RDF namespace</a:t>
            </a:r>
          </a:p>
          <a:p>
            <a:pPr lvl="2"/>
            <a:endParaRPr lang="en-US" sz="1800" dirty="0"/>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82</a:t>
            </a:fld>
            <a:endParaRPr lang="en-US"/>
          </a:p>
        </p:txBody>
      </p:sp>
      <p:graphicFrame>
        <p:nvGraphicFramePr>
          <p:cNvPr id="4" name="Table 3"/>
          <p:cNvGraphicFramePr>
            <a:graphicFrameLocks noGrp="1"/>
          </p:cNvGraphicFramePr>
          <p:nvPr>
            <p:extLst/>
          </p:nvPr>
        </p:nvGraphicFramePr>
        <p:xfrm>
          <a:off x="1341120" y="5345087"/>
          <a:ext cx="7258511" cy="914400"/>
        </p:xfrm>
        <a:graphic>
          <a:graphicData uri="http://schemas.openxmlformats.org/drawingml/2006/table">
            <a:tbl>
              <a:tblPr firstRow="1" bandRow="1">
                <a:tableStyleId>{21E4AEA4-8DFA-4A89-87EB-49C32662AFE0}</a:tableStyleId>
              </a:tblPr>
              <a:tblGrid>
                <a:gridCol w="1094733"/>
                <a:gridCol w="6163778"/>
              </a:tblGrid>
              <a:tr h="272648">
                <a:tc>
                  <a:txBody>
                    <a:bodyPr/>
                    <a:lstStyle/>
                    <a:p>
                      <a:r>
                        <a:rPr lang="en-US" sz="2000" dirty="0" smtClean="0"/>
                        <a:t>Prefix</a:t>
                      </a:r>
                      <a:endParaRPr lang="en-US" sz="2000" dirty="0"/>
                    </a:p>
                  </a:txBody>
                  <a:tcPr marL="68580" marR="68580" marT="0" marB="0" anchor="ctr"/>
                </a:tc>
                <a:tc>
                  <a:txBody>
                    <a:bodyPr/>
                    <a:lstStyle/>
                    <a:p>
                      <a:pPr marL="0" marR="0">
                        <a:spcBef>
                          <a:spcPts val="0"/>
                        </a:spcBef>
                        <a:spcAft>
                          <a:spcPts val="0"/>
                        </a:spcAft>
                      </a:pPr>
                      <a:r>
                        <a:rPr lang="en-US" sz="2000" dirty="0" smtClean="0">
                          <a:effectLst/>
                        </a:rPr>
                        <a:t>Namespace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72648">
                <a:tc>
                  <a:txBody>
                    <a:bodyPr/>
                    <a:lstStyle/>
                    <a:p>
                      <a:pPr marL="0" marR="0">
                        <a:spcBef>
                          <a:spcPts val="0"/>
                        </a:spcBef>
                        <a:spcAft>
                          <a:spcPts val="0"/>
                        </a:spcAft>
                      </a:pPr>
                      <a:r>
                        <a:rPr lang="en-US" sz="2000" dirty="0" err="1" smtClean="0">
                          <a:effectLst/>
                        </a:rPr>
                        <a:t>rdfs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lvl="0"/>
                      <a:r>
                        <a:rPr lang="en-US" sz="2000" dirty="0" smtClean="0">
                          <a:hlinkClick r:id="rId2"/>
                        </a:rPr>
                        <a:t>http://www.w3.org/2000/01/rdf-schema#</a:t>
                      </a:r>
                      <a:endParaRPr lang="en-US" sz="2000" dirty="0" smtClean="0"/>
                    </a:p>
                  </a:txBody>
                  <a:tcPr marL="68580" marR="68580" marT="0" marB="0" anchor="ctr"/>
                </a:tc>
              </a:tr>
              <a:tr h="272648">
                <a:tc>
                  <a:txBody>
                    <a:bodyPr/>
                    <a:lstStyle/>
                    <a:p>
                      <a:pPr marL="0" marR="0">
                        <a:spcBef>
                          <a:spcPts val="0"/>
                        </a:spcBef>
                        <a:spcAft>
                          <a:spcPts val="0"/>
                        </a:spcAft>
                      </a:pPr>
                      <a:r>
                        <a:rPr lang="en-US" sz="2000" dirty="0" err="1" smtClean="0">
                          <a:effectLst/>
                        </a:rPr>
                        <a:t>rdf</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lvl="0"/>
                      <a:r>
                        <a:rPr lang="en-US" sz="2000" dirty="0" smtClean="0">
                          <a:hlinkClick r:id="rId3"/>
                        </a:rPr>
                        <a:t>http://www.w3.org/1999/02/22-rdf-syntax-ns#</a:t>
                      </a:r>
                      <a:endParaRPr lang="en-US" sz="2000" dirty="0" smtClean="0"/>
                    </a:p>
                  </a:txBody>
                  <a:tcPr marL="68580" marR="68580" marT="0" marB="0" anchor="ctr"/>
                </a:tc>
              </a:tr>
            </a:tbl>
          </a:graphicData>
        </a:graphic>
      </p:graphicFrame>
    </p:spTree>
    <p:extLst>
      <p:ext uri="{BB962C8B-B14F-4D97-AF65-F5344CB8AC3E}">
        <p14:creationId xmlns:p14="http://schemas.microsoft.com/office/powerpoint/2010/main" val="25127544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RDF </a:t>
            </a:r>
            <a:r>
              <a:rPr lang="en-US" dirty="0" smtClean="0"/>
              <a:t>Schema (3)</a:t>
            </a:r>
            <a:endParaRPr lang="en-US" dirty="0"/>
          </a:p>
        </p:txBody>
      </p:sp>
      <p:sp>
        <p:nvSpPr>
          <p:cNvPr id="3" name="Content Placeholder 2"/>
          <p:cNvSpPr>
            <a:spLocks noGrp="1"/>
          </p:cNvSpPr>
          <p:nvPr>
            <p:ph idx="1"/>
          </p:nvPr>
        </p:nvSpPr>
        <p:spPr/>
        <p:txBody>
          <a:bodyPr>
            <a:noAutofit/>
          </a:bodyPr>
          <a:lstStyle/>
          <a:p>
            <a:r>
              <a:rPr lang="en-US" sz="2400" dirty="0" smtClean="0"/>
              <a:t>A Class named Actor</a:t>
            </a:r>
          </a:p>
          <a:p>
            <a:pPr lvl="1"/>
            <a:endParaRPr lang="en-US" sz="2400" dirty="0" smtClean="0"/>
          </a:p>
          <a:p>
            <a:pPr lvl="1"/>
            <a:r>
              <a:rPr lang="en-US" sz="2000" dirty="0" smtClean="0"/>
              <a:t>Where ex: </a:t>
            </a:r>
            <a:r>
              <a:rPr lang="en-US" sz="2000" dirty="0" smtClean="0">
                <a:hlinkClick r:id="rId2"/>
              </a:rPr>
              <a:t>http://www.example.org/</a:t>
            </a:r>
            <a:endParaRPr lang="en-US" sz="2000" dirty="0" smtClean="0"/>
          </a:p>
          <a:p>
            <a:r>
              <a:rPr lang="en-US" sz="2400" dirty="0" smtClean="0"/>
              <a:t>Class membership example</a:t>
            </a:r>
          </a:p>
          <a:p>
            <a:pPr lvl="1"/>
            <a:endParaRPr lang="en-US" sz="2000" dirty="0" smtClean="0"/>
          </a:p>
          <a:p>
            <a:r>
              <a:rPr lang="en-US" sz="2400" dirty="0" smtClean="0"/>
              <a:t>Containment relationship</a:t>
            </a:r>
          </a:p>
          <a:p>
            <a:pPr lvl="1"/>
            <a:endParaRPr lang="en-US" sz="2000" dirty="0" smtClean="0"/>
          </a:p>
          <a:p>
            <a:r>
              <a:rPr lang="en-US" sz="2400" dirty="0" smtClean="0"/>
              <a:t>Using reasoning, we can infer</a:t>
            </a:r>
          </a:p>
          <a:p>
            <a:pPr lvl="1"/>
            <a:endParaRPr lang="en-US" sz="2800" dirty="0" smtClean="0"/>
          </a:p>
          <a:p>
            <a:pPr lvl="1"/>
            <a:r>
              <a:rPr lang="en-US" sz="2000" dirty="0" smtClean="0"/>
              <a:t>In practice, we could store inferred triples</a:t>
            </a:r>
            <a:endParaRPr lang="en-US" sz="2000" dirty="0"/>
          </a:p>
        </p:txBody>
      </p:sp>
      <p:sp>
        <p:nvSpPr>
          <p:cNvPr id="9" name="Date Placeholder 8"/>
          <p:cNvSpPr>
            <a:spLocks noGrp="1"/>
          </p:cNvSpPr>
          <p:nvPr>
            <p:ph type="dt" sz="half" idx="10"/>
          </p:nvPr>
        </p:nvSpPr>
        <p:spPr/>
        <p:txBody>
          <a:bodyPr/>
          <a:lstStyle/>
          <a:p>
            <a:r>
              <a:rPr lang="en-US" smtClean="0"/>
              <a:t>Chapter 2</a:t>
            </a:r>
            <a:endParaRPr lang="en-US"/>
          </a:p>
        </p:txBody>
      </p:sp>
      <p:sp>
        <p:nvSpPr>
          <p:cNvPr id="10" name="Footer Placeholder 9"/>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83</a:t>
            </a:fld>
            <a:endParaRPr lang="en-US"/>
          </a:p>
        </p:txBody>
      </p:sp>
      <p:graphicFrame>
        <p:nvGraphicFramePr>
          <p:cNvPr id="5" name="Table 4"/>
          <p:cNvGraphicFramePr>
            <a:graphicFrameLocks noGrp="1"/>
          </p:cNvGraphicFramePr>
          <p:nvPr>
            <p:extLst/>
          </p:nvPr>
        </p:nvGraphicFramePr>
        <p:xfrm>
          <a:off x="1557831" y="2226655"/>
          <a:ext cx="7200000" cy="396240"/>
        </p:xfrm>
        <a:graphic>
          <a:graphicData uri="http://schemas.openxmlformats.org/drawingml/2006/table">
            <a:tbl>
              <a:tblPr bandRow="1">
                <a:tableStyleId>{21E4AEA4-8DFA-4A89-87EB-49C32662AFE0}</a:tableStyleId>
              </a:tblPr>
              <a:tblGrid>
                <a:gridCol w="7200000"/>
              </a:tblGrid>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rdfs:Class</a:t>
                      </a:r>
                      <a:r>
                        <a:rPr lang="en-US" sz="2000" dirty="0" smtClean="0">
                          <a:latin typeface="Courier New" panose="02070309020205020404" pitchFamily="49" charset="0"/>
                          <a:cs typeface="Courier New" panose="02070309020205020404" pitchFamily="49" charset="0"/>
                        </a:rPr>
                        <a:t>.</a:t>
                      </a:r>
                      <a:endParaRPr lang="en-US" sz="2000"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6" name="Table 5"/>
          <p:cNvGraphicFramePr>
            <a:graphicFrameLocks noGrp="1"/>
          </p:cNvGraphicFramePr>
          <p:nvPr>
            <p:extLst/>
          </p:nvPr>
        </p:nvGraphicFramePr>
        <p:xfrm>
          <a:off x="1557831" y="3534238"/>
          <a:ext cx="7200000" cy="396240"/>
        </p:xfrm>
        <a:graphic>
          <a:graphicData uri="http://schemas.openxmlformats.org/drawingml/2006/table">
            <a:tbl>
              <a:tblPr bandRow="1">
                <a:tableStyleId>{21E4AEA4-8DFA-4A89-87EB-49C32662AFE0}</a:tableStyleId>
              </a:tblPr>
              <a:tblGrid>
                <a:gridCol w="7200000"/>
              </a:tblGrid>
              <a:tr h="370840">
                <a:tc>
                  <a:txBody>
                    <a:bodyPr/>
                    <a:lstStyle/>
                    <a:p>
                      <a:pPr lvl="1"/>
                      <a:r>
                        <a:rPr lang="en-US" sz="2000" kern="1200" dirty="0" err="1" smtClean="0">
                          <a:latin typeface="Courier New" panose="02070309020205020404" pitchFamily="49" charset="0"/>
                          <a:cs typeface="Courier New" panose="02070309020205020404" pitchFamily="49" charset="0"/>
                        </a:rPr>
                        <a:t>ex:bradPitt</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a:t>
                      </a:r>
                      <a:endParaRPr lang="en-US" sz="2000"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7" name="Table 6"/>
          <p:cNvGraphicFramePr>
            <a:graphicFrameLocks noGrp="1"/>
          </p:cNvGraphicFramePr>
          <p:nvPr>
            <p:extLst/>
          </p:nvPr>
        </p:nvGraphicFramePr>
        <p:xfrm>
          <a:off x="1557831" y="4403412"/>
          <a:ext cx="7200000" cy="396240"/>
        </p:xfrm>
        <a:graphic>
          <a:graphicData uri="http://schemas.openxmlformats.org/drawingml/2006/table">
            <a:tbl>
              <a:tblPr bandRow="1">
                <a:tableStyleId>{21E4AEA4-8DFA-4A89-87EB-49C32662AFE0}</a:tableStyleId>
              </a:tblPr>
              <a:tblGrid>
                <a:gridCol w="7200000"/>
              </a:tblGrid>
              <a:tr h="370840">
                <a:tc>
                  <a:txBody>
                    <a:bodyPr/>
                    <a:lstStyle/>
                    <a:p>
                      <a:pPr lvl="1"/>
                      <a:r>
                        <a:rPr lang="en-US" sz="2000" dirty="0" err="1" smtClean="0">
                          <a:latin typeface="Courier New" panose="02070309020205020404" pitchFamily="49" charset="0"/>
                          <a:cs typeface="Courier New" panose="02070309020205020404" pitchFamily="49" charset="0"/>
                        </a:rPr>
                        <a:t>ex:Actor</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rdfs:subClassOf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ex:MovieStaff</a:t>
                      </a:r>
                      <a:r>
                        <a:rPr lang="en-US" sz="2000" dirty="0" smtClean="0">
                          <a:latin typeface="Courier New" panose="02070309020205020404" pitchFamily="49" charset="0"/>
                          <a:cs typeface="Courier New" panose="02070309020205020404" pitchFamily="49" charset="0"/>
                        </a:rPr>
                        <a:t>.</a:t>
                      </a:r>
                      <a:endParaRPr lang="en-US" sz="2000"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8" name="Table 7"/>
          <p:cNvGraphicFramePr>
            <a:graphicFrameLocks noGrp="1"/>
          </p:cNvGraphicFramePr>
          <p:nvPr>
            <p:extLst/>
          </p:nvPr>
        </p:nvGraphicFramePr>
        <p:xfrm>
          <a:off x="1557831" y="5237861"/>
          <a:ext cx="7200000" cy="396240"/>
        </p:xfrm>
        <a:graphic>
          <a:graphicData uri="http://schemas.openxmlformats.org/drawingml/2006/table">
            <a:tbl>
              <a:tblPr bandRow="1">
                <a:tableStyleId>{21E4AEA4-8DFA-4A89-87EB-49C32662AFE0}</a:tableStyleId>
              </a:tblPr>
              <a:tblGrid>
                <a:gridCol w="7200000"/>
              </a:tblGrid>
              <a:tr h="370840">
                <a:tc>
                  <a:txBody>
                    <a:bodyPr/>
                    <a:lstStyle/>
                    <a:p>
                      <a:pPr lvl="1"/>
                      <a:r>
                        <a:rPr lang="en-US" sz="2000" dirty="0" err="1" smtClean="0">
                          <a:latin typeface="Courier New" panose="02070309020205020404" pitchFamily="49" charset="0"/>
                          <a:cs typeface="Courier New" panose="02070309020205020404" pitchFamily="49" charset="0"/>
                        </a:rPr>
                        <a:t>ex:bradPitt</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ex:MovieStaff</a:t>
                      </a:r>
                      <a:r>
                        <a:rPr lang="en-US" sz="2000" dirty="0" smtClean="0">
                          <a:latin typeface="Courier New" panose="02070309020205020404" pitchFamily="49" charset="0"/>
                          <a:cs typeface="Courier New" panose="02070309020205020404" pitchFamily="49" charset="0"/>
                        </a:rPr>
                        <a:t>.</a:t>
                      </a:r>
                      <a:endParaRPr lang="en-US" sz="2000"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171299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RDF </a:t>
            </a:r>
            <a:r>
              <a:rPr lang="en-US" dirty="0" smtClean="0"/>
              <a:t>Schema (4)</a:t>
            </a:r>
            <a:endParaRPr lang="en-US" dirty="0"/>
          </a:p>
        </p:txBody>
      </p:sp>
      <p:sp>
        <p:nvSpPr>
          <p:cNvPr id="3" name="Content Placeholder 2"/>
          <p:cNvSpPr>
            <a:spLocks noGrp="1"/>
          </p:cNvSpPr>
          <p:nvPr>
            <p:ph idx="1"/>
          </p:nvPr>
        </p:nvSpPr>
        <p:spPr/>
        <p:txBody>
          <a:bodyPr>
            <a:normAutofit/>
          </a:bodyPr>
          <a:lstStyle/>
          <a:p>
            <a:r>
              <a:rPr lang="en-US" sz="2800" dirty="0" smtClean="0"/>
              <a:t>No restrictions </a:t>
            </a:r>
            <a:r>
              <a:rPr lang="en-US" sz="2800" dirty="0"/>
              <a:t>on the form of the class hierarchy that can be defined in an </a:t>
            </a:r>
            <a:r>
              <a:rPr lang="en-US" sz="2800" dirty="0" smtClean="0"/>
              <a:t>ontology</a:t>
            </a:r>
          </a:p>
          <a:p>
            <a:pPr lvl="1"/>
            <a:r>
              <a:rPr lang="en-US" sz="2400" dirty="0" smtClean="0"/>
              <a:t>No strict </a:t>
            </a:r>
            <a:r>
              <a:rPr lang="en-US" sz="2400" dirty="0"/>
              <a:t>tree-like hierarchy as regular </a:t>
            </a:r>
            <a:r>
              <a:rPr lang="en-US" sz="2400" dirty="0" smtClean="0"/>
              <a:t>taxonomies</a:t>
            </a:r>
          </a:p>
          <a:p>
            <a:pPr lvl="1"/>
            <a:r>
              <a:rPr lang="en-US" sz="2400" dirty="0" smtClean="0"/>
              <a:t>More </a:t>
            </a:r>
            <a:r>
              <a:rPr lang="en-US" sz="2400" dirty="0"/>
              <a:t>complex graph-like structures are </a:t>
            </a:r>
            <a:r>
              <a:rPr lang="en-US" sz="2400" dirty="0" smtClean="0"/>
              <a:t>allowed</a:t>
            </a:r>
          </a:p>
          <a:p>
            <a:pPr lvl="2"/>
            <a:r>
              <a:rPr lang="en-US" sz="2000" dirty="0" smtClean="0"/>
              <a:t>Classes </a:t>
            </a:r>
            <a:r>
              <a:rPr lang="en-US" sz="2000" dirty="0"/>
              <a:t>may have more than </a:t>
            </a:r>
            <a:r>
              <a:rPr lang="en-US" sz="2000" dirty="0" smtClean="0"/>
              <a:t>one superclass</a:t>
            </a:r>
          </a:p>
          <a:p>
            <a:r>
              <a:rPr lang="en-US" sz="2800" dirty="0" smtClean="0"/>
              <a:t>Allows </a:t>
            </a:r>
            <a:r>
              <a:rPr lang="en-US" sz="2800" dirty="0"/>
              <a:t>hierarchies of properties to be </a:t>
            </a:r>
            <a:r>
              <a:rPr lang="en-US" sz="2800" dirty="0" smtClean="0"/>
              <a:t>defined</a:t>
            </a:r>
          </a:p>
          <a:p>
            <a:pPr lvl="1"/>
            <a:r>
              <a:rPr lang="en-US" sz="2400" dirty="0" smtClean="0"/>
              <a:t>Just </a:t>
            </a:r>
            <a:r>
              <a:rPr lang="en-US" sz="2400" dirty="0"/>
              <a:t>like class </a:t>
            </a:r>
            <a:r>
              <a:rPr lang="en-US" sz="2400" dirty="0" smtClean="0"/>
              <a:t>hierarchies</a:t>
            </a:r>
          </a:p>
          <a:p>
            <a:pPr lvl="1"/>
            <a:r>
              <a:rPr lang="en-US" sz="2400" dirty="0"/>
              <a:t>I</a:t>
            </a:r>
            <a:r>
              <a:rPr lang="en-US" sz="2400" dirty="0" smtClean="0"/>
              <a:t>ntroduced via the </a:t>
            </a:r>
            <a:r>
              <a:rPr lang="en-US" sz="2400" dirty="0" err="1">
                <a:cs typeface="Courier New" panose="02070309020205020404" pitchFamily="49" charset="0"/>
              </a:rPr>
              <a:t>rdfs:subPropertyOf</a:t>
            </a:r>
            <a:r>
              <a:rPr lang="en-US" sz="2400" dirty="0"/>
              <a:t> </a:t>
            </a:r>
            <a:r>
              <a:rPr lang="en-US" sz="2400" dirty="0" smtClean="0"/>
              <a:t>property</a:t>
            </a:r>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84</a:t>
            </a:fld>
            <a:endParaRPr lang="en-US"/>
          </a:p>
        </p:txBody>
      </p:sp>
      <p:graphicFrame>
        <p:nvGraphicFramePr>
          <p:cNvPr id="5" name="Table 4"/>
          <p:cNvGraphicFramePr>
            <a:graphicFrameLocks noGrp="1"/>
          </p:cNvGraphicFramePr>
          <p:nvPr>
            <p:extLst/>
          </p:nvPr>
        </p:nvGraphicFramePr>
        <p:xfrm>
          <a:off x="1595599" y="5169693"/>
          <a:ext cx="7452606" cy="1097280"/>
        </p:xfrm>
        <a:graphic>
          <a:graphicData uri="http://schemas.openxmlformats.org/drawingml/2006/table">
            <a:tbl>
              <a:tblPr bandRow="1">
                <a:tableStyleId>{21E4AEA4-8DFA-4A89-87EB-49C32662AFE0}</a:tableStyleId>
              </a:tblPr>
              <a:tblGrid>
                <a:gridCol w="7452606"/>
              </a:tblGrid>
              <a:tr h="276156">
                <a:tc>
                  <a:txBody>
                    <a:bodyPr/>
                    <a:lstStyle/>
                    <a:p>
                      <a:pPr marL="36000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Courier New" panose="02070309020205020404" pitchFamily="49" charset="0"/>
                          <a:cs typeface="Courier New" panose="02070309020205020404" pitchFamily="49" charset="0"/>
                        </a:rPr>
                        <a:t>ex:participatesIn</a:t>
                      </a:r>
                      <a:r>
                        <a:rPr lang="en-US" sz="1800" dirty="0" smtClean="0">
                          <a:latin typeface="Courier New" panose="02070309020205020404" pitchFamily="49" charset="0"/>
                          <a:cs typeface="Courier New" panose="02070309020205020404" pitchFamily="49" charset="0"/>
                        </a:rPr>
                        <a:t> rdf:type </a:t>
                      </a:r>
                      <a:r>
                        <a:rPr lang="en-US" sz="1800" dirty="0" err="1" smtClean="0">
                          <a:latin typeface="Courier New" panose="02070309020205020404" pitchFamily="49" charset="0"/>
                          <a:cs typeface="Courier New" panose="02070309020205020404" pitchFamily="49" charset="0"/>
                        </a:rPr>
                        <a:t>rdf:Property</a:t>
                      </a:r>
                      <a:r>
                        <a:rPr lang="en-US" sz="1800" dirty="0" smtClean="0">
                          <a:latin typeface="Courier New" panose="02070309020205020404" pitchFamily="49" charset="0"/>
                          <a:cs typeface="Courier New" panose="02070309020205020404" pitchFamily="49" charset="0"/>
                        </a:rPr>
                        <a:t>.</a:t>
                      </a:r>
                      <a:endParaRPr lang="el-GR" sz="1800" dirty="0">
                        <a:latin typeface="Courier New" panose="02070309020205020404" pitchFamily="49" charset="0"/>
                        <a:cs typeface="Courier New" panose="02070309020205020404" pitchFamily="49" charset="0"/>
                      </a:endParaRPr>
                    </a:p>
                  </a:txBody>
                  <a:tcPr/>
                </a:tc>
              </a:tr>
              <a:tr h="276156">
                <a:tc>
                  <a:txBody>
                    <a:bodyPr/>
                    <a:lstStyle/>
                    <a:p>
                      <a:pPr marL="36000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Courier New" panose="02070309020205020404" pitchFamily="49" charset="0"/>
                          <a:cs typeface="Courier New" panose="02070309020205020404" pitchFamily="49" charset="0"/>
                        </a:rPr>
                        <a:t>ex:starsIn</a:t>
                      </a:r>
                      <a:r>
                        <a:rPr lang="en-US" sz="1800" dirty="0" smtClean="0">
                          <a:latin typeface="Courier New" panose="02070309020205020404" pitchFamily="49" charset="0"/>
                          <a:cs typeface="Courier New" panose="02070309020205020404" pitchFamily="49" charset="0"/>
                        </a:rPr>
                        <a:t> rdf:type </a:t>
                      </a:r>
                      <a:r>
                        <a:rPr lang="en-US" sz="1800" dirty="0" err="1" smtClean="0">
                          <a:latin typeface="Courier New" panose="02070309020205020404" pitchFamily="49" charset="0"/>
                          <a:cs typeface="Courier New" panose="02070309020205020404" pitchFamily="49" charset="0"/>
                        </a:rPr>
                        <a:t>rdf:Property</a:t>
                      </a:r>
                      <a:r>
                        <a:rPr lang="en-US" sz="1800" dirty="0" smtClean="0">
                          <a:latin typeface="Courier New" panose="02070309020205020404" pitchFamily="49" charset="0"/>
                          <a:cs typeface="Courier New" panose="02070309020205020404" pitchFamily="49" charset="0"/>
                        </a:rPr>
                        <a:t>.</a:t>
                      </a:r>
                      <a:endParaRPr lang="el-GR" sz="1800" dirty="0">
                        <a:latin typeface="Courier New" panose="02070309020205020404" pitchFamily="49" charset="0"/>
                        <a:cs typeface="Courier New" panose="02070309020205020404" pitchFamily="49" charset="0"/>
                      </a:endParaRPr>
                    </a:p>
                  </a:txBody>
                  <a:tcPr/>
                </a:tc>
              </a:tr>
              <a:tr h="276156">
                <a:tc>
                  <a:txBody>
                    <a:bodyPr/>
                    <a:lstStyle/>
                    <a:p>
                      <a:pPr marL="360000" marR="0" lvl="2"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Courier New" panose="02070309020205020404" pitchFamily="49" charset="0"/>
                          <a:cs typeface="Courier New" panose="02070309020205020404" pitchFamily="49" charset="0"/>
                        </a:rPr>
                        <a:t>ex:starsIn</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rdfs:subPropertyOf</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ex:participatesIn</a:t>
                      </a:r>
                      <a:r>
                        <a:rPr lang="en-US" sz="1800" dirty="0" smtClean="0">
                          <a:latin typeface="Courier New" panose="02070309020205020404" pitchFamily="49" charset="0"/>
                          <a:cs typeface="Courier New" panose="02070309020205020404" pitchFamily="49" charset="0"/>
                        </a:rPr>
                        <a:t>.</a:t>
                      </a:r>
                    </a:p>
                  </a:txBody>
                  <a:tcPr/>
                </a:tc>
              </a:tr>
            </a:tbl>
          </a:graphicData>
        </a:graphic>
      </p:graphicFrame>
    </p:spTree>
    <p:extLst>
      <p:ext uri="{BB962C8B-B14F-4D97-AF65-F5344CB8AC3E}">
        <p14:creationId xmlns:p14="http://schemas.microsoft.com/office/powerpoint/2010/main" val="5894416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RDF </a:t>
            </a:r>
            <a:r>
              <a:rPr lang="en-US" dirty="0" smtClean="0"/>
              <a:t>Schema (5)</a:t>
            </a:r>
            <a:endParaRPr lang="en-US" dirty="0"/>
          </a:p>
        </p:txBody>
      </p:sp>
      <p:sp>
        <p:nvSpPr>
          <p:cNvPr id="3" name="Content Placeholder 2"/>
          <p:cNvSpPr>
            <a:spLocks noGrp="1"/>
          </p:cNvSpPr>
          <p:nvPr>
            <p:ph idx="1"/>
          </p:nvPr>
        </p:nvSpPr>
        <p:spPr/>
        <p:txBody>
          <a:bodyPr>
            <a:noAutofit/>
          </a:bodyPr>
          <a:lstStyle/>
          <a:p>
            <a:endParaRPr lang="en-US" sz="2400" dirty="0" smtClean="0"/>
          </a:p>
          <a:p>
            <a:pPr lvl="1"/>
            <a:r>
              <a:rPr lang="en-US" sz="2000" dirty="0" smtClean="0"/>
              <a:t>Inferred triple:</a:t>
            </a:r>
          </a:p>
          <a:p>
            <a:endParaRPr lang="en-US" sz="2400" dirty="0" smtClean="0"/>
          </a:p>
          <a:p>
            <a:r>
              <a:rPr lang="en-US" sz="2400" dirty="0" smtClean="0"/>
              <a:t>Define </a:t>
            </a:r>
            <a:r>
              <a:rPr lang="en-US" sz="2400" dirty="0"/>
              <a:t>the classes to which RDF properties can </a:t>
            </a:r>
            <a:r>
              <a:rPr lang="en-US" sz="2400" dirty="0" smtClean="0"/>
              <a:t>be applied</a:t>
            </a:r>
          </a:p>
          <a:p>
            <a:pPr lvl="1"/>
            <a:r>
              <a:rPr lang="en-US" sz="2000" dirty="0" err="1" smtClean="0">
                <a:cs typeface="Courier New" panose="02070309020205020404" pitchFamily="49" charset="0"/>
              </a:rPr>
              <a:t>rdfs:domain</a:t>
            </a:r>
            <a:r>
              <a:rPr lang="en-US" sz="2000" dirty="0" smtClean="0"/>
              <a:t> </a:t>
            </a:r>
            <a:r>
              <a:rPr lang="en-US" sz="2000" dirty="0"/>
              <a:t>and </a:t>
            </a:r>
            <a:r>
              <a:rPr lang="en-US" sz="2000" dirty="0" err="1" smtClean="0">
                <a:cs typeface="Courier New" panose="02070309020205020404" pitchFamily="49" charset="0"/>
              </a:rPr>
              <a:t>rdfs:range</a:t>
            </a:r>
            <a:endParaRPr lang="en-US" sz="2000" dirty="0" smtClean="0">
              <a:cs typeface="Courier New" panose="02070309020205020404" pitchFamily="49" charset="0"/>
            </a:endParaRPr>
          </a:p>
          <a:p>
            <a:endParaRPr lang="en-US" sz="2400" dirty="0" smtClean="0"/>
          </a:p>
          <a:p>
            <a:r>
              <a:rPr lang="en-US" sz="2400" dirty="0" smtClean="0"/>
              <a:t>Then</a:t>
            </a:r>
            <a:r>
              <a:rPr lang="en-US" sz="2400" dirty="0"/>
              <a:t>, the </a:t>
            </a:r>
            <a:r>
              <a:rPr lang="en-US" sz="2400" dirty="0" smtClean="0"/>
              <a:t>assertion</a:t>
            </a:r>
          </a:p>
          <a:p>
            <a:endParaRPr lang="en-US" sz="1050" dirty="0"/>
          </a:p>
          <a:p>
            <a:r>
              <a:rPr lang="en-US" sz="2400" dirty="0" smtClean="0"/>
              <a:t>Entails</a:t>
            </a:r>
            <a:endParaRPr lang="en-US" sz="2400" dirty="0"/>
          </a:p>
          <a:p>
            <a:endParaRPr lang="en-US" sz="2400" dirty="0" smtClean="0"/>
          </a:p>
          <a:p>
            <a:endParaRPr lang="en-US" sz="2400" dirty="0"/>
          </a:p>
          <a:p>
            <a:endParaRPr lang="en-US" sz="2400" dirty="0"/>
          </a:p>
        </p:txBody>
      </p:sp>
      <p:sp>
        <p:nvSpPr>
          <p:cNvPr id="10" name="Date Placeholder 9"/>
          <p:cNvSpPr>
            <a:spLocks noGrp="1"/>
          </p:cNvSpPr>
          <p:nvPr>
            <p:ph type="dt" sz="half" idx="10"/>
          </p:nvPr>
        </p:nvSpPr>
        <p:spPr/>
        <p:txBody>
          <a:bodyPr/>
          <a:lstStyle/>
          <a:p>
            <a:r>
              <a:rPr lang="en-US" smtClean="0"/>
              <a:t>Chapter 2</a:t>
            </a:r>
            <a:endParaRPr lang="en-US"/>
          </a:p>
        </p:txBody>
      </p:sp>
      <p:sp>
        <p:nvSpPr>
          <p:cNvPr id="11" name="Footer Placeholder 10"/>
          <p:cNvSpPr>
            <a:spLocks noGrp="1"/>
          </p:cNvSpPr>
          <p:nvPr>
            <p:ph type="ftr" sz="quarter" idx="11"/>
          </p:nvPr>
        </p:nvSpPr>
        <p:spPr/>
        <p:txBody>
          <a:bodyPr/>
          <a:lstStyle/>
          <a:p>
            <a:r>
              <a:rPr lang="en-US" dirty="0" smtClean="0"/>
              <a:t>Materializing the Web of Linked Data</a:t>
            </a:r>
            <a:endParaRPr lang="en-US" dirty="0"/>
          </a:p>
        </p:txBody>
      </p:sp>
      <p:sp>
        <p:nvSpPr>
          <p:cNvPr id="4" name="Slide Number Placeholder 3"/>
          <p:cNvSpPr>
            <a:spLocks noGrp="1"/>
          </p:cNvSpPr>
          <p:nvPr>
            <p:ph type="sldNum" sz="quarter" idx="12"/>
          </p:nvPr>
        </p:nvSpPr>
        <p:spPr/>
        <p:txBody>
          <a:bodyPr/>
          <a:lstStyle/>
          <a:p>
            <a:fld id="{93ECB2FE-F275-4179-BB2C-35EE9387AA7C}" type="slidenum">
              <a:rPr lang="en-US" smtClean="0"/>
              <a:pPr/>
              <a:t>85</a:t>
            </a:fld>
            <a:endParaRPr lang="en-US"/>
          </a:p>
        </p:txBody>
      </p:sp>
      <p:graphicFrame>
        <p:nvGraphicFramePr>
          <p:cNvPr id="5" name="Table 4"/>
          <p:cNvGraphicFramePr>
            <a:graphicFrameLocks noGrp="1"/>
          </p:cNvGraphicFramePr>
          <p:nvPr>
            <p:extLst/>
          </p:nvPr>
        </p:nvGraphicFramePr>
        <p:xfrm>
          <a:off x="1121814" y="1825625"/>
          <a:ext cx="6768000" cy="396000"/>
        </p:xfrm>
        <a:graphic>
          <a:graphicData uri="http://schemas.openxmlformats.org/drawingml/2006/table">
            <a:tbl>
              <a:tblPr bandRow="1">
                <a:tableStyleId>{21E4AEA4-8DFA-4A89-87EB-49C32662AFE0}</a:tableStyleId>
              </a:tblPr>
              <a:tblGrid>
                <a:gridCol w="6768000"/>
              </a:tblGrid>
              <a:tr h="396000">
                <a:tc>
                  <a:txBody>
                    <a:bodyPr/>
                    <a:lstStyle/>
                    <a:p>
                      <a:pPr marL="360000"/>
                      <a:r>
                        <a:rPr lang="en-US" dirty="0" err="1" smtClean="0">
                          <a:latin typeface="Courier New" panose="02070309020205020404" pitchFamily="49" charset="0"/>
                          <a:cs typeface="Courier New" panose="02070309020205020404" pitchFamily="49" charset="0"/>
                        </a:rPr>
                        <a:t>ex:bradPitt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ex:starsIn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ex:worldWarZ</a:t>
                      </a:r>
                      <a:r>
                        <a:rPr lang="en-US" dirty="0" smtClean="0">
                          <a:latin typeface="Courier New" panose="02070309020205020404" pitchFamily="49" charset="0"/>
                          <a:cs typeface="Courier New" panose="02070309020205020404" pitchFamily="49" charset="0"/>
                        </a:rPr>
                        <a:t>.</a:t>
                      </a:r>
                      <a:endParaRPr lang="el-GR" dirty="0">
                        <a:solidFill>
                          <a:schemeClr val="bg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6" name="Table 5"/>
          <p:cNvGraphicFramePr>
            <a:graphicFrameLocks noGrp="1"/>
          </p:cNvGraphicFramePr>
          <p:nvPr>
            <p:extLst/>
          </p:nvPr>
        </p:nvGraphicFramePr>
        <p:xfrm>
          <a:off x="1121814" y="2695707"/>
          <a:ext cx="6768000" cy="396000"/>
        </p:xfrm>
        <a:graphic>
          <a:graphicData uri="http://schemas.openxmlformats.org/drawingml/2006/table">
            <a:tbl>
              <a:tblPr bandRow="1">
                <a:tableStyleId>{21E4AEA4-8DFA-4A89-87EB-49C32662AFE0}</a:tableStyleId>
              </a:tblPr>
              <a:tblGrid>
                <a:gridCol w="6768000"/>
              </a:tblGrid>
              <a:tr h="396000">
                <a:tc>
                  <a:txBody>
                    <a:bodyPr/>
                    <a:lstStyle/>
                    <a:p>
                      <a:pPr marL="360000"/>
                      <a:r>
                        <a:rPr lang="en-US" dirty="0" err="1" smtClean="0">
                          <a:latin typeface="Courier New" panose="02070309020205020404" pitchFamily="49" charset="0"/>
                          <a:cs typeface="Courier New" panose="02070309020205020404" pitchFamily="49" charset="0"/>
                        </a:rPr>
                        <a:t>ex:bradPitt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ex:participatesIn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ex:worldWarZ</a:t>
                      </a:r>
                      <a:r>
                        <a:rPr lang="en-US" dirty="0" smtClean="0">
                          <a:latin typeface="Courier New" panose="02070309020205020404" pitchFamily="49" charset="0"/>
                          <a:cs typeface="Courier New" panose="02070309020205020404" pitchFamily="49" charset="0"/>
                        </a:rPr>
                        <a:t>.</a:t>
                      </a:r>
                      <a:endParaRPr lang="en-US"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7" name="Table 6"/>
          <p:cNvGraphicFramePr>
            <a:graphicFrameLocks noGrp="1"/>
          </p:cNvGraphicFramePr>
          <p:nvPr>
            <p:extLst/>
          </p:nvPr>
        </p:nvGraphicFramePr>
        <p:xfrm>
          <a:off x="1121814" y="4983442"/>
          <a:ext cx="6768000" cy="396000"/>
        </p:xfrm>
        <a:graphic>
          <a:graphicData uri="http://schemas.openxmlformats.org/drawingml/2006/table">
            <a:tbl>
              <a:tblPr bandRow="1">
                <a:tableStyleId>{21E4AEA4-8DFA-4A89-87EB-49C32662AFE0}</a:tableStyleId>
              </a:tblPr>
              <a:tblGrid>
                <a:gridCol w="6768000"/>
              </a:tblGrid>
              <a:tr h="396000">
                <a:tc>
                  <a:txBody>
                    <a:bodyPr/>
                    <a:lstStyle/>
                    <a:p>
                      <a:pPr marL="360000"/>
                      <a:r>
                        <a:rPr lang="en-US" dirty="0" err="1" smtClean="0">
                          <a:latin typeface="Courier New" panose="02070309020205020404" pitchFamily="49" charset="0"/>
                          <a:cs typeface="Courier New" panose="02070309020205020404" pitchFamily="49" charset="0"/>
                        </a:rPr>
                        <a:t>ex:georgeClooney</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ex:starsIn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ex:idesOfMarch</a:t>
                      </a:r>
                      <a:r>
                        <a:rPr lang="en-US" dirty="0" smtClean="0">
                          <a:latin typeface="Courier New" panose="02070309020205020404" pitchFamily="49" charset="0"/>
                          <a:cs typeface="Courier New" panose="02070309020205020404" pitchFamily="49" charset="0"/>
                        </a:rPr>
                        <a:t>.</a:t>
                      </a:r>
                      <a:endParaRPr lang="en-US"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8" name="Table 7"/>
          <p:cNvGraphicFramePr>
            <a:graphicFrameLocks noGrp="1"/>
          </p:cNvGraphicFramePr>
          <p:nvPr>
            <p:extLst/>
          </p:nvPr>
        </p:nvGraphicFramePr>
        <p:xfrm>
          <a:off x="1121814" y="5836571"/>
          <a:ext cx="6768000" cy="396000"/>
        </p:xfrm>
        <a:graphic>
          <a:graphicData uri="http://schemas.openxmlformats.org/drawingml/2006/table">
            <a:tbl>
              <a:tblPr bandRow="1">
                <a:tableStyleId>{21E4AEA4-8DFA-4A89-87EB-49C32662AFE0}</a:tableStyleId>
              </a:tblPr>
              <a:tblGrid>
                <a:gridCol w="6768000"/>
              </a:tblGrid>
              <a:tr h="396000">
                <a:tc>
                  <a:txBody>
                    <a:bodyPr/>
                    <a:lstStyle/>
                    <a:p>
                      <a:pPr marL="360000"/>
                      <a:r>
                        <a:rPr lang="en-US" dirty="0" err="1" smtClean="0">
                          <a:latin typeface="Courier New" panose="02070309020205020404" pitchFamily="49" charset="0"/>
                          <a:cs typeface="Courier New" panose="02070309020205020404" pitchFamily="49" charset="0"/>
                        </a:rPr>
                        <a:t>ex:georgeClooney</a:t>
                      </a:r>
                      <a:r>
                        <a:rPr lang="en-US" dirty="0" smtClean="0">
                          <a:latin typeface="Courier New" panose="02070309020205020404" pitchFamily="49" charset="0"/>
                          <a:cs typeface="Courier New" panose="02070309020205020404" pitchFamily="49" charset="0"/>
                        </a:rPr>
                        <a:t> rdf:type </a:t>
                      </a:r>
                      <a:r>
                        <a:rPr lang="en-US" dirty="0" err="1" smtClean="0">
                          <a:latin typeface="Courier New" panose="02070309020205020404" pitchFamily="49" charset="0"/>
                          <a:cs typeface="Courier New" panose="02070309020205020404" pitchFamily="49" charset="0"/>
                        </a:rPr>
                        <a:t>ex:Actor</a:t>
                      </a:r>
                      <a:r>
                        <a:rPr lang="en-US" dirty="0" smtClean="0">
                          <a:latin typeface="Courier New" panose="02070309020205020404" pitchFamily="49" charset="0"/>
                          <a:cs typeface="Courier New" panose="02070309020205020404" pitchFamily="49" charset="0"/>
                        </a:rPr>
                        <a:t>.</a:t>
                      </a:r>
                      <a:endParaRPr lang="en-US" dirty="0">
                        <a:solidFill>
                          <a:schemeClr val="bg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9" name="Table 8"/>
          <p:cNvGraphicFramePr>
            <a:graphicFrameLocks noGrp="1"/>
          </p:cNvGraphicFramePr>
          <p:nvPr>
            <p:extLst/>
          </p:nvPr>
        </p:nvGraphicFramePr>
        <p:xfrm>
          <a:off x="1127460" y="4033442"/>
          <a:ext cx="6768000" cy="396000"/>
        </p:xfrm>
        <a:graphic>
          <a:graphicData uri="http://schemas.openxmlformats.org/drawingml/2006/table">
            <a:tbl>
              <a:tblPr bandRow="1">
                <a:tableStyleId>{21E4AEA4-8DFA-4A89-87EB-49C32662AFE0}</a:tableStyleId>
              </a:tblPr>
              <a:tblGrid>
                <a:gridCol w="6768000"/>
              </a:tblGrid>
              <a:tr h="396000">
                <a:tc>
                  <a:txBody>
                    <a:bodyPr/>
                    <a:lstStyle/>
                    <a:p>
                      <a:pPr marL="360000"/>
                      <a:r>
                        <a:rPr lang="en-US" dirty="0" err="1" smtClean="0">
                          <a:latin typeface="Courier New" panose="02070309020205020404" pitchFamily="49" charset="0"/>
                          <a:cs typeface="Courier New" panose="02070309020205020404" pitchFamily="49" charset="0"/>
                        </a:rPr>
                        <a:t>ex:starsIn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rdfs:domain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ex:Actor</a:t>
                      </a:r>
                      <a:r>
                        <a:rPr lang="en-US" dirty="0" smtClean="0">
                          <a:latin typeface="Courier New" panose="02070309020205020404" pitchFamily="49" charset="0"/>
                          <a:cs typeface="Courier New" panose="02070309020205020404" pitchFamily="49" charset="0"/>
                        </a:rPr>
                        <a:t>.</a:t>
                      </a:r>
                      <a:endParaRPr lang="en-US"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18481378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RDF </a:t>
            </a:r>
            <a:r>
              <a:rPr lang="en-US" dirty="0" smtClean="0"/>
              <a:t>Schema (6)</a:t>
            </a:r>
            <a:endParaRPr lang="en-US" dirty="0"/>
          </a:p>
        </p:txBody>
      </p:sp>
      <p:sp>
        <p:nvSpPr>
          <p:cNvPr id="3" name="Content Placeholder 2"/>
          <p:cNvSpPr>
            <a:spLocks noGrp="1"/>
          </p:cNvSpPr>
          <p:nvPr>
            <p:ph idx="1"/>
          </p:nvPr>
        </p:nvSpPr>
        <p:spPr/>
        <p:txBody>
          <a:bodyPr>
            <a:noAutofit/>
          </a:bodyPr>
          <a:lstStyle/>
          <a:p>
            <a:r>
              <a:rPr lang="en-US" sz="2800" dirty="0" smtClean="0"/>
              <a:t>Similarly</a:t>
            </a:r>
          </a:p>
          <a:p>
            <a:endParaRPr lang="en-US" sz="2800" dirty="0"/>
          </a:p>
          <a:p>
            <a:r>
              <a:rPr lang="en-US" sz="2800" dirty="0" smtClean="0"/>
              <a:t>Produces</a:t>
            </a:r>
          </a:p>
          <a:p>
            <a:endParaRPr lang="en-US" sz="2400" dirty="0" smtClean="0"/>
          </a:p>
          <a:p>
            <a:endParaRPr lang="en-US" sz="1400" dirty="0"/>
          </a:p>
          <a:p>
            <a:r>
              <a:rPr lang="en-US" sz="2800" dirty="0" smtClean="0"/>
              <a:t>Domain </a:t>
            </a:r>
            <a:r>
              <a:rPr lang="en-US" sz="2800" dirty="0"/>
              <a:t>and </a:t>
            </a:r>
            <a:r>
              <a:rPr lang="en-US" sz="2800" dirty="0" smtClean="0"/>
              <a:t>range axioms</a:t>
            </a:r>
          </a:p>
          <a:p>
            <a:pPr lvl="1"/>
            <a:r>
              <a:rPr lang="en-US" sz="2400" dirty="0" smtClean="0"/>
              <a:t>Are not constraints </a:t>
            </a:r>
            <a:r>
              <a:rPr lang="en-US" sz="2400" dirty="0"/>
              <a:t>that data need to </a:t>
            </a:r>
            <a:r>
              <a:rPr lang="en-US" sz="2400" dirty="0" smtClean="0"/>
              <a:t>follow</a:t>
            </a:r>
          </a:p>
          <a:p>
            <a:pPr lvl="1"/>
            <a:r>
              <a:rPr lang="en-US" sz="2400" dirty="0" smtClean="0"/>
              <a:t>Function as rules </a:t>
            </a:r>
            <a:r>
              <a:rPr lang="en-US" sz="2400" dirty="0"/>
              <a:t>that lead to </a:t>
            </a:r>
            <a:r>
              <a:rPr lang="en-US" sz="2400" dirty="0" smtClean="0"/>
              <a:t>the production </a:t>
            </a:r>
            <a:r>
              <a:rPr lang="en-US" sz="2400" dirty="0"/>
              <a:t>of new triples and </a:t>
            </a:r>
            <a:r>
              <a:rPr lang="en-US" sz="2400" dirty="0" smtClean="0"/>
              <a:t>knowledge</a:t>
            </a:r>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86</a:t>
            </a:fld>
            <a:endParaRPr lang="en-US"/>
          </a:p>
        </p:txBody>
      </p:sp>
      <p:graphicFrame>
        <p:nvGraphicFramePr>
          <p:cNvPr id="5" name="Table 4"/>
          <p:cNvGraphicFramePr>
            <a:graphicFrameLocks noGrp="1"/>
          </p:cNvGraphicFramePr>
          <p:nvPr>
            <p:extLst/>
          </p:nvPr>
        </p:nvGraphicFramePr>
        <p:xfrm>
          <a:off x="1172616" y="3514731"/>
          <a:ext cx="5580000" cy="792480"/>
        </p:xfrm>
        <a:graphic>
          <a:graphicData uri="http://schemas.openxmlformats.org/drawingml/2006/table">
            <a:tbl>
              <a:tblPr bandRow="1">
                <a:tableStyleId>{21E4AEA4-8DFA-4A89-87EB-49C32662AFE0}</a:tableStyleId>
              </a:tblPr>
              <a:tblGrid>
                <a:gridCol w="5580000"/>
              </a:tblGrid>
              <a:tr h="370840">
                <a:tc>
                  <a:txBody>
                    <a:bodyPr/>
                    <a:lstStyle/>
                    <a:p>
                      <a:pPr marL="360000"/>
                      <a:r>
                        <a:rPr lang="en-US" sz="2000" dirty="0" err="1" smtClean="0">
                          <a:latin typeface="Courier New" panose="02070309020205020404" pitchFamily="49" charset="0"/>
                          <a:cs typeface="Courier New" panose="02070309020205020404" pitchFamily="49" charset="0"/>
                        </a:rPr>
                        <a:t>ex:starsIn</a:t>
                      </a:r>
                      <a:r>
                        <a:rPr lang="en-US" sz="2000" dirty="0" smtClean="0">
                          <a:latin typeface="Courier New" panose="02070309020205020404" pitchFamily="49" charset="0"/>
                          <a:cs typeface="Courier New" panose="02070309020205020404" pitchFamily="49" charset="0"/>
                        </a:rPr>
                        <a:t> </a:t>
                      </a:r>
                      <a:r>
                        <a:rPr lang="en-US" sz="2000" kern="1200" dirty="0" err="1" smtClean="0">
                          <a:solidFill>
                            <a:schemeClr val="dk1"/>
                          </a:solidFill>
                          <a:latin typeface="Courier New" panose="02070309020205020404" pitchFamily="49" charset="0"/>
                          <a:ea typeface="+mn-ea"/>
                          <a:cs typeface="Courier New" panose="02070309020205020404" pitchFamily="49" charset="0"/>
                        </a:rPr>
                        <a:t>rdfs:range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ex:Movie</a:t>
                      </a:r>
                      <a:r>
                        <a:rPr lang="en-US" sz="2000" dirty="0" smtClean="0">
                          <a:latin typeface="Courier New" panose="02070309020205020404" pitchFamily="49" charset="0"/>
                          <a:cs typeface="Courier New" panose="02070309020205020404" pitchFamily="49" charset="0"/>
                        </a:rPr>
                        <a:t>.</a:t>
                      </a:r>
                    </a:p>
                  </a:txBody>
                  <a:tcPr/>
                </a:tc>
              </a:tr>
              <a:tr h="370840">
                <a:tc>
                  <a:txBody>
                    <a:bodyPr/>
                    <a:lstStyle/>
                    <a:p>
                      <a:pPr marL="36000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Courier New" panose="02070309020205020404" pitchFamily="49" charset="0"/>
                          <a:cs typeface="Courier New" panose="02070309020205020404" pitchFamily="49" charset="0"/>
                        </a:rPr>
                        <a:t>ex:worldWarZ</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ex:Movie</a:t>
                      </a:r>
                      <a:r>
                        <a:rPr lang="en-US" sz="2000" dirty="0" smtClean="0">
                          <a:latin typeface="Courier New" panose="02070309020205020404" pitchFamily="49" charset="0"/>
                          <a:cs typeface="Courier New" panose="02070309020205020404" pitchFamily="49" charset="0"/>
                        </a:rPr>
                        <a:t>.</a:t>
                      </a:r>
                    </a:p>
                  </a:txBody>
                  <a:tcPr/>
                </a:tc>
              </a:tr>
            </a:tbl>
          </a:graphicData>
        </a:graphic>
      </p:graphicFrame>
      <p:graphicFrame>
        <p:nvGraphicFramePr>
          <p:cNvPr id="8" name="Table 7"/>
          <p:cNvGraphicFramePr>
            <a:graphicFrameLocks noGrp="1"/>
          </p:cNvGraphicFramePr>
          <p:nvPr>
            <p:extLst/>
          </p:nvPr>
        </p:nvGraphicFramePr>
        <p:xfrm>
          <a:off x="1172616" y="2344340"/>
          <a:ext cx="5580000" cy="396240"/>
        </p:xfrm>
        <a:graphic>
          <a:graphicData uri="http://schemas.openxmlformats.org/drawingml/2006/table">
            <a:tbl>
              <a:tblPr bandRow="1">
                <a:tableStyleId>{21E4AEA4-8DFA-4A89-87EB-49C32662AFE0}</a:tableStyleId>
              </a:tblPr>
              <a:tblGrid>
                <a:gridCol w="5580000"/>
              </a:tblGrid>
              <a:tr h="396000">
                <a:tc>
                  <a:txBody>
                    <a:bodyPr/>
                    <a:lstStyle/>
                    <a:p>
                      <a:pPr marL="360000"/>
                      <a:r>
                        <a:rPr lang="en-US" sz="2000" dirty="0" err="1" smtClean="0">
                          <a:latin typeface="Courier New" panose="02070309020205020404" pitchFamily="49" charset="0"/>
                          <a:cs typeface="Courier New" panose="02070309020205020404" pitchFamily="49" charset="0"/>
                        </a:rPr>
                        <a:t>ex:starsIn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rdfs:range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ex:Movie</a:t>
                      </a:r>
                      <a:r>
                        <a:rPr lang="en-US" sz="2000" dirty="0" smtClean="0">
                          <a:latin typeface="Courier New" panose="02070309020205020404" pitchFamily="49" charset="0"/>
                          <a:cs typeface="Courier New" panose="02070309020205020404" pitchFamily="49" charset="0"/>
                        </a:rPr>
                        <a:t>.</a:t>
                      </a:r>
                      <a:endParaRPr lang="en-US" sz="2000" dirty="0" smtClean="0">
                        <a:solidFill>
                          <a:schemeClr val="bg1"/>
                        </a:solidFill>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3636867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RDF </a:t>
            </a:r>
            <a:r>
              <a:rPr lang="en-US" dirty="0" smtClean="0"/>
              <a:t>Schema (7)</a:t>
            </a:r>
            <a:endParaRPr lang="en-US" dirty="0"/>
          </a:p>
        </p:txBody>
      </p:sp>
      <p:sp>
        <p:nvSpPr>
          <p:cNvPr id="3" name="Content Placeholder 2"/>
          <p:cNvSpPr>
            <a:spLocks noGrp="1"/>
          </p:cNvSpPr>
          <p:nvPr>
            <p:ph idx="1"/>
          </p:nvPr>
        </p:nvSpPr>
        <p:spPr/>
        <p:txBody>
          <a:bodyPr>
            <a:normAutofit/>
          </a:bodyPr>
          <a:lstStyle/>
          <a:p>
            <a:r>
              <a:rPr lang="en-US" sz="2800" dirty="0" smtClean="0"/>
              <a:t>Example</a:t>
            </a:r>
          </a:p>
          <a:p>
            <a:pPr lvl="1"/>
            <a:endParaRPr lang="en-US" sz="2400" dirty="0" smtClean="0"/>
          </a:p>
          <a:p>
            <a:pPr lvl="1"/>
            <a:r>
              <a:rPr lang="en-US" sz="2400" dirty="0" smtClean="0"/>
              <a:t>Infers:</a:t>
            </a:r>
          </a:p>
          <a:p>
            <a:pPr lvl="1"/>
            <a:endParaRPr lang="en-US" sz="2400" dirty="0" smtClean="0"/>
          </a:p>
          <a:p>
            <a:r>
              <a:rPr lang="en-US" sz="2800" dirty="0" smtClean="0"/>
              <a:t>An </a:t>
            </a:r>
            <a:r>
              <a:rPr lang="en-US" sz="2800" dirty="0"/>
              <a:t>individual entity </a:t>
            </a:r>
            <a:r>
              <a:rPr lang="en-US" sz="2800" dirty="0" smtClean="0"/>
              <a:t>can be a member </a:t>
            </a:r>
            <a:r>
              <a:rPr lang="en-US" sz="2800" dirty="0"/>
              <a:t>of both </a:t>
            </a:r>
            <a:r>
              <a:rPr lang="en-US" sz="2800" dirty="0" err="1">
                <a:cs typeface="Courier New" panose="02070309020205020404" pitchFamily="49" charset="0"/>
              </a:rPr>
              <a:t>ex:Actor</a:t>
            </a:r>
            <a:r>
              <a:rPr lang="en-US" sz="2800" dirty="0"/>
              <a:t> and </a:t>
            </a:r>
            <a:r>
              <a:rPr lang="en-US" sz="2800" dirty="0" err="1">
                <a:cs typeface="Courier New" panose="02070309020205020404" pitchFamily="49" charset="0"/>
              </a:rPr>
              <a:t>ex:Movie</a:t>
            </a:r>
            <a:r>
              <a:rPr lang="en-US" sz="2800" dirty="0"/>
              <a:t> </a:t>
            </a:r>
            <a:r>
              <a:rPr lang="en-US" sz="2800" dirty="0" smtClean="0"/>
              <a:t>classes</a:t>
            </a:r>
          </a:p>
          <a:p>
            <a:r>
              <a:rPr lang="en-US" sz="2800" dirty="0" smtClean="0"/>
              <a:t>Such </a:t>
            </a:r>
            <a:r>
              <a:rPr lang="en-US" sz="2800" dirty="0"/>
              <a:t>restrictions are met in more expressive </a:t>
            </a:r>
            <a:r>
              <a:rPr lang="en-US" sz="2800" dirty="0" smtClean="0"/>
              <a:t>ontology languages</a:t>
            </a:r>
            <a:r>
              <a:rPr lang="en-US" sz="2800" dirty="0"/>
              <a:t>, such as </a:t>
            </a:r>
            <a:r>
              <a:rPr lang="en-US" sz="2800" dirty="0" smtClean="0"/>
              <a:t>OWL</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87</a:t>
            </a:fld>
            <a:endParaRPr lang="en-US"/>
          </a:p>
        </p:txBody>
      </p:sp>
      <p:graphicFrame>
        <p:nvGraphicFramePr>
          <p:cNvPr id="6" name="Table 5"/>
          <p:cNvGraphicFramePr>
            <a:graphicFrameLocks noGrp="1"/>
          </p:cNvGraphicFramePr>
          <p:nvPr>
            <p:extLst/>
          </p:nvPr>
        </p:nvGraphicFramePr>
        <p:xfrm>
          <a:off x="1531143" y="2289675"/>
          <a:ext cx="7200000" cy="396240"/>
        </p:xfrm>
        <a:graphic>
          <a:graphicData uri="http://schemas.openxmlformats.org/drawingml/2006/table">
            <a:tbl>
              <a:tblPr bandRow="1">
                <a:tableStyleId>{21E4AEA4-8DFA-4A89-87EB-49C32662AFE0}</a:tableStyleId>
              </a:tblPr>
              <a:tblGrid>
                <a:gridCol w="7200000"/>
              </a:tblGrid>
              <a:tr h="370840">
                <a:tc>
                  <a:txBody>
                    <a:bodyPr/>
                    <a:lstStyle/>
                    <a:p>
                      <a:pPr marL="36000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err="1" smtClean="0">
                          <a:latin typeface="Courier New" panose="02070309020205020404" pitchFamily="49" charset="0"/>
                          <a:cs typeface="Courier New" panose="02070309020205020404" pitchFamily="49" charset="0"/>
                        </a:rPr>
                        <a:t>ex:georgeClooney</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ex:starsIn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ex:bradPitt</a:t>
                      </a:r>
                      <a:r>
                        <a:rPr lang="en-US" sz="2000" dirty="0" smtClean="0">
                          <a:latin typeface="Courier New" panose="02070309020205020404" pitchFamily="49" charset="0"/>
                          <a:cs typeface="Courier New" panose="02070309020205020404" pitchFamily="49" charset="0"/>
                        </a:rPr>
                        <a:t>.</a:t>
                      </a:r>
                      <a:endParaRPr lang="en-US" sz="2000" b="0" dirty="0" smtClean="0">
                        <a:solidFill>
                          <a:schemeClr val="tx1"/>
                        </a:solidFill>
                        <a:latin typeface="Courier New" panose="02070309020205020404" pitchFamily="49" charset="0"/>
                        <a:cs typeface="Courier New" panose="02070309020205020404" pitchFamily="49" charset="0"/>
                      </a:endParaRPr>
                    </a:p>
                  </a:txBody>
                  <a:tcPr/>
                </a:tc>
              </a:tr>
            </a:tbl>
          </a:graphicData>
        </a:graphic>
      </p:graphicFrame>
      <p:graphicFrame>
        <p:nvGraphicFramePr>
          <p:cNvPr id="7" name="Table 6"/>
          <p:cNvGraphicFramePr>
            <a:graphicFrameLocks noGrp="1"/>
          </p:cNvGraphicFramePr>
          <p:nvPr>
            <p:extLst/>
          </p:nvPr>
        </p:nvGraphicFramePr>
        <p:xfrm>
          <a:off x="1521498" y="3120696"/>
          <a:ext cx="7200000" cy="396240"/>
        </p:xfrm>
        <a:graphic>
          <a:graphicData uri="http://schemas.openxmlformats.org/drawingml/2006/table">
            <a:tbl>
              <a:tblPr bandRow="1">
                <a:tableStyleId>{21E4AEA4-8DFA-4A89-87EB-49C32662AFE0}</a:tableStyleId>
              </a:tblPr>
              <a:tblGrid>
                <a:gridCol w="7200000"/>
              </a:tblGrid>
              <a:tr h="370840">
                <a:tc>
                  <a:txBody>
                    <a:bodyPr/>
                    <a:lstStyle/>
                    <a:p>
                      <a:pPr marL="360000" lvl="1"/>
                      <a:r>
                        <a:rPr lang="en-US" sz="2000" dirty="0" err="1" smtClean="0">
                          <a:latin typeface="Courier New" panose="02070309020205020404" pitchFamily="49" charset="0"/>
                          <a:cs typeface="Courier New" panose="02070309020205020404" pitchFamily="49" charset="0"/>
                        </a:rPr>
                        <a:t>ex:bradPitt</a:t>
                      </a:r>
                      <a:r>
                        <a:rPr lang="en-US" sz="2000" dirty="0" smtClean="0">
                          <a:latin typeface="Courier New" panose="02070309020205020404" pitchFamily="49" charset="0"/>
                          <a:cs typeface="Courier New" panose="02070309020205020404" pitchFamily="49" charset="0"/>
                        </a:rPr>
                        <a:t> rdf:type </a:t>
                      </a:r>
                      <a:r>
                        <a:rPr lang="en-US" sz="2000" dirty="0" err="1" smtClean="0">
                          <a:latin typeface="Courier New" panose="02070309020205020404" pitchFamily="49" charset="0"/>
                          <a:cs typeface="Courier New" panose="02070309020205020404" pitchFamily="49" charset="0"/>
                        </a:rPr>
                        <a:t>ex:Movie</a:t>
                      </a:r>
                      <a:r>
                        <a:rPr lang="en-US" sz="2000" dirty="0" smtClean="0">
                          <a:latin typeface="Courier New" panose="02070309020205020404" pitchFamily="49" charset="0"/>
                          <a:cs typeface="Courier New" panose="02070309020205020404" pitchFamily="49" charset="0"/>
                        </a:rPr>
                        <a:t>.</a:t>
                      </a:r>
                    </a:p>
                  </a:txBody>
                  <a:tcPr/>
                </a:tc>
              </a:tr>
            </a:tbl>
          </a:graphicData>
        </a:graphic>
      </p:graphicFrame>
    </p:spTree>
    <p:extLst>
      <p:ext uri="{BB962C8B-B14F-4D97-AF65-F5344CB8AC3E}">
        <p14:creationId xmlns:p14="http://schemas.microsoft.com/office/powerpoint/2010/main" val="3414434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Reification (1)</a:t>
            </a:r>
            <a:endParaRPr lang="en-US" dirty="0"/>
          </a:p>
        </p:txBody>
      </p:sp>
      <p:sp>
        <p:nvSpPr>
          <p:cNvPr id="3" name="Content Placeholder 2"/>
          <p:cNvSpPr>
            <a:spLocks noGrp="1"/>
          </p:cNvSpPr>
          <p:nvPr>
            <p:ph idx="1"/>
          </p:nvPr>
        </p:nvSpPr>
        <p:spPr/>
        <p:txBody>
          <a:bodyPr>
            <a:normAutofit/>
          </a:bodyPr>
          <a:lstStyle/>
          <a:p>
            <a:r>
              <a:rPr lang="en-US" sz="2800" dirty="0" smtClean="0"/>
              <a:t>Statements </a:t>
            </a:r>
            <a:r>
              <a:rPr lang="en-US" sz="2800" dirty="0"/>
              <a:t>about other RDF statements</a:t>
            </a:r>
          </a:p>
          <a:p>
            <a:r>
              <a:rPr lang="en-US" sz="2800" dirty="0" smtClean="0"/>
              <a:t>Ability </a:t>
            </a:r>
            <a:r>
              <a:rPr lang="en-US" sz="2800" dirty="0"/>
              <a:t>to treat </a:t>
            </a:r>
            <a:r>
              <a:rPr lang="en-US" sz="2800" dirty="0" smtClean="0"/>
              <a:t>an RDF </a:t>
            </a:r>
            <a:r>
              <a:rPr lang="en-US" sz="2800" dirty="0"/>
              <a:t>statement as an RDF </a:t>
            </a:r>
            <a:r>
              <a:rPr lang="en-US" sz="2800" dirty="0" smtClean="0"/>
              <a:t>resource</a:t>
            </a:r>
          </a:p>
          <a:p>
            <a:pPr lvl="1"/>
            <a:r>
              <a:rPr lang="en-US" sz="2400" dirty="0" smtClean="0"/>
              <a:t>Make </a:t>
            </a:r>
            <a:r>
              <a:rPr lang="en-US" sz="2400" dirty="0"/>
              <a:t>assertions about that </a:t>
            </a:r>
            <a:r>
              <a:rPr lang="en-US" sz="2400" dirty="0" smtClean="0"/>
              <a:t>statement</a:t>
            </a:r>
          </a:p>
          <a:p>
            <a:endParaRPr lang="en-US" sz="2400" dirty="0"/>
          </a:p>
          <a:p>
            <a:r>
              <a:rPr lang="en-US" sz="2800" dirty="0" smtClean="0"/>
              <a:t>Becomes:</a:t>
            </a:r>
          </a:p>
        </p:txBody>
      </p:sp>
      <p:sp>
        <p:nvSpPr>
          <p:cNvPr id="7" name="Date Placeholder 6"/>
          <p:cNvSpPr>
            <a:spLocks noGrp="1"/>
          </p:cNvSpPr>
          <p:nvPr>
            <p:ph type="dt" sz="half" idx="10"/>
          </p:nvPr>
        </p:nvSpPr>
        <p:spPr/>
        <p:txBody>
          <a:bodyPr/>
          <a:lstStyle/>
          <a:p>
            <a:r>
              <a:rPr lang="en-US" smtClean="0"/>
              <a:t>Chapter 2</a:t>
            </a:r>
            <a:endParaRPr lang="en-US"/>
          </a:p>
        </p:txBody>
      </p:sp>
      <p:sp>
        <p:nvSpPr>
          <p:cNvPr id="8" name="Footer Placeholder 7"/>
          <p:cNvSpPr>
            <a:spLocks noGrp="1"/>
          </p:cNvSpPr>
          <p:nvPr>
            <p:ph type="ftr" sz="quarter" idx="11"/>
          </p:nvPr>
        </p:nvSpPr>
        <p:spPr/>
        <p:txBody>
          <a:bodyPr/>
          <a:lstStyle/>
          <a:p>
            <a:r>
              <a:rPr lang="en-US" smtClean="0"/>
              <a:t>Materializing the Web of Linked Data</a:t>
            </a:r>
            <a:endParaRPr lang="en-US"/>
          </a:p>
        </p:txBody>
      </p:sp>
      <p:sp>
        <p:nvSpPr>
          <p:cNvPr id="6" name="Slide Number Placeholder 5"/>
          <p:cNvSpPr>
            <a:spLocks noGrp="1"/>
          </p:cNvSpPr>
          <p:nvPr>
            <p:ph type="sldNum" sz="quarter" idx="12"/>
          </p:nvPr>
        </p:nvSpPr>
        <p:spPr/>
        <p:txBody>
          <a:bodyPr/>
          <a:lstStyle/>
          <a:p>
            <a:fld id="{93ECB2FE-F275-4179-BB2C-35EE9387AA7C}" type="slidenum">
              <a:rPr lang="en-US" smtClean="0"/>
              <a:pPr/>
              <a:t>88</a:t>
            </a:fld>
            <a:endParaRPr lang="en-US"/>
          </a:p>
        </p:txBody>
      </p:sp>
      <p:graphicFrame>
        <p:nvGraphicFramePr>
          <p:cNvPr id="4" name="Table 3"/>
          <p:cNvGraphicFramePr>
            <a:graphicFrameLocks noGrp="1"/>
          </p:cNvGraphicFramePr>
          <p:nvPr>
            <p:extLst/>
          </p:nvPr>
        </p:nvGraphicFramePr>
        <p:xfrm>
          <a:off x="928510" y="3383846"/>
          <a:ext cx="9186333" cy="396240"/>
        </p:xfrm>
        <a:graphic>
          <a:graphicData uri="http://schemas.openxmlformats.org/drawingml/2006/table">
            <a:tbl>
              <a:tblPr bandRow="1">
                <a:tableStyleId>{21E4AEA4-8DFA-4A89-87EB-49C32662AFE0}</a:tableStyleId>
              </a:tblPr>
              <a:tblGrid>
                <a:gridCol w="9186333"/>
              </a:tblGrid>
              <a:tr h="370840">
                <a:tc>
                  <a:txBody>
                    <a:bodyPr/>
                    <a:lstStyle/>
                    <a:p>
                      <a:r>
                        <a:rPr lang="en-US" sz="2000" dirty="0" smtClean="0">
                          <a:latin typeface="Courier New" panose="02070309020205020404" pitchFamily="49" charset="0"/>
                          <a:cs typeface="Courier New" panose="02070309020205020404" pitchFamily="49" charset="0"/>
                        </a:rPr>
                        <a:t>&lt;http://www.example.org/person/1&gt; </a:t>
                      </a:r>
                      <a:r>
                        <a:rPr lang="en-US" sz="2000" dirty="0" err="1" smtClean="0">
                          <a:latin typeface="Courier New" panose="02070309020205020404" pitchFamily="49" charset="0"/>
                          <a:cs typeface="Courier New" panose="02070309020205020404" pitchFamily="49" charset="0"/>
                        </a:rPr>
                        <a:t>foaf:name</a:t>
                      </a:r>
                      <a:r>
                        <a:rPr lang="en-US" sz="2000" dirty="0" smtClean="0">
                          <a:latin typeface="Courier New" panose="02070309020205020404" pitchFamily="49" charset="0"/>
                          <a:cs typeface="Courier New" panose="02070309020205020404" pitchFamily="49" charset="0"/>
                        </a:rPr>
                        <a:t> "Brad Pitt " .</a:t>
                      </a:r>
                    </a:p>
                  </a:txBody>
                  <a:tcPr/>
                </a:tc>
              </a:tr>
            </a:tbl>
          </a:graphicData>
        </a:graphic>
      </p:graphicFrame>
      <p:graphicFrame>
        <p:nvGraphicFramePr>
          <p:cNvPr id="5" name="Table 4"/>
          <p:cNvGraphicFramePr>
            <a:graphicFrameLocks noGrp="1"/>
          </p:cNvGraphicFramePr>
          <p:nvPr>
            <p:extLst/>
          </p:nvPr>
        </p:nvGraphicFramePr>
        <p:xfrm>
          <a:off x="936976" y="4484513"/>
          <a:ext cx="9200445" cy="1584960"/>
        </p:xfrm>
        <a:graphic>
          <a:graphicData uri="http://schemas.openxmlformats.org/drawingml/2006/table">
            <a:tbl>
              <a:tblPr bandRow="1">
                <a:tableStyleId>{21E4AEA4-8DFA-4A89-87EB-49C32662AFE0}</a:tableStyleId>
              </a:tblPr>
              <a:tblGrid>
                <a:gridCol w="9200445"/>
              </a:tblGrid>
              <a:tr h="0">
                <a:tc>
                  <a:txBody>
                    <a:bodyPr/>
                    <a:lstStyle/>
                    <a:p>
                      <a:r>
                        <a:rPr lang="en-US" sz="2000" dirty="0" smtClean="0">
                          <a:latin typeface="Courier New" panose="02070309020205020404" pitchFamily="49" charset="0"/>
                          <a:cs typeface="Courier New" panose="02070309020205020404" pitchFamily="49" charset="0"/>
                        </a:rPr>
                        <a:t>&lt;http://www.example.org/statement/5&gt; a </a:t>
                      </a:r>
                      <a:r>
                        <a:rPr lang="en-US" sz="2000" dirty="0" err="1" smtClean="0">
                          <a:latin typeface="Courier New" panose="02070309020205020404" pitchFamily="49" charset="0"/>
                          <a:cs typeface="Courier New" panose="02070309020205020404" pitchFamily="49" charset="0"/>
                        </a:rPr>
                        <a:t>rdf:Statement</a:t>
                      </a:r>
                      <a:r>
                        <a:rPr lang="en-US" sz="2000" dirty="0" smtClean="0">
                          <a:latin typeface="Courier New" panose="02070309020205020404" pitchFamily="49" charset="0"/>
                          <a:cs typeface="Courier New" panose="02070309020205020404" pitchFamily="49" charset="0"/>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rdf:subject</a:t>
                      </a:r>
                      <a:r>
                        <a:rPr lang="en-US" sz="2000" dirty="0" smtClean="0">
                          <a:latin typeface="Courier New" panose="02070309020205020404" pitchFamily="49" charset="0"/>
                          <a:cs typeface="Courier New" panose="02070309020205020404" pitchFamily="49" charset="0"/>
                        </a:rPr>
                        <a:t> &lt;http://www.example.org/person/1&gt;;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rdf:predicate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foaf:name</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rdf:object</a:t>
                      </a:r>
                      <a:r>
                        <a:rPr lang="en-US" sz="2000" dirty="0" smtClean="0">
                          <a:latin typeface="Courier New" panose="02070309020205020404" pitchFamily="49" charset="0"/>
                          <a:cs typeface="Courier New" panose="02070309020205020404" pitchFamily="49" charset="0"/>
                        </a:rPr>
                        <a:t> "Brad Pitt".</a:t>
                      </a:r>
                      <a:endParaRPr lang="en-US" sz="20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428066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Reification (2)</a:t>
            </a:r>
            <a:endParaRPr lang="en-US" dirty="0"/>
          </a:p>
        </p:txBody>
      </p:sp>
      <p:sp>
        <p:nvSpPr>
          <p:cNvPr id="3" name="Content Placeholder 2"/>
          <p:cNvSpPr>
            <a:spLocks noGrp="1"/>
          </p:cNvSpPr>
          <p:nvPr>
            <p:ph idx="1"/>
          </p:nvPr>
        </p:nvSpPr>
        <p:spPr/>
        <p:txBody>
          <a:bodyPr>
            <a:normAutofit/>
          </a:bodyPr>
          <a:lstStyle/>
          <a:p>
            <a:r>
              <a:rPr lang="en-US" sz="3200" dirty="0" smtClean="0"/>
              <a:t>Useful </a:t>
            </a:r>
            <a:r>
              <a:rPr lang="en-US" sz="3200" dirty="0"/>
              <a:t>when referring to an RDF triple in order </a:t>
            </a:r>
            <a:r>
              <a:rPr lang="en-US" sz="3200" dirty="0" smtClean="0"/>
              <a:t>to</a:t>
            </a:r>
          </a:p>
          <a:p>
            <a:pPr lvl="1"/>
            <a:r>
              <a:rPr lang="en-US" sz="2800" dirty="0" smtClean="0"/>
              <a:t>Describe properties that </a:t>
            </a:r>
            <a:r>
              <a:rPr lang="en-US" sz="2800" dirty="0"/>
              <a:t>apply to </a:t>
            </a:r>
            <a:r>
              <a:rPr lang="en-US" sz="2800" dirty="0" smtClean="0"/>
              <a:t>it</a:t>
            </a:r>
          </a:p>
          <a:p>
            <a:pPr lvl="2"/>
            <a:r>
              <a:rPr lang="en-US" sz="2400" dirty="0" smtClean="0"/>
              <a:t>e.g</a:t>
            </a:r>
            <a:r>
              <a:rPr lang="en-US" sz="2400" dirty="0"/>
              <a:t>. </a:t>
            </a:r>
            <a:r>
              <a:rPr lang="en-US" sz="2400" dirty="0" smtClean="0"/>
              <a:t>provenance </a:t>
            </a:r>
            <a:r>
              <a:rPr lang="en-US" sz="2400" dirty="0"/>
              <a:t>or </a:t>
            </a:r>
            <a:r>
              <a:rPr lang="en-US" sz="2400" dirty="0" smtClean="0"/>
              <a:t>trust</a:t>
            </a:r>
          </a:p>
          <a:p>
            <a:pPr lvl="1"/>
            <a:r>
              <a:rPr lang="en-US" sz="2800" dirty="0" smtClean="0"/>
              <a:t>E.g. assign </a:t>
            </a:r>
            <a:r>
              <a:rPr lang="en-US" sz="2800" dirty="0"/>
              <a:t>a trust level of </a:t>
            </a:r>
            <a:r>
              <a:rPr lang="en-US" sz="2800" dirty="0" smtClean="0"/>
              <a:t>0.8</a:t>
            </a:r>
          </a:p>
        </p:txBody>
      </p:sp>
      <p:sp>
        <p:nvSpPr>
          <p:cNvPr id="6" name="Date Placeholder 5"/>
          <p:cNvSpPr>
            <a:spLocks noGrp="1"/>
          </p:cNvSpPr>
          <p:nvPr>
            <p:ph type="dt" sz="half" idx="10"/>
          </p:nvPr>
        </p:nvSpPr>
        <p:spPr/>
        <p:txBody>
          <a:bodyPr/>
          <a:lstStyle/>
          <a:p>
            <a:r>
              <a:rPr lang="en-US" smtClean="0"/>
              <a:t>Chapter 2</a:t>
            </a:r>
            <a:endParaRPr lang="en-US"/>
          </a:p>
        </p:txBody>
      </p:sp>
      <p:sp>
        <p:nvSpPr>
          <p:cNvPr id="7" name="Footer Placeholder 6"/>
          <p:cNvSpPr>
            <a:spLocks noGrp="1"/>
          </p:cNvSpPr>
          <p:nvPr>
            <p:ph type="ftr" sz="quarter" idx="11"/>
          </p:nvPr>
        </p:nvSpPr>
        <p:spPr/>
        <p:txBody>
          <a:bodyPr/>
          <a:lstStyle/>
          <a:p>
            <a:r>
              <a:rPr lang="en-US" smtClean="0"/>
              <a:t>Materializing the Web of Linked Data</a:t>
            </a:r>
            <a:endParaRPr lang="en-US"/>
          </a:p>
        </p:txBody>
      </p:sp>
      <p:sp>
        <p:nvSpPr>
          <p:cNvPr id="5" name="Slide Number Placeholder 4"/>
          <p:cNvSpPr>
            <a:spLocks noGrp="1"/>
          </p:cNvSpPr>
          <p:nvPr>
            <p:ph type="sldNum" sz="quarter" idx="12"/>
          </p:nvPr>
        </p:nvSpPr>
        <p:spPr/>
        <p:txBody>
          <a:bodyPr/>
          <a:lstStyle/>
          <a:p>
            <a:fld id="{93ECB2FE-F275-4179-BB2C-35EE9387AA7C}" type="slidenum">
              <a:rPr lang="en-US" smtClean="0"/>
              <a:pPr/>
              <a:t>89</a:t>
            </a:fld>
            <a:endParaRPr lang="en-US"/>
          </a:p>
        </p:txBody>
      </p:sp>
      <p:graphicFrame>
        <p:nvGraphicFramePr>
          <p:cNvPr id="4" name="Table 3"/>
          <p:cNvGraphicFramePr>
            <a:graphicFrameLocks noGrp="1"/>
          </p:cNvGraphicFramePr>
          <p:nvPr>
            <p:extLst/>
          </p:nvPr>
        </p:nvGraphicFramePr>
        <p:xfrm>
          <a:off x="925688" y="3728319"/>
          <a:ext cx="10272889" cy="396240"/>
        </p:xfrm>
        <a:graphic>
          <a:graphicData uri="http://schemas.openxmlformats.org/drawingml/2006/table">
            <a:tbl>
              <a:tblPr bandRow="1">
                <a:tableStyleId>{21E4AEA4-8DFA-4A89-87EB-49C32662AFE0}</a:tableStyleId>
              </a:tblPr>
              <a:tblGrid>
                <a:gridCol w="10272889"/>
              </a:tblGrid>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urier New" panose="02070309020205020404" pitchFamily="49" charset="0"/>
                          <a:cs typeface="Courier New" panose="02070309020205020404" pitchFamily="49" charset="0"/>
                        </a:rPr>
                        <a:t>&lt;http://www.example.org/statement/5&gt; </a:t>
                      </a:r>
                      <a:r>
                        <a:rPr lang="en-US" sz="2000" dirty="0" err="1" smtClean="0">
                          <a:latin typeface="Courier New" panose="02070309020205020404" pitchFamily="49" charset="0"/>
                          <a:cs typeface="Courier New" panose="02070309020205020404" pitchFamily="49" charset="0"/>
                        </a:rPr>
                        <a:t>ex:hasTrust</a:t>
                      </a:r>
                      <a:r>
                        <a:rPr lang="en-US" sz="2000" dirty="0" smtClean="0">
                          <a:latin typeface="Courier New" panose="02070309020205020404" pitchFamily="49" charset="0"/>
                          <a:cs typeface="Courier New" panose="02070309020205020404" pitchFamily="49" charset="0"/>
                        </a:rPr>
                        <a:t> "0.8"^^</a:t>
                      </a:r>
                      <a:r>
                        <a:rPr lang="en-US" sz="2000" dirty="0" err="1" smtClean="0">
                          <a:latin typeface="Courier New" panose="02070309020205020404" pitchFamily="49" charset="0"/>
                          <a:cs typeface="Courier New" panose="02070309020205020404" pitchFamily="49" charset="0"/>
                        </a:rPr>
                        <a:t>xsd:float</a:t>
                      </a:r>
                      <a:r>
                        <a:rPr lang="en-US" sz="2000" dirty="0" smtClean="0">
                          <a:latin typeface="Courier New" panose="02070309020205020404" pitchFamily="49" charset="0"/>
                          <a:cs typeface="Courier New" panose="02070309020205020404" pitchFamily="49" charset="0"/>
                        </a:rPr>
                        <a:t>.</a:t>
                      </a:r>
                    </a:p>
                  </a:txBody>
                  <a:tcPr/>
                </a:tc>
              </a:tr>
            </a:tbl>
          </a:graphicData>
        </a:graphic>
      </p:graphicFrame>
    </p:spTree>
    <p:extLst>
      <p:ext uri="{BB962C8B-B14F-4D97-AF65-F5344CB8AC3E}">
        <p14:creationId xmlns:p14="http://schemas.microsoft.com/office/powerpoint/2010/main" val="878278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Semantic Web? (3)</a:t>
            </a:r>
            <a:endParaRPr lang="en-US" dirty="0"/>
          </a:p>
        </p:txBody>
      </p:sp>
      <p:sp>
        <p:nvSpPr>
          <p:cNvPr id="3" name="Content Placeholder 2"/>
          <p:cNvSpPr>
            <a:spLocks noGrp="1"/>
          </p:cNvSpPr>
          <p:nvPr>
            <p:ph idx="1"/>
          </p:nvPr>
        </p:nvSpPr>
        <p:spPr/>
        <p:txBody>
          <a:bodyPr>
            <a:normAutofit/>
          </a:bodyPr>
          <a:lstStyle/>
          <a:p>
            <a:r>
              <a:rPr lang="en-US" sz="3200" dirty="0" smtClean="0"/>
              <a:t>Web of Data</a:t>
            </a:r>
          </a:p>
          <a:p>
            <a:pPr lvl="1"/>
            <a:r>
              <a:rPr lang="en-US" sz="2800" dirty="0" smtClean="0"/>
              <a:t>An </a:t>
            </a:r>
            <a:r>
              <a:rPr lang="en-US" sz="2800" dirty="0"/>
              <a:t>emerging web of interconnected published datasets in the form of Linked </a:t>
            </a:r>
            <a:r>
              <a:rPr lang="en-US" sz="2800" dirty="0" smtClean="0"/>
              <a:t>Data</a:t>
            </a:r>
          </a:p>
          <a:p>
            <a:pPr lvl="1"/>
            <a:r>
              <a:rPr lang="en-US" sz="2800" dirty="0"/>
              <a:t>Implements the Semantic Web vision</a:t>
            </a:r>
          </a:p>
          <a:p>
            <a:pPr lvl="1"/>
            <a:endParaRPr lang="en-US" sz="2800" dirty="0" smtClean="0"/>
          </a:p>
          <a:p>
            <a:pPr lvl="1"/>
            <a:endParaRPr lang="en-US" sz="2800" dirty="0"/>
          </a:p>
        </p:txBody>
      </p:sp>
      <p:sp>
        <p:nvSpPr>
          <p:cNvPr id="5" name="Date Placeholder 4"/>
          <p:cNvSpPr>
            <a:spLocks noGrp="1"/>
          </p:cNvSpPr>
          <p:nvPr>
            <p:ph type="dt" sz="half" idx="10"/>
          </p:nvPr>
        </p:nvSpPr>
        <p:spPr/>
        <p:txBody>
          <a:bodyPr/>
          <a:lstStyle/>
          <a:p>
            <a:r>
              <a:rPr lang="en-US" smtClean="0"/>
              <a:t>Chapter 1</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DE3829F2-FB2F-4D39-9255-3F895459FD56}" type="slidenum">
              <a:rPr lang="en-US" smtClean="0"/>
              <a:t>9</a:t>
            </a:fld>
            <a:endParaRPr lang="en-US"/>
          </a:p>
        </p:txBody>
      </p:sp>
    </p:spTree>
    <p:extLst>
      <p:ext uri="{BB962C8B-B14F-4D97-AF65-F5344CB8AC3E}">
        <p14:creationId xmlns:p14="http://schemas.microsoft.com/office/powerpoint/2010/main" val="5182358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(1)</a:t>
            </a:r>
            <a:endParaRPr lang="en-US" dirty="0"/>
          </a:p>
        </p:txBody>
      </p:sp>
      <p:sp>
        <p:nvSpPr>
          <p:cNvPr id="3" name="Content Placeholder 2"/>
          <p:cNvSpPr>
            <a:spLocks noGrp="1"/>
          </p:cNvSpPr>
          <p:nvPr>
            <p:ph idx="1"/>
          </p:nvPr>
        </p:nvSpPr>
        <p:spPr/>
        <p:txBody>
          <a:bodyPr>
            <a:noAutofit/>
          </a:bodyPr>
          <a:lstStyle/>
          <a:p>
            <a:r>
              <a:rPr lang="en-US" sz="3200" dirty="0" err="1" smtClean="0"/>
              <a:t>rdfs:Resource</a:t>
            </a:r>
            <a:endParaRPr lang="en-US" sz="3200" dirty="0" smtClean="0"/>
          </a:p>
          <a:p>
            <a:pPr lvl="1"/>
            <a:r>
              <a:rPr lang="en-US" sz="2800" dirty="0"/>
              <a:t>All things described by RDF are instances of the class </a:t>
            </a:r>
            <a:r>
              <a:rPr lang="en-US" sz="2800" dirty="0" err="1" smtClean="0"/>
              <a:t>rdfs:Resource</a:t>
            </a:r>
            <a:endParaRPr lang="en-US" sz="2800" dirty="0" smtClean="0"/>
          </a:p>
          <a:p>
            <a:pPr lvl="1"/>
            <a:r>
              <a:rPr lang="en-US" sz="2800" dirty="0" smtClean="0"/>
              <a:t>All classes </a:t>
            </a:r>
            <a:r>
              <a:rPr lang="en-US" sz="2800" dirty="0"/>
              <a:t>are subclasses of this class, which is an instance of </a:t>
            </a:r>
            <a:r>
              <a:rPr lang="en-US" sz="2800" dirty="0" err="1" smtClean="0"/>
              <a:t>rdfs:Class</a:t>
            </a:r>
            <a:endParaRPr lang="en-US" sz="2800" dirty="0" smtClean="0"/>
          </a:p>
          <a:p>
            <a:r>
              <a:rPr lang="en-US" sz="3200" dirty="0" err="1" smtClean="0"/>
              <a:t>rdfs:Literal</a:t>
            </a:r>
            <a:endParaRPr lang="en-US" sz="3200" dirty="0" smtClean="0"/>
          </a:p>
          <a:p>
            <a:pPr lvl="1"/>
            <a:r>
              <a:rPr lang="en-US" sz="2800" dirty="0"/>
              <a:t>The class of all </a:t>
            </a:r>
            <a:r>
              <a:rPr lang="en-US" sz="2800" dirty="0" smtClean="0"/>
              <a:t>literals</a:t>
            </a:r>
          </a:p>
          <a:p>
            <a:pPr lvl="1"/>
            <a:r>
              <a:rPr lang="en-US" sz="2800" dirty="0" smtClean="0"/>
              <a:t>An </a:t>
            </a:r>
            <a:r>
              <a:rPr lang="en-US" sz="2800" dirty="0"/>
              <a:t>instance of </a:t>
            </a:r>
            <a:r>
              <a:rPr lang="en-US" sz="2800" dirty="0" err="1" smtClean="0"/>
              <a:t>rdfs:Class</a:t>
            </a:r>
            <a:endParaRPr lang="en-US" sz="2800" dirty="0" smtClean="0"/>
          </a:p>
          <a:p>
            <a:pPr lvl="1"/>
            <a:r>
              <a:rPr lang="en-US" sz="2800" dirty="0" smtClean="0"/>
              <a:t>Literals are represented </a:t>
            </a:r>
            <a:r>
              <a:rPr lang="en-US" sz="2800" dirty="0"/>
              <a:t>as strings but they can be of any XSD </a:t>
            </a:r>
            <a:r>
              <a:rPr lang="en-US" sz="2800" dirty="0" smtClean="0"/>
              <a:t>datatype</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90</a:t>
            </a:fld>
            <a:endParaRPr lang="en-US"/>
          </a:p>
        </p:txBody>
      </p:sp>
    </p:spTree>
    <p:extLst>
      <p:ext uri="{BB962C8B-B14F-4D97-AF65-F5344CB8AC3E}">
        <p14:creationId xmlns:p14="http://schemas.microsoft.com/office/powerpoint/2010/main" val="41863832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(2)</a:t>
            </a:r>
            <a:endParaRPr lang="en-US" dirty="0"/>
          </a:p>
        </p:txBody>
      </p:sp>
      <p:sp>
        <p:nvSpPr>
          <p:cNvPr id="3" name="Content Placeholder 2"/>
          <p:cNvSpPr>
            <a:spLocks noGrp="1"/>
          </p:cNvSpPr>
          <p:nvPr>
            <p:ph idx="1"/>
          </p:nvPr>
        </p:nvSpPr>
        <p:spPr/>
        <p:txBody>
          <a:bodyPr>
            <a:normAutofit/>
          </a:bodyPr>
          <a:lstStyle/>
          <a:p>
            <a:r>
              <a:rPr lang="en-US" sz="3200" dirty="0" err="1"/>
              <a:t>rdfs:langString</a:t>
            </a:r>
            <a:endParaRPr lang="en-US" sz="3200" dirty="0"/>
          </a:p>
          <a:p>
            <a:pPr lvl="1"/>
            <a:r>
              <a:rPr lang="en-US" sz="2800" dirty="0"/>
              <a:t>The class of language-tagged string values</a:t>
            </a:r>
          </a:p>
          <a:p>
            <a:pPr lvl="1"/>
            <a:r>
              <a:rPr lang="en-US" sz="2800" dirty="0"/>
              <a:t>It is a subclass of </a:t>
            </a:r>
            <a:r>
              <a:rPr lang="en-US" sz="2800" dirty="0" err="1"/>
              <a:t>rdfs:Literal</a:t>
            </a:r>
            <a:r>
              <a:rPr lang="en-US" sz="2800" dirty="0"/>
              <a:t> and an instance of </a:t>
            </a:r>
            <a:r>
              <a:rPr lang="en-US" sz="2800" dirty="0" err="1"/>
              <a:t>rdfs:Datatype</a:t>
            </a:r>
            <a:endParaRPr lang="en-US" sz="2800" dirty="0"/>
          </a:p>
          <a:p>
            <a:pPr lvl="1"/>
            <a:r>
              <a:rPr lang="en-US" sz="2800" dirty="0"/>
              <a:t>Example: "foo"@</a:t>
            </a:r>
            <a:r>
              <a:rPr lang="en-US" sz="2800" dirty="0" err="1"/>
              <a:t>en</a:t>
            </a:r>
            <a:endParaRPr lang="en-US" sz="2800" dirty="0"/>
          </a:p>
          <a:p>
            <a:r>
              <a:rPr lang="en-US" sz="3200" dirty="0" err="1" smtClean="0"/>
              <a:t>rdfs:Class</a:t>
            </a:r>
            <a:endParaRPr lang="en-US" sz="3200" dirty="0"/>
          </a:p>
          <a:p>
            <a:pPr lvl="1"/>
            <a:r>
              <a:rPr lang="en-US" sz="2800" dirty="0"/>
              <a:t>The class of all classes, i.e. the class of all resources that are RDF </a:t>
            </a:r>
            <a:r>
              <a:rPr lang="en-US" sz="2800" dirty="0" smtClean="0"/>
              <a:t>classes</a:t>
            </a:r>
          </a:p>
          <a:p>
            <a:endParaRPr lang="en-US" sz="36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91</a:t>
            </a:fld>
            <a:endParaRPr lang="en-US"/>
          </a:p>
        </p:txBody>
      </p:sp>
    </p:spTree>
    <p:extLst>
      <p:ext uri="{BB962C8B-B14F-4D97-AF65-F5344CB8AC3E}">
        <p14:creationId xmlns:p14="http://schemas.microsoft.com/office/powerpoint/2010/main" val="28666430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(3)</a:t>
            </a:r>
            <a:endParaRPr lang="en-US" dirty="0"/>
          </a:p>
        </p:txBody>
      </p:sp>
      <p:sp>
        <p:nvSpPr>
          <p:cNvPr id="3" name="Content Placeholder 2"/>
          <p:cNvSpPr>
            <a:spLocks noGrp="1"/>
          </p:cNvSpPr>
          <p:nvPr>
            <p:ph idx="1"/>
          </p:nvPr>
        </p:nvSpPr>
        <p:spPr/>
        <p:txBody>
          <a:bodyPr>
            <a:noAutofit/>
          </a:bodyPr>
          <a:lstStyle/>
          <a:p>
            <a:r>
              <a:rPr lang="en-US" sz="3200" dirty="0" err="1"/>
              <a:t>rdfs:Datatype</a:t>
            </a:r>
            <a:endParaRPr lang="en-US" sz="3200" dirty="0"/>
          </a:p>
          <a:p>
            <a:pPr lvl="1"/>
            <a:r>
              <a:rPr lang="en-US" sz="2800" dirty="0"/>
              <a:t>The class of all the data types</a:t>
            </a:r>
          </a:p>
          <a:p>
            <a:pPr lvl="1"/>
            <a:r>
              <a:rPr lang="en-US" sz="2800" dirty="0"/>
              <a:t>An instance but also a subclass of </a:t>
            </a:r>
            <a:r>
              <a:rPr lang="en-US" sz="2800" dirty="0" err="1"/>
              <a:t>rdfs:Class</a:t>
            </a:r>
            <a:endParaRPr lang="en-US" sz="2800" dirty="0"/>
          </a:p>
          <a:p>
            <a:pPr lvl="1"/>
            <a:r>
              <a:rPr lang="en-US" sz="2800" dirty="0"/>
              <a:t>Every instance of </a:t>
            </a:r>
            <a:r>
              <a:rPr lang="en-US" sz="2800" dirty="0" err="1"/>
              <a:t>rdfs:Datatype</a:t>
            </a:r>
            <a:r>
              <a:rPr lang="en-US" sz="2800" dirty="0"/>
              <a:t> is also a subclass of </a:t>
            </a:r>
            <a:r>
              <a:rPr lang="en-US" sz="2800" dirty="0" err="1"/>
              <a:t>rdfs:Literal</a:t>
            </a:r>
            <a:endParaRPr lang="en-US" sz="2800" dirty="0"/>
          </a:p>
          <a:p>
            <a:r>
              <a:rPr lang="en-US" sz="3200" dirty="0" err="1" smtClean="0"/>
              <a:t>rdf:HTML</a:t>
            </a:r>
            <a:endParaRPr lang="en-US" sz="3200" dirty="0" smtClean="0"/>
          </a:p>
          <a:p>
            <a:pPr lvl="1"/>
            <a:r>
              <a:rPr lang="en-US" sz="2800" dirty="0"/>
              <a:t>The class of HTML literal </a:t>
            </a:r>
            <a:r>
              <a:rPr lang="en-US" sz="2800" dirty="0" smtClean="0"/>
              <a:t>values</a:t>
            </a:r>
          </a:p>
          <a:p>
            <a:pPr lvl="1"/>
            <a:r>
              <a:rPr lang="en-US" sz="2800" dirty="0" smtClean="0"/>
              <a:t>An </a:t>
            </a:r>
            <a:r>
              <a:rPr lang="en-US" sz="2800" dirty="0"/>
              <a:t>instance of </a:t>
            </a:r>
            <a:r>
              <a:rPr lang="en-US" sz="2800" dirty="0" err="1" smtClean="0"/>
              <a:t>rdfs:Datatype</a:t>
            </a:r>
            <a:endParaRPr lang="en-US" sz="2800" dirty="0" smtClean="0"/>
          </a:p>
          <a:p>
            <a:pPr lvl="1"/>
            <a:r>
              <a:rPr lang="en-US" sz="2800" dirty="0" smtClean="0"/>
              <a:t>A subclass </a:t>
            </a:r>
            <a:r>
              <a:rPr lang="en-US" sz="2800" dirty="0"/>
              <a:t>of </a:t>
            </a:r>
            <a:r>
              <a:rPr lang="en-US" sz="2800" dirty="0" err="1" smtClean="0"/>
              <a:t>rdfs:Literal</a:t>
            </a:r>
            <a:endParaRPr lang="en-US" sz="28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92</a:t>
            </a:fld>
            <a:endParaRPr lang="en-US"/>
          </a:p>
        </p:txBody>
      </p:sp>
    </p:spTree>
    <p:extLst>
      <p:ext uri="{BB962C8B-B14F-4D97-AF65-F5344CB8AC3E}">
        <p14:creationId xmlns:p14="http://schemas.microsoft.com/office/powerpoint/2010/main" val="36818652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(4)</a:t>
            </a:r>
            <a:endParaRPr lang="en-US" dirty="0"/>
          </a:p>
        </p:txBody>
      </p:sp>
      <p:sp>
        <p:nvSpPr>
          <p:cNvPr id="3" name="Content Placeholder 2"/>
          <p:cNvSpPr>
            <a:spLocks noGrp="1"/>
          </p:cNvSpPr>
          <p:nvPr>
            <p:ph idx="1"/>
          </p:nvPr>
        </p:nvSpPr>
        <p:spPr/>
        <p:txBody>
          <a:bodyPr>
            <a:noAutofit/>
          </a:bodyPr>
          <a:lstStyle/>
          <a:p>
            <a:r>
              <a:rPr lang="en-US" sz="3200" dirty="0" err="1" smtClean="0"/>
              <a:t>rdf:XMLLiteral</a:t>
            </a:r>
            <a:endParaRPr lang="en-US" sz="3200" dirty="0" smtClean="0"/>
          </a:p>
          <a:p>
            <a:pPr lvl="1"/>
            <a:r>
              <a:rPr lang="en-US" sz="2800" dirty="0"/>
              <a:t>The class of XML literal </a:t>
            </a:r>
            <a:r>
              <a:rPr lang="en-US" sz="2800" dirty="0" smtClean="0"/>
              <a:t>values</a:t>
            </a:r>
          </a:p>
          <a:p>
            <a:pPr lvl="1"/>
            <a:r>
              <a:rPr lang="en-US" sz="2800" dirty="0" smtClean="0"/>
              <a:t>An </a:t>
            </a:r>
            <a:r>
              <a:rPr lang="en-US" sz="2800" dirty="0"/>
              <a:t>instance of </a:t>
            </a:r>
            <a:r>
              <a:rPr lang="en-US" sz="2800" dirty="0" err="1" smtClean="0"/>
              <a:t>rdfs:Datatype</a:t>
            </a:r>
            <a:endParaRPr lang="en-US" sz="2800" dirty="0" smtClean="0"/>
          </a:p>
          <a:p>
            <a:pPr lvl="1"/>
            <a:r>
              <a:rPr lang="en-US" sz="2800" dirty="0" smtClean="0"/>
              <a:t>A subclass </a:t>
            </a:r>
            <a:r>
              <a:rPr lang="en-US" sz="2800" dirty="0"/>
              <a:t>of </a:t>
            </a:r>
            <a:r>
              <a:rPr lang="en-US" sz="2800" dirty="0" err="1" smtClean="0"/>
              <a:t>rdfs:Literal</a:t>
            </a:r>
            <a:endParaRPr lang="en-US" sz="2800" dirty="0" smtClean="0"/>
          </a:p>
          <a:p>
            <a:r>
              <a:rPr lang="en-US" sz="3200" dirty="0" err="1" smtClean="0"/>
              <a:t>rdf:Property</a:t>
            </a:r>
            <a:endParaRPr lang="en-US" sz="3200" dirty="0" smtClean="0"/>
          </a:p>
          <a:p>
            <a:pPr lvl="1"/>
            <a:r>
              <a:rPr lang="en-US" sz="2800" dirty="0"/>
              <a:t>The class of all RDF properties</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93</a:t>
            </a:fld>
            <a:endParaRPr lang="en-US"/>
          </a:p>
        </p:txBody>
      </p:sp>
    </p:spTree>
    <p:extLst>
      <p:ext uri="{BB962C8B-B14F-4D97-AF65-F5344CB8AC3E}">
        <p14:creationId xmlns:p14="http://schemas.microsoft.com/office/powerpoint/2010/main" val="8199072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(1)</a:t>
            </a:r>
            <a:endParaRPr lang="en-US" dirty="0"/>
          </a:p>
        </p:txBody>
      </p:sp>
      <p:sp>
        <p:nvSpPr>
          <p:cNvPr id="3" name="Content Placeholder 2"/>
          <p:cNvSpPr>
            <a:spLocks noGrp="1"/>
          </p:cNvSpPr>
          <p:nvPr>
            <p:ph idx="1"/>
          </p:nvPr>
        </p:nvSpPr>
        <p:spPr>
          <a:xfrm>
            <a:off x="1097280" y="1845734"/>
            <a:ext cx="10530276" cy="4023360"/>
          </a:xfrm>
        </p:spPr>
        <p:txBody>
          <a:bodyPr>
            <a:noAutofit/>
          </a:bodyPr>
          <a:lstStyle/>
          <a:p>
            <a:r>
              <a:rPr lang="en-US" sz="3200" dirty="0" err="1" smtClean="0"/>
              <a:t>rdfs:domain</a:t>
            </a:r>
            <a:endParaRPr lang="en-US" sz="3200" dirty="0" smtClean="0"/>
          </a:p>
          <a:p>
            <a:pPr lvl="1"/>
            <a:r>
              <a:rPr lang="en-US" sz="2800" dirty="0"/>
              <a:t>Declares the domain of a property </a:t>
            </a:r>
            <a:r>
              <a:rPr lang="en-US" sz="2800" i="1" dirty="0" smtClean="0"/>
              <a:t>P</a:t>
            </a:r>
          </a:p>
          <a:p>
            <a:pPr lvl="1"/>
            <a:r>
              <a:rPr lang="en-US" sz="2800" dirty="0" smtClean="0"/>
              <a:t>The </a:t>
            </a:r>
            <a:r>
              <a:rPr lang="en-US" sz="2800" dirty="0"/>
              <a:t>class of all the </a:t>
            </a:r>
            <a:r>
              <a:rPr lang="en-US" sz="2800" dirty="0" smtClean="0"/>
              <a:t>resources that </a:t>
            </a:r>
            <a:r>
              <a:rPr lang="en-US" sz="2800" dirty="0"/>
              <a:t>can appear as </a:t>
            </a:r>
            <a:r>
              <a:rPr lang="en-US" sz="2800" i="1" dirty="0"/>
              <a:t>S </a:t>
            </a:r>
            <a:r>
              <a:rPr lang="en-US" sz="2800" dirty="0"/>
              <a:t>in a triple (</a:t>
            </a:r>
            <a:r>
              <a:rPr lang="en-US" sz="2800" i="1" dirty="0"/>
              <a:t>S</a:t>
            </a:r>
            <a:r>
              <a:rPr lang="en-US" sz="2800" dirty="0"/>
              <a:t>, </a:t>
            </a:r>
            <a:r>
              <a:rPr lang="en-US" sz="2800" i="1" dirty="0"/>
              <a:t>P</a:t>
            </a:r>
            <a:r>
              <a:rPr lang="en-US" sz="2800" dirty="0"/>
              <a:t>, </a:t>
            </a:r>
            <a:r>
              <a:rPr lang="en-US" sz="2800" i="1" dirty="0"/>
              <a:t>O</a:t>
            </a:r>
            <a:r>
              <a:rPr lang="en-US" sz="2800" dirty="0" smtClean="0"/>
              <a:t>)</a:t>
            </a:r>
          </a:p>
          <a:p>
            <a:r>
              <a:rPr lang="en-US" sz="3200" dirty="0" err="1" smtClean="0"/>
              <a:t>rdfs:range</a:t>
            </a:r>
            <a:endParaRPr lang="en-US" sz="3200" dirty="0" smtClean="0"/>
          </a:p>
          <a:p>
            <a:pPr lvl="1"/>
            <a:r>
              <a:rPr lang="en-US" sz="2800" dirty="0"/>
              <a:t>Declares the range of a property </a:t>
            </a:r>
            <a:r>
              <a:rPr lang="en-US" sz="2800" i="1" dirty="0" smtClean="0"/>
              <a:t>P</a:t>
            </a:r>
          </a:p>
          <a:p>
            <a:pPr lvl="1"/>
            <a:r>
              <a:rPr lang="en-US" sz="2800" dirty="0" smtClean="0"/>
              <a:t>The </a:t>
            </a:r>
            <a:r>
              <a:rPr lang="en-US" sz="2800" dirty="0"/>
              <a:t>class of all the resources </a:t>
            </a:r>
            <a:r>
              <a:rPr lang="en-US" sz="2800" dirty="0" smtClean="0"/>
              <a:t>that can </a:t>
            </a:r>
            <a:r>
              <a:rPr lang="en-US" sz="2800" dirty="0"/>
              <a:t>appear as </a:t>
            </a:r>
            <a:r>
              <a:rPr lang="en-US" sz="2800" i="1" dirty="0"/>
              <a:t>O </a:t>
            </a:r>
            <a:r>
              <a:rPr lang="en-US" sz="2800" dirty="0"/>
              <a:t>in a triple (</a:t>
            </a:r>
            <a:r>
              <a:rPr lang="en-US" sz="2800" i="1" dirty="0"/>
              <a:t>S</a:t>
            </a:r>
            <a:r>
              <a:rPr lang="en-US" sz="2800" dirty="0"/>
              <a:t>, </a:t>
            </a:r>
            <a:r>
              <a:rPr lang="en-US" sz="2800" i="1" dirty="0"/>
              <a:t>P</a:t>
            </a:r>
            <a:r>
              <a:rPr lang="en-US" sz="2800" dirty="0"/>
              <a:t>, </a:t>
            </a:r>
            <a:r>
              <a:rPr lang="en-US" sz="2800" i="1" dirty="0"/>
              <a:t>O</a:t>
            </a:r>
            <a:r>
              <a:rPr lang="en-US" sz="2800" dirty="0" smtClean="0"/>
              <a:t>)</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94</a:t>
            </a:fld>
            <a:endParaRPr lang="en-US"/>
          </a:p>
        </p:txBody>
      </p:sp>
    </p:spTree>
    <p:extLst>
      <p:ext uri="{BB962C8B-B14F-4D97-AF65-F5344CB8AC3E}">
        <p14:creationId xmlns:p14="http://schemas.microsoft.com/office/powerpoint/2010/main" val="41554209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(2)</a:t>
            </a:r>
            <a:endParaRPr lang="en-US" dirty="0"/>
          </a:p>
        </p:txBody>
      </p:sp>
      <p:sp>
        <p:nvSpPr>
          <p:cNvPr id="3" name="Content Placeholder 2"/>
          <p:cNvSpPr>
            <a:spLocks noGrp="1"/>
          </p:cNvSpPr>
          <p:nvPr>
            <p:ph idx="1"/>
          </p:nvPr>
        </p:nvSpPr>
        <p:spPr>
          <a:xfrm>
            <a:off x="1097280" y="1845734"/>
            <a:ext cx="10058400" cy="4023360"/>
          </a:xfrm>
        </p:spPr>
        <p:txBody>
          <a:bodyPr>
            <a:noAutofit/>
          </a:bodyPr>
          <a:lstStyle/>
          <a:p>
            <a:r>
              <a:rPr lang="en-US" sz="3200" dirty="0" err="1" smtClean="0"/>
              <a:t>rdf:type</a:t>
            </a:r>
            <a:endParaRPr lang="en-US" sz="3200" dirty="0" smtClean="0"/>
          </a:p>
          <a:p>
            <a:pPr lvl="1"/>
            <a:r>
              <a:rPr lang="en-US" sz="2800" dirty="0"/>
              <a:t>A </a:t>
            </a:r>
            <a:r>
              <a:rPr lang="en-US" sz="2800" dirty="0" smtClean="0"/>
              <a:t>property </a:t>
            </a:r>
            <a:r>
              <a:rPr lang="en-US" sz="2800" dirty="0"/>
              <a:t>that is used to state that a resource is an instance of a </a:t>
            </a:r>
            <a:r>
              <a:rPr lang="en-US" sz="2800" dirty="0" smtClean="0"/>
              <a:t>class</a:t>
            </a:r>
          </a:p>
          <a:p>
            <a:r>
              <a:rPr lang="en-US" sz="3200" dirty="0" err="1" smtClean="0"/>
              <a:t>rdfs:label</a:t>
            </a:r>
            <a:endParaRPr lang="en-US" sz="3200" dirty="0" smtClean="0"/>
          </a:p>
          <a:p>
            <a:pPr lvl="1"/>
            <a:r>
              <a:rPr lang="en-US" sz="2800" dirty="0"/>
              <a:t>A property that provides a human-readable version of a resource’s name</a:t>
            </a:r>
            <a:endParaRPr lang="en-US" sz="2800" i="1"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95</a:t>
            </a:fld>
            <a:endParaRPr lang="en-US"/>
          </a:p>
        </p:txBody>
      </p:sp>
    </p:spTree>
    <p:extLst>
      <p:ext uri="{BB962C8B-B14F-4D97-AF65-F5344CB8AC3E}">
        <p14:creationId xmlns:p14="http://schemas.microsoft.com/office/powerpoint/2010/main" val="5346183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(3)</a:t>
            </a:r>
            <a:endParaRPr lang="en-US" dirty="0"/>
          </a:p>
        </p:txBody>
      </p:sp>
      <p:sp>
        <p:nvSpPr>
          <p:cNvPr id="3" name="Content Placeholder 2"/>
          <p:cNvSpPr>
            <a:spLocks noGrp="1"/>
          </p:cNvSpPr>
          <p:nvPr>
            <p:ph idx="1"/>
          </p:nvPr>
        </p:nvSpPr>
        <p:spPr/>
        <p:txBody>
          <a:bodyPr>
            <a:noAutofit/>
          </a:bodyPr>
          <a:lstStyle/>
          <a:p>
            <a:r>
              <a:rPr lang="en-US" sz="3200" dirty="0" err="1" smtClean="0"/>
              <a:t>rdfs:comment</a:t>
            </a:r>
            <a:endParaRPr lang="en-US" sz="3200" dirty="0" smtClean="0"/>
          </a:p>
          <a:p>
            <a:pPr lvl="1"/>
            <a:r>
              <a:rPr lang="en-US" sz="2800" dirty="0"/>
              <a:t>A property that provides a human-readable description of a </a:t>
            </a:r>
            <a:r>
              <a:rPr lang="en-US" sz="2800" dirty="0" smtClean="0"/>
              <a:t>resource</a:t>
            </a:r>
          </a:p>
          <a:p>
            <a:r>
              <a:rPr lang="en-US" sz="3200" dirty="0" err="1" smtClean="0"/>
              <a:t>rdfs:subClassOf</a:t>
            </a:r>
            <a:endParaRPr lang="en-US" sz="3200" dirty="0" smtClean="0"/>
          </a:p>
          <a:p>
            <a:pPr lvl="1"/>
            <a:r>
              <a:rPr lang="en-US" sz="2800" dirty="0"/>
              <a:t>Corresponds a class to one of its </a:t>
            </a:r>
            <a:r>
              <a:rPr lang="en-US" sz="2800" dirty="0" err="1" smtClean="0"/>
              <a:t>superclasses</a:t>
            </a:r>
            <a:endParaRPr lang="en-US" sz="2800" dirty="0" smtClean="0"/>
          </a:p>
          <a:p>
            <a:pPr lvl="1"/>
            <a:r>
              <a:rPr lang="en-US" sz="2800" dirty="0" smtClean="0"/>
              <a:t>A </a:t>
            </a:r>
            <a:r>
              <a:rPr lang="en-US" sz="2800" dirty="0"/>
              <a:t>class can </a:t>
            </a:r>
            <a:r>
              <a:rPr lang="en-US" sz="2800" dirty="0" smtClean="0"/>
              <a:t>have more </a:t>
            </a:r>
            <a:r>
              <a:rPr lang="en-US" sz="2800" dirty="0"/>
              <a:t>than one </a:t>
            </a:r>
            <a:r>
              <a:rPr lang="en-US" sz="2800" dirty="0" err="1" smtClean="0"/>
              <a:t>superclasses</a:t>
            </a:r>
            <a:endParaRPr lang="en-US" sz="2800" dirty="0" smtClean="0"/>
          </a:p>
          <a:p>
            <a:r>
              <a:rPr lang="en-US" sz="3200" dirty="0" err="1" smtClean="0"/>
              <a:t>rdfs:subPropertyOf</a:t>
            </a:r>
            <a:endParaRPr lang="en-US" sz="3200" dirty="0" smtClean="0"/>
          </a:p>
          <a:p>
            <a:pPr lvl="1"/>
            <a:r>
              <a:rPr lang="en-US" sz="2800" dirty="0" smtClean="0"/>
              <a:t>Corresponds </a:t>
            </a:r>
            <a:r>
              <a:rPr lang="en-US" sz="2800" dirty="0"/>
              <a:t>a property to one of its </a:t>
            </a:r>
            <a:r>
              <a:rPr lang="en-US" sz="2800" dirty="0" smtClean="0"/>
              <a:t>superproperties</a:t>
            </a:r>
          </a:p>
          <a:p>
            <a:pPr lvl="1"/>
            <a:r>
              <a:rPr lang="en-US" sz="2800" dirty="0" smtClean="0"/>
              <a:t>A </a:t>
            </a:r>
            <a:r>
              <a:rPr lang="en-US" sz="2800" dirty="0"/>
              <a:t>property can </a:t>
            </a:r>
            <a:r>
              <a:rPr lang="en-US" sz="2800" dirty="0" smtClean="0"/>
              <a:t>have more </a:t>
            </a:r>
            <a:r>
              <a:rPr lang="en-US" sz="2800" dirty="0"/>
              <a:t>than one </a:t>
            </a:r>
            <a:r>
              <a:rPr lang="en-US" sz="2800" dirty="0" smtClean="0"/>
              <a:t>superproperties</a:t>
            </a:r>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96</a:t>
            </a:fld>
            <a:endParaRPr lang="en-US"/>
          </a:p>
        </p:txBody>
      </p:sp>
    </p:spTree>
    <p:extLst>
      <p:ext uri="{BB962C8B-B14F-4D97-AF65-F5344CB8AC3E}">
        <p14:creationId xmlns:p14="http://schemas.microsoft.com/office/powerpoint/2010/main" val="40023993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a:t>
            </a:r>
            <a:r>
              <a:rPr lang="en-US" dirty="0" smtClean="0"/>
              <a:t>Classes </a:t>
            </a:r>
            <a:r>
              <a:rPr lang="en-US" dirty="0"/>
              <a:t>and </a:t>
            </a:r>
            <a:r>
              <a:rPr lang="en-US" dirty="0" smtClean="0"/>
              <a:t>Properties (1)</a:t>
            </a:r>
            <a:endParaRPr lang="en-US" dirty="0"/>
          </a:p>
        </p:txBody>
      </p:sp>
      <p:sp>
        <p:nvSpPr>
          <p:cNvPr id="3" name="Content Placeholder 2"/>
          <p:cNvSpPr>
            <a:spLocks noGrp="1"/>
          </p:cNvSpPr>
          <p:nvPr>
            <p:ph idx="1"/>
          </p:nvPr>
        </p:nvSpPr>
        <p:spPr>
          <a:xfrm>
            <a:off x="1097279" y="1845734"/>
            <a:ext cx="10293209" cy="4023360"/>
          </a:xfrm>
        </p:spPr>
        <p:txBody>
          <a:bodyPr>
            <a:noAutofit/>
          </a:bodyPr>
          <a:lstStyle/>
          <a:p>
            <a:r>
              <a:rPr lang="en-US" sz="2800" dirty="0" err="1"/>
              <a:t>rdfs:Container</a:t>
            </a:r>
            <a:endParaRPr lang="en-US" sz="2800" dirty="0"/>
          </a:p>
          <a:p>
            <a:pPr lvl="1"/>
            <a:r>
              <a:rPr lang="en-US" sz="2400" dirty="0" smtClean="0"/>
              <a:t>Superclass </a:t>
            </a:r>
            <a:r>
              <a:rPr lang="en-US" sz="2400" dirty="0"/>
              <a:t>of all classes that can contain instances such as </a:t>
            </a:r>
            <a:r>
              <a:rPr lang="en-US" sz="2400" dirty="0" err="1"/>
              <a:t>rdf:Bag</a:t>
            </a:r>
            <a:r>
              <a:rPr lang="en-US" sz="2400" dirty="0"/>
              <a:t>, </a:t>
            </a:r>
            <a:r>
              <a:rPr lang="en-US" sz="2400" dirty="0" err="1"/>
              <a:t>rdf:Seq</a:t>
            </a:r>
            <a:r>
              <a:rPr lang="en-US" sz="2400" dirty="0"/>
              <a:t> and </a:t>
            </a:r>
            <a:r>
              <a:rPr lang="en-US" sz="2400" dirty="0" err="1"/>
              <a:t>rdf:Alt</a:t>
            </a:r>
            <a:endParaRPr lang="en-US" sz="2400" i="1" dirty="0"/>
          </a:p>
          <a:p>
            <a:r>
              <a:rPr lang="en-US" sz="2800" dirty="0" err="1" smtClean="0"/>
              <a:t>rdfs:member</a:t>
            </a:r>
            <a:endParaRPr lang="en-US" sz="2800" dirty="0" smtClean="0"/>
          </a:p>
          <a:p>
            <a:pPr lvl="1"/>
            <a:r>
              <a:rPr lang="en-US" sz="2400" dirty="0" smtClean="0"/>
              <a:t>Superproperty </a:t>
            </a:r>
            <a:r>
              <a:rPr lang="en-US" sz="2400" dirty="0"/>
              <a:t>to all the properties that declare that a </a:t>
            </a:r>
            <a:r>
              <a:rPr lang="en-US" sz="2400" dirty="0" smtClean="0"/>
              <a:t>resource belongs </a:t>
            </a:r>
            <a:r>
              <a:rPr lang="en-US" sz="2400" dirty="0"/>
              <a:t>to a class that can contain instances (container</a:t>
            </a:r>
            <a:r>
              <a:rPr lang="en-US" sz="2400" dirty="0" smtClean="0"/>
              <a:t>)</a:t>
            </a:r>
          </a:p>
          <a:p>
            <a:r>
              <a:rPr lang="en-US" sz="2800" dirty="0" err="1" smtClean="0"/>
              <a:t>rdfs:ContainerMembershipProperty</a:t>
            </a:r>
            <a:endParaRPr lang="en-US" sz="2800" dirty="0" smtClean="0"/>
          </a:p>
          <a:p>
            <a:pPr lvl="1"/>
            <a:r>
              <a:rPr lang="en-US" sz="2400" dirty="0"/>
              <a:t>A property that is used in declaring that a resource is a member of </a:t>
            </a:r>
            <a:r>
              <a:rPr lang="en-US" sz="2400" dirty="0" smtClean="0"/>
              <a:t>a container</a:t>
            </a:r>
          </a:p>
          <a:p>
            <a:pPr lvl="1"/>
            <a:r>
              <a:rPr lang="en-US" sz="2400" dirty="0" smtClean="0"/>
              <a:t>Every </a:t>
            </a:r>
            <a:r>
              <a:rPr lang="en-US" sz="2400" dirty="0"/>
              <a:t>instance is a subproperty of </a:t>
            </a:r>
            <a:r>
              <a:rPr lang="en-US" sz="2400" dirty="0" err="1" smtClean="0"/>
              <a:t>rdfs:member</a:t>
            </a:r>
            <a:endParaRPr lang="en-US" sz="2400"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97</a:t>
            </a:fld>
            <a:endParaRPr lang="en-US"/>
          </a:p>
        </p:txBody>
      </p:sp>
    </p:spTree>
    <p:extLst>
      <p:ext uri="{BB962C8B-B14F-4D97-AF65-F5344CB8AC3E}">
        <p14:creationId xmlns:p14="http://schemas.microsoft.com/office/powerpoint/2010/main" val="29622046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a:t>
            </a:r>
            <a:r>
              <a:rPr lang="en-US" dirty="0" smtClean="0"/>
              <a:t>Classes </a:t>
            </a:r>
            <a:r>
              <a:rPr lang="en-US" dirty="0"/>
              <a:t>and </a:t>
            </a:r>
            <a:r>
              <a:rPr lang="en-US" dirty="0" smtClean="0"/>
              <a:t>Properties (2)</a:t>
            </a:r>
            <a:endParaRPr lang="en-US" dirty="0"/>
          </a:p>
        </p:txBody>
      </p:sp>
      <p:sp>
        <p:nvSpPr>
          <p:cNvPr id="3" name="Content Placeholder 2"/>
          <p:cNvSpPr>
            <a:spLocks noGrp="1"/>
          </p:cNvSpPr>
          <p:nvPr>
            <p:ph idx="1"/>
          </p:nvPr>
        </p:nvSpPr>
        <p:spPr/>
        <p:txBody>
          <a:bodyPr>
            <a:noAutofit/>
          </a:bodyPr>
          <a:lstStyle/>
          <a:p>
            <a:r>
              <a:rPr lang="en-US" sz="3200" dirty="0" err="1" smtClean="0"/>
              <a:t>rdf:Bag</a:t>
            </a:r>
            <a:endParaRPr lang="en-US" sz="3200" dirty="0" smtClean="0"/>
          </a:p>
          <a:p>
            <a:pPr lvl="1"/>
            <a:r>
              <a:rPr lang="en-US" sz="2800" dirty="0"/>
              <a:t>The class of unordered </a:t>
            </a:r>
            <a:r>
              <a:rPr lang="en-US" sz="2800" dirty="0" smtClean="0"/>
              <a:t>containers</a:t>
            </a:r>
          </a:p>
          <a:p>
            <a:pPr lvl="1"/>
            <a:r>
              <a:rPr lang="en-US" sz="2800" dirty="0" smtClean="0"/>
              <a:t>A </a:t>
            </a:r>
            <a:r>
              <a:rPr lang="en-US" sz="2800" dirty="0"/>
              <a:t>subclass of </a:t>
            </a:r>
            <a:r>
              <a:rPr lang="en-US" sz="2800" dirty="0" err="1" smtClean="0"/>
              <a:t>rdfs:Container</a:t>
            </a:r>
            <a:endParaRPr lang="en-US" sz="2800" dirty="0" smtClean="0"/>
          </a:p>
          <a:p>
            <a:r>
              <a:rPr lang="en-US" sz="3200" dirty="0" err="1" smtClean="0"/>
              <a:t>rdf:Seq</a:t>
            </a:r>
            <a:endParaRPr lang="en-US" sz="3200" dirty="0" smtClean="0"/>
          </a:p>
          <a:p>
            <a:pPr lvl="1"/>
            <a:r>
              <a:rPr lang="en-US" sz="2800" dirty="0"/>
              <a:t>The class of ordered </a:t>
            </a:r>
            <a:r>
              <a:rPr lang="en-US" sz="2800" dirty="0" smtClean="0"/>
              <a:t>containers</a:t>
            </a:r>
          </a:p>
          <a:p>
            <a:pPr lvl="1"/>
            <a:r>
              <a:rPr lang="en-US" sz="2800" dirty="0" smtClean="0"/>
              <a:t>A subclass </a:t>
            </a:r>
            <a:r>
              <a:rPr lang="en-US" sz="2800" dirty="0"/>
              <a:t>of </a:t>
            </a:r>
            <a:r>
              <a:rPr lang="en-US" sz="2800" dirty="0" err="1" smtClean="0"/>
              <a:t>rdfs:Container</a:t>
            </a:r>
            <a:endParaRPr lang="en-US" sz="2800" dirty="0" smtClean="0"/>
          </a:p>
          <a:p>
            <a:r>
              <a:rPr lang="en-US" sz="3200" dirty="0" err="1" smtClean="0"/>
              <a:t>rdf:Alt</a:t>
            </a:r>
            <a:endParaRPr lang="en-US" sz="3200" dirty="0" smtClean="0"/>
          </a:p>
          <a:p>
            <a:pPr lvl="1"/>
            <a:r>
              <a:rPr lang="en-US" sz="2800" dirty="0"/>
              <a:t>The class of containers of </a:t>
            </a:r>
            <a:r>
              <a:rPr lang="en-US" sz="2800" dirty="0" smtClean="0"/>
              <a:t>alternatives</a:t>
            </a:r>
          </a:p>
          <a:p>
            <a:pPr lvl="1"/>
            <a:r>
              <a:rPr lang="en-US" sz="2800" dirty="0" smtClean="0"/>
              <a:t>A </a:t>
            </a:r>
            <a:r>
              <a:rPr lang="en-US" sz="2800" dirty="0"/>
              <a:t>subclass of </a:t>
            </a:r>
            <a:r>
              <a:rPr lang="en-US" sz="2800" dirty="0" err="1"/>
              <a:t>rdfs:Container</a:t>
            </a:r>
            <a:endParaRPr lang="en-US" sz="2800" i="1" dirty="0" smtClean="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98</a:t>
            </a:fld>
            <a:endParaRPr lang="en-US"/>
          </a:p>
        </p:txBody>
      </p:sp>
    </p:spTree>
    <p:extLst>
      <p:ext uri="{BB962C8B-B14F-4D97-AF65-F5344CB8AC3E}">
        <p14:creationId xmlns:p14="http://schemas.microsoft.com/office/powerpoint/2010/main" val="27023338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(1)</a:t>
            </a:r>
            <a:endParaRPr lang="en-US" dirty="0"/>
          </a:p>
        </p:txBody>
      </p:sp>
      <p:sp>
        <p:nvSpPr>
          <p:cNvPr id="3" name="Content Placeholder 2"/>
          <p:cNvSpPr>
            <a:spLocks noGrp="1"/>
          </p:cNvSpPr>
          <p:nvPr>
            <p:ph idx="1"/>
          </p:nvPr>
        </p:nvSpPr>
        <p:spPr/>
        <p:txBody>
          <a:bodyPr>
            <a:normAutofit/>
          </a:bodyPr>
          <a:lstStyle/>
          <a:p>
            <a:r>
              <a:rPr lang="en-US" sz="3200" dirty="0" err="1" smtClean="0"/>
              <a:t>rdf:List</a:t>
            </a:r>
            <a:endParaRPr lang="en-US" sz="3200" dirty="0" smtClean="0"/>
          </a:p>
          <a:p>
            <a:pPr lvl="1"/>
            <a:r>
              <a:rPr lang="en-US" sz="2800" dirty="0"/>
              <a:t>The class of RDF </a:t>
            </a:r>
            <a:r>
              <a:rPr lang="en-US" sz="2800" dirty="0" smtClean="0"/>
              <a:t>Lists</a:t>
            </a:r>
          </a:p>
          <a:p>
            <a:pPr lvl="1"/>
            <a:r>
              <a:rPr lang="en-US" sz="2800" dirty="0" smtClean="0"/>
              <a:t>An </a:t>
            </a:r>
            <a:r>
              <a:rPr lang="en-US" sz="2800" dirty="0"/>
              <a:t>instance of </a:t>
            </a:r>
            <a:r>
              <a:rPr lang="en-US" sz="2800" dirty="0" err="1" smtClean="0"/>
              <a:t>rdfs:Class</a:t>
            </a:r>
            <a:endParaRPr lang="en-US" sz="2800" dirty="0" smtClean="0"/>
          </a:p>
          <a:p>
            <a:pPr lvl="1"/>
            <a:r>
              <a:rPr lang="en-US" sz="2800" dirty="0" smtClean="0"/>
              <a:t>Can </a:t>
            </a:r>
            <a:r>
              <a:rPr lang="en-US" sz="2800" dirty="0"/>
              <a:t>be used to </a:t>
            </a:r>
            <a:r>
              <a:rPr lang="en-US" sz="2800" dirty="0" smtClean="0"/>
              <a:t>build descriptions </a:t>
            </a:r>
            <a:r>
              <a:rPr lang="en-US" sz="2800" dirty="0"/>
              <a:t>of lists and other list-like structures</a:t>
            </a:r>
          </a:p>
          <a:p>
            <a:r>
              <a:rPr lang="en-US" sz="3200" dirty="0" err="1" smtClean="0"/>
              <a:t>rdf:nil</a:t>
            </a:r>
            <a:endParaRPr lang="en-US" sz="3200" dirty="0"/>
          </a:p>
          <a:p>
            <a:pPr lvl="1"/>
            <a:r>
              <a:rPr lang="en-US" sz="2800" dirty="0" smtClean="0"/>
              <a:t>An </a:t>
            </a:r>
            <a:r>
              <a:rPr lang="en-US" sz="2800" dirty="0"/>
              <a:t>instance of </a:t>
            </a:r>
            <a:r>
              <a:rPr lang="en-US" sz="2800" dirty="0" err="1"/>
              <a:t>rdf:List</a:t>
            </a:r>
            <a:r>
              <a:rPr lang="en-US" sz="2800" dirty="0"/>
              <a:t> that is an empty </a:t>
            </a:r>
            <a:r>
              <a:rPr lang="en-US" sz="2800" dirty="0" err="1" smtClean="0"/>
              <a:t>rdf:List</a:t>
            </a:r>
            <a:endParaRPr lang="en-US" sz="2800" dirty="0"/>
          </a:p>
        </p:txBody>
      </p:sp>
      <p:sp>
        <p:nvSpPr>
          <p:cNvPr id="5" name="Date Placeholder 4"/>
          <p:cNvSpPr>
            <a:spLocks noGrp="1"/>
          </p:cNvSpPr>
          <p:nvPr>
            <p:ph type="dt" sz="half" idx="10"/>
          </p:nvPr>
        </p:nvSpPr>
        <p:spPr/>
        <p:txBody>
          <a:bodyPr/>
          <a:lstStyle/>
          <a:p>
            <a:r>
              <a:rPr lang="en-US" smtClean="0"/>
              <a:t>Chapter 2</a:t>
            </a:r>
            <a:endParaRPr lang="en-US"/>
          </a:p>
        </p:txBody>
      </p:sp>
      <p:sp>
        <p:nvSpPr>
          <p:cNvPr id="6" name="Footer Placeholder 5"/>
          <p:cNvSpPr>
            <a:spLocks noGrp="1"/>
          </p:cNvSpPr>
          <p:nvPr>
            <p:ph type="ftr" sz="quarter" idx="11"/>
          </p:nvPr>
        </p:nvSpPr>
        <p:spPr/>
        <p:txBody>
          <a:bodyPr/>
          <a:lstStyle/>
          <a:p>
            <a:r>
              <a:rPr lang="en-US" smtClean="0"/>
              <a:t>Materializing the Web of Linked Data</a:t>
            </a:r>
            <a:endParaRPr lang="en-US"/>
          </a:p>
        </p:txBody>
      </p:sp>
      <p:sp>
        <p:nvSpPr>
          <p:cNvPr id="4" name="Slide Number Placeholder 3"/>
          <p:cNvSpPr>
            <a:spLocks noGrp="1"/>
          </p:cNvSpPr>
          <p:nvPr>
            <p:ph type="sldNum" sz="quarter" idx="12"/>
          </p:nvPr>
        </p:nvSpPr>
        <p:spPr/>
        <p:txBody>
          <a:bodyPr/>
          <a:lstStyle/>
          <a:p>
            <a:fld id="{93ECB2FE-F275-4179-BB2C-35EE9387AA7C}" type="slidenum">
              <a:rPr lang="en-US" smtClean="0"/>
              <a:pPr/>
              <a:t>99</a:t>
            </a:fld>
            <a:endParaRPr lang="en-US"/>
          </a:p>
        </p:txBody>
      </p:sp>
    </p:spTree>
    <p:extLst>
      <p:ext uri="{BB962C8B-B14F-4D97-AF65-F5344CB8AC3E}">
        <p14:creationId xmlns:p14="http://schemas.microsoft.com/office/powerpoint/2010/main" val="291850979"/>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2_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3_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5.xml><?xml version="1.0" encoding="utf-8"?>
<a:theme xmlns:a="http://schemas.openxmlformats.org/drawingml/2006/main" name="4_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6.xml><?xml version="1.0" encoding="utf-8"?>
<a:theme xmlns:a="http://schemas.openxmlformats.org/drawingml/2006/main" name="5_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618</TotalTime>
  <Words>28756</Words>
  <Application>Microsoft Office PowerPoint</Application>
  <PresentationFormat>Widescreen</PresentationFormat>
  <Paragraphs>5694</Paragraphs>
  <Slides>478</Slides>
  <Notes>10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478</vt:i4>
      </vt:variant>
    </vt:vector>
  </HeadingPairs>
  <TitlesOfParts>
    <vt:vector size="491" baseType="lpstr">
      <vt:lpstr>Arial</vt:lpstr>
      <vt:lpstr>Calibri</vt:lpstr>
      <vt:lpstr>Calibri Light</vt:lpstr>
      <vt:lpstr>Cambria Math</vt:lpstr>
      <vt:lpstr>Courier New</vt:lpstr>
      <vt:lpstr>Times New Roman</vt:lpstr>
      <vt:lpstr>Wingdings</vt:lpstr>
      <vt:lpstr>Retrospect</vt:lpstr>
      <vt:lpstr>1_Retrospect</vt:lpstr>
      <vt:lpstr>2_Retrospect</vt:lpstr>
      <vt:lpstr>3_Retrospect</vt:lpstr>
      <vt:lpstr>4_Retrospect</vt:lpstr>
      <vt:lpstr>5_Retrospect</vt:lpstr>
      <vt:lpstr> Materializing the Web of Linked Data</vt:lpstr>
      <vt:lpstr>Book</vt:lpstr>
      <vt:lpstr>Contents</vt:lpstr>
      <vt:lpstr>Chapter 1 Introduction Linked Data and the Semantic Web</vt:lpstr>
      <vt:lpstr>Outline</vt:lpstr>
      <vt:lpstr>The Origin of the Semantic Web</vt:lpstr>
      <vt:lpstr>Why a Semantic Web? (1)</vt:lpstr>
      <vt:lpstr>Why a Semantic Web? (2)</vt:lpstr>
      <vt:lpstr>Why a Semantic Web? (3)</vt:lpstr>
      <vt:lpstr>The Need for Adding Semantics (1)</vt:lpstr>
      <vt:lpstr>The Need for Adding Semantics (2)</vt:lpstr>
      <vt:lpstr>The Need for Adding Semantics (3)</vt:lpstr>
      <vt:lpstr>The Need for Adding Semantics (4)</vt:lpstr>
      <vt:lpstr>Traditional search engines</vt:lpstr>
      <vt:lpstr>Keyword-based searches</vt:lpstr>
      <vt:lpstr>The Semantic Web (1)</vt:lpstr>
      <vt:lpstr>The Semantic Web (2)</vt:lpstr>
      <vt:lpstr>Outline</vt:lpstr>
      <vt:lpstr>Data-Information-Knowledge (1)</vt:lpstr>
      <vt:lpstr>Data-Information-Knowledge (2)</vt:lpstr>
      <vt:lpstr>Data-Information-Knowledge (3)</vt:lpstr>
      <vt:lpstr>Data-Information-Knowledge (4)</vt:lpstr>
      <vt:lpstr>Heterogeneity</vt:lpstr>
      <vt:lpstr>Interoperability (1)</vt:lpstr>
      <vt:lpstr>Interoperability (2)</vt:lpstr>
      <vt:lpstr>Information Integration (1)</vt:lpstr>
      <vt:lpstr>Information Integration (2)</vt:lpstr>
      <vt:lpstr>Information Integration Architecture (1)</vt:lpstr>
      <vt:lpstr>Information Integration Architecture (2)</vt:lpstr>
      <vt:lpstr>Data Integration (1)</vt:lpstr>
      <vt:lpstr>Data Integration (2)</vt:lpstr>
      <vt:lpstr>Data Integration (3)</vt:lpstr>
      <vt:lpstr>Mapping</vt:lpstr>
      <vt:lpstr>Mapping vs. Merging</vt:lpstr>
      <vt:lpstr>Annotation (1)</vt:lpstr>
      <vt:lpstr>Annotation (2)</vt:lpstr>
      <vt:lpstr>Problems with (Semantic) Annotation</vt:lpstr>
      <vt:lpstr>Automated Annotation</vt:lpstr>
      <vt:lpstr>Metadata (1)</vt:lpstr>
      <vt:lpstr>Metadata (2)</vt:lpstr>
      <vt:lpstr>Metadata (3)</vt:lpstr>
      <vt:lpstr>Metadata (4)</vt:lpstr>
      <vt:lpstr>Ontologies (1)</vt:lpstr>
      <vt:lpstr>Ontologies (2)</vt:lpstr>
      <vt:lpstr>Ontologies (3)</vt:lpstr>
      <vt:lpstr>Reasoners (1)</vt:lpstr>
      <vt:lpstr>Reasoners (2)</vt:lpstr>
      <vt:lpstr>Reasoners (3)</vt:lpstr>
      <vt:lpstr>Knowledge Bases</vt:lpstr>
      <vt:lpstr>Knowledge Bases vs. Databases (1)</vt:lpstr>
      <vt:lpstr>Knowledge Bases vs. Databases (2)</vt:lpstr>
      <vt:lpstr>Closed vs. Open World Assumption (1)</vt:lpstr>
      <vt:lpstr>Closed vs. Open World Assumption (2)</vt:lpstr>
      <vt:lpstr>Monotonicity</vt:lpstr>
      <vt:lpstr>Outline</vt:lpstr>
      <vt:lpstr>The LOD Cloud (1)</vt:lpstr>
      <vt:lpstr>The LOD Cloud (2)</vt:lpstr>
      <vt:lpstr>The LOD Cloud (3)</vt:lpstr>
      <vt:lpstr>The LOD Cloud (4)</vt:lpstr>
      <vt:lpstr>The LOD Cloud (5)</vt:lpstr>
      <vt:lpstr>Chapter 2 Technical Background</vt:lpstr>
      <vt:lpstr>Outline</vt:lpstr>
      <vt:lpstr>Introduction</vt:lpstr>
      <vt:lpstr>HTTP – HyperText Transfer Protocol</vt:lpstr>
      <vt:lpstr>URI – Uniform Resource Identifier</vt:lpstr>
      <vt:lpstr>HTML – HyperText Markup Language</vt:lpstr>
      <vt:lpstr>XML – eXtensible Markup Language</vt:lpstr>
      <vt:lpstr>Outline</vt:lpstr>
      <vt:lpstr>Modeling Data Using RDF Graphs</vt:lpstr>
      <vt:lpstr>RDF (1)</vt:lpstr>
      <vt:lpstr>RDF (2)</vt:lpstr>
      <vt:lpstr>Namespaces (1)</vt:lpstr>
      <vt:lpstr>Namespaces (2)</vt:lpstr>
      <vt:lpstr>RDF Serialization</vt:lpstr>
      <vt:lpstr>N-Triples Serialization</vt:lpstr>
      <vt:lpstr>Turtle Serialization</vt:lpstr>
      <vt:lpstr>TriG Serialization</vt:lpstr>
      <vt:lpstr>XML/RDF Serialization</vt:lpstr>
      <vt:lpstr>JSON-LD Serialization</vt:lpstr>
      <vt:lpstr>RDFa Serialization</vt:lpstr>
      <vt:lpstr>The RDF Schema (1)</vt:lpstr>
      <vt:lpstr>The RDF Schema (2)</vt:lpstr>
      <vt:lpstr>The RDF Schema (3)</vt:lpstr>
      <vt:lpstr>The RDF Schema (4)</vt:lpstr>
      <vt:lpstr>The RDF Schema (5)</vt:lpstr>
      <vt:lpstr>The RDF Schema (6)</vt:lpstr>
      <vt:lpstr>The RDF Schema (7)</vt:lpstr>
      <vt:lpstr>Reification (1)</vt:lpstr>
      <vt:lpstr>Reification (2)</vt:lpstr>
      <vt:lpstr>Classes (1)</vt:lpstr>
      <vt:lpstr>Classes (2)</vt:lpstr>
      <vt:lpstr>Classes (3)</vt:lpstr>
      <vt:lpstr>Classes (4)</vt:lpstr>
      <vt:lpstr>Properties (1)</vt:lpstr>
      <vt:lpstr>Properties (2)</vt:lpstr>
      <vt:lpstr>Properties (3)</vt:lpstr>
      <vt:lpstr>Container Classes and Properties (1)</vt:lpstr>
      <vt:lpstr>Container Classes and Properties (2)</vt:lpstr>
      <vt:lpstr>Collections (1)</vt:lpstr>
      <vt:lpstr>Collections (2)</vt:lpstr>
      <vt:lpstr>Reification (1)</vt:lpstr>
      <vt:lpstr>Reification (2)</vt:lpstr>
      <vt:lpstr>Utility Properties</vt:lpstr>
      <vt:lpstr>Outline</vt:lpstr>
      <vt:lpstr>Ontologies Based on Description Logics</vt:lpstr>
      <vt:lpstr>Description Logics (1)</vt:lpstr>
      <vt:lpstr>Description Logics (2)</vt:lpstr>
      <vt:lpstr>Description Logics (3)</vt:lpstr>
      <vt:lpstr>The Web Ontology Language (1)</vt:lpstr>
      <vt:lpstr>The Web Ontology Language (2)</vt:lpstr>
      <vt:lpstr>The Web Ontology Language (3)</vt:lpstr>
      <vt:lpstr>The Web Ontology Language (4)</vt:lpstr>
      <vt:lpstr>OWL 2</vt:lpstr>
      <vt:lpstr>OWL 2 Additional Features (1)</vt:lpstr>
      <vt:lpstr>OWL 2 Additional Features (2)</vt:lpstr>
      <vt:lpstr>OWL 2 Additional Features (3)</vt:lpstr>
      <vt:lpstr>OWL 2 Profiles (1)</vt:lpstr>
      <vt:lpstr>OWL 2 Profiles (2)</vt:lpstr>
      <vt:lpstr>OWL 2 Profiles (3)</vt:lpstr>
      <vt:lpstr>Manchester OWL syntax</vt:lpstr>
      <vt:lpstr>Outline</vt:lpstr>
      <vt:lpstr>Querying the Semantic Web with SPARQL</vt:lpstr>
      <vt:lpstr>SELECT Queries (1)</vt:lpstr>
      <vt:lpstr>SELECT Queries (2)</vt:lpstr>
      <vt:lpstr>SELECT Queries (3)</vt:lpstr>
      <vt:lpstr>SELECT Queries (4)</vt:lpstr>
      <vt:lpstr>The OPTIONAL keyword</vt:lpstr>
      <vt:lpstr>The UNION Keyword</vt:lpstr>
      <vt:lpstr>The FILTER Keyword</vt:lpstr>
      <vt:lpstr>ORDER BY and LIMIT Keywords</vt:lpstr>
      <vt:lpstr>CONSTRUCT Queries</vt:lpstr>
      <vt:lpstr>ASK Queries</vt:lpstr>
      <vt:lpstr>DESCRIBE Queries</vt:lpstr>
      <vt:lpstr>Outline</vt:lpstr>
      <vt:lpstr>Mapping Relational Data to RDF (1)</vt:lpstr>
      <vt:lpstr>Mapping Relational Data to RDF (2)</vt:lpstr>
      <vt:lpstr>R2RML Overview</vt:lpstr>
      <vt:lpstr>R2RML (1)</vt:lpstr>
      <vt:lpstr>R2RML (2)</vt:lpstr>
      <vt:lpstr>R2RML Example (1)</vt:lpstr>
      <vt:lpstr>R2RML Example (2)</vt:lpstr>
      <vt:lpstr>R2RML Example (3)</vt:lpstr>
      <vt:lpstr>R2RML Example (4)</vt:lpstr>
      <vt:lpstr>R2RML Example (5)</vt:lpstr>
      <vt:lpstr>R2RML Example (6)</vt:lpstr>
      <vt:lpstr>R2RML Example (7)</vt:lpstr>
      <vt:lpstr>Foreign Keys (1)</vt:lpstr>
      <vt:lpstr>Foreign Keys (2)</vt:lpstr>
      <vt:lpstr>Foreign Keys (3)</vt:lpstr>
      <vt:lpstr>Foreign Keys (4)</vt:lpstr>
      <vt:lpstr>Custom Views (1)</vt:lpstr>
      <vt:lpstr>Custom Views (2)</vt:lpstr>
      <vt:lpstr>Direct Mapping (1)</vt:lpstr>
      <vt:lpstr>Direct Mapping (2)</vt:lpstr>
      <vt:lpstr>Outline</vt:lpstr>
      <vt:lpstr>POWDER – Protocol for Web Description Resources (1)</vt:lpstr>
      <vt:lpstr>POWDER – Protocol for Web Description Resources (2)</vt:lpstr>
      <vt:lpstr>RIF – Rule Interchange Format</vt:lpstr>
      <vt:lpstr>SPIN – SPARQL Inferencing Notation</vt:lpstr>
      <vt:lpstr>GRDDL – Gleaning Resource Descriptions from Dialects of Languages </vt:lpstr>
      <vt:lpstr>LDP – Linked Data Platform</vt:lpstr>
      <vt:lpstr>Outline</vt:lpstr>
      <vt:lpstr>Ontologies and Datasets (1)</vt:lpstr>
      <vt:lpstr>Ontologies and Datasets (2)</vt:lpstr>
      <vt:lpstr>Ontology search engines and specialized directories</vt:lpstr>
      <vt:lpstr>DC – Dublin Core (1)</vt:lpstr>
      <vt:lpstr>DC – Dublin Core (2)</vt:lpstr>
      <vt:lpstr>FOAF – Friend-Of-A-Friend</vt:lpstr>
      <vt:lpstr>SKOS – Simple Knowledge Organization System (1)</vt:lpstr>
      <vt:lpstr>SKOS – Simple Knowledge Organization System (2)</vt:lpstr>
      <vt:lpstr>VoID – Vocabulary of Interlinked Datasets</vt:lpstr>
      <vt:lpstr>SIOC – Semantically-Interlinked Online Communities</vt:lpstr>
      <vt:lpstr>Good Relations</vt:lpstr>
      <vt:lpstr>Outline</vt:lpstr>
      <vt:lpstr>Datasets</vt:lpstr>
      <vt:lpstr>DBpedia (1)</vt:lpstr>
      <vt:lpstr>DBpedia (2)</vt:lpstr>
      <vt:lpstr>Freebase</vt:lpstr>
      <vt:lpstr>GeoNames</vt:lpstr>
      <vt:lpstr>Lexvo</vt:lpstr>
      <vt:lpstr>PowerPoint Presentation</vt:lpstr>
      <vt:lpstr>Outline</vt:lpstr>
      <vt:lpstr>Introduction</vt:lpstr>
      <vt:lpstr>Not All Data Can Be Published Online</vt:lpstr>
      <vt:lpstr>Linked Data-driven Applications (1)</vt:lpstr>
      <vt:lpstr>Linked Data-driven Applications (2)</vt:lpstr>
      <vt:lpstr>Linked Data-driven Applications (3)</vt:lpstr>
      <vt:lpstr>The O in LOD: Open Data</vt:lpstr>
      <vt:lpstr>Why should anyone open their data?</vt:lpstr>
      <vt:lpstr>Steps in Publishing Linked Open Data (1)</vt:lpstr>
      <vt:lpstr>Steps in Publishing Linked Open Data (2)</vt:lpstr>
      <vt:lpstr>Steps in Publishing Linked Open Data (3)</vt:lpstr>
      <vt:lpstr>Steps in Publishing Linked Open Data (4)</vt:lpstr>
      <vt:lpstr>Steps in Publishing Linked Open Data (5)</vt:lpstr>
      <vt:lpstr>Dataset Metadata (1)</vt:lpstr>
      <vt:lpstr>Dataset Metadata (2)</vt:lpstr>
      <vt:lpstr>Dataset Metadata (3)</vt:lpstr>
      <vt:lpstr>Bulk Access vs. API (1)</vt:lpstr>
      <vt:lpstr>Bulk Access vs. API (2)</vt:lpstr>
      <vt:lpstr>Bulk Access vs. API (3)</vt:lpstr>
      <vt:lpstr>The 5-Star Deployment Scheme</vt:lpstr>
      <vt:lpstr>Outline</vt:lpstr>
      <vt:lpstr>The D in LOD: Modeling Content</vt:lpstr>
      <vt:lpstr>Reusing Existing Works (1)</vt:lpstr>
      <vt:lpstr>Reusing Existing Works (2)</vt:lpstr>
      <vt:lpstr>Reusing Existing Works (3)</vt:lpstr>
      <vt:lpstr>Reusing Existing Works (4)</vt:lpstr>
      <vt:lpstr>Semantic Web for Content Modeling</vt:lpstr>
      <vt:lpstr>Assigning URIs to Entities</vt:lpstr>
      <vt:lpstr>Assigning URIs to Entities: Challenges</vt:lpstr>
      <vt:lpstr>Assigning URIs to Entities: Benefits</vt:lpstr>
      <vt:lpstr>URI Design Patterns (1)</vt:lpstr>
      <vt:lpstr>URI Design Patterns (2)</vt:lpstr>
      <vt:lpstr>URI Design Patterns (3)</vt:lpstr>
      <vt:lpstr>URI Design Patterns (4)</vt:lpstr>
      <vt:lpstr>URI Design Patterns (5)</vt:lpstr>
      <vt:lpstr>Assigning URIs to Entities</vt:lpstr>
      <vt:lpstr>Hash URIs</vt:lpstr>
      <vt:lpstr>Hash URIs with Content Negotiation</vt:lpstr>
      <vt:lpstr>Hash URIs without Content Negotiation</vt:lpstr>
      <vt:lpstr>303 URIs (1)</vt:lpstr>
      <vt:lpstr>303 URIs (2)</vt:lpstr>
      <vt:lpstr>303 URIs (3)</vt:lpstr>
      <vt:lpstr>303 URIs (4)</vt:lpstr>
      <vt:lpstr>303 URIs (5)</vt:lpstr>
      <vt:lpstr>303 URIs (6)</vt:lpstr>
      <vt:lpstr>303 URIs (7)</vt:lpstr>
      <vt:lpstr>Outline</vt:lpstr>
      <vt:lpstr>Software for Working with Linked Data (1)</vt:lpstr>
      <vt:lpstr>Software for Working with Linked Data (2)</vt:lpstr>
      <vt:lpstr>Ontology Authoring (1)</vt:lpstr>
      <vt:lpstr>Ontology Authoring (2)</vt:lpstr>
      <vt:lpstr>Ontology Editors (1)</vt:lpstr>
      <vt:lpstr>Ontology Editors (2)</vt:lpstr>
      <vt:lpstr>Protégé (1)</vt:lpstr>
      <vt:lpstr>Protégé (2)</vt:lpstr>
      <vt:lpstr>Protégé (3)</vt:lpstr>
      <vt:lpstr>TopBraid Composer</vt:lpstr>
      <vt:lpstr>The NeOn Toolkit</vt:lpstr>
      <vt:lpstr>Platforms and Environments</vt:lpstr>
      <vt:lpstr>Cleaning-Up Data: OpenRefine (1)</vt:lpstr>
      <vt:lpstr>Cleaning-Up Data: OpenRefine (2)</vt:lpstr>
      <vt:lpstr>Cleaning-Up Data: OpenRefine (3)</vt:lpstr>
      <vt:lpstr>OpenRefine: The RDF Refine Extension (1)</vt:lpstr>
      <vt:lpstr>OpenRefine: The RDF Refine Extension (2)</vt:lpstr>
      <vt:lpstr>Outline</vt:lpstr>
      <vt:lpstr>Tools for Storing and Processing Linked Data</vt:lpstr>
      <vt:lpstr>Sesame</vt:lpstr>
      <vt:lpstr>OpenLink Virtuoso (1)</vt:lpstr>
      <vt:lpstr>OpenLink Virtuoso (2)</vt:lpstr>
      <vt:lpstr>Apache Marmotta</vt:lpstr>
      <vt:lpstr>Callimachus</vt:lpstr>
      <vt:lpstr>Visualization software</vt:lpstr>
      <vt:lpstr>Apache Stanbol</vt:lpstr>
      <vt:lpstr>Stardog</vt:lpstr>
      <vt:lpstr>Outline</vt:lpstr>
      <vt:lpstr>The L in LOD (1)</vt:lpstr>
      <vt:lpstr>The L in LOD (2)</vt:lpstr>
      <vt:lpstr>The L in LOD (3)</vt:lpstr>
      <vt:lpstr>Silk (1)</vt:lpstr>
      <vt:lpstr>Silk (2)</vt:lpstr>
      <vt:lpstr>LIMES</vt:lpstr>
      <vt:lpstr>Sindice</vt:lpstr>
      <vt:lpstr>DBpedia Spotlight</vt:lpstr>
      <vt:lpstr>Sameas.org</vt:lpstr>
      <vt:lpstr>Outline</vt:lpstr>
      <vt:lpstr>Jena (1)</vt:lpstr>
      <vt:lpstr>Jena (2)</vt:lpstr>
      <vt:lpstr>Jena TDB (1)</vt:lpstr>
      <vt:lpstr>Jena TDB (2)</vt:lpstr>
      <vt:lpstr>Apache Any23 (1)</vt:lpstr>
      <vt:lpstr>Apache Any23 (2)</vt:lpstr>
      <vt:lpstr>Redland</vt:lpstr>
      <vt:lpstr>EasyRDF</vt:lpstr>
      <vt:lpstr>RDFLib</vt:lpstr>
      <vt:lpstr>The Ruby RDF Project</vt:lpstr>
      <vt:lpstr>dotNetRDF (1)</vt:lpstr>
      <vt:lpstr>dotNetRDF (2)</vt:lpstr>
      <vt:lpstr>Chapter 4 Creating Linked Data from Relational Databases</vt:lpstr>
      <vt:lpstr>Outline</vt:lpstr>
      <vt:lpstr>Introduction (1)</vt:lpstr>
      <vt:lpstr>Introduction (2)</vt:lpstr>
      <vt:lpstr>Outline</vt:lpstr>
      <vt:lpstr>Semantic Annotation of Dynamic Web Pages (1)</vt:lpstr>
      <vt:lpstr>Semantic Annotation of Dynamic Web Pages (2)</vt:lpstr>
      <vt:lpstr>Semantic Annotation of Dynamic Web Pages (3)</vt:lpstr>
      <vt:lpstr>Heterogeneous Database Integration (1)</vt:lpstr>
      <vt:lpstr>Heterogeneous Database Integration (2)</vt:lpstr>
      <vt:lpstr>Heterogeneous Database Integration (3)</vt:lpstr>
      <vt:lpstr>Ontology-Based Data Access (1)</vt:lpstr>
      <vt:lpstr>Ontology-Based Data Access (2)</vt:lpstr>
      <vt:lpstr>Semantic Rewriting of SQL Queries</vt:lpstr>
      <vt:lpstr>Mass Data Generation for the Semantic Web</vt:lpstr>
      <vt:lpstr>Ontology Learning (1)</vt:lpstr>
      <vt:lpstr>Ontology Learning (2)</vt:lpstr>
      <vt:lpstr>Intended Meaning of a Relational Schema (1)</vt:lpstr>
      <vt:lpstr>Intended Meaning of a Relational Schema (2)</vt:lpstr>
      <vt:lpstr>Database Integration with Other Data Sources</vt:lpstr>
      <vt:lpstr>Outline</vt:lpstr>
      <vt:lpstr>Existing Classifications (1)</vt:lpstr>
      <vt:lpstr>Existing Classifications (2) </vt:lpstr>
      <vt:lpstr>Existing Classifications (3)</vt:lpstr>
      <vt:lpstr>A Proposed Classification (1)</vt:lpstr>
      <vt:lpstr>A Proposed Classification (2)</vt:lpstr>
      <vt:lpstr>Classification Criteria (1)</vt:lpstr>
      <vt:lpstr>Classification Criteria (2)</vt:lpstr>
      <vt:lpstr>Classification Criteria (3)</vt:lpstr>
      <vt:lpstr>Classification criteria and descriptive features</vt:lpstr>
      <vt:lpstr>Descriptive Features (1)</vt:lpstr>
      <vt:lpstr>Descriptive Features (2) </vt:lpstr>
      <vt:lpstr>Descriptive Features (3) </vt:lpstr>
      <vt:lpstr>Descriptive Features (4)</vt:lpstr>
      <vt:lpstr>Descriptive Features (5)</vt:lpstr>
      <vt:lpstr>Descriptive Features (6)</vt:lpstr>
      <vt:lpstr>Descriptive Features (7)</vt:lpstr>
      <vt:lpstr>Descriptive Features (8)</vt:lpstr>
      <vt:lpstr>Descriptive Features (9)</vt:lpstr>
      <vt:lpstr>Outline</vt:lpstr>
      <vt:lpstr>Creating Ontology and Triples from a Relational Database (1)</vt:lpstr>
      <vt:lpstr>Creating Ontology and Triples from a Relational Database (2)</vt:lpstr>
      <vt:lpstr>The Basic Approach (1)</vt:lpstr>
      <vt:lpstr>The Basic Approach (2)</vt:lpstr>
      <vt:lpstr>The Basic Approach (3)</vt:lpstr>
      <vt:lpstr>The Basic Approach (4)</vt:lpstr>
      <vt:lpstr>Creation and Population of a Domain Ontology (1)</vt:lpstr>
      <vt:lpstr>Creation and Population of a Domain Ontology (2)</vt:lpstr>
      <vt:lpstr>Creation and Population of a Domain Ontology (3)</vt:lpstr>
      <vt:lpstr>Creation and Population of a Domain Ontology (4)</vt:lpstr>
      <vt:lpstr>D2RQ / D2R Server (1)</vt:lpstr>
      <vt:lpstr>D2RQ / D2R Server (2)</vt:lpstr>
      <vt:lpstr>OpenLink Virtuoso Universal Server</vt:lpstr>
      <vt:lpstr>Triplify</vt:lpstr>
      <vt:lpstr>Ultrawrap</vt:lpstr>
      <vt:lpstr>Oracle DBMS </vt:lpstr>
      <vt:lpstr>Mapping a Database to an Existing Ontology (1)</vt:lpstr>
      <vt:lpstr>Mapping a Database to an Existing Ontology (2)</vt:lpstr>
      <vt:lpstr>Mapping a Database to an Existing Ontology (3)</vt:lpstr>
      <vt:lpstr>Ontop (1)</vt:lpstr>
      <vt:lpstr>Ontop (2)</vt:lpstr>
      <vt:lpstr>R2O / ODEMapster / Morph</vt:lpstr>
      <vt:lpstr>R2RML Parser</vt:lpstr>
      <vt:lpstr>Outline</vt:lpstr>
      <vt:lpstr>Linked Data in Scholarly/Cultural Heritage Domain (1)</vt:lpstr>
      <vt:lpstr>Linked Data in Scholarly/Cultural Heritage Domain (2)</vt:lpstr>
      <vt:lpstr>Linked Data in Scholarly/Cultural Heritage Domain (3)</vt:lpstr>
      <vt:lpstr>Linked Data in Scholarly/Cultural Heritage Domain (4)</vt:lpstr>
      <vt:lpstr>Linked Data in Scholarly/Cultural Heritage Domain (5)</vt:lpstr>
      <vt:lpstr>Ontologies Related to Scholarly Information (1)</vt:lpstr>
      <vt:lpstr>Ontologies Related to Scholarly Information (2)</vt:lpstr>
      <vt:lpstr>Aggregators</vt:lpstr>
      <vt:lpstr>Benefits by LOD Adoption</vt:lpstr>
      <vt:lpstr>Synchronous Vs. Asynchronous Exports</vt:lpstr>
      <vt:lpstr>From DSpace to Europeana (1)</vt:lpstr>
      <vt:lpstr>From DSpace to Europeana (2)</vt:lpstr>
      <vt:lpstr>From DSpace to Europeana (3)</vt:lpstr>
      <vt:lpstr>From DSpace to Europeana (4)</vt:lpstr>
      <vt:lpstr>From DSpace to Europeana (5)</vt:lpstr>
      <vt:lpstr>From DSpace to Europeana (6)</vt:lpstr>
      <vt:lpstr>From DSpace to Europeana (7)</vt:lpstr>
      <vt:lpstr>From DSpace to Europeana (8)</vt:lpstr>
      <vt:lpstr>Outline</vt:lpstr>
      <vt:lpstr>Challenges: Ontology-based Data Updates</vt:lpstr>
      <vt:lpstr>Challenges: Mapping Updates</vt:lpstr>
      <vt:lpstr>Challenges: Linking Data</vt:lpstr>
      <vt:lpstr>Chapter 5 Generating Linked Data in Real-time from Sensor Data Streams</vt:lpstr>
      <vt:lpstr>Outline</vt:lpstr>
      <vt:lpstr>Problem Framework</vt:lpstr>
      <vt:lpstr>Streamed Data (1)</vt:lpstr>
      <vt:lpstr>Streamed Data (2)</vt:lpstr>
      <vt:lpstr>Data Stream Management Systems</vt:lpstr>
      <vt:lpstr>Context-awareness, IoT and Linked Data (1)</vt:lpstr>
      <vt:lpstr>Context-awareness, IoT and Linked Data (2)</vt:lpstr>
      <vt:lpstr>Context-awareness, IoT and Linked Data (3)</vt:lpstr>
      <vt:lpstr>Context-awareness, IoT and Linked Data (4)</vt:lpstr>
      <vt:lpstr>Outline</vt:lpstr>
      <vt:lpstr>Information Fusion (1)</vt:lpstr>
      <vt:lpstr>Information Fusion (2)</vt:lpstr>
      <vt:lpstr>Information Fusion (3)</vt:lpstr>
      <vt:lpstr>Fusion Levels</vt:lpstr>
      <vt:lpstr>JDL Fusion Levels (1)</vt:lpstr>
      <vt:lpstr>JDL Fusion Levels (2)</vt:lpstr>
      <vt:lpstr>JDL Fusion Levels (3)</vt:lpstr>
      <vt:lpstr>JDL Fusion Levels (4)</vt:lpstr>
      <vt:lpstr>JDL Fusion Levels (5)</vt:lpstr>
      <vt:lpstr>Outline</vt:lpstr>
      <vt:lpstr>The Data Layer (1)</vt:lpstr>
      <vt:lpstr>The Data Layer (2)</vt:lpstr>
      <vt:lpstr>Modeling Context (1)</vt:lpstr>
      <vt:lpstr>Modeling Context (2)</vt:lpstr>
      <vt:lpstr>Semantic Web Technologies in Sensor Networks</vt:lpstr>
      <vt:lpstr>Semantics for Situation Awareness (1)</vt:lpstr>
      <vt:lpstr>Semantics for Situation Awareness (2)</vt:lpstr>
      <vt:lpstr>Modeling Context using Ontologies</vt:lpstr>
      <vt:lpstr>Sensor Data</vt:lpstr>
      <vt:lpstr>Challenges in Homogenizing Sensor Data</vt:lpstr>
      <vt:lpstr>A Two-step Approach</vt:lpstr>
      <vt:lpstr>Real-time vs. Near-real-time (1)</vt:lpstr>
      <vt:lpstr>Real-time vs. Near-real-time (2)</vt:lpstr>
      <vt:lpstr>Data Synchronization and Timestamping (1)</vt:lpstr>
      <vt:lpstr>Data Synchronization and Timestamping (2)</vt:lpstr>
      <vt:lpstr>Data Synchronization and Timestamping (3)</vt:lpstr>
      <vt:lpstr>Windowing</vt:lpstr>
      <vt:lpstr>Windowing-related Decisions</vt:lpstr>
      <vt:lpstr>The (Distributed) Data Storage Layer (1)</vt:lpstr>
      <vt:lpstr>The (Distributed) Data Storage Layer (2)</vt:lpstr>
      <vt:lpstr>Relational to RDF in Sensor Data Streams</vt:lpstr>
      <vt:lpstr>Mapping Layer (1)</vt:lpstr>
      <vt:lpstr>Mapping Layer (2)</vt:lpstr>
      <vt:lpstr>Outline</vt:lpstr>
      <vt:lpstr>Rule-based Stream Reasoning in Sensor Environments (1)</vt:lpstr>
      <vt:lpstr>Rule-based Stream Reasoning in Sensor Environments (2)</vt:lpstr>
      <vt:lpstr>Rule-based Stream Reasoning in Sensor Environments (3)</vt:lpstr>
      <vt:lpstr>Rule-based Stream Reasoning in Sensor Environments (4)</vt:lpstr>
      <vt:lpstr>Rule-based Stream Reasoning in Sensor Environments (5)</vt:lpstr>
      <vt:lpstr>Rule-based Stream Reasoning in Sensor Environments (6)</vt:lpstr>
      <vt:lpstr>Rule-based Stream Reasoning in Sensor Environments (7)</vt:lpstr>
      <vt:lpstr>Rule-based Reasoning in Jena (1)</vt:lpstr>
      <vt:lpstr>Rule-based Reasoning in Jena (2)</vt:lpstr>
      <vt:lpstr>Rule-based Reasoning in Jena (3)</vt:lpstr>
      <vt:lpstr>Rule-based Reasoning in Virtuoso (1)</vt:lpstr>
      <vt:lpstr>Rule-based Reasoning in Virtuoso (2)</vt:lpstr>
      <vt:lpstr>Outline</vt:lpstr>
      <vt:lpstr>Complete Example</vt:lpstr>
      <vt:lpstr>Proof-of-Concept Implementation</vt:lpstr>
      <vt:lpstr>The GSN Middleware (1)</vt:lpstr>
      <vt:lpstr>The GSN Middleware (2)</vt:lpstr>
      <vt:lpstr>The GSN Middleware (3)</vt:lpstr>
      <vt:lpstr>Low Level Fusion (1)</vt:lpstr>
      <vt:lpstr>Low Level Fusion (2)</vt:lpstr>
      <vt:lpstr>Low Level Fusion (3)</vt:lpstr>
      <vt:lpstr>Low Level Fusion (4)</vt:lpstr>
      <vt:lpstr>Low Level Fusion (5)</vt:lpstr>
      <vt:lpstr>A Sensor Fusion Architecture (1)</vt:lpstr>
      <vt:lpstr>A Sensor Fusion Architecture (2)</vt:lpstr>
      <vt:lpstr>A Sensor Fusion Architecture (3)</vt:lpstr>
      <vt:lpstr>A Sensor Fusion Architecture (4)</vt:lpstr>
      <vt:lpstr>A Sensor Fusion Architecture (5)</vt:lpstr>
      <vt:lpstr>A Sensor Fusion Architecture (6)</vt:lpstr>
      <vt:lpstr>A Sensor Fusion Architecture (7)</vt:lpstr>
      <vt:lpstr>A Sensor Fusion Architecture (8)</vt:lpstr>
      <vt:lpstr>A Sensor Fusion Architecture (9)</vt:lpstr>
      <vt:lpstr>High Level Fusion Example (1)</vt:lpstr>
      <vt:lpstr>High Level Fusion Example (2)</vt:lpstr>
      <vt:lpstr>High Level Fusion Example (3)</vt:lpstr>
      <vt:lpstr>High Level Fusion Example (4)</vt:lpstr>
      <vt:lpstr>High Level Fusion Example (5)</vt:lpstr>
      <vt:lpstr>High Level Fusion Example (6)</vt:lpstr>
      <vt:lpstr>Chapter 6 Conclusions Summary and Outlook</vt:lpstr>
      <vt:lpstr>Outline</vt:lpstr>
      <vt:lpstr>Introduction</vt:lpstr>
      <vt:lpstr>Outline</vt:lpstr>
      <vt:lpstr>Chapter 1 – Introduction</vt:lpstr>
      <vt:lpstr>Chapter 2 – Technical Background</vt:lpstr>
      <vt:lpstr>Chapter 3 – Deploying Linked Data</vt:lpstr>
      <vt:lpstr>Chapter 4 – Creating Linked Data from Relational Databases</vt:lpstr>
      <vt:lpstr>Chapter 5 – Generating Linked Data in Real-time from Sensor Data Streams</vt:lpstr>
      <vt:lpstr>Overall Contribution (1)</vt:lpstr>
      <vt:lpstr>Overall Contribution (2)</vt:lpstr>
      <vt:lpstr>Outline</vt:lpstr>
      <vt:lpstr>Discussion (1)</vt:lpstr>
      <vt:lpstr>Discussion (2)</vt:lpstr>
      <vt:lpstr>Discussion (3)</vt:lpstr>
      <vt:lpstr>Benefits (1)</vt:lpstr>
      <vt:lpstr>Benefits (2)</vt:lpstr>
      <vt:lpstr>Benefits (3)</vt:lpstr>
      <vt:lpstr>Technical Difficulties (1)</vt:lpstr>
      <vt:lpstr>Technical Difficulties (2)</vt:lpstr>
      <vt:lpstr>Technical Difficulties (3)</vt:lpstr>
      <vt:lpstr>Open Government Data</vt:lpstr>
      <vt:lpstr>Bibliographic Archives (1)</vt:lpstr>
      <vt:lpstr>Bibliographic Archives (2)</vt:lpstr>
      <vt:lpstr>Internet of Things</vt:lpstr>
      <vt:lpstr>Outline</vt:lpstr>
      <vt:lpstr>Open Research Challenges</vt:lpstr>
      <vt:lpstr>Big (Linked) Data (1)</vt:lpstr>
      <vt:lpstr>Big (Linked) Data (2)</vt:lpstr>
      <vt:lpstr>Big (Linked) Data (3)</vt:lpstr>
      <vt:lpstr>(Even) More Research Challenges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Nikolaos Konstantinou</dc:creator>
  <cp:lastModifiedBy>Nikolaos Konstantinou</cp:lastModifiedBy>
  <cp:revision>89</cp:revision>
  <dcterms:created xsi:type="dcterms:W3CDTF">2015-02-23T08:06:43Z</dcterms:created>
  <dcterms:modified xsi:type="dcterms:W3CDTF">2015-07-08T14:36:36Z</dcterms:modified>
</cp:coreProperties>
</file>