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1" r:id="rId3"/>
    <p:sldId id="264" r:id="rId4"/>
    <p:sldId id="265" r:id="rId5"/>
    <p:sldId id="283" r:id="rId6"/>
    <p:sldId id="266" r:id="rId7"/>
    <p:sldId id="280" r:id="rId8"/>
    <p:sldId id="281" r:id="rId9"/>
    <p:sldId id="282" r:id="rId10"/>
    <p:sldId id="279" r:id="rId11"/>
    <p:sldId id="268" r:id="rId12"/>
    <p:sldId id="287" r:id="rId13"/>
    <p:sldId id="277" r:id="rId14"/>
    <p:sldId id="272" r:id="rId15"/>
    <p:sldId id="273" r:id="rId16"/>
    <p:sldId id="284" r:id="rId17"/>
    <p:sldId id="286" r:id="rId18"/>
    <p:sldId id="278" r:id="rId19"/>
    <p:sldId id="260" r:id="rId2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02"/>
      </p:cViewPr>
      <p:guideLst>
        <p:guide orient="horz" pos="89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D7A65-4528-4D2D-9273-819F6A48D089}" type="datetimeFigureOut">
              <a:rPr lang="el-GR" smtClean="0"/>
              <a:pPr/>
              <a:t>11/7/2012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F146-D5DB-4524-B2C0-A49BF4235CE6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F1B4-4AD6-41F5-8F1F-CB2CBB2FA99E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E8B-FB1C-4E23-9D63-B7BC93313D94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6E7-CA4D-45ED-A63A-0742708C4A23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F973-AF0F-4364-BAA1-A11FC5183911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228E-D862-4308-8C71-E13EDE6B6B62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1788-A514-4D6B-BDFF-439601382D7A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5793-8AE9-4407-951C-3EA48A43FCDA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510E-09D9-46A1-BDC7-7897619C8A71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A620-86F0-4C43-917F-C073DE908E3D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A2C3-4B65-4027-94CF-08457B5A3D11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9D2-DEC7-47FB-A099-5E440DCBE052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D11B-75F9-4EDB-B7D5-88F9E392A994}" type="datetime1">
              <a:rPr lang="el-GR" smtClean="0"/>
              <a:pPr/>
              <a:t>11/7/2012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7th International Conference on Open Repositories (OR2012), Edinburgh, 9-13 July 2012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3CE6-8B04-4308-8939-216B425AECD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biblio-transformation-engin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kstamatis@ekt.gr" TargetMode="External"/><Relationship Id="rId2" Type="http://schemas.openxmlformats.org/officeDocument/2006/relationships/hyperlink" Target="http://code.google.com/p/biblio-transformation-eng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houssos@ekt.gr" TargetMode="External"/><Relationship Id="rId4" Type="http://schemas.openxmlformats.org/officeDocument/2006/relationships/hyperlink" Target="mailto:akoul@teiath.g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520" y="1094879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Biblio</a:t>
            </a:r>
            <a:r>
              <a:rPr lang="en-US" sz="4000" dirty="0" smtClean="0"/>
              <a:t>-transformation-engine: </a:t>
            </a:r>
            <a:br>
              <a:rPr lang="en-US" sz="4000" dirty="0" smtClean="0"/>
            </a:br>
            <a:r>
              <a:rPr lang="en-US" sz="4000" dirty="0" smtClean="0"/>
              <a:t>An open source framework </a:t>
            </a:r>
            <a:br>
              <a:rPr lang="en-US" sz="4000" dirty="0" smtClean="0"/>
            </a:br>
            <a:r>
              <a:rPr lang="en-US" sz="4000" dirty="0" smtClean="0"/>
              <a:t>and use cases </a:t>
            </a:r>
            <a:br>
              <a:rPr lang="en-US" sz="4000" dirty="0" smtClean="0"/>
            </a:br>
            <a:r>
              <a:rPr lang="en-US" sz="4000" dirty="0" smtClean="0"/>
              <a:t>in the digital libraries domain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48414" y="3156644"/>
            <a:ext cx="72471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44463"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ea typeface="Verdana" pitchFamily="34" charset="0"/>
                <a:cs typeface="Verdana" pitchFamily="34" charset="0"/>
              </a:rPr>
              <a:t>Kostas </a:t>
            </a:r>
            <a:r>
              <a:rPr lang="en-GB" dirty="0" err="1" smtClean="0">
                <a:ea typeface="Verdana" pitchFamily="34" charset="0"/>
                <a:cs typeface="Verdana" pitchFamily="34" charset="0"/>
              </a:rPr>
              <a:t>Stamatis</a:t>
            </a:r>
            <a:r>
              <a:rPr lang="en-GB" dirty="0" smtClean="0">
                <a:ea typeface="Verdana" pitchFamily="34" charset="0"/>
                <a:cs typeface="Verdana" pitchFamily="34" charset="0"/>
              </a:rPr>
              <a:t>, </a:t>
            </a:r>
            <a:r>
              <a:rPr lang="en-GB" dirty="0" err="1" smtClean="0">
                <a:ea typeface="Verdana" pitchFamily="34" charset="0"/>
                <a:cs typeface="Verdana" pitchFamily="34" charset="0"/>
              </a:rPr>
              <a:t>Nikolaos</a:t>
            </a:r>
            <a:r>
              <a:rPr lang="en-GB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GB" dirty="0" err="1" smtClean="0">
                <a:ea typeface="Verdana" pitchFamily="34" charset="0"/>
                <a:cs typeface="Verdana" pitchFamily="34" charset="0"/>
              </a:rPr>
              <a:t>Konstantinou</a:t>
            </a:r>
            <a:r>
              <a:rPr lang="en-GB" dirty="0" smtClean="0">
                <a:ea typeface="Verdana" pitchFamily="34" charset="0"/>
                <a:cs typeface="Verdana" pitchFamily="34" charset="0"/>
              </a:rPr>
              <a:t>, </a:t>
            </a:r>
            <a:r>
              <a:rPr lang="en-GB" dirty="0" smtClean="0">
                <a:ea typeface="Verdana" pitchFamily="34" charset="0"/>
                <a:cs typeface="Verdana" pitchFamily="34" charset="0"/>
              </a:rPr>
              <a:t>Anastasia </a:t>
            </a:r>
            <a:r>
              <a:rPr lang="en-GB" dirty="0" smtClean="0">
                <a:ea typeface="Verdana" pitchFamily="34" charset="0"/>
                <a:cs typeface="Verdana" pitchFamily="34" charset="0"/>
              </a:rPr>
              <a:t>Manta, </a:t>
            </a:r>
            <a:endParaRPr lang="en-GB" dirty="0" smtClean="0">
              <a:ea typeface="Verdana" pitchFamily="34" charset="0"/>
              <a:cs typeface="Verdana" pitchFamily="34" charset="0"/>
            </a:endParaRPr>
          </a:p>
          <a:p>
            <a:pPr lvl="0" indent="144463"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ea typeface="Verdana" pitchFamily="34" charset="0"/>
                <a:cs typeface="Verdana" pitchFamily="34" charset="0"/>
              </a:rPr>
              <a:t>Christina </a:t>
            </a:r>
            <a:r>
              <a:rPr lang="en-GB" dirty="0" err="1" smtClean="0">
                <a:ea typeface="Verdana" pitchFamily="34" charset="0"/>
                <a:cs typeface="Verdana" pitchFamily="34" charset="0"/>
              </a:rPr>
              <a:t>Paschou</a:t>
            </a:r>
            <a:r>
              <a:rPr lang="en-GB" dirty="0" smtClean="0">
                <a:ea typeface="Verdana" pitchFamily="34" charset="0"/>
                <a:cs typeface="Verdana" pitchFamily="34" charset="0"/>
              </a:rPr>
              <a:t> and </a:t>
            </a:r>
            <a:r>
              <a:rPr lang="en-GB" dirty="0" smtClean="0">
                <a:ea typeface="Verdana" pitchFamily="34" charset="0"/>
                <a:cs typeface="Verdana" pitchFamily="34" charset="0"/>
              </a:rPr>
              <a:t>Nikos </a:t>
            </a:r>
            <a:r>
              <a:rPr lang="en-GB" dirty="0" err="1" smtClean="0">
                <a:ea typeface="Verdana" pitchFamily="34" charset="0"/>
                <a:cs typeface="Verdana" pitchFamily="34" charset="0"/>
              </a:rPr>
              <a:t>Houssos</a:t>
            </a:r>
            <a:endParaRPr lang="en-GB" baseline="30000" dirty="0" smtClean="0">
              <a:ea typeface="Verdana" pitchFamily="34" charset="0"/>
              <a:cs typeface="Verdana" pitchFamily="34" charset="0"/>
            </a:endParaRPr>
          </a:p>
          <a:p>
            <a:pPr marL="0" marR="0" lvl="0" indent="1444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 smtClean="0">
              <a:ea typeface="Verdana" pitchFamily="34" charset="0"/>
              <a:cs typeface="Verdana" pitchFamily="34" charset="0"/>
            </a:endParaRPr>
          </a:p>
          <a:p>
            <a:pPr lvl="0" indent="144463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ea typeface="Verdana" pitchFamily="34" charset="0"/>
                <a:cs typeface="Verdana" pitchFamily="34" charset="0"/>
              </a:rPr>
              <a:t>National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Documentation Centre / National Hellenic Research Foundation, Greece</a:t>
            </a:r>
          </a:p>
          <a:p>
            <a:pPr marL="0" marR="0" lvl="0" indent="1444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5010833"/>
            <a:ext cx="2160240" cy="108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4" name="Picture 2" descr="http://www.epset.gr/sites/epset.gr/themes/zen/zen-internals/images/epset/logo_epset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9728" y="5082841"/>
            <a:ext cx="2514600" cy="981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0" y="-2738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transformation engine – data model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68" y="6381328"/>
            <a:ext cx="784887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  <p:pic>
        <p:nvPicPr>
          <p:cNvPr id="5" name="Picture 4" descr="class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065303"/>
            <a:ext cx="8486500" cy="524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9083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885"/>
            <a:ext cx="8291264" cy="4353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FLOSS library developed in Java (maven used as a build tool)</a:t>
            </a:r>
          </a:p>
          <a:p>
            <a:r>
              <a:rPr lang="en-US" dirty="0" smtClean="0"/>
              <a:t>Configuration outside the code - dependency injection mechanisms of the Spring framework core container</a:t>
            </a:r>
          </a:p>
          <a:p>
            <a:pPr lvl="1"/>
            <a:r>
              <a:rPr lang="en-US" dirty="0" smtClean="0"/>
              <a:t>Specification of Data Loader, Processing Steps, Conditions, </a:t>
            </a:r>
            <a:r>
              <a:rPr lang="en-US" dirty="0" err="1" smtClean="0"/>
              <a:t>OutputGenerator</a:t>
            </a:r>
            <a:endParaRPr lang="en-US" dirty="0" smtClean="0"/>
          </a:p>
          <a:p>
            <a:pPr lvl="1"/>
            <a:r>
              <a:rPr lang="en-US" dirty="0" smtClean="0"/>
              <a:t>Mapping from source to target format (for one-to-one field mappings)</a:t>
            </a:r>
          </a:p>
          <a:p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9083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mapping configuration</a:t>
            </a:r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128" y="1340768"/>
            <a:ext cx="6966256" cy="44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FLOSS library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91264" cy="4464496"/>
          </a:xfrm>
        </p:spPr>
        <p:txBody>
          <a:bodyPr>
            <a:normAutofit/>
          </a:bodyPr>
          <a:lstStyle/>
          <a:p>
            <a:r>
              <a:rPr lang="en-US" dirty="0" smtClean="0"/>
              <a:t>Available at </a:t>
            </a:r>
          </a:p>
          <a:p>
            <a:pPr marL="274638" indent="-1588" algn="ctr">
              <a:buNone/>
            </a:pPr>
            <a:r>
              <a:rPr lang="en-US" sz="2600" dirty="0" smtClean="0">
                <a:hlinkClick r:id="rId2"/>
              </a:rPr>
              <a:t>http://code.google.com/p/biblio-transformation-engine/</a:t>
            </a:r>
            <a:endParaRPr lang="en-US" sz="2600" dirty="0" smtClean="0"/>
          </a:p>
          <a:p>
            <a:r>
              <a:rPr lang="en-US" dirty="0" smtClean="0"/>
              <a:t>European Union Public License</a:t>
            </a:r>
          </a:p>
          <a:p>
            <a:r>
              <a:rPr lang="en-US" dirty="0" smtClean="0"/>
              <a:t>Feel free to download and use it!</a:t>
            </a:r>
          </a:p>
          <a:p>
            <a:r>
              <a:rPr lang="en-US" dirty="0" smtClean="0"/>
              <a:t>Looking forward to feedback, questions,… (contributions also welcome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1 – Generate </a:t>
            </a:r>
            <a:br>
              <a:rPr lang="en-US" dirty="0" smtClean="0"/>
            </a:br>
            <a:r>
              <a:rPr lang="en-US" dirty="0" smtClean="0"/>
              <a:t>Linked Open Data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941"/>
            <a:ext cx="8291264" cy="43533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Sources: Repository records, legacy cultural material records, research information in CERIF</a:t>
            </a:r>
          </a:p>
          <a:p>
            <a:r>
              <a:rPr lang="en-US" dirty="0" smtClean="0"/>
              <a:t>Corresponding data loaders reused</a:t>
            </a:r>
          </a:p>
          <a:p>
            <a:r>
              <a:rPr lang="en-US" dirty="0" smtClean="0"/>
              <a:t>Filters/Modifiers can be totally agnostic of RDF and input formats</a:t>
            </a:r>
          </a:p>
          <a:p>
            <a:r>
              <a:rPr lang="en-US" dirty="0" smtClean="0"/>
              <a:t>Use Jena RDF library to generate RDF triples</a:t>
            </a:r>
          </a:p>
          <a:p>
            <a:r>
              <a:rPr lang="en-US" dirty="0" smtClean="0"/>
              <a:t>Add/generate appropriate identifiers/URI for each entity (either at the modifier or output generator level)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2 – Import/export data/export to/from repositories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363272" cy="4680421"/>
          </a:xfrm>
        </p:spPr>
        <p:txBody>
          <a:bodyPr>
            <a:normAutofit/>
          </a:bodyPr>
          <a:lstStyle/>
          <a:p>
            <a:r>
              <a:rPr lang="en-US" dirty="0" smtClean="0"/>
              <a:t>Source record formats: </a:t>
            </a:r>
            <a:r>
              <a:rPr lang="en-US" dirty="0" err="1" smtClean="0"/>
              <a:t>EndNote</a:t>
            </a:r>
            <a:r>
              <a:rPr lang="en-US" dirty="0" smtClean="0"/>
              <a:t>, RIS, </a:t>
            </a:r>
            <a:r>
              <a:rPr lang="en-US" dirty="0" err="1" smtClean="0"/>
              <a:t>Bibtex</a:t>
            </a:r>
            <a:r>
              <a:rPr lang="en-US" dirty="0" smtClean="0"/>
              <a:t>, UNIMARC</a:t>
            </a:r>
          </a:p>
          <a:p>
            <a:r>
              <a:rPr lang="en-US" dirty="0" smtClean="0"/>
              <a:t>Developed data loaders for each format, re-used output generator for </a:t>
            </a:r>
            <a:r>
              <a:rPr lang="en-US" dirty="0" err="1" smtClean="0"/>
              <a:t>DSpace</a:t>
            </a:r>
            <a:endParaRPr lang="en-US" dirty="0" smtClean="0"/>
          </a:p>
          <a:p>
            <a:r>
              <a:rPr lang="en-US" dirty="0" smtClean="0"/>
              <a:t>Export to different formats and reference styles based on repository records</a:t>
            </a:r>
          </a:p>
          <a:p>
            <a:pPr lvl="1"/>
            <a:r>
              <a:rPr lang="en-US" dirty="0" smtClean="0"/>
              <a:t>Implemented for </a:t>
            </a:r>
            <a:r>
              <a:rPr lang="en-US" dirty="0" err="1" smtClean="0"/>
              <a:t>DSpace</a:t>
            </a:r>
            <a:endParaRPr lang="en-US" dirty="0" smtClean="0"/>
          </a:p>
          <a:p>
            <a:pPr lvl="1"/>
            <a:r>
              <a:rPr lang="en-US" dirty="0" smtClean="0"/>
              <a:t>For reference styles uses the </a:t>
            </a:r>
            <a:r>
              <a:rPr lang="en-US" dirty="0" err="1" smtClean="0"/>
              <a:t>citeproc-js</a:t>
            </a:r>
            <a:r>
              <a:rPr lang="en-US" dirty="0" smtClean="0"/>
              <a:t> library and the </a:t>
            </a:r>
            <a:r>
              <a:rPr lang="en-GB" dirty="0" smtClean="0"/>
              <a:t>Citation Style Language (CSL)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l-GR" dirty="0" smtClean="0"/>
          </a:p>
          <a:p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3 – Feed </a:t>
            </a:r>
            <a:br>
              <a:rPr lang="en-US" dirty="0" smtClean="0"/>
            </a:br>
            <a:r>
              <a:rPr lang="en-US" dirty="0" smtClean="0"/>
              <a:t>the VOA3R aggregator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25"/>
            <a:ext cx="8363272" cy="47853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Get records of the Hellenic National Archive of Doctoral Dissertation (HEDI – didaktorika.gr) to the VOA3R aggregator (Virtual Open Access Agriculture &amp; Aquaculture Repository)</a:t>
            </a:r>
          </a:p>
          <a:p>
            <a:r>
              <a:rPr lang="en-US" dirty="0" smtClean="0"/>
              <a:t>Developed subject-based filter and injected it into an enhanced OAI-PMH server using the library. </a:t>
            </a:r>
          </a:p>
          <a:p>
            <a:r>
              <a:rPr lang="en-US" dirty="0" smtClean="0"/>
              <a:t>~1070 of approximately 23.500 records, needed to apply techniques to cater for the distribution </a:t>
            </a:r>
            <a:r>
              <a:rPr lang="en-US" dirty="0" err="1" smtClean="0"/>
              <a:t>sparsity</a:t>
            </a:r>
            <a:r>
              <a:rPr lang="en-US" dirty="0" smtClean="0"/>
              <a:t> of “suitable” records combined with resumption token</a:t>
            </a:r>
          </a:p>
          <a:p>
            <a:r>
              <a:rPr lang="en-US" dirty="0" smtClean="0"/>
              <a:t>Seamless on-the-fly deployment and co-existence with sets targeted to other aggregators (DART, openarchives.gr)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l-GR" dirty="0" smtClean="0"/>
          </a:p>
          <a:p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 4 – Feed </a:t>
            </a:r>
            <a:r>
              <a:rPr lang="en-US" dirty="0" err="1" smtClean="0"/>
              <a:t>Europeana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941"/>
            <a:ext cx="8291264" cy="43533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Include in </a:t>
            </a:r>
            <a:r>
              <a:rPr lang="en-US" dirty="0" err="1" smtClean="0"/>
              <a:t>Europeana</a:t>
            </a:r>
            <a:r>
              <a:rPr lang="en-US" dirty="0" smtClean="0"/>
              <a:t> content from the Technical Chamber of Greece (TEE)</a:t>
            </a:r>
          </a:p>
          <a:p>
            <a:r>
              <a:rPr lang="en-US" dirty="0" smtClean="0"/>
              <a:t>Records in TEE library catalog (UNIMARC), available through a Z39.50 interface</a:t>
            </a:r>
          </a:p>
          <a:p>
            <a:r>
              <a:rPr lang="en-US" dirty="0" smtClean="0"/>
              <a:t>Developed Z39.50 data loader, appropriate filters and modifiers (independent of UNIMARC)</a:t>
            </a:r>
          </a:p>
          <a:p>
            <a:r>
              <a:rPr lang="en-US" dirty="0" smtClean="0"/>
              <a:t>Mapping to ESE implemented through a modifier</a:t>
            </a:r>
          </a:p>
          <a:p>
            <a:r>
              <a:rPr lang="en-US" dirty="0" smtClean="0"/>
              <a:t>~6800 from the TEE records sent to </a:t>
            </a:r>
            <a:r>
              <a:rPr lang="en-US" dirty="0" err="1" smtClean="0"/>
              <a:t>Europeana</a:t>
            </a:r>
            <a:endParaRPr lang="en-US" dirty="0" smtClean="0"/>
          </a:p>
          <a:p>
            <a:r>
              <a:rPr lang="en-US" dirty="0" smtClean="0"/>
              <a:t>Repeatable, automated procedure through an enhanced OAI-PMH server using the library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dirty="0" smtClean="0"/>
              <a:t>International Conference on Theory and Practice of Digital Libraries (TPDL 2011), Berlin, 26-28 Sept ember 2011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901"/>
            <a:ext cx="8507288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Support more types of data transformations (contributions welcome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r>
              <a:rPr lang="en-US" dirty="0" smtClean="0"/>
              <a:t>Extend declarative specification of mappings to cover more sophisticated cases</a:t>
            </a:r>
          </a:p>
          <a:p>
            <a:r>
              <a:rPr lang="en-US" dirty="0" smtClean="0"/>
              <a:t>Configurable support for common data model to facilitate reuse of Filter and Modifier implementations</a:t>
            </a:r>
          </a:p>
          <a:p>
            <a:r>
              <a:rPr lang="en-US" dirty="0" smtClean="0"/>
              <a:t>Systematically study the user experience, identify and implement potential improvements</a:t>
            </a:r>
          </a:p>
          <a:p>
            <a:pPr lvl="0"/>
            <a:endParaRPr lang="el-GR" dirty="0" smtClean="0"/>
          </a:p>
          <a:p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More info: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>
                <a:hlinkClick r:id="rId2"/>
              </a:rPr>
              <a:t>http://code.google.com/p/biblio-transformation-engine/</a:t>
            </a:r>
            <a:endParaRPr lang="en-US" sz="3000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GB" sz="2400" u="sng" dirty="0" err="1" smtClean="0">
                <a:hlinkClick r:id="rId3"/>
              </a:rPr>
              <a:t>kstamatis</a:t>
            </a:r>
            <a:r>
              <a:rPr lang="en-GB" sz="2400" u="sng" dirty="0" smtClean="0">
                <a:hlinkClick r:id="rId3"/>
              </a:rPr>
              <a:t> AT ekt.gr</a:t>
            </a:r>
            <a:endParaRPr lang="en-GB" sz="2400" dirty="0" smtClean="0"/>
          </a:p>
          <a:p>
            <a:pPr algn="ctr">
              <a:buNone/>
            </a:pPr>
            <a:r>
              <a:rPr lang="en-GB" sz="2400" u="sng" dirty="0" err="1" smtClean="0">
                <a:hlinkClick r:id="rId4"/>
              </a:rPr>
              <a:t>nkons</a:t>
            </a:r>
            <a:r>
              <a:rPr lang="en-GB" sz="2400" u="sng" dirty="0" smtClean="0">
                <a:hlinkClick r:id="rId4"/>
              </a:rPr>
              <a:t> AT ekt.gr</a:t>
            </a:r>
            <a:endParaRPr lang="en-GB" sz="2400" u="sng" dirty="0" smtClean="0"/>
          </a:p>
          <a:p>
            <a:pPr algn="ctr">
              <a:buNone/>
            </a:pPr>
            <a:r>
              <a:rPr lang="en-GB" sz="2400" u="sng" dirty="0" err="1" smtClean="0">
                <a:hlinkClick r:id="rId4"/>
              </a:rPr>
              <a:t>amanta</a:t>
            </a:r>
            <a:r>
              <a:rPr lang="en-GB" sz="2400" u="sng" dirty="0" smtClean="0">
                <a:hlinkClick r:id="rId4"/>
              </a:rPr>
              <a:t> AT ekt.gr</a:t>
            </a:r>
            <a:endParaRPr lang="en-GB" sz="2400" u="sng" dirty="0" smtClean="0"/>
          </a:p>
          <a:p>
            <a:pPr algn="ctr">
              <a:buNone/>
            </a:pPr>
            <a:r>
              <a:rPr lang="en-GB" sz="2400" u="sng" dirty="0" err="1" smtClean="0">
                <a:hlinkClick r:id="rId4"/>
              </a:rPr>
              <a:t>cpaschou</a:t>
            </a:r>
            <a:r>
              <a:rPr lang="en-GB" sz="2400" u="sng" dirty="0" smtClean="0">
                <a:hlinkClick r:id="rId4"/>
              </a:rPr>
              <a:t> AT ekt.gr</a:t>
            </a:r>
            <a:endParaRPr lang="en-GB" sz="2400" u="sng" dirty="0" smtClean="0"/>
          </a:p>
          <a:p>
            <a:pPr algn="ctr">
              <a:buNone/>
            </a:pPr>
            <a:r>
              <a:rPr lang="en-GB" sz="2400" u="sng" dirty="0" err="1" smtClean="0">
                <a:hlinkClick r:id="rId5"/>
              </a:rPr>
              <a:t>nhoussos</a:t>
            </a:r>
            <a:r>
              <a:rPr lang="en-GB" sz="2400" u="sng" dirty="0" smtClean="0">
                <a:hlinkClick r:id="rId5"/>
              </a:rPr>
              <a:t> AT ekt.gr</a:t>
            </a:r>
            <a:endParaRPr lang="en-GB" sz="2400" dirty="0" smtClean="0"/>
          </a:p>
          <a:p>
            <a:pPr algn="ctr">
              <a:buNone/>
            </a:pPr>
            <a:endParaRPr lang="el-GR" sz="2400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dirty="0" smtClean="0"/>
              <a:t>Motivation - the </a:t>
            </a:r>
            <a:r>
              <a:rPr lang="en-US" dirty="0" smtClean="0"/>
              <a:t>recurring need </a:t>
            </a:r>
            <a:r>
              <a:rPr lang="en-US" dirty="0" smtClean="0"/>
              <a:t>for data transformations</a:t>
            </a:r>
          </a:p>
          <a:p>
            <a:pPr lvl="0"/>
            <a:r>
              <a:rPr lang="en-US" dirty="0" smtClean="0"/>
              <a:t>The proposed solution</a:t>
            </a:r>
          </a:p>
          <a:p>
            <a:pPr lvl="0"/>
            <a:r>
              <a:rPr lang="en-US" dirty="0" smtClean="0"/>
              <a:t>Use cases / experience reports</a:t>
            </a:r>
          </a:p>
          <a:p>
            <a:pPr lvl="0"/>
            <a:r>
              <a:rPr lang="en-US" dirty="0" smtClean="0"/>
              <a:t>Summary – conclusions – future work</a:t>
            </a:r>
          </a:p>
          <a:p>
            <a:pPr lvl="0"/>
            <a:endParaRPr lang="el-GR" dirty="0" smtClean="0"/>
          </a:p>
          <a:p>
            <a:endParaRPr lang="el-GR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91264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853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Data transformations are needed everywhere in digital libraries / scholarly communication systems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Painful and tedious procedure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Many sub-tasks of the entire procedure </a:t>
            </a:r>
            <a:r>
              <a:rPr lang="en-US" dirty="0" smtClean="0"/>
              <a:t>reoccur </a:t>
            </a:r>
            <a:r>
              <a:rPr lang="en-US" dirty="0" smtClean="0"/>
              <a:t>and could be reused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Need for systematic framework for data transformations to accelerate the process, reduce errors and facilitate reuse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l-GR" dirty="0" smtClean="0"/>
          </a:p>
          <a:p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– basis steps</a:t>
            </a:r>
            <a:br>
              <a:rPr lang="en-US" dirty="0" smtClean="0"/>
            </a:br>
            <a:r>
              <a:rPr lang="en-US" dirty="0" smtClean="0"/>
              <a:t> in data transformations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8965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Retrieve source data records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Apply processing: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(Optionally) Remove data records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(Optionally) Add/modify/delete field values within records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Transform data source </a:t>
            </a:r>
            <a:r>
              <a:rPr lang="en-US" dirty="0" smtClean="0"/>
              <a:t>to output format (implement the corresponding mapping)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Generate desired output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Export to a file and/or directly </a:t>
            </a:r>
            <a:r>
              <a:rPr lang="en-US" dirty="0" smtClean="0"/>
              <a:t>update </a:t>
            </a:r>
            <a:r>
              <a:rPr lang="en-US" dirty="0" smtClean="0"/>
              <a:t>databases </a:t>
            </a:r>
            <a:r>
              <a:rPr lang="en-US" dirty="0" smtClean="0"/>
              <a:t>/ external systems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Need for incremental / selective data loading -&gt; processing and output conditions may require repeated execution of the loading/processing cycle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l-GR" dirty="0" smtClean="0"/>
          </a:p>
          <a:p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Design goals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53650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Customisable</a:t>
            </a:r>
            <a:r>
              <a:rPr lang="en-US" dirty="0" smtClean="0"/>
              <a:t>, non-intrusive, easy to use, integrate and extend (e.g. support a variety of data source types)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Separation of concerns in development – e.g. development of transformation logic independent of data sources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Example: No need to be aware of MARC to develop a function to </a:t>
            </a:r>
            <a:r>
              <a:rPr lang="en-US" dirty="0" err="1" smtClean="0"/>
              <a:t>harmonise</a:t>
            </a:r>
            <a:r>
              <a:rPr lang="en-US" dirty="0" smtClean="0"/>
              <a:t> encoding of dates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 for </a:t>
            </a:r>
            <a:r>
              <a:rPr lang="en-US" dirty="0" smtClean="0"/>
              <a:t>recurring execution </a:t>
            </a:r>
            <a:r>
              <a:rPr lang="en-US" dirty="0" smtClean="0"/>
              <a:t>of the data loading/processing cycle according to specific criteria (e.g. useful for OAI-PMH)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l-GR" dirty="0" smtClean="0"/>
          </a:p>
          <a:p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biblio</a:t>
            </a:r>
            <a:r>
              <a:rPr lang="en-US" dirty="0" smtClean="0"/>
              <a:t> transformation engine</a:t>
            </a:r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  <p:pic>
        <p:nvPicPr>
          <p:cNvPr id="7" name="Picture 6" descr="Biblio-Transformation-Engine_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40" y="2060848"/>
            <a:ext cx="8604448" cy="2759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926976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of the engine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909"/>
            <a:ext cx="8507288" cy="5001419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Data Loader</a:t>
            </a:r>
            <a:r>
              <a:rPr lang="en-US" dirty="0" smtClean="0"/>
              <a:t>: Retrieves data from input source(s) according to </a:t>
            </a:r>
            <a:r>
              <a:rPr lang="en-US" b="1" i="1" dirty="0" err="1" smtClean="0"/>
              <a:t>DataLoading</a:t>
            </a:r>
            <a:r>
              <a:rPr lang="en-US" b="1" i="1" dirty="0" smtClean="0"/>
              <a:t> Spec</a:t>
            </a:r>
          </a:p>
          <a:p>
            <a:r>
              <a:rPr lang="en-US" b="1" i="1" dirty="0" err="1" smtClean="0"/>
              <a:t>ProcessingStep</a:t>
            </a:r>
            <a:r>
              <a:rPr lang="en-US" dirty="0" smtClean="0"/>
              <a:t>: Transforms input in some way</a:t>
            </a:r>
          </a:p>
          <a:p>
            <a:pPr lvl="1"/>
            <a:r>
              <a:rPr lang="en-US" b="1" i="1" dirty="0" smtClean="0"/>
              <a:t>Filters</a:t>
            </a:r>
            <a:r>
              <a:rPr lang="en-US" dirty="0" smtClean="0"/>
              <a:t>: removes records according to specific criteria</a:t>
            </a:r>
          </a:p>
          <a:p>
            <a:pPr lvl="1"/>
            <a:r>
              <a:rPr lang="en-US" b="1" i="1" dirty="0" smtClean="0"/>
              <a:t>Modifier</a:t>
            </a:r>
            <a:r>
              <a:rPr lang="en-US" dirty="0" smtClean="0"/>
              <a:t>: updates records according to specific criteria</a:t>
            </a:r>
            <a:r>
              <a:rPr lang="en-US" b="1" i="1" dirty="0" smtClean="0"/>
              <a:t> </a:t>
            </a:r>
          </a:p>
          <a:p>
            <a:pPr lvl="1"/>
            <a:r>
              <a:rPr lang="en-US" b="1" i="1" dirty="0" err="1" smtClean="0"/>
              <a:t>Initializer</a:t>
            </a:r>
            <a:r>
              <a:rPr lang="en-US" b="1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initializes data in processing steps (e.g. load author names to Filter)</a:t>
            </a:r>
          </a:p>
          <a:p>
            <a:r>
              <a:rPr lang="en-US" b="1" i="1" dirty="0" smtClean="0"/>
              <a:t>Output Generator</a:t>
            </a:r>
            <a:r>
              <a:rPr lang="en-US" dirty="0" smtClean="0"/>
              <a:t>: Creates the desired output (e.g. export file, direct update of database)</a:t>
            </a:r>
          </a:p>
          <a:p>
            <a:r>
              <a:rPr lang="en-US" b="1" i="1" dirty="0" smtClean="0"/>
              <a:t>Record </a:t>
            </a:r>
            <a:r>
              <a:rPr lang="en-US" dirty="0" smtClean="0"/>
              <a:t>abstraction: simple common interface for all types of records that allows complex transformation functions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workflow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933"/>
            <a:ext cx="8291264" cy="4353347"/>
          </a:xfrm>
        </p:spPr>
        <p:txBody>
          <a:bodyPr>
            <a:normAutofit/>
          </a:bodyPr>
          <a:lstStyle/>
          <a:p>
            <a:r>
              <a:rPr lang="en-US" dirty="0" smtClean="0"/>
              <a:t>Load data – transform input to records</a:t>
            </a:r>
          </a:p>
          <a:p>
            <a:r>
              <a:rPr lang="en-US" dirty="0" smtClean="0"/>
              <a:t>If processing conditions are met, begin processing – sequential execution of Filters and Modifiers</a:t>
            </a:r>
          </a:p>
          <a:p>
            <a:r>
              <a:rPr lang="en-US" dirty="0" smtClean="0"/>
              <a:t>If output conditions are met, begin output – execution of </a:t>
            </a:r>
            <a:r>
              <a:rPr lang="en-US" dirty="0" err="1" smtClean="0"/>
              <a:t>OutputGenerator</a:t>
            </a:r>
            <a:r>
              <a:rPr lang="en-US" dirty="0" smtClean="0"/>
              <a:t>(s)</a:t>
            </a:r>
          </a:p>
          <a:p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494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workflow</a:t>
            </a:r>
            <a:endParaRPr lang="el-G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6453336"/>
            <a:ext cx="7488832" cy="365125"/>
          </a:xfrm>
        </p:spPr>
        <p:txBody>
          <a:bodyPr/>
          <a:lstStyle/>
          <a:p>
            <a:r>
              <a:rPr lang="en-US" smtClean="0"/>
              <a:t>7th International Conference on Open Repositories (OR2012), Edinburgh, 9-13 July 2012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1475656" y="8367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source data</a:t>
            </a:r>
            <a:endParaRPr lang="el-GR" dirty="0"/>
          </a:p>
        </p:txBody>
      </p:sp>
      <p:sp>
        <p:nvSpPr>
          <p:cNvPr id="8" name="Diamond 7"/>
          <p:cNvSpPr/>
          <p:nvPr/>
        </p:nvSpPr>
        <p:spPr>
          <a:xfrm>
            <a:off x="5652120" y="1556792"/>
            <a:ext cx="2376264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conditions OK</a:t>
            </a:r>
            <a:endParaRPr lang="el-GR" dirty="0"/>
          </a:p>
        </p:txBody>
      </p:sp>
      <p:sp>
        <p:nvSpPr>
          <p:cNvPr id="9" name="Rectangle 8"/>
          <p:cNvSpPr/>
          <p:nvPr/>
        </p:nvSpPr>
        <p:spPr>
          <a:xfrm>
            <a:off x="1475656" y="580526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output</a:t>
            </a:r>
            <a:endParaRPr lang="el-GR" dirty="0"/>
          </a:p>
        </p:txBody>
      </p:sp>
      <p:sp>
        <p:nvSpPr>
          <p:cNvPr id="10" name="Diamond 9"/>
          <p:cNvSpPr/>
          <p:nvPr/>
        </p:nvSpPr>
        <p:spPr>
          <a:xfrm>
            <a:off x="5724128" y="4509120"/>
            <a:ext cx="2304256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conditions OK</a:t>
            </a:r>
            <a:endParaRPr lang="el-GR" dirty="0"/>
          </a:p>
        </p:txBody>
      </p:sp>
      <p:sp>
        <p:nvSpPr>
          <p:cNvPr id="11" name="Rectangle 10"/>
          <p:cNvSpPr/>
          <p:nvPr/>
        </p:nvSpPr>
        <p:spPr>
          <a:xfrm>
            <a:off x="5940152" y="350100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Filters &amp; Modifiers</a:t>
            </a:r>
            <a:endParaRPr lang="el-GR" dirty="0"/>
          </a:p>
        </p:txBody>
      </p:sp>
      <p:sp>
        <p:nvSpPr>
          <p:cNvPr id="12" name="Rectangle 11"/>
          <p:cNvSpPr/>
          <p:nvPr/>
        </p:nvSpPr>
        <p:spPr>
          <a:xfrm>
            <a:off x="1475656" y="198884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</a:t>
            </a:r>
            <a:r>
              <a:rPr lang="en-US" dirty="0" err="1" smtClean="0"/>
              <a:t>LoadingSpec</a:t>
            </a:r>
            <a:endParaRPr lang="el-GR" dirty="0"/>
          </a:p>
        </p:txBody>
      </p:sp>
      <p:cxnSp>
        <p:nvCxnSpPr>
          <p:cNvPr id="14" name="Straight Arrow Connector 13"/>
          <p:cNvCxnSpPr>
            <a:stCxn id="8" idx="1"/>
            <a:endCxn id="12" idx="3"/>
          </p:cNvCxnSpPr>
          <p:nvPr/>
        </p:nvCxnSpPr>
        <p:spPr>
          <a:xfrm flipH="1">
            <a:off x="3347864" y="227687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0"/>
          </p:cNvCxnSpPr>
          <p:nvPr/>
        </p:nvCxnSpPr>
        <p:spPr>
          <a:xfrm>
            <a:off x="6876256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0"/>
          </p:cNvCxnSpPr>
          <p:nvPr/>
        </p:nvCxnSpPr>
        <p:spPr>
          <a:xfrm>
            <a:off x="6876256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3"/>
            <a:endCxn id="8" idx="0"/>
          </p:cNvCxnSpPr>
          <p:nvPr/>
        </p:nvCxnSpPr>
        <p:spPr>
          <a:xfrm>
            <a:off x="3347864" y="1124744"/>
            <a:ext cx="3492388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7671" y="29876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l-GR" dirty="0"/>
          </a:p>
        </p:txBody>
      </p:sp>
      <p:sp>
        <p:nvSpPr>
          <p:cNvPr id="22" name="TextBox 21"/>
          <p:cNvSpPr txBox="1"/>
          <p:nvPr/>
        </p:nvSpPr>
        <p:spPr>
          <a:xfrm>
            <a:off x="5148064" y="19168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24" name="Shape 23"/>
          <p:cNvCxnSpPr>
            <a:stCxn id="10" idx="1"/>
            <a:endCxn id="12" idx="2"/>
          </p:cNvCxnSpPr>
          <p:nvPr/>
        </p:nvCxnSpPr>
        <p:spPr>
          <a:xfrm rot="10800000">
            <a:off x="2411760" y="2564904"/>
            <a:ext cx="3312368" cy="26642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2080" y="4859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27" name="Shape 26"/>
          <p:cNvCxnSpPr>
            <a:stCxn id="10" idx="2"/>
            <a:endCxn id="9" idx="3"/>
          </p:cNvCxnSpPr>
          <p:nvPr/>
        </p:nvCxnSpPr>
        <p:spPr>
          <a:xfrm rot="5400000">
            <a:off x="5040052" y="4257092"/>
            <a:ext cx="144016" cy="3528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2160" y="573325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l-GR" dirty="0"/>
          </a:p>
        </p:txBody>
      </p:sp>
      <p:cxnSp>
        <p:nvCxnSpPr>
          <p:cNvPr id="30" name="Straight Arrow Connector 29"/>
          <p:cNvCxnSpPr>
            <a:stCxn id="12" idx="0"/>
            <a:endCxn id="7" idx="2"/>
          </p:cNvCxnSpPr>
          <p:nvPr/>
        </p:nvCxnSpPr>
        <p:spPr>
          <a:xfrm flipV="1">
            <a:off x="2411760" y="14127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1120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Biblio-transformation-engine:  An open source framework  and use cases  in the digital libraries domain </vt:lpstr>
      <vt:lpstr>Agenda</vt:lpstr>
      <vt:lpstr>Motivation</vt:lpstr>
      <vt:lpstr>Analysis – basis steps  in data transformations</vt:lpstr>
      <vt:lpstr>Design goals</vt:lpstr>
      <vt:lpstr>The biblio transformation engine</vt:lpstr>
      <vt:lpstr>Components of the engine</vt:lpstr>
      <vt:lpstr>Processing workflow</vt:lpstr>
      <vt:lpstr>Processing workflow</vt:lpstr>
      <vt:lpstr>The transformation engine – data model</vt:lpstr>
      <vt:lpstr>Implementation</vt:lpstr>
      <vt:lpstr>Example of mapping configuration</vt:lpstr>
      <vt:lpstr>FLOSS library</vt:lpstr>
      <vt:lpstr>Use case 1 – Generate  Linked Open Data</vt:lpstr>
      <vt:lpstr>Use case 2 – Import/export data/export to/from repositories</vt:lpstr>
      <vt:lpstr>Use case 3 – Feed  the VOA3R aggregator</vt:lpstr>
      <vt:lpstr>Use case 4 – Feed Europeana</vt:lpstr>
      <vt:lpstr>Future work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nhoussos</dc:creator>
  <cp:lastModifiedBy>nhoussos</cp:lastModifiedBy>
  <cp:revision>184</cp:revision>
  <dcterms:created xsi:type="dcterms:W3CDTF">2011-09-20T08:37:29Z</dcterms:created>
  <dcterms:modified xsi:type="dcterms:W3CDTF">2012-07-11T16:06:17Z</dcterms:modified>
</cp:coreProperties>
</file>