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87" r:id="rId3"/>
    <p:sldId id="257" r:id="rId4"/>
    <p:sldId id="266" r:id="rId5"/>
    <p:sldId id="267" r:id="rId6"/>
    <p:sldId id="268" r:id="rId7"/>
    <p:sldId id="275" r:id="rId8"/>
    <p:sldId id="277" r:id="rId9"/>
    <p:sldId id="288" r:id="rId10"/>
    <p:sldId id="263" r:id="rId11"/>
    <p:sldId id="284" r:id="rId12"/>
    <p:sldId id="258" r:id="rId13"/>
    <p:sldId id="274" r:id="rId14"/>
    <p:sldId id="291" r:id="rId15"/>
    <p:sldId id="260" r:id="rId16"/>
    <p:sldId id="292" r:id="rId17"/>
    <p:sldId id="259" r:id="rId18"/>
    <p:sldId id="262" r:id="rId19"/>
    <p:sldId id="293" r:id="rId20"/>
    <p:sldId id="272" r:id="rId21"/>
    <p:sldId id="271" r:id="rId22"/>
    <p:sldId id="281" r:id="rId23"/>
    <p:sldId id="289" r:id="rId2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6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f0ffe183ac2d9255/Documents/authoring/14-wims/measurements_v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f0ffe183ac2d9255/Documents/authoring/14-wims/measurements_v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f0ffe183ac2d9255/Documents/authoring/14-wims/measurements_v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f0ffe183ac2d9255/Documents/authoring/14-wims/measurements_v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f0ffe183ac2d9255/Documents/authoring/14-wims/measurements_v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f0ffe183ac2d9255/Documents/authoring/14-wims/measurements_v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14622305159831"/>
          <c:y val="2.8252405949256341E-2"/>
          <c:w val="0.85392063492063497"/>
          <c:h val="0.68995972222222235"/>
        </c:manualLayout>
      </c:layout>
      <c:barChart>
        <c:barDir val="col"/>
        <c:grouping val="clustered"/>
        <c:varyColors val="0"/>
        <c:ser>
          <c:idx val="0"/>
          <c:order val="0"/>
          <c:tx>
            <c:v>non-ncremental</c:v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('hd-item-fig7,9'!$A$11,'hd-item-fig7,9'!$A$25,'hd-item-fig7,9'!$A$39)</c:f>
              <c:numCache>
                <c:formatCode>General</c:formatCod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numCache>
            </c:numRef>
          </c:cat>
          <c:val>
            <c:numRef>
              <c:f>('hd-item-fig7,9'!$D$8,'hd-item-fig7,9'!$D$22,'hd-item-fig7,9'!$D$36)</c:f>
              <c:numCache>
                <c:formatCode>General</c:formatCode>
                <c:ptCount val="3"/>
                <c:pt idx="0">
                  <c:v>69237</c:v>
                </c:pt>
                <c:pt idx="1">
                  <c:v>260184</c:v>
                </c:pt>
                <c:pt idx="2">
                  <c:v>508984</c:v>
                </c:pt>
              </c:numCache>
            </c:numRef>
          </c:val>
        </c:ser>
        <c:ser>
          <c:idx val="1"/>
          <c:order val="1"/>
          <c:tx>
            <c:v>incemental</c:v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('hd-item-fig7,9'!$A$11,'hd-item-fig7,9'!$A$25,'hd-item-fig7,9'!$A$39)</c:f>
              <c:numCache>
                <c:formatCode>General</c:formatCod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numCache>
            </c:numRef>
          </c:cat>
          <c:val>
            <c:numRef>
              <c:f>('hd-item-fig7,9'!$E$8,'hd-item-fig7,9'!$E$22,'hd-item-fig7,9'!$E$36)</c:f>
              <c:numCache>
                <c:formatCode>General</c:formatCode>
                <c:ptCount val="3"/>
                <c:pt idx="0">
                  <c:v>77146</c:v>
                </c:pt>
                <c:pt idx="1">
                  <c:v>310464</c:v>
                </c:pt>
                <c:pt idx="2">
                  <c:v>578155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0290304"/>
        <c:axId val="260290864"/>
      </c:barChart>
      <c:catAx>
        <c:axId val="260290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source database rows</a:t>
                </a:r>
              </a:p>
            </c:rich>
          </c:tx>
          <c:layout>
            <c:manualLayout>
              <c:xMode val="edge"/>
              <c:yMode val="edge"/>
              <c:x val="0.33540317460317465"/>
              <c:y val="0.865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60290864"/>
        <c:crosses val="autoZero"/>
        <c:auto val="1"/>
        <c:lblAlgn val="ctr"/>
        <c:lblOffset val="100"/>
        <c:noMultiLvlLbl val="0"/>
      </c:catAx>
      <c:valAx>
        <c:axId val="260290864"/>
        <c:scaling>
          <c:orientation val="minMax"/>
          <c:max val="700000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60290304"/>
        <c:crosses val="autoZero"/>
        <c:crossBetween val="between"/>
        <c:dispUnits>
          <c:builtInUnit val="thousands"/>
        </c:dispUnits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14422981809354757"/>
          <c:y val="0.11535694444444444"/>
          <c:w val="0.44477144114211159"/>
          <c:h val="0.21836030912802568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="0">
          <a:latin typeface="+mn-lt"/>
          <a:cs typeface="Times New Roman" panose="02020603050405020304" pitchFamily="18" charset="0"/>
        </a:defRPr>
      </a:pPr>
      <a:endParaRPr lang="el-G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76274498534399E-2"/>
          <c:y val="3.2882035578885971E-2"/>
          <c:w val="0.92264153112247838"/>
          <c:h val="0.68995972222222235"/>
        </c:manualLayout>
      </c:layout>
      <c:barChart>
        <c:barDir val="col"/>
        <c:grouping val="clustered"/>
        <c:varyColors val="0"/>
        <c:ser>
          <c:idx val="0"/>
          <c:order val="0"/>
          <c:tx>
            <c:v>non-incremental</c:v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('hd-eperson-fig6,8'!$D$11,'hd-eperson-fig6,8'!$D$25,'hd-eperson-fig6,8'!$D$39,'hd-eperson-fig6,8'!$D$53,'hd-eperson-fig6,8'!$D$67)</c:f>
              <c:numCache>
                <c:formatCode>General</c:formatCode>
                <c:ptCount val="5"/>
                <c:pt idx="0">
                  <c:v>3000</c:v>
                </c:pt>
                <c:pt idx="1">
                  <c:v>15000</c:v>
                </c:pt>
                <c:pt idx="2">
                  <c:v>30000</c:v>
                </c:pt>
                <c:pt idx="3">
                  <c:v>150000</c:v>
                </c:pt>
                <c:pt idx="4">
                  <c:v>300000</c:v>
                </c:pt>
              </c:numCache>
            </c:numRef>
          </c:cat>
          <c:val>
            <c:numRef>
              <c:f>('hd-eperson-fig6,8'!$D$8,'hd-eperson-fig6,8'!$D$22,'hd-eperson-fig6,8'!$D$36,'hd-eperson-fig6,8'!$D$50,'hd-eperson-fig6,8'!$D$64)</c:f>
              <c:numCache>
                <c:formatCode>General</c:formatCode>
                <c:ptCount val="5"/>
                <c:pt idx="0">
                  <c:v>5290</c:v>
                </c:pt>
                <c:pt idx="1">
                  <c:v>6733</c:v>
                </c:pt>
                <c:pt idx="2">
                  <c:v>9551</c:v>
                </c:pt>
                <c:pt idx="3">
                  <c:v>13955</c:v>
                </c:pt>
                <c:pt idx="4">
                  <c:v>21625</c:v>
                </c:pt>
              </c:numCache>
            </c:numRef>
          </c:val>
        </c:ser>
        <c:ser>
          <c:idx val="1"/>
          <c:order val="1"/>
          <c:tx>
            <c:v>incremental</c:v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('hd-eperson-fig6,8'!$D$11,'hd-eperson-fig6,8'!$D$25,'hd-eperson-fig6,8'!$D$39,'hd-eperson-fig6,8'!$D$53,'hd-eperson-fig6,8'!$D$67)</c:f>
              <c:numCache>
                <c:formatCode>General</c:formatCode>
                <c:ptCount val="5"/>
                <c:pt idx="0">
                  <c:v>3000</c:v>
                </c:pt>
                <c:pt idx="1">
                  <c:v>15000</c:v>
                </c:pt>
                <c:pt idx="2">
                  <c:v>30000</c:v>
                </c:pt>
                <c:pt idx="3">
                  <c:v>150000</c:v>
                </c:pt>
                <c:pt idx="4">
                  <c:v>300000</c:v>
                </c:pt>
              </c:numCache>
            </c:numRef>
          </c:cat>
          <c:val>
            <c:numRef>
              <c:f>('hd-eperson-fig6,8'!$E$8,'hd-eperson-fig6,8'!$E$22,'hd-eperson-fig6,8'!$E$36,'hd-eperson-fig6,8'!$E$50,'hd-eperson-fig6,8'!$E$64)</c:f>
              <c:numCache>
                <c:formatCode>General</c:formatCode>
                <c:ptCount val="5"/>
                <c:pt idx="0">
                  <c:v>6264</c:v>
                </c:pt>
                <c:pt idx="1">
                  <c:v>8511</c:v>
                </c:pt>
                <c:pt idx="2">
                  <c:v>9314</c:v>
                </c:pt>
                <c:pt idx="3">
                  <c:v>22224</c:v>
                </c:pt>
                <c:pt idx="4">
                  <c:v>39043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441008"/>
        <c:axId val="261441568"/>
      </c:barChart>
      <c:catAx>
        <c:axId val="261441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result model triples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61441568"/>
        <c:crosses val="autoZero"/>
        <c:auto val="1"/>
        <c:lblAlgn val="ctr"/>
        <c:lblOffset val="100"/>
        <c:noMultiLvlLbl val="0"/>
      </c:catAx>
      <c:valAx>
        <c:axId val="261441568"/>
        <c:scaling>
          <c:orientation val="minMax"/>
          <c:max val="42000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61441008"/>
        <c:crosses val="autoZero"/>
        <c:crossBetween val="between"/>
        <c:dispUnits>
          <c:builtInUnit val="thousands"/>
        </c:dispUnits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12396666666666667"/>
          <c:y val="7.7440277777777788E-2"/>
          <c:w val="0.42350582089647554"/>
          <c:h val="0.2245409722222222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="0">
          <a:latin typeface="+mn-lt"/>
          <a:cs typeface="Times New Roman" panose="02020603050405020304" pitchFamily="18" charset="0"/>
        </a:defRPr>
      </a:pPr>
      <a:endParaRPr lang="el-G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060765211774836E-2"/>
          <c:y val="5.1400554097404488E-2"/>
          <c:w val="0.82841984126984125"/>
          <c:h val="0.77321011956838726"/>
        </c:manualLayout>
      </c:layout>
      <c:barChart>
        <c:barDir val="col"/>
        <c:grouping val="clustered"/>
        <c:varyColors val="0"/>
        <c:ser>
          <c:idx val="0"/>
          <c:order val="0"/>
          <c:tx>
            <c:v>1000 items</c:v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Sheet1!$A$20:$A$27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'hd-item-fig7,9'!$D$8:$K$8</c:f>
              <c:numCache>
                <c:formatCode>General</c:formatCode>
                <c:ptCount val="8"/>
                <c:pt idx="0">
                  <c:v>69237</c:v>
                </c:pt>
                <c:pt idx="1">
                  <c:v>77146</c:v>
                </c:pt>
                <c:pt idx="2">
                  <c:v>12928</c:v>
                </c:pt>
                <c:pt idx="3">
                  <c:v>18704</c:v>
                </c:pt>
                <c:pt idx="4">
                  <c:v>30911</c:v>
                </c:pt>
                <c:pt idx="5">
                  <c:v>52213</c:v>
                </c:pt>
                <c:pt idx="6">
                  <c:v>71160</c:v>
                </c:pt>
                <c:pt idx="7">
                  <c:v>87073</c:v>
                </c:pt>
              </c:numCache>
            </c:numRef>
          </c:val>
        </c:ser>
        <c:ser>
          <c:idx val="1"/>
          <c:order val="1"/>
          <c:tx>
            <c:v>5000 items</c:v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Sheet1!$A$20:$A$27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'hd-item-fig7,9'!$D$22:$K$22</c:f>
              <c:numCache>
                <c:formatCode>General</c:formatCode>
                <c:ptCount val="8"/>
                <c:pt idx="0">
                  <c:v>260184</c:v>
                </c:pt>
                <c:pt idx="1">
                  <c:v>310464</c:v>
                </c:pt>
                <c:pt idx="2">
                  <c:v>35123</c:v>
                </c:pt>
                <c:pt idx="3">
                  <c:v>77491</c:v>
                </c:pt>
                <c:pt idx="4">
                  <c:v>132370</c:v>
                </c:pt>
                <c:pt idx="5">
                  <c:v>210761</c:v>
                </c:pt>
                <c:pt idx="6">
                  <c:v>306241</c:v>
                </c:pt>
                <c:pt idx="7">
                  <c:v>346481</c:v>
                </c:pt>
              </c:numCache>
            </c:numRef>
          </c:val>
        </c:ser>
        <c:ser>
          <c:idx val="2"/>
          <c:order val="2"/>
          <c:tx>
            <c:v>10000 items</c:v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Sheet1!$A$20:$A$27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'hd-item-fig7,9'!$D$36:$K$36</c:f>
              <c:numCache>
                <c:formatCode>General</c:formatCode>
                <c:ptCount val="8"/>
                <c:pt idx="0">
                  <c:v>508984</c:v>
                </c:pt>
                <c:pt idx="1">
                  <c:v>578155</c:v>
                </c:pt>
                <c:pt idx="2">
                  <c:v>66789</c:v>
                </c:pt>
                <c:pt idx="3">
                  <c:v>150914</c:v>
                </c:pt>
                <c:pt idx="4">
                  <c:v>223056</c:v>
                </c:pt>
                <c:pt idx="5">
                  <c:v>422783</c:v>
                </c:pt>
                <c:pt idx="6">
                  <c:v>481423</c:v>
                </c:pt>
                <c:pt idx="7">
                  <c:v>674795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444928"/>
        <c:axId val="261445488"/>
      </c:barChart>
      <c:catAx>
        <c:axId val="2614449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crossAx val="261445488"/>
        <c:crosses val="autoZero"/>
        <c:auto val="1"/>
        <c:lblAlgn val="ctr"/>
        <c:lblOffset val="100"/>
        <c:noMultiLvlLbl val="0"/>
      </c:catAx>
      <c:valAx>
        <c:axId val="261445488"/>
        <c:scaling>
          <c:orientation val="minMax"/>
          <c:max val="700000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61444928"/>
        <c:crosses val="autoZero"/>
        <c:crossBetween val="between"/>
        <c:dispUnits>
          <c:builtInUnit val="thousands"/>
        </c:dispUnits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13022612436053024"/>
          <c:y val="5.9218734831876896E-2"/>
          <c:w val="0.68349604425984944"/>
          <c:h val="7.6337459956154985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el-G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69480778896091"/>
          <c:y val="6.0054184290474134E-2"/>
          <c:w val="0.85643531746031742"/>
          <c:h val="0.76007499999999995"/>
        </c:manualLayout>
      </c:layout>
      <c:barChart>
        <c:barDir val="col"/>
        <c:grouping val="clustered"/>
        <c:varyColors val="0"/>
        <c:ser>
          <c:idx val="1"/>
          <c:order val="0"/>
          <c:tx>
            <c:v>complicated mappings</c:v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Sheet1!$A$20:$A$27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'hd-item-fig7,9'!$D$22:$K$22</c:f>
              <c:numCache>
                <c:formatCode>General</c:formatCode>
                <c:ptCount val="8"/>
                <c:pt idx="0">
                  <c:v>260184</c:v>
                </c:pt>
                <c:pt idx="1">
                  <c:v>310464</c:v>
                </c:pt>
                <c:pt idx="2">
                  <c:v>35123</c:v>
                </c:pt>
                <c:pt idx="3">
                  <c:v>77491</c:v>
                </c:pt>
                <c:pt idx="4">
                  <c:v>132370</c:v>
                </c:pt>
                <c:pt idx="5">
                  <c:v>210761</c:v>
                </c:pt>
                <c:pt idx="6">
                  <c:v>306241</c:v>
                </c:pt>
                <c:pt idx="7">
                  <c:v>346481</c:v>
                </c:pt>
              </c:numCache>
            </c:numRef>
          </c:val>
        </c:ser>
        <c:ser>
          <c:idx val="0"/>
          <c:order val="1"/>
          <c:tx>
            <c:v>simpler mappings</c:v>
          </c:tx>
          <c:spPr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Sheet1!$A$20:$A$27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'hd-item-simplified-fig10'!$D$22:$K$22</c:f>
              <c:numCache>
                <c:formatCode>General</c:formatCode>
                <c:ptCount val="8"/>
                <c:pt idx="0">
                  <c:v>265062</c:v>
                </c:pt>
                <c:pt idx="1">
                  <c:v>287185</c:v>
                </c:pt>
                <c:pt idx="2">
                  <c:v>31406</c:v>
                </c:pt>
                <c:pt idx="3">
                  <c:v>71757</c:v>
                </c:pt>
                <c:pt idx="4">
                  <c:v>121287</c:v>
                </c:pt>
                <c:pt idx="5">
                  <c:v>195321</c:v>
                </c:pt>
                <c:pt idx="6">
                  <c:v>277029</c:v>
                </c:pt>
                <c:pt idx="7">
                  <c:v>316560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448288"/>
        <c:axId val="261808080"/>
      </c:barChart>
      <c:catAx>
        <c:axId val="2614482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crossAx val="261808080"/>
        <c:crosses val="autoZero"/>
        <c:auto val="1"/>
        <c:lblAlgn val="ctr"/>
        <c:lblOffset val="100"/>
        <c:noMultiLvlLbl val="0"/>
      </c:catAx>
      <c:valAx>
        <c:axId val="261808080"/>
        <c:scaling>
          <c:orientation val="minMax"/>
          <c:max val="370000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crossAx val="261448288"/>
        <c:crosses val="autoZero"/>
        <c:crossBetween val="between"/>
        <c:dispUnits>
          <c:builtInUnit val="thousands"/>
        </c:dispUnits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14697504369859682"/>
          <c:y val="4.6924428271167301E-2"/>
          <c:w val="0.71591230158730157"/>
          <c:h val="0.1956229166666667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el-G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832879323819448E-2"/>
          <c:y val="6.2198989832153335E-2"/>
          <c:w val="0.81494364358660387"/>
          <c:h val="0.77450833333333335"/>
        </c:manualLayout>
      </c:layout>
      <c:barChart>
        <c:barDir val="col"/>
        <c:grouping val="clustered"/>
        <c:varyColors val="0"/>
        <c:ser>
          <c:idx val="2"/>
          <c:order val="0"/>
          <c:tx>
            <c:v>RDF file</c:v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Sheet1!$A$20:$A$27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'hd-item-fig7,9'!$D$36:$K$36</c:f>
              <c:numCache>
                <c:formatCode>General</c:formatCode>
                <c:ptCount val="8"/>
                <c:pt idx="0">
                  <c:v>508984</c:v>
                </c:pt>
                <c:pt idx="1">
                  <c:v>578155</c:v>
                </c:pt>
                <c:pt idx="2">
                  <c:v>66789</c:v>
                </c:pt>
                <c:pt idx="3">
                  <c:v>150914</c:v>
                </c:pt>
                <c:pt idx="4">
                  <c:v>223056</c:v>
                </c:pt>
                <c:pt idx="5">
                  <c:v>422783</c:v>
                </c:pt>
                <c:pt idx="6">
                  <c:v>481423</c:v>
                </c:pt>
                <c:pt idx="7">
                  <c:v>674795</c:v>
                </c:pt>
              </c:numCache>
            </c:numRef>
          </c:val>
        </c:ser>
        <c:ser>
          <c:idx val="1"/>
          <c:order val="1"/>
          <c:tx>
            <c:v>database</c:v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Sheet1!$A$20:$A$27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'db-item-fig13'!$D$36:$K$36</c:f>
              <c:numCache>
                <c:formatCode>General</c:formatCode>
                <c:ptCount val="8"/>
                <c:pt idx="0">
                  <c:v>0</c:v>
                </c:pt>
                <c:pt idx="1">
                  <c:v>784545</c:v>
                </c:pt>
                <c:pt idx="2">
                  <c:v>681044</c:v>
                </c:pt>
                <c:pt idx="3">
                  <c:v>721554</c:v>
                </c:pt>
                <c:pt idx="4">
                  <c:v>765903</c:v>
                </c:pt>
                <c:pt idx="5">
                  <c:v>797572</c:v>
                </c:pt>
                <c:pt idx="6">
                  <c:v>835733</c:v>
                </c:pt>
                <c:pt idx="7">
                  <c:v>842373</c:v>
                </c:pt>
              </c:numCache>
            </c:numRef>
          </c:val>
        </c:ser>
        <c:ser>
          <c:idx val="0"/>
          <c:order val="2"/>
          <c:tx>
            <c:v>jena TDB</c:v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Sheet1!$A$20:$A$27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'tdb-item-fig16,17'!$D$36:$K$36</c:f>
              <c:numCache>
                <c:formatCode>General</c:formatCode>
                <c:ptCount val="8"/>
                <c:pt idx="0">
                  <c:v>0</c:v>
                </c:pt>
                <c:pt idx="1">
                  <c:v>532809</c:v>
                </c:pt>
                <c:pt idx="2">
                  <c:v>562966</c:v>
                </c:pt>
                <c:pt idx="3">
                  <c:v>550360</c:v>
                </c:pt>
                <c:pt idx="4">
                  <c:v>536802</c:v>
                </c:pt>
                <c:pt idx="5">
                  <c:v>571222</c:v>
                </c:pt>
                <c:pt idx="6">
                  <c:v>563377</c:v>
                </c:pt>
                <c:pt idx="7">
                  <c:v>561035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812000"/>
        <c:axId val="261812560"/>
      </c:barChart>
      <c:catAx>
        <c:axId val="2618120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61812560"/>
        <c:crosses val="autoZero"/>
        <c:auto val="1"/>
        <c:lblAlgn val="ctr"/>
        <c:lblOffset val="100"/>
        <c:noMultiLvlLbl val="0"/>
      </c:catAx>
      <c:valAx>
        <c:axId val="261812560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61812000"/>
        <c:crosses val="autoZero"/>
        <c:crossBetween val="between"/>
        <c:dispUnits>
          <c:builtInUnit val="thousands"/>
        </c:dispUnits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8.7763182285318847E-2"/>
          <c:y val="1.1117553843161367E-3"/>
          <c:w val="0.80503690476190481"/>
          <c:h val="0.17162291666666665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el-G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298253968253969"/>
          <c:y val="6.2068607288247805E-2"/>
          <c:w val="0.83553809523809519"/>
          <c:h val="0.77463888888888888"/>
        </c:manualLayout>
      </c:layout>
      <c:barChart>
        <c:barDir val="col"/>
        <c:grouping val="clustered"/>
        <c:varyColors val="0"/>
        <c:ser>
          <c:idx val="1"/>
          <c:order val="0"/>
          <c:tx>
            <c:v>database</c:v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Sheet1!$A$21:$A$27</c:f>
              <c:strCache>
                <c:ptCount val="7"/>
                <c:pt idx="0">
                  <c:v>b</c:v>
                </c:pt>
                <c:pt idx="1">
                  <c:v>c</c:v>
                </c:pt>
                <c:pt idx="2">
                  <c:v>d</c:v>
                </c:pt>
                <c:pt idx="3">
                  <c:v>e</c:v>
                </c:pt>
                <c:pt idx="4">
                  <c:v>f</c:v>
                </c:pt>
                <c:pt idx="5">
                  <c:v>g</c:v>
                </c:pt>
                <c:pt idx="6">
                  <c:v>h</c:v>
                </c:pt>
              </c:strCache>
            </c:strRef>
          </c:cat>
          <c:val>
            <c:numRef>
              <c:f>'db-item-fig13'!$E$64:$K$64</c:f>
              <c:numCache>
                <c:formatCode>General</c:formatCode>
                <c:ptCount val="7"/>
                <c:pt idx="0">
                  <c:v>8741094</c:v>
                </c:pt>
                <c:pt idx="1">
                  <c:v>7478488</c:v>
                </c:pt>
              </c:numCache>
            </c:numRef>
          </c:val>
        </c:ser>
        <c:ser>
          <c:idx val="0"/>
          <c:order val="1"/>
          <c:tx>
            <c:v>jena TDB</c:v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Sheet1!$A$21:$A$27</c:f>
              <c:strCache>
                <c:ptCount val="7"/>
                <c:pt idx="0">
                  <c:v>b</c:v>
                </c:pt>
                <c:pt idx="1">
                  <c:v>c</c:v>
                </c:pt>
                <c:pt idx="2">
                  <c:v>d</c:v>
                </c:pt>
                <c:pt idx="3">
                  <c:v>e</c:v>
                </c:pt>
                <c:pt idx="4">
                  <c:v>f</c:v>
                </c:pt>
                <c:pt idx="5">
                  <c:v>g</c:v>
                </c:pt>
                <c:pt idx="6">
                  <c:v>h</c:v>
                </c:pt>
              </c:strCache>
            </c:strRef>
          </c:cat>
          <c:val>
            <c:numRef>
              <c:f>'tdb-item-fig16,17'!$E$64:$K$64</c:f>
              <c:numCache>
                <c:formatCode>General</c:formatCode>
                <c:ptCount val="7"/>
                <c:pt idx="0">
                  <c:v>5108964</c:v>
                </c:pt>
                <c:pt idx="1">
                  <c:v>5147058</c:v>
                </c:pt>
                <c:pt idx="2">
                  <c:v>5253182</c:v>
                </c:pt>
                <c:pt idx="3">
                  <c:v>5270351</c:v>
                </c:pt>
                <c:pt idx="4">
                  <c:v>5233802</c:v>
                </c:pt>
                <c:pt idx="5">
                  <c:v>5767362</c:v>
                </c:pt>
                <c:pt idx="6">
                  <c:v>5344928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815360"/>
        <c:axId val="262000128"/>
      </c:barChart>
      <c:catAx>
        <c:axId val="2618153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crossAx val="262000128"/>
        <c:crosses val="autoZero"/>
        <c:auto val="1"/>
        <c:lblAlgn val="ctr"/>
        <c:lblOffset val="100"/>
        <c:noMultiLvlLbl val="0"/>
      </c:catAx>
      <c:valAx>
        <c:axId val="262000128"/>
        <c:scaling>
          <c:orientation val="minMax"/>
          <c:max val="9000000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crossAx val="261815360"/>
        <c:crosses val="autoZero"/>
        <c:crossBetween val="between"/>
        <c:dispUnits>
          <c:builtInUnit val="thousands"/>
        </c:dispUnits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39828253968253974"/>
          <c:y val="5.8513888888888886E-2"/>
          <c:w val="0.50469365079365081"/>
          <c:h val="0.20218496006536041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el-G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C1438-29FE-448A-B360-935B87856ED2}" type="datetimeFigureOut">
              <a:rPr lang="el-GR" smtClean="0"/>
              <a:t>2/6/2014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3195A-A909-403A-8FD3-19EFD9C9585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917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3195A-A909-403A-8FD3-19EFD9C95850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703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40CB-D128-48DC-B8DF-63A6F2775397}" type="datetime1">
              <a:rPr lang="el-GR" smtClean="0"/>
              <a:t>2/6/2014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811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AAFF-ECEE-4AA0-812F-913E8420CFC9}" type="datetime1">
              <a:rPr lang="el-GR" smtClean="0"/>
              <a:t>2/6/2014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346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995-BC7D-4071-A61F-E40096204C44}" type="datetime1">
              <a:rPr lang="el-GR" smtClean="0"/>
              <a:t>2/6/2014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837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1006-2E60-4413-AE12-E37829B62013}" type="datetime1">
              <a:rPr lang="el-GR" smtClean="0"/>
              <a:t>2/6/2014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 smtClean="0"/>
              <a:t>4th International Conference on Web Intelligence, Mining and Semantics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693964" y="365125"/>
            <a:ext cx="1361" cy="13255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89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591A-599A-4F68-88BA-16F4006C7609}" type="datetime1">
              <a:rPr lang="el-GR" smtClean="0"/>
              <a:t>2/6/2014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67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A116-2290-44A3-932B-651BD46CC528}" type="datetime1">
              <a:rPr lang="el-GR" smtClean="0"/>
              <a:t>2/6/2014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38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6B92-5D46-465D-9206-6867E9DD000E}" type="datetime1">
              <a:rPr lang="el-GR" smtClean="0"/>
              <a:t>2/6/2014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773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794D-07AD-4231-B481-85B9CCC50770}" type="datetime1">
              <a:rPr lang="el-GR" smtClean="0"/>
              <a:t>2/6/2014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567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9283-91BF-483A-BDEA-83DDDDA17418}" type="datetime1">
              <a:rPr lang="el-GR" smtClean="0"/>
              <a:t>2/6/2014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492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DDD7-2173-4034-B18D-782AB03271DA}" type="datetime1">
              <a:rPr lang="el-GR" smtClean="0"/>
              <a:t>2/6/2014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875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0AEC-EF2F-4EEB-9CF8-8ECAB7C499BB}" type="datetime1">
              <a:rPr lang="el-GR" smtClean="0"/>
              <a:t>2/6/2014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81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2E141-A656-46D3-9BFC-9D2FB0DCAD7A}" type="datetime1">
              <a:rPr lang="el-GR" smtClean="0"/>
              <a:t>2/6/2014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9961-53F0-4DD7-B3A9-E8037E38A2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910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kons/r2rml-parser/wiki" TargetMode="External"/><Relationship Id="rId2" Type="http://schemas.openxmlformats.org/officeDocument/2006/relationships/hyperlink" Target="https://github.com/nkons/r2rml-pars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82943"/>
            <a:ext cx="9144000" cy="157813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Incremental Export of Relational Database Contents into RDF Graphs </a:t>
            </a:r>
            <a:endParaRPr lang="el-G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3504"/>
            <a:ext cx="9144000" cy="14542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Nikolaos Konstantinou, Dimitris </a:t>
            </a:r>
            <a:r>
              <a:rPr lang="en-US" sz="2800" dirty="0" err="1" smtClean="0"/>
              <a:t>Kouis</a:t>
            </a:r>
            <a:r>
              <a:rPr lang="en-US" sz="2800" dirty="0" smtClean="0"/>
              <a:t>, Nikolas </a:t>
            </a:r>
            <a:r>
              <a:rPr lang="en-US" sz="2800" dirty="0" err="1" smtClean="0"/>
              <a:t>Mitrou</a:t>
            </a:r>
            <a:endParaRPr lang="en-US" sz="2800" dirty="0" smtClean="0"/>
          </a:p>
          <a:p>
            <a:endParaRPr lang="en-US" sz="2800" dirty="0"/>
          </a:p>
          <a:p>
            <a:r>
              <a:rPr lang="en-US" dirty="0" smtClean="0"/>
              <a:t>By Dr</a:t>
            </a:r>
            <a:r>
              <a:rPr lang="en-US" dirty="0"/>
              <a:t>. Nikolaos Konstantinou</a:t>
            </a:r>
            <a:endParaRPr lang="en-US" dirty="0" smtClean="0"/>
          </a:p>
        </p:txBody>
      </p:sp>
      <p:pic>
        <p:nvPicPr>
          <p:cNvPr id="5" name="Picture 3" descr="C:\Users\nkons\Desktop\pyrforos_g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5" y="688950"/>
            <a:ext cx="1152128" cy="114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64080" y="831378"/>
            <a:ext cx="4797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National Technical University of Athens</a:t>
            </a:r>
          </a:p>
          <a:p>
            <a:r>
              <a:rPr lang="en-US" sz="1600" dirty="0" smtClean="0"/>
              <a:t>School of Electrical and Computer Engineering</a:t>
            </a:r>
          </a:p>
          <a:p>
            <a:r>
              <a:rPr lang="en-US" sz="1400" dirty="0" smtClean="0"/>
              <a:t>Multimedia, Communications &amp; Web Technologies</a:t>
            </a:r>
            <a:endParaRPr lang="en-US" sz="1400" dirty="0"/>
          </a:p>
        </p:txBody>
      </p:sp>
      <p:pic>
        <p:nvPicPr>
          <p:cNvPr id="7" name="Picture 2" descr="C:\Users\nkons\Dropbox\eBooks_Shared\12-Γραφιστικό υλικό\logos\logo HEAL GR_EN\png\logoHEAL2013_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548" y="805095"/>
            <a:ext cx="3117577" cy="10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72" y="5331690"/>
            <a:ext cx="5401056" cy="1286256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14933" y="218570"/>
            <a:ext cx="5029200" cy="365125"/>
          </a:xfrm>
        </p:spPr>
        <p:txBody>
          <a:bodyPr/>
          <a:lstStyle/>
          <a:p>
            <a:pPr algn="r"/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16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800" y="2593825"/>
            <a:ext cx="10515600" cy="4231043"/>
          </a:xfrm>
        </p:spPr>
        <p:txBody>
          <a:bodyPr>
            <a:normAutofit/>
          </a:bodyPr>
          <a:lstStyle/>
          <a:p>
            <a:r>
              <a:rPr lang="en-US" dirty="0" smtClean="0"/>
              <a:t>Parse the </a:t>
            </a:r>
            <a:r>
              <a:rPr lang="en-US" i="1" dirty="0" smtClean="0"/>
              <a:t>source database </a:t>
            </a:r>
            <a:r>
              <a:rPr lang="en-US" dirty="0" smtClean="0"/>
              <a:t>contents into result sets</a:t>
            </a:r>
          </a:p>
          <a:p>
            <a:r>
              <a:rPr lang="en-US" dirty="0" smtClean="0"/>
              <a:t>According to the R2RML </a:t>
            </a:r>
            <a:r>
              <a:rPr lang="en-US" i="1" dirty="0" smtClean="0"/>
              <a:t>Mapping File</a:t>
            </a:r>
            <a:r>
              <a:rPr lang="en-US" dirty="0" smtClean="0"/>
              <a:t>, the </a:t>
            </a:r>
            <a:r>
              <a:rPr lang="en-US" i="1" dirty="0" smtClean="0"/>
              <a:t>Parser </a:t>
            </a:r>
            <a:r>
              <a:rPr lang="en-US" dirty="0" smtClean="0"/>
              <a:t>generates a set of instructions to the </a:t>
            </a:r>
            <a:r>
              <a:rPr lang="en-US" i="1" dirty="0" smtClean="0"/>
              <a:t>Generator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Generator </a:t>
            </a:r>
            <a:r>
              <a:rPr lang="en-US" dirty="0" smtClean="0"/>
              <a:t>instantiates in-memory the resulting RDF graph</a:t>
            </a:r>
          </a:p>
          <a:p>
            <a:r>
              <a:rPr lang="en-US" dirty="0" smtClean="0"/>
              <a:t>Persist the generated </a:t>
            </a:r>
            <a:r>
              <a:rPr lang="en-US" i="1" dirty="0" smtClean="0"/>
              <a:t>RDF graph </a:t>
            </a:r>
            <a:r>
              <a:rPr lang="en-US" dirty="0" smtClean="0"/>
              <a:t>into</a:t>
            </a:r>
          </a:p>
          <a:p>
            <a:pPr lvl="1"/>
            <a:r>
              <a:rPr lang="en-US" dirty="0" smtClean="0"/>
              <a:t>An RDF file in the Hard Disk, or</a:t>
            </a:r>
          </a:p>
          <a:p>
            <a:pPr lvl="1"/>
            <a:r>
              <a:rPr lang="en-US" dirty="0" smtClean="0"/>
              <a:t>In Jena’s relational database, or</a:t>
            </a:r>
          </a:p>
          <a:p>
            <a:pPr lvl="1"/>
            <a:r>
              <a:rPr lang="en-US" dirty="0" smtClean="0"/>
              <a:t>In Jena’s TDB (Tuple Data Base, a custom implementation Of B+ Trees)</a:t>
            </a:r>
          </a:p>
          <a:p>
            <a:r>
              <a:rPr lang="en-US" dirty="0" smtClean="0"/>
              <a:t>Log the results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5108219" y="1686050"/>
            <a:ext cx="759376" cy="56443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Parser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2557" y="1690687"/>
            <a:ext cx="970386" cy="55516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Generator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Vertical Scroll 5"/>
          <p:cNvSpPr/>
          <p:nvPr/>
        </p:nvSpPr>
        <p:spPr>
          <a:xfrm>
            <a:off x="3932619" y="1690688"/>
            <a:ext cx="985433" cy="555160"/>
          </a:xfrm>
          <a:prstGeom prst="verticalScroll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Mapping file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2225798" y="1690688"/>
            <a:ext cx="1430323" cy="555160"/>
          </a:xfrm>
          <a:prstGeom prst="flowChartMagneticDisk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Source database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4940" y="1415036"/>
            <a:ext cx="103768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RDF graph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8220403" y="1329069"/>
            <a:ext cx="1427176" cy="408940"/>
          </a:xfrm>
          <a:prstGeom prst="flowChartMagneticDisk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cs typeface="Times New Roman" panose="02020603050405020304" pitchFamily="18" charset="0"/>
              </a:rPr>
              <a:t>Hard </a:t>
            </a:r>
            <a:r>
              <a:rPr lang="en-US" sz="1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Disk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8220403" y="1763798"/>
            <a:ext cx="1427176" cy="408940"/>
          </a:xfrm>
          <a:prstGeom prst="flowChartMagneticDisk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cs typeface="Times New Roman" panose="02020603050405020304" pitchFamily="18" charset="0"/>
              </a:rPr>
              <a:t>Target </a:t>
            </a:r>
            <a:r>
              <a:rPr lang="en-US" sz="1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database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8220403" y="2202898"/>
            <a:ext cx="1427176" cy="408940"/>
          </a:xfrm>
          <a:prstGeom prst="flowChartMagneticDisk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cs typeface="Times New Roman" panose="02020603050405020304" pitchFamily="18" charset="0"/>
              </a:rPr>
              <a:t>TDB</a:t>
            </a:r>
          </a:p>
        </p:txBody>
      </p:sp>
      <p:cxnSp>
        <p:nvCxnSpPr>
          <p:cNvPr id="12" name="Straight Arrow Connector 11"/>
          <p:cNvCxnSpPr>
            <a:stCxn id="21" idx="3"/>
            <a:endCxn id="9" idx="2"/>
          </p:cNvCxnSpPr>
          <p:nvPr/>
        </p:nvCxnSpPr>
        <p:spPr>
          <a:xfrm flipV="1">
            <a:off x="7779464" y="1533539"/>
            <a:ext cx="440939" cy="43473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1" idx="3"/>
            <a:endCxn id="10" idx="2"/>
          </p:cNvCxnSpPr>
          <p:nvPr/>
        </p:nvCxnSpPr>
        <p:spPr>
          <a:xfrm flipV="1">
            <a:off x="7779464" y="1968268"/>
            <a:ext cx="440939" cy="1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3"/>
            <a:endCxn id="11" idx="2"/>
          </p:cNvCxnSpPr>
          <p:nvPr/>
        </p:nvCxnSpPr>
        <p:spPr>
          <a:xfrm>
            <a:off x="7779464" y="1968269"/>
            <a:ext cx="440939" cy="439099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5867595" y="1968268"/>
            <a:ext cx="17496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4" idx="1"/>
          </p:cNvCxnSpPr>
          <p:nvPr/>
        </p:nvCxnSpPr>
        <p:spPr>
          <a:xfrm>
            <a:off x="4848657" y="1968268"/>
            <a:ext cx="25956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6" idx="1"/>
          </p:cNvCxnSpPr>
          <p:nvPr/>
        </p:nvCxnSpPr>
        <p:spPr>
          <a:xfrm>
            <a:off x="3656121" y="1968268"/>
            <a:ext cx="345893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21" idx="1"/>
          </p:cNvCxnSpPr>
          <p:nvPr/>
        </p:nvCxnSpPr>
        <p:spPr>
          <a:xfrm>
            <a:off x="7012943" y="1968268"/>
            <a:ext cx="288967" cy="1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63335" y="1415036"/>
            <a:ext cx="3363822" cy="99187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8481" y="1415036"/>
            <a:ext cx="128426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R2RML Parser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pic>
        <p:nvPicPr>
          <p:cNvPr id="21" name="Picture 2" descr="C:\Users\nkons\Documents\authoring\archive\others\11-talk about semweb\material\rd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910" y="1712300"/>
            <a:ext cx="477554" cy="51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10</a:t>
            </a:fld>
            <a:endParaRPr lang="el-GR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21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</a:t>
            </a:r>
            <a:r>
              <a:rPr lang="en-US" dirty="0"/>
              <a:t>RDF </a:t>
            </a:r>
            <a:r>
              <a:rPr lang="en-US" dirty="0" smtClean="0"/>
              <a:t>Triple Generation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962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Basic challenge</a:t>
            </a:r>
          </a:p>
          <a:p>
            <a:pPr lvl="1"/>
            <a:r>
              <a:rPr lang="en-US" dirty="0" smtClean="0"/>
              <a:t>Discover, since the last time </a:t>
            </a:r>
            <a:r>
              <a:rPr lang="en-US" dirty="0"/>
              <a:t>the incremental RDF generation took </a:t>
            </a:r>
            <a:r>
              <a:rPr lang="en-US" dirty="0" smtClean="0"/>
              <a:t>place</a:t>
            </a:r>
          </a:p>
          <a:p>
            <a:pPr lvl="2"/>
            <a:r>
              <a:rPr lang="en-US" dirty="0"/>
              <a:t>Which database tuples were </a:t>
            </a:r>
            <a:r>
              <a:rPr lang="en-US" dirty="0" smtClean="0"/>
              <a:t>modified</a:t>
            </a:r>
            <a:endParaRPr lang="en-US" dirty="0"/>
          </a:p>
          <a:p>
            <a:pPr lvl="2"/>
            <a:r>
              <a:rPr lang="en-US" dirty="0" smtClean="0"/>
              <a:t>Which </a:t>
            </a:r>
            <a:r>
              <a:rPr lang="en-US" i="1" dirty="0" smtClean="0"/>
              <a:t>Triples Maps</a:t>
            </a:r>
            <a:r>
              <a:rPr lang="en-US" dirty="0" smtClean="0"/>
              <a:t> were modified</a:t>
            </a:r>
          </a:p>
          <a:p>
            <a:pPr lvl="1"/>
            <a:r>
              <a:rPr lang="en-US" dirty="0" smtClean="0"/>
              <a:t>Then, perform </a:t>
            </a:r>
            <a:r>
              <a:rPr lang="en-US" dirty="0"/>
              <a:t>the mapping only for this altered </a:t>
            </a:r>
            <a:r>
              <a:rPr lang="en-US" dirty="0" smtClean="0"/>
              <a:t>subset</a:t>
            </a:r>
            <a:endParaRPr lang="en-US" dirty="0"/>
          </a:p>
          <a:p>
            <a:r>
              <a:rPr lang="en-US" dirty="0" smtClean="0"/>
              <a:t>Ideally, we should detect the exact changed database cells and modify only the respectively generated elements in the RDF graph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using R2RML</a:t>
            </a:r>
            <a:r>
              <a:rPr lang="en-US" i="1" dirty="0"/>
              <a:t>, the atom </a:t>
            </a:r>
            <a:r>
              <a:rPr lang="en-US" dirty="0"/>
              <a:t>of the mapping definition becomes the </a:t>
            </a:r>
            <a:r>
              <a:rPr lang="en-US" i="1" dirty="0" smtClean="0"/>
              <a:t>Triples Map</a:t>
            </a:r>
            <a:endParaRPr lang="el-GR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43656"/>
              </p:ext>
            </p:extLst>
          </p:nvPr>
        </p:nvGraphicFramePr>
        <p:xfrm>
          <a:off x="8805033" y="1938130"/>
          <a:ext cx="234279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59"/>
                <a:gridCol w="468559"/>
                <a:gridCol w="468559"/>
                <a:gridCol w="468559"/>
                <a:gridCol w="468559"/>
              </a:tblGrid>
              <a:tr h="2080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</a:t>
                      </a:r>
                      <a:endParaRPr lang="el-GR" sz="1200" dirty="0"/>
                    </a:p>
                  </a:txBody>
                  <a:tcPr/>
                </a:tc>
              </a:tr>
              <a:tr h="1323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</a:tr>
              <a:tr h="2080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</a:tr>
              <a:tr h="2080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</a:tr>
              <a:tr h="2080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21277"/>
              </p:ext>
            </p:extLst>
          </p:nvPr>
        </p:nvGraphicFramePr>
        <p:xfrm>
          <a:off x="9086617" y="4451507"/>
          <a:ext cx="1779627" cy="2256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209"/>
                <a:gridCol w="593209"/>
                <a:gridCol w="59320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</a:t>
                      </a:r>
                      <a:endParaRPr lang="el-G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. </a:t>
                      </a:r>
                      <a:endParaRPr lang="el-G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8869874" y="3729623"/>
            <a:ext cx="2213112" cy="5234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Triples Map</a:t>
            </a:r>
            <a:endParaRPr lang="el-GR" dirty="0"/>
          </a:p>
        </p:txBody>
      </p:sp>
      <p:sp>
        <p:nvSpPr>
          <p:cNvPr id="11" name="Down Arrow 10"/>
          <p:cNvSpPr/>
          <p:nvPr/>
        </p:nvSpPr>
        <p:spPr>
          <a:xfrm>
            <a:off x="9862130" y="3483084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Down Arrow 11"/>
          <p:cNvSpPr/>
          <p:nvPr/>
        </p:nvSpPr>
        <p:spPr>
          <a:xfrm>
            <a:off x="9862130" y="4186824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  <p:sp>
        <p:nvSpPr>
          <p:cNvPr id="5" name="TextBox 4"/>
          <p:cNvSpPr txBox="1"/>
          <p:nvPr/>
        </p:nvSpPr>
        <p:spPr>
          <a:xfrm>
            <a:off x="11197281" y="1825625"/>
            <a:ext cx="78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set</a:t>
            </a:r>
            <a:endParaRPr lang="el-GR" dirty="0"/>
          </a:p>
        </p:txBody>
      </p:sp>
      <p:sp>
        <p:nvSpPr>
          <p:cNvPr id="15" name="TextBox 14"/>
          <p:cNvSpPr txBox="1"/>
          <p:nvPr/>
        </p:nvSpPr>
        <p:spPr>
          <a:xfrm>
            <a:off x="10913380" y="4339224"/>
            <a:ext cx="101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Triples</a:t>
            </a:r>
            <a:endParaRPr lang="el-GR" dirty="0"/>
          </a:p>
        </p:txBody>
      </p:sp>
      <p:sp>
        <p:nvSpPr>
          <p:cNvPr id="16" name="Slide Number Placeholder 4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33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5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828451" cy="5032376"/>
          </a:xfrm>
        </p:spPr>
        <p:txBody>
          <a:bodyPr>
            <a:normAutofit/>
          </a:bodyPr>
          <a:lstStyle/>
          <a:p>
            <a:r>
              <a:rPr lang="en-US" dirty="0" smtClean="0"/>
              <a:t>Reification</a:t>
            </a:r>
          </a:p>
          <a:p>
            <a:pPr lvl="1"/>
            <a:r>
              <a:rPr lang="en-US" dirty="0" smtClean="0"/>
              <a:t>Allows assertions </a:t>
            </a:r>
            <a:r>
              <a:rPr lang="en-US" dirty="0"/>
              <a:t>about </a:t>
            </a:r>
            <a:r>
              <a:rPr lang="en-US" dirty="0" smtClean="0"/>
              <a:t>RDF statements</a:t>
            </a:r>
          </a:p>
          <a:p>
            <a:pPr lvl="1"/>
            <a:r>
              <a:rPr lang="en-US" dirty="0" smtClean="0"/>
              <a:t>“Reified” model</a:t>
            </a:r>
          </a:p>
          <a:p>
            <a:pPr lvl="2"/>
            <a:r>
              <a:rPr lang="en-US" dirty="0" smtClean="0"/>
              <a:t>A model </a:t>
            </a:r>
            <a:r>
              <a:rPr lang="en-US" dirty="0"/>
              <a:t>that contains only reified </a:t>
            </a:r>
            <a:r>
              <a:rPr lang="en-US" dirty="0" smtClean="0"/>
              <a:t>statements</a:t>
            </a:r>
          </a:p>
          <a:p>
            <a:pPr lvl="2"/>
            <a:r>
              <a:rPr lang="en-US" dirty="0" smtClean="0"/>
              <a:t>Stores the Triples Map URI that </a:t>
            </a:r>
            <a:r>
              <a:rPr lang="en-US" dirty="0"/>
              <a:t>produced </a:t>
            </a:r>
            <a:r>
              <a:rPr lang="en-US" dirty="0" smtClean="0"/>
              <a:t>each triple</a:t>
            </a:r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/>
              <a:t>Store MD5 hashes of</a:t>
            </a:r>
          </a:p>
          <a:p>
            <a:pPr lvl="2"/>
            <a:r>
              <a:rPr lang="en-US" dirty="0"/>
              <a:t>Triples Maps,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/>
              <a:t> queries, </a:t>
            </a:r>
            <a:r>
              <a:rPr lang="en-US" dirty="0" smtClean="0"/>
              <a:t>Result sets</a:t>
            </a:r>
            <a:endParaRPr lang="en-US" dirty="0"/>
          </a:p>
          <a:p>
            <a:pPr lvl="2"/>
            <a:r>
              <a:rPr lang="en-US" dirty="0"/>
              <a:t>A change in any of the hashes triggers execution of the Triples Map</a:t>
            </a:r>
          </a:p>
          <a:p>
            <a:endParaRPr lang="el-GR" dirty="0"/>
          </a:p>
        </p:txBody>
      </p:sp>
      <p:sp>
        <p:nvSpPr>
          <p:cNvPr id="4" name="Oval 3"/>
          <p:cNvSpPr/>
          <p:nvPr/>
        </p:nvSpPr>
        <p:spPr>
          <a:xfrm>
            <a:off x="7138961" y="970097"/>
            <a:ext cx="1286896" cy="49708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subject</a:t>
            </a:r>
          </a:p>
        </p:txBody>
      </p:sp>
      <p:sp>
        <p:nvSpPr>
          <p:cNvPr id="5" name="Oval 4"/>
          <p:cNvSpPr/>
          <p:nvPr/>
        </p:nvSpPr>
        <p:spPr>
          <a:xfrm>
            <a:off x="8513702" y="970097"/>
            <a:ext cx="1462767" cy="4899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6" name="Oval 5"/>
          <p:cNvSpPr/>
          <p:nvPr/>
        </p:nvSpPr>
        <p:spPr>
          <a:xfrm>
            <a:off x="10065677" y="959161"/>
            <a:ext cx="1363720" cy="51614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object</a:t>
            </a:r>
          </a:p>
        </p:txBody>
      </p:sp>
      <p:cxnSp>
        <p:nvCxnSpPr>
          <p:cNvPr id="7" name="Straight Connector 6"/>
          <p:cNvCxnSpPr>
            <a:stCxn id="4" idx="6"/>
            <a:endCxn id="5" idx="2"/>
          </p:cNvCxnSpPr>
          <p:nvPr/>
        </p:nvCxnSpPr>
        <p:spPr>
          <a:xfrm flipV="1">
            <a:off x="8425857" y="1215072"/>
            <a:ext cx="87845" cy="35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6"/>
            <a:endCxn id="6" idx="2"/>
          </p:cNvCxnSpPr>
          <p:nvPr/>
        </p:nvCxnSpPr>
        <p:spPr>
          <a:xfrm>
            <a:off x="9976469" y="1215072"/>
            <a:ext cx="89208" cy="216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100053" y="2305051"/>
            <a:ext cx="1166217" cy="36686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subject</a:t>
            </a:r>
          </a:p>
        </p:txBody>
      </p:sp>
      <p:sp>
        <p:nvSpPr>
          <p:cNvPr id="10" name="Oval 9"/>
          <p:cNvSpPr/>
          <p:nvPr/>
        </p:nvSpPr>
        <p:spPr>
          <a:xfrm>
            <a:off x="10127156" y="2757294"/>
            <a:ext cx="1331707" cy="39187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11" name="Oval 10"/>
          <p:cNvSpPr/>
          <p:nvPr/>
        </p:nvSpPr>
        <p:spPr>
          <a:xfrm>
            <a:off x="10100053" y="3237616"/>
            <a:ext cx="1046948" cy="40141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12" name="Oval 11"/>
          <p:cNvSpPr/>
          <p:nvPr/>
        </p:nvSpPr>
        <p:spPr>
          <a:xfrm>
            <a:off x="6715521" y="2362279"/>
            <a:ext cx="1184062" cy="48281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blank node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15965" y="2303638"/>
            <a:ext cx="1443087" cy="36686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rdf:subject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15965" y="1864794"/>
            <a:ext cx="1087767" cy="36241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rdf:type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415965" y="2749879"/>
            <a:ext cx="1588233" cy="39819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rdf:predicate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18222" y="3237616"/>
            <a:ext cx="1403564" cy="40700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rdf:object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100053" y="1864794"/>
            <a:ext cx="1749313" cy="36241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rdf:Statement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420966" y="3801463"/>
            <a:ext cx="1288129" cy="3445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dc:source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100716" y="3786840"/>
            <a:ext cx="1854733" cy="37834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Triple Map URI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2" idx="6"/>
            <a:endCxn id="14" idx="2"/>
          </p:cNvCxnSpPr>
          <p:nvPr/>
        </p:nvCxnSpPr>
        <p:spPr>
          <a:xfrm flipV="1">
            <a:off x="7899583" y="2046000"/>
            <a:ext cx="516382" cy="55768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6"/>
            <a:endCxn id="13" idx="2"/>
          </p:cNvCxnSpPr>
          <p:nvPr/>
        </p:nvCxnSpPr>
        <p:spPr>
          <a:xfrm flipV="1">
            <a:off x="7899583" y="2487068"/>
            <a:ext cx="516382" cy="1166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6"/>
            <a:endCxn id="15" idx="2"/>
          </p:cNvCxnSpPr>
          <p:nvPr/>
        </p:nvCxnSpPr>
        <p:spPr>
          <a:xfrm>
            <a:off x="7899583" y="2603685"/>
            <a:ext cx="516382" cy="34529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6"/>
            <a:endCxn id="16" idx="2"/>
          </p:cNvCxnSpPr>
          <p:nvPr/>
        </p:nvCxnSpPr>
        <p:spPr>
          <a:xfrm>
            <a:off x="7899583" y="2603685"/>
            <a:ext cx="518639" cy="83743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6"/>
            <a:endCxn id="18" idx="2"/>
          </p:cNvCxnSpPr>
          <p:nvPr/>
        </p:nvCxnSpPr>
        <p:spPr>
          <a:xfrm>
            <a:off x="7899583" y="2603685"/>
            <a:ext cx="521383" cy="13700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6"/>
            <a:endCxn id="17" idx="2"/>
          </p:cNvCxnSpPr>
          <p:nvPr/>
        </p:nvCxnSpPr>
        <p:spPr>
          <a:xfrm>
            <a:off x="9503732" y="2046000"/>
            <a:ext cx="596321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6"/>
            <a:endCxn id="9" idx="2"/>
          </p:cNvCxnSpPr>
          <p:nvPr/>
        </p:nvCxnSpPr>
        <p:spPr>
          <a:xfrm>
            <a:off x="9859052" y="2487068"/>
            <a:ext cx="241001" cy="141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6"/>
            <a:endCxn id="10" idx="2"/>
          </p:cNvCxnSpPr>
          <p:nvPr/>
        </p:nvCxnSpPr>
        <p:spPr>
          <a:xfrm>
            <a:off x="10004198" y="2948978"/>
            <a:ext cx="122958" cy="425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6"/>
            <a:endCxn id="11" idx="2"/>
          </p:cNvCxnSpPr>
          <p:nvPr/>
        </p:nvCxnSpPr>
        <p:spPr>
          <a:xfrm flipV="1">
            <a:off x="9821786" y="3438324"/>
            <a:ext cx="278267" cy="279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6"/>
            <a:endCxn id="19" idx="2"/>
          </p:cNvCxnSpPr>
          <p:nvPr/>
        </p:nvCxnSpPr>
        <p:spPr>
          <a:xfrm>
            <a:off x="9709095" y="3973751"/>
            <a:ext cx="391621" cy="22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 rot="5400000">
            <a:off x="9101052" y="1470041"/>
            <a:ext cx="351490" cy="43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715520" y="4375601"/>
            <a:ext cx="534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&lt;http://data.example.org/repository/person/1&gt;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"John Smith"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715519" y="5220230"/>
            <a:ext cx="5410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rdf:Statement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rdf:subject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&lt;http://data.example.org/repository/person/1&gt; 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rdf:predicate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rdf:object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"John Smith" 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dc:source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map:persons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565178" y="845143"/>
            <a:ext cx="5564194" cy="3392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2" name="Rectangle 201"/>
          <p:cNvSpPr/>
          <p:nvPr/>
        </p:nvSpPr>
        <p:spPr>
          <a:xfrm>
            <a:off x="6565178" y="4305899"/>
            <a:ext cx="5564194" cy="2486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3" name="Right Arrow 202"/>
          <p:cNvSpPr/>
          <p:nvPr/>
        </p:nvSpPr>
        <p:spPr>
          <a:xfrm rot="5400000">
            <a:off x="9101052" y="4793805"/>
            <a:ext cx="351490" cy="43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3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0" grpId="0" animBg="1"/>
      <p:bldP spid="162" grpId="0"/>
      <p:bldP spid="163" grpId="0"/>
      <p:bldP spid="201" grpId="0" animBg="1"/>
      <p:bldP spid="202" grpId="0" animBg="1"/>
      <p:bldP spid="20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For each </a:t>
            </a:r>
            <a:r>
              <a:rPr lang="en-US" i="1" dirty="0" smtClean="0"/>
              <a:t>Triples Map </a:t>
            </a:r>
            <a:r>
              <a:rPr lang="en-US" dirty="0" smtClean="0"/>
              <a:t>in the </a:t>
            </a:r>
            <a:r>
              <a:rPr lang="en-US" i="1" dirty="0" smtClean="0"/>
              <a:t>Mapping Document</a:t>
            </a:r>
          </a:p>
          <a:p>
            <a:pPr lvl="1"/>
            <a:r>
              <a:rPr lang="en-US" dirty="0" smtClean="0"/>
              <a:t>Decide whether we have to produce the resulting triples, based on the logged MD5 hashes</a:t>
            </a:r>
          </a:p>
          <a:p>
            <a:r>
              <a:rPr lang="en-US" dirty="0" smtClean="0"/>
              <a:t>Dumping to the Hard Disk</a:t>
            </a:r>
          </a:p>
          <a:p>
            <a:pPr lvl="1"/>
            <a:r>
              <a:rPr lang="en-US" dirty="0" smtClean="0"/>
              <a:t>Initially, </a:t>
            </a:r>
            <a:r>
              <a:rPr lang="en-US" dirty="0"/>
              <a:t>generate a number of </a:t>
            </a:r>
            <a:r>
              <a:rPr lang="en-US" dirty="0" smtClean="0"/>
              <a:t>RDF triples</a:t>
            </a:r>
            <a:endParaRPr lang="en-US" dirty="0"/>
          </a:p>
          <a:p>
            <a:pPr lvl="1"/>
            <a:r>
              <a:rPr lang="en-US" dirty="0"/>
              <a:t>RDF triples are logged as reified statements, followed by a provenance note</a:t>
            </a:r>
          </a:p>
          <a:p>
            <a:pPr lvl="1"/>
            <a:r>
              <a:rPr lang="en-US" dirty="0" smtClean="0"/>
              <a:t>Incremental generation</a:t>
            </a:r>
          </a:p>
          <a:p>
            <a:pPr lvl="2"/>
            <a:r>
              <a:rPr lang="en-US" dirty="0" smtClean="0"/>
              <a:t>In subsequent executions, modify the existing reified model, by reflecting only the changes in the source database</a:t>
            </a:r>
          </a:p>
          <a:p>
            <a:r>
              <a:rPr lang="en-US" dirty="0" smtClean="0"/>
              <a:t>Dumping to the Database or TDB</a:t>
            </a:r>
          </a:p>
          <a:p>
            <a:pPr lvl="1"/>
            <a:r>
              <a:rPr lang="en-US" dirty="0" smtClean="0"/>
              <a:t>No log is needed, storage is incremental by default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13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6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Ubuntu server, 2GHz dual-core, 4GB RAM</a:t>
            </a:r>
          </a:p>
          <a:p>
            <a:r>
              <a:rPr lang="en-US" dirty="0" smtClean="0"/>
              <a:t>Oracle Java 1.7, </a:t>
            </a:r>
            <a:r>
              <a:rPr lang="en-US" dirty="0" err="1" smtClean="0"/>
              <a:t>Postgresql</a:t>
            </a:r>
            <a:r>
              <a:rPr lang="en-US" dirty="0" smtClean="0"/>
              <a:t> 9.1, </a:t>
            </a:r>
            <a:r>
              <a:rPr lang="en-US" dirty="0" err="1" smtClean="0"/>
              <a:t>Mysql</a:t>
            </a:r>
            <a:r>
              <a:rPr lang="en-US" dirty="0" smtClean="0"/>
              <a:t> 5.5.32</a:t>
            </a:r>
          </a:p>
          <a:p>
            <a:r>
              <a:rPr lang="en-US" dirty="0" smtClean="0"/>
              <a:t>7 </a:t>
            </a:r>
            <a:r>
              <a:rPr lang="en-US" dirty="0" err="1" smtClean="0"/>
              <a:t>DSpace</a:t>
            </a:r>
            <a:r>
              <a:rPr lang="en-US" dirty="0" smtClean="0"/>
              <a:t> (dspace.org) repositories</a:t>
            </a:r>
          </a:p>
          <a:p>
            <a:pPr lvl="1"/>
            <a:r>
              <a:rPr lang="nn-NO" dirty="0" smtClean="0"/>
              <a:t>1k</a:t>
            </a:r>
            <a:r>
              <a:rPr lang="nn-NO" dirty="0"/>
              <a:t>, 5k, 10k, 50k, 100k, 500k, </a:t>
            </a:r>
            <a:r>
              <a:rPr lang="nn-NO" dirty="0" smtClean="0"/>
              <a:t>1m items, respectively</a:t>
            </a:r>
            <a:endParaRPr lang="en-US" dirty="0" smtClean="0"/>
          </a:p>
          <a:p>
            <a:r>
              <a:rPr lang="en-US" dirty="0" smtClean="0"/>
              <a:t>A set of complicated, a set of simplified, and a set of simple queries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order to deal with database caching effects, the queries were run several times</a:t>
            </a:r>
            <a:r>
              <a:rPr lang="en-US" dirty="0" smtClean="0"/>
              <a:t>, </a:t>
            </a:r>
            <a:r>
              <a:rPr lang="en-US" dirty="0"/>
              <a:t>prior to performing </a:t>
            </a:r>
            <a:r>
              <a:rPr lang="en-US" dirty="0" smtClean="0"/>
              <a:t>the measurements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04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Sets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3974" cy="4351338"/>
          </a:xfrm>
        </p:spPr>
        <p:txBody>
          <a:bodyPr/>
          <a:lstStyle/>
          <a:p>
            <a:r>
              <a:rPr lang="en-US" dirty="0" smtClean="0"/>
              <a:t>Complicated</a:t>
            </a:r>
          </a:p>
          <a:p>
            <a:pPr lvl="1"/>
            <a:r>
              <a:rPr lang="en-US" dirty="0" smtClean="0"/>
              <a:t>3 expensive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conditions among 4 tables</a:t>
            </a:r>
          </a:p>
          <a:p>
            <a:pPr lvl="1"/>
            <a:r>
              <a:rPr lang="en-US" dirty="0" smtClean="0"/>
              <a:t>4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/>
              <a:t> clauses</a:t>
            </a:r>
          </a:p>
          <a:p>
            <a:r>
              <a:rPr lang="en-US" dirty="0" smtClean="0"/>
              <a:t>Simplified</a:t>
            </a:r>
          </a:p>
          <a:p>
            <a:pPr lvl="1"/>
            <a:r>
              <a:rPr lang="en-US" dirty="0" smtClean="0"/>
              <a:t>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conditions among 3 tables</a:t>
            </a:r>
          </a:p>
          <a:p>
            <a:pPr lvl="1"/>
            <a:r>
              <a:rPr lang="en-US" dirty="0" smtClean="0"/>
              <a:t>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/>
              <a:t> clauses</a:t>
            </a:r>
          </a:p>
          <a:p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/>
              <a:t> conditions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5632174" y="913044"/>
            <a:ext cx="6453808" cy="26776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i.item_id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mv.text_value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text_value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mv,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metadataschemaregistry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metadatafieldregistry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msr.metadata_schema_id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mfr.metadata_schema_id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mfr.metadata_field_id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mv.metadata_field_id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mv.text_value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null AND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i.item_id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msr.namespace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='http://dublincore.org/documents/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dcmi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-terms/'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mfr.element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='coverage'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mfr.qualifier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='spatial'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2174" y="3680959"/>
            <a:ext cx="6453808" cy="16004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i.item_id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mv.text_value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text_value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mv,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metadatafieldregistry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mfr.metadata_field_id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mv.metadata_field_id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i.item_id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mfr.element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='coverage' AND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mfr.qualifier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='spatial'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2174" y="5371656"/>
            <a:ext cx="6453808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"language",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"phone", "sub_frequency","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last_active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self_registered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require_certificate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can_log_in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digest_algorithm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"salt", "password", "email",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eperson_id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eperson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ORDER BY "language"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(1/3)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 smtClean="0"/>
              <a:t>Export to the Hard Disk</a:t>
            </a:r>
          </a:p>
          <a:p>
            <a:r>
              <a:rPr lang="en-US" dirty="0" smtClean="0"/>
              <a:t>Simple and complicated queries, initial export</a:t>
            </a:r>
          </a:p>
          <a:p>
            <a:r>
              <a:rPr lang="en-US" dirty="0" smtClean="0"/>
              <a:t>Initial incremental </a:t>
            </a:r>
            <a:r>
              <a:rPr lang="en-US" dirty="0"/>
              <a:t>dumps take more time than non-incremental, </a:t>
            </a:r>
            <a:r>
              <a:rPr lang="en-US" dirty="0" smtClean="0"/>
              <a:t>as the </a:t>
            </a:r>
            <a:r>
              <a:rPr lang="en-US" dirty="0"/>
              <a:t>reified model also has to be </a:t>
            </a:r>
            <a:r>
              <a:rPr lang="en-US" dirty="0" smtClean="0"/>
              <a:t>created</a:t>
            </a:r>
            <a:endParaRPr lang="el-GR" dirty="0"/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948404"/>
              </p:ext>
            </p:extLst>
          </p:nvPr>
        </p:nvGraphicFramePr>
        <p:xfrm>
          <a:off x="6703524" y="3636000"/>
          <a:ext cx="5040000" cy="2864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238403"/>
              </p:ext>
            </p:extLst>
          </p:nvPr>
        </p:nvGraphicFramePr>
        <p:xfrm>
          <a:off x="6917636" y="385625"/>
          <a:ext cx="5040000" cy="287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16</a:t>
            </a:fld>
            <a:endParaRPr lang="el-G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924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(2/3)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384800" cy="5032376"/>
          </a:xfrm>
        </p:spPr>
        <p:txBody>
          <a:bodyPr>
            <a:normAutofit/>
          </a:bodyPr>
          <a:lstStyle/>
          <a:p>
            <a:r>
              <a:rPr lang="en-US" dirty="0" smtClean="0"/>
              <a:t>12 Triples Maps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non-incremental </a:t>
            </a:r>
            <a:r>
              <a:rPr lang="en-US" dirty="0"/>
              <a:t>mapping </a:t>
            </a:r>
            <a:r>
              <a:rPr lang="en-US" dirty="0" smtClean="0"/>
              <a:t>transformation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incremental</a:t>
            </a:r>
            <a:r>
              <a:rPr lang="en-US" dirty="0"/>
              <a:t>, for the initial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0/12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1/12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3/12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6/12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9/12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12/12</a:t>
            </a:r>
          </a:p>
          <a:p>
            <a:endParaRPr lang="el-GR" dirty="0"/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848663"/>
              </p:ext>
            </p:extLst>
          </p:nvPr>
        </p:nvGraphicFramePr>
        <p:xfrm>
          <a:off x="6587999" y="235820"/>
          <a:ext cx="5274487" cy="3358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826584"/>
              </p:ext>
            </p:extLst>
          </p:nvPr>
        </p:nvGraphicFramePr>
        <p:xfrm>
          <a:off x="6444000" y="3456000"/>
          <a:ext cx="5644346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7056738" y="1108075"/>
            <a:ext cx="4233562" cy="3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17</a:t>
            </a:fld>
            <a:endParaRPr lang="el-G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4th International Conference on Web Intelligence, Mining and Semantics</a:t>
            </a:r>
            <a:endParaRPr lang="el-GR" dirty="0"/>
          </a:p>
        </p:txBody>
      </p:sp>
      <p:sp>
        <p:nvSpPr>
          <p:cNvPr id="5" name="Right Brace 4"/>
          <p:cNvSpPr/>
          <p:nvPr/>
        </p:nvSpPr>
        <p:spPr>
          <a:xfrm>
            <a:off x="2401677" y="4296578"/>
            <a:ext cx="99152" cy="23465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2676180" y="5285208"/>
            <a:ext cx="149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change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053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(3/3)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/>
          <a:lstStyle/>
          <a:p>
            <a:r>
              <a:rPr lang="en-US" dirty="0" smtClean="0"/>
              <a:t>Similar overall behavior in cases of up to 3 million triples</a:t>
            </a:r>
          </a:p>
          <a:p>
            <a:r>
              <a:rPr lang="en-US" dirty="0" smtClean="0"/>
              <a:t>Poor relational database performance</a:t>
            </a:r>
          </a:p>
          <a:p>
            <a:r>
              <a:rPr lang="en-US" dirty="0" smtClean="0"/>
              <a:t>Jena TDB is the optimal approach regarding scalability</a:t>
            </a:r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61600"/>
              </p:ext>
            </p:extLst>
          </p:nvPr>
        </p:nvGraphicFramePr>
        <p:xfrm>
          <a:off x="6945590" y="232605"/>
          <a:ext cx="5076377" cy="325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459642"/>
              </p:ext>
            </p:extLst>
          </p:nvPr>
        </p:nvGraphicFramePr>
        <p:xfrm>
          <a:off x="6660794" y="3359480"/>
          <a:ext cx="4897442" cy="326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386734" y="1517007"/>
            <a:ext cx="4055966" cy="284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18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7712300" y="3270422"/>
            <a:ext cx="3404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~180k triples</a:t>
            </a:r>
            <a:endParaRPr lang="el-G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410542" y="6413698"/>
            <a:ext cx="200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~1.8m triples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7500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Approach and Measurements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Discussion and Conclusions</a:t>
            </a:r>
            <a:endParaRPr lang="en-US" dirty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379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Proposed Approach and Measurements</a:t>
            </a:r>
          </a:p>
          <a:p>
            <a:r>
              <a:rPr lang="en-US" dirty="0" smtClean="0"/>
              <a:t>Discussion and Conclusions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8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(1/2)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86655" cy="465468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The approach is efficient when </a:t>
            </a:r>
            <a:r>
              <a:rPr lang="en-US" sz="2800" dirty="0"/>
              <a:t>data freshness is not crucial and/or selection queries over the contents are more frequent than the </a:t>
            </a:r>
            <a:r>
              <a:rPr lang="en-US" sz="2800" dirty="0" smtClean="0"/>
              <a:t>updates</a:t>
            </a:r>
          </a:p>
          <a:p>
            <a:r>
              <a:rPr lang="en-US" dirty="0" smtClean="0"/>
              <a:t>The </a:t>
            </a:r>
            <a:r>
              <a:rPr lang="en-US" dirty="0"/>
              <a:t>task of exposing database contents as RDF </a:t>
            </a:r>
            <a:r>
              <a:rPr lang="en-US" dirty="0" smtClean="0"/>
              <a:t>could be considered similar </a:t>
            </a:r>
            <a:r>
              <a:rPr lang="en-US" dirty="0"/>
              <a:t>to the task of maintaining search indexes next to text content</a:t>
            </a:r>
            <a:endParaRPr lang="en-US" dirty="0" smtClean="0"/>
          </a:p>
          <a:p>
            <a:r>
              <a:rPr lang="en-US" dirty="0" smtClean="0"/>
              <a:t>Third party software systems can operate </a:t>
            </a:r>
            <a:r>
              <a:rPr lang="en-US" dirty="0"/>
              <a:t>completely based on the </a:t>
            </a:r>
            <a:r>
              <a:rPr lang="en-US" dirty="0" smtClean="0"/>
              <a:t>exported graph</a:t>
            </a:r>
          </a:p>
          <a:p>
            <a:pPr lvl="1"/>
            <a:r>
              <a:rPr lang="en-US" dirty="0" smtClean="0"/>
              <a:t>E.g. using </a:t>
            </a:r>
            <a:r>
              <a:rPr lang="en-US" dirty="0" err="1" smtClean="0"/>
              <a:t>Fuseki</a:t>
            </a:r>
            <a:r>
              <a:rPr lang="en-US" dirty="0" smtClean="0"/>
              <a:t>, Sesame, Virtuoso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Updates can be pushed or pulled from the database</a:t>
            </a:r>
          </a:p>
          <a:p>
            <a:r>
              <a:rPr lang="en-US" dirty="0" smtClean="0"/>
              <a:t>TDB </a:t>
            </a:r>
            <a:r>
              <a:rPr lang="en-US" dirty="0"/>
              <a:t>is the optimal solution regarding scaling</a:t>
            </a:r>
          </a:p>
          <a:p>
            <a:r>
              <a:rPr lang="en-US" dirty="0" smtClean="0"/>
              <a:t>Caution is still needed in producing de-</a:t>
            </a:r>
            <a:r>
              <a:rPr lang="en-US" dirty="0" err="1" smtClean="0"/>
              <a:t>referenceable</a:t>
            </a:r>
            <a:r>
              <a:rPr lang="en-US" dirty="0" smtClean="0"/>
              <a:t> URIs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98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(2/2)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/>
          <a:lstStyle/>
          <a:p>
            <a:r>
              <a:rPr lang="en-US" dirty="0" smtClean="0"/>
              <a:t>On the efficiency of the approach for storing on the Hard Disk</a:t>
            </a:r>
          </a:p>
          <a:p>
            <a:pPr lvl="1"/>
            <a:r>
              <a:rPr lang="en-US" dirty="0" smtClean="0"/>
              <a:t>Good results for </a:t>
            </a:r>
            <a:r>
              <a:rPr lang="en-US" dirty="0"/>
              <a:t>mappings </a:t>
            </a:r>
            <a:r>
              <a:rPr lang="en-US" dirty="0" smtClean="0"/>
              <a:t>(or queries) that </a:t>
            </a:r>
            <a:r>
              <a:rPr lang="en-US" dirty="0"/>
              <a:t>include </a:t>
            </a:r>
            <a:r>
              <a:rPr lang="en-US" dirty="0" smtClean="0"/>
              <a:t>(or lead to) expensive SQL queries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with numerous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For changes that can affect as much as ¾ of the source data</a:t>
            </a:r>
          </a:p>
          <a:p>
            <a:pPr lvl="1"/>
            <a:r>
              <a:rPr lang="en-US" dirty="0" smtClean="0"/>
              <a:t>Limitations</a:t>
            </a:r>
          </a:p>
          <a:p>
            <a:pPr lvl="2"/>
            <a:r>
              <a:rPr lang="en-US" dirty="0" smtClean="0"/>
              <a:t>By physical memory</a:t>
            </a:r>
          </a:p>
          <a:p>
            <a:pPr lvl="2"/>
            <a:r>
              <a:rPr lang="en-US" dirty="0" smtClean="0"/>
              <a:t>Scales up </a:t>
            </a:r>
            <a:r>
              <a:rPr lang="en-US" dirty="0"/>
              <a:t>to several millions of triples, does not qualify as </a:t>
            </a:r>
            <a:r>
              <a:rPr lang="en-US" dirty="0" smtClean="0"/>
              <a:t>“Big Data”</a:t>
            </a:r>
          </a:p>
          <a:p>
            <a:pPr lvl="1"/>
            <a:r>
              <a:rPr lang="en-US" dirty="0"/>
              <a:t>Formatting of the logged reified model </a:t>
            </a:r>
            <a:r>
              <a:rPr lang="en-US" i="1" dirty="0" smtClean="0"/>
              <a:t>did</a:t>
            </a:r>
            <a:r>
              <a:rPr lang="en-US" dirty="0" smtClean="0"/>
              <a:t> affect </a:t>
            </a:r>
            <a:r>
              <a:rPr lang="en-US" dirty="0"/>
              <a:t>performance</a:t>
            </a:r>
          </a:p>
          <a:p>
            <a:pPr lvl="2"/>
            <a:r>
              <a:rPr lang="en-US" dirty="0"/>
              <a:t>RDF/XML and TTL try to pretty-print the result, consuming extra resources, N-TRIPLES is the optimal</a:t>
            </a:r>
            <a:endParaRPr lang="el-GR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3695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Improvement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Hashing </a:t>
            </a:r>
            <a:r>
              <a:rPr lang="en-US" dirty="0" smtClean="0"/>
              <a:t>Result sets </a:t>
            </a:r>
            <a:r>
              <a:rPr lang="en-US" dirty="0"/>
              <a:t>is expensive</a:t>
            </a:r>
          </a:p>
          <a:p>
            <a:pPr lvl="1"/>
            <a:r>
              <a:rPr lang="en-US" dirty="0"/>
              <a:t>Requires re-run of the query, adds an “expensive”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dirty="0"/>
              <a:t> clause</a:t>
            </a:r>
          </a:p>
          <a:p>
            <a:r>
              <a:rPr lang="en-US" dirty="0"/>
              <a:t>Further study the impact of SQL complexity on the performance</a:t>
            </a:r>
          </a:p>
          <a:p>
            <a:r>
              <a:rPr lang="en-US" dirty="0" smtClean="0"/>
              <a:t>Reification </a:t>
            </a:r>
            <a:r>
              <a:rPr lang="en-US" dirty="0"/>
              <a:t>is currently being reconsidered in RDF 1.1 semantics</a:t>
            </a:r>
          </a:p>
          <a:p>
            <a:pPr lvl="1"/>
            <a:r>
              <a:rPr lang="en-US" dirty="0"/>
              <a:t>Named graphs being the </a:t>
            </a:r>
            <a:r>
              <a:rPr lang="en-US" dirty="0" smtClean="0"/>
              <a:t>successor</a:t>
            </a:r>
          </a:p>
          <a:p>
            <a:r>
              <a:rPr lang="en-US" dirty="0" smtClean="0"/>
              <a:t>Investigation of two-way updates</a:t>
            </a:r>
          </a:p>
          <a:p>
            <a:pPr lvl="1"/>
            <a:r>
              <a:rPr lang="en-US" dirty="0" smtClean="0"/>
              <a:t>Send changes from the </a:t>
            </a:r>
            <a:r>
              <a:rPr lang="en-US" dirty="0" err="1" smtClean="0"/>
              <a:t>triplestore</a:t>
            </a:r>
            <a:r>
              <a:rPr lang="en-US" dirty="0" smtClean="0"/>
              <a:t> back to the database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7850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</a:t>
            </a:r>
            <a:r>
              <a:rPr lang="en-US" dirty="0" smtClean="0"/>
              <a:t>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Questions?</a:t>
            </a:r>
            <a:endParaRPr lang="el-G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390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collection, maintenance and update is not always taking place directly at a </a:t>
            </a:r>
            <a:r>
              <a:rPr lang="en-US" dirty="0" err="1" smtClean="0"/>
              <a:t>triplestore</a:t>
            </a:r>
            <a:r>
              <a:rPr lang="en-US" dirty="0" smtClean="0"/>
              <a:t>, but at a RDBMS</a:t>
            </a:r>
            <a:endParaRPr lang="en-US" dirty="0"/>
          </a:p>
          <a:p>
            <a:r>
              <a:rPr lang="en-US" dirty="0" err="1" smtClean="0"/>
              <a:t>Triplestores</a:t>
            </a:r>
            <a:r>
              <a:rPr lang="en-US" dirty="0" smtClean="0"/>
              <a:t> are often kept as an alternative content delivery channel</a:t>
            </a:r>
          </a:p>
          <a:p>
            <a:r>
              <a:rPr lang="en-US" dirty="0" smtClean="0"/>
              <a:t>It can be difficult to change established methodologies and systems</a:t>
            </a:r>
          </a:p>
          <a:p>
            <a:r>
              <a:rPr lang="en-US" dirty="0" smtClean="0"/>
              <a:t>Newer technologies need to operate side-by-side to existing ones before migration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4th International Conference on Web Intelligence, Mining and Semantics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262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Relational Data to RDF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279659" cy="4830549"/>
          </a:xfrm>
        </p:spPr>
        <p:txBody>
          <a:bodyPr>
            <a:normAutofit/>
          </a:bodyPr>
          <a:lstStyle/>
          <a:p>
            <a:r>
              <a:rPr lang="en-US" dirty="0"/>
              <a:t>No one-size-fits-all approach</a:t>
            </a:r>
          </a:p>
          <a:p>
            <a:r>
              <a:rPr lang="en-US" dirty="0" smtClean="0"/>
              <a:t>Synchronous 			Vs 	Asynchronous RDF Views</a:t>
            </a:r>
          </a:p>
          <a:p>
            <a:pPr lvl="1"/>
            <a:r>
              <a:rPr lang="en-US" dirty="0"/>
              <a:t>Real-time 			Vs 	Ad hoc RDF Views</a:t>
            </a:r>
          </a:p>
          <a:p>
            <a:pPr lvl="1"/>
            <a:r>
              <a:rPr lang="en-US" dirty="0" smtClean="0"/>
              <a:t>Real-time SPARQL-to-SQL 	Vs 	Querying the RDF dump using SPARQL</a:t>
            </a:r>
          </a:p>
          <a:p>
            <a:r>
              <a:rPr lang="en-US" dirty="0" smtClean="0"/>
              <a:t>Queries on the RDF dump are faster </a:t>
            </a:r>
            <a:r>
              <a:rPr lang="en-US" dirty="0"/>
              <a:t>in certain conditions, compared to round-trips to the database</a:t>
            </a:r>
          </a:p>
          <a:p>
            <a:pPr lvl="1"/>
            <a:r>
              <a:rPr lang="en-US" dirty="0" smtClean="0"/>
              <a:t>Difference in the performance more visible when SPARQL queries involve numerous triple patterns (which translate to expensive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statements)</a:t>
            </a:r>
          </a:p>
          <a:p>
            <a:r>
              <a:rPr lang="en-US" dirty="0" smtClean="0"/>
              <a:t>In this paper, we focus on the </a:t>
            </a:r>
            <a:r>
              <a:rPr lang="en-US" i="1" dirty="0" smtClean="0"/>
              <a:t>asynchronous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Exporting (dumping) relational database contents into an RDF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08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Incremental</a:t>
            </a:r>
            <a:r>
              <a:rPr lang="en-US" dirty="0" smtClean="0"/>
              <a:t> Export into RDF (1/2)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Avoid dumping the whole database contents every time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cases when few data change in the source database, it is not necessary to dump the entire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Every time the RDF export is materialized</a:t>
            </a:r>
          </a:p>
          <a:p>
            <a:pPr lvl="2"/>
            <a:r>
              <a:rPr lang="en-US" dirty="0" smtClean="0"/>
              <a:t>Detect the changes in the source database or the mapping definition</a:t>
            </a:r>
          </a:p>
          <a:p>
            <a:pPr lvl="2"/>
            <a:r>
              <a:rPr lang="en-US" dirty="0" smtClean="0"/>
              <a:t>Insert/delete/update only the necessary triples, in order to reflect these changes in the resulting RDF graph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582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Incremental</a:t>
            </a:r>
            <a:r>
              <a:rPr lang="en-US" dirty="0"/>
              <a:t> Export into </a:t>
            </a:r>
            <a:r>
              <a:rPr lang="en-US" dirty="0" smtClean="0"/>
              <a:t>RDF (2/2)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Incremental </a:t>
            </a:r>
            <a:r>
              <a:rPr lang="en-US" i="1" dirty="0"/>
              <a:t>transformation</a:t>
            </a:r>
          </a:p>
          <a:p>
            <a:pPr lvl="1"/>
            <a:r>
              <a:rPr lang="en-US" dirty="0"/>
              <a:t>Each time the transformation is executed, not all of the initial information that lies in the database should be transformed into RDF, but only the one that </a:t>
            </a:r>
            <a:r>
              <a:rPr lang="en-US" dirty="0" smtClean="0"/>
              <a:t>changed</a:t>
            </a:r>
            <a:endParaRPr lang="en-US" dirty="0"/>
          </a:p>
          <a:p>
            <a:r>
              <a:rPr lang="en-US" dirty="0" smtClean="0"/>
              <a:t>Incremental </a:t>
            </a:r>
            <a:r>
              <a:rPr lang="en-US" i="1" dirty="0" smtClean="0"/>
              <a:t>storage</a:t>
            </a:r>
          </a:p>
          <a:p>
            <a:pPr lvl="1"/>
            <a:r>
              <a:rPr lang="en-US" dirty="0"/>
              <a:t>Storing (persisting) to the destination RDF graph only the triples that were modified and not the whole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when the resulting RDF graph is stored in a relational database or </a:t>
            </a:r>
            <a:r>
              <a:rPr lang="en-US" dirty="0" smtClean="0"/>
              <a:t>using </a:t>
            </a:r>
            <a:r>
              <a:rPr lang="en-US" dirty="0"/>
              <a:t>Jena </a:t>
            </a:r>
            <a:r>
              <a:rPr lang="en-US" dirty="0" smtClean="0"/>
              <a:t>TDB</a:t>
            </a:r>
          </a:p>
          <a:p>
            <a:pPr lvl="1"/>
            <a:r>
              <a:rPr lang="en-US" dirty="0" smtClean="0"/>
              <a:t>Regardless </a:t>
            </a:r>
            <a:r>
              <a:rPr lang="en-US" dirty="0"/>
              <a:t>to whether the transformation took place fully or </a:t>
            </a:r>
            <a:r>
              <a:rPr lang="en-US" dirty="0" smtClean="0"/>
              <a:t>incrementally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177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R2RML and </a:t>
            </a:r>
            <a:r>
              <a:rPr lang="en-US" i="1" dirty="0" smtClean="0"/>
              <a:t>Triples Maps</a:t>
            </a:r>
            <a:endParaRPr lang="el-G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9617" cy="4923518"/>
          </a:xfrm>
        </p:spPr>
        <p:txBody>
          <a:bodyPr>
            <a:normAutofit/>
          </a:bodyPr>
          <a:lstStyle/>
          <a:p>
            <a:r>
              <a:rPr lang="en-US" dirty="0"/>
              <a:t>RDB to RDF Mapping Language</a:t>
            </a:r>
          </a:p>
          <a:p>
            <a:r>
              <a:rPr lang="en-US" dirty="0" smtClean="0"/>
              <a:t>A W3C </a:t>
            </a:r>
            <a:r>
              <a:rPr lang="en-US" dirty="0"/>
              <a:t>Recommendation, as </a:t>
            </a:r>
            <a:r>
              <a:rPr lang="en-US" dirty="0" smtClean="0"/>
              <a:t>of </a:t>
            </a:r>
            <a:r>
              <a:rPr lang="en-US" dirty="0"/>
              <a:t>2012</a:t>
            </a:r>
          </a:p>
          <a:p>
            <a:r>
              <a:rPr lang="en-US" dirty="0" smtClean="0"/>
              <a:t>Triples Map: a </a:t>
            </a:r>
            <a:r>
              <a:rPr lang="en-US" dirty="0"/>
              <a:t>r</a:t>
            </a:r>
            <a:r>
              <a:rPr lang="en-US" dirty="0" smtClean="0"/>
              <a:t>eusable </a:t>
            </a:r>
            <a:r>
              <a:rPr lang="en-US" dirty="0"/>
              <a:t>mapping </a:t>
            </a:r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Specifies </a:t>
            </a:r>
            <a:r>
              <a:rPr lang="en-US" dirty="0"/>
              <a:t>a rule for translating each row of a </a:t>
            </a:r>
            <a:r>
              <a:rPr lang="en-US" i="1" dirty="0"/>
              <a:t>logical table </a:t>
            </a:r>
            <a:r>
              <a:rPr lang="en-US" dirty="0"/>
              <a:t>to zero or more RDF triples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logical table </a:t>
            </a:r>
            <a:r>
              <a:rPr lang="en-US" dirty="0"/>
              <a:t>is a tabular SQL query result </a:t>
            </a:r>
            <a:r>
              <a:rPr lang="en-US" dirty="0" smtClean="0"/>
              <a:t>set that </a:t>
            </a:r>
            <a:r>
              <a:rPr lang="en-US" dirty="0"/>
              <a:t>is to be mapped to RDF triples</a:t>
            </a:r>
          </a:p>
          <a:p>
            <a:pPr lvl="1"/>
            <a:r>
              <a:rPr lang="en-US" i="1" dirty="0"/>
              <a:t>Execution</a:t>
            </a:r>
            <a:r>
              <a:rPr lang="en-US" dirty="0"/>
              <a:t> of a triples map generates the triples that originate from a specific </a:t>
            </a:r>
            <a:r>
              <a:rPr lang="en-US" dirty="0" smtClean="0"/>
              <a:t>result set (logical </a:t>
            </a:r>
            <a:r>
              <a:rPr lang="en-US" dirty="0"/>
              <a:t>table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Picture 4" descr="C:\Users\nkons\Desktop\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30" y="2695922"/>
            <a:ext cx="52006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nkons\Desktop\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92" y="5076291"/>
            <a:ext cx="4962526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>
            <a:off x="9426166" y="4915182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25" y="1825625"/>
            <a:ext cx="5591955" cy="762106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>
          <a:xfrm>
            <a:off x="9352048" y="2512541"/>
            <a:ext cx="376837" cy="3729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7</a:t>
            </a:fld>
            <a:endParaRPr lang="el-G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521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R2RML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/>
              <a:t>An R2RML implementation</a:t>
            </a:r>
          </a:p>
          <a:p>
            <a:r>
              <a:rPr lang="en-US" dirty="0" smtClean="0"/>
              <a:t>Command-line tool </a:t>
            </a:r>
            <a:r>
              <a:rPr lang="en-US" dirty="0"/>
              <a:t>that can export relational database contents as RDF graphs, based on an R2RML mapping document</a:t>
            </a:r>
          </a:p>
          <a:p>
            <a:r>
              <a:rPr lang="en-US" dirty="0" smtClean="0"/>
              <a:t>Open-source (CC BY-NC), written in Java</a:t>
            </a:r>
          </a:p>
          <a:p>
            <a:pPr lvl="1"/>
            <a:r>
              <a:rPr lang="en-US" dirty="0" smtClean="0"/>
              <a:t>Publicly available at </a:t>
            </a:r>
            <a:r>
              <a:rPr lang="en-US" dirty="0" smtClean="0">
                <a:hlinkClick r:id="rId2"/>
              </a:rPr>
              <a:t>https://github.com/nkons/r2rml-parser</a:t>
            </a:r>
            <a:endParaRPr lang="en-US" dirty="0" smtClean="0"/>
          </a:p>
          <a:p>
            <a:r>
              <a:rPr lang="en-US" dirty="0" smtClean="0"/>
              <a:t>Tested </a:t>
            </a:r>
            <a:r>
              <a:rPr lang="en-US" dirty="0"/>
              <a:t>against MySQL and </a:t>
            </a:r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/>
              <a:t>Output can be written in RDF/OWL</a:t>
            </a:r>
          </a:p>
          <a:p>
            <a:pPr lvl="1"/>
            <a:r>
              <a:rPr lang="en-US" dirty="0"/>
              <a:t>N3, Turtle, N-Triple, TTL, RDF/XML </a:t>
            </a:r>
            <a:r>
              <a:rPr lang="en-US" dirty="0" smtClean="0"/>
              <a:t>notation, or Jena TDB backend</a:t>
            </a:r>
          </a:p>
          <a:p>
            <a:r>
              <a:rPr lang="en-US" dirty="0"/>
              <a:t>Covers most </a:t>
            </a:r>
            <a:r>
              <a:rPr lang="en-US" dirty="0" smtClean="0"/>
              <a:t>(not all) of </a:t>
            </a:r>
            <a:r>
              <a:rPr lang="en-US" dirty="0"/>
              <a:t>the R2RML </a:t>
            </a:r>
            <a:r>
              <a:rPr lang="en-US" dirty="0" smtClean="0"/>
              <a:t>constructs (see the </a:t>
            </a:r>
            <a:r>
              <a:rPr lang="en-US" dirty="0" smtClean="0">
                <a:hlinkClick r:id="rId3"/>
              </a:rPr>
              <a:t>wiki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Does not </a:t>
            </a:r>
            <a:r>
              <a:rPr lang="en-US" dirty="0" smtClean="0"/>
              <a:t>offer SPARQL-to-SQL </a:t>
            </a:r>
            <a:r>
              <a:rPr lang="en-US" dirty="0"/>
              <a:t>translations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39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Proposed Approach and Measurements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Discussion and Conclusions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International Conference on Web Intelligence, Mining and Semantics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41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1710</Words>
  <Application>Microsoft Office PowerPoint</Application>
  <PresentationFormat>Widescreen</PresentationFormat>
  <Paragraphs>328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Times New Roman</vt:lpstr>
      <vt:lpstr>Office Theme</vt:lpstr>
      <vt:lpstr>Incremental Export of Relational Database Contents into RDF Graphs </vt:lpstr>
      <vt:lpstr>Outline</vt:lpstr>
      <vt:lpstr>Introduction</vt:lpstr>
      <vt:lpstr>Mapping Relational Data to RDF</vt:lpstr>
      <vt:lpstr>Incremental Export into RDF (1/2)</vt:lpstr>
      <vt:lpstr>Incremental Export into RDF (2/2)</vt:lpstr>
      <vt:lpstr>R2RML and Triples Maps</vt:lpstr>
      <vt:lpstr>The R2RML Parser</vt:lpstr>
      <vt:lpstr>Outline</vt:lpstr>
      <vt:lpstr>Information Flow</vt:lpstr>
      <vt:lpstr>Incremental RDF Triple Generation</vt:lpstr>
      <vt:lpstr>Keeping Track</vt:lpstr>
      <vt:lpstr>Proposed Approach</vt:lpstr>
      <vt:lpstr>Measurements Setup</vt:lpstr>
      <vt:lpstr>Query Sets</vt:lpstr>
      <vt:lpstr>Measurements (1/3)</vt:lpstr>
      <vt:lpstr>Measurements (2/3)</vt:lpstr>
      <vt:lpstr>Measurements (3/3)</vt:lpstr>
      <vt:lpstr>Outline</vt:lpstr>
      <vt:lpstr>Discussion (1/2)</vt:lpstr>
      <vt:lpstr>Discussion (2/2)</vt:lpstr>
      <vt:lpstr>Room for Improvement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Export of Relational Database Contents into RDF Graphs</dc:title>
  <dc:creator>nkons</dc:creator>
  <cp:lastModifiedBy>Nikolaos Konstantinou</cp:lastModifiedBy>
  <cp:revision>85</cp:revision>
  <dcterms:created xsi:type="dcterms:W3CDTF">2014-05-12T12:47:49Z</dcterms:created>
  <dcterms:modified xsi:type="dcterms:W3CDTF">2014-06-02T11:38:21Z</dcterms:modified>
</cp:coreProperties>
</file>