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2" r:id="rId1"/>
  </p:sldMasterIdLst>
  <p:sldIdLst>
    <p:sldId id="256" r:id="rId2"/>
    <p:sldId id="258" r:id="rId3"/>
    <p:sldId id="257" r:id="rId4"/>
    <p:sldId id="274" r:id="rId5"/>
    <p:sldId id="261" r:id="rId6"/>
    <p:sldId id="260" r:id="rId7"/>
    <p:sldId id="259" r:id="rId8"/>
    <p:sldId id="262" r:id="rId9"/>
    <p:sldId id="264" r:id="rId10"/>
    <p:sldId id="265" r:id="rId11"/>
    <p:sldId id="263" r:id="rId12"/>
    <p:sldId id="266" r:id="rId13"/>
    <p:sldId id="268" r:id="rId14"/>
    <p:sldId id="270" r:id="rId15"/>
    <p:sldId id="269" r:id="rId16"/>
    <p:sldId id="273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8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439BB9-8BC7-8A4D-BD99-C054643E5517}" type="doc">
      <dgm:prSet loTypeId="urn:microsoft.com/office/officeart/2005/8/layout/cycle8" loCatId="" qsTypeId="urn:microsoft.com/office/officeart/2005/8/quickstyle/3D4" qsCatId="3D" csTypeId="urn:microsoft.com/office/officeart/2005/8/colors/colorful1" csCatId="colorful" phldr="1"/>
      <dgm:spPr/>
    </dgm:pt>
    <dgm:pt modelId="{9F188BE4-3929-F44C-B89B-ABD38167DD26}">
      <dgm:prSet phldrT="[Text]"/>
      <dgm:spPr/>
      <dgm:t>
        <a:bodyPr/>
        <a:lstStyle/>
        <a:p>
          <a:r>
            <a:rPr lang="en-US" dirty="0" smtClean="0"/>
            <a:t>Digital Libraries</a:t>
          </a:r>
          <a:endParaRPr lang="en-US" dirty="0"/>
        </a:p>
      </dgm:t>
    </dgm:pt>
    <dgm:pt modelId="{0D1B23CD-BAE1-C04F-8CA7-97AF632A5CB9}" type="parTrans" cxnId="{C104C78E-FFD4-D048-AF62-9DF41EA9879A}">
      <dgm:prSet/>
      <dgm:spPr/>
      <dgm:t>
        <a:bodyPr/>
        <a:lstStyle/>
        <a:p>
          <a:endParaRPr lang="en-US"/>
        </a:p>
      </dgm:t>
    </dgm:pt>
    <dgm:pt modelId="{77BE272E-4A72-F048-A087-896D9F7709BE}" type="sibTrans" cxnId="{C104C78E-FFD4-D048-AF62-9DF41EA9879A}">
      <dgm:prSet/>
      <dgm:spPr/>
      <dgm:t>
        <a:bodyPr/>
        <a:lstStyle/>
        <a:p>
          <a:endParaRPr lang="en-US"/>
        </a:p>
      </dgm:t>
    </dgm:pt>
    <dgm:pt modelId="{07C45948-6658-684C-BA51-177602252A6D}">
      <dgm:prSet phldrT="[Text]"/>
      <dgm:spPr/>
      <dgm:t>
        <a:bodyPr/>
        <a:lstStyle/>
        <a:p>
          <a:r>
            <a:rPr lang="en-US" dirty="0" err="1" smtClean="0"/>
            <a:t>eCourses</a:t>
          </a:r>
          <a:endParaRPr lang="en-US" dirty="0"/>
        </a:p>
      </dgm:t>
    </dgm:pt>
    <dgm:pt modelId="{0D5768BC-9408-0C43-A534-C50125CEEE98}" type="parTrans" cxnId="{AFAEEF26-1373-8649-9FE5-A8391EAE06DA}">
      <dgm:prSet/>
      <dgm:spPr/>
      <dgm:t>
        <a:bodyPr/>
        <a:lstStyle/>
        <a:p>
          <a:endParaRPr lang="en-US"/>
        </a:p>
      </dgm:t>
    </dgm:pt>
    <dgm:pt modelId="{D8E32460-0F2F-A541-A755-42D1F6F99DC6}" type="sibTrans" cxnId="{AFAEEF26-1373-8649-9FE5-A8391EAE06DA}">
      <dgm:prSet/>
      <dgm:spPr/>
      <dgm:t>
        <a:bodyPr/>
        <a:lstStyle/>
        <a:p>
          <a:endParaRPr lang="en-US"/>
        </a:p>
      </dgm:t>
    </dgm:pt>
    <dgm:pt modelId="{41D24618-7A74-3E46-9BCD-4F1459E6EEC8}">
      <dgm:prSet phldrT="[Text]"/>
      <dgm:spPr/>
      <dgm:t>
        <a:bodyPr/>
        <a:lstStyle/>
        <a:p>
          <a:r>
            <a:rPr lang="en-US" dirty="0" smtClean="0"/>
            <a:t>eBooks</a:t>
          </a:r>
          <a:endParaRPr lang="en-US" dirty="0"/>
        </a:p>
      </dgm:t>
    </dgm:pt>
    <dgm:pt modelId="{52AE5624-1B2A-3C4B-AC6F-5025B6ABA943}" type="parTrans" cxnId="{4F933067-7242-364E-ABD1-567885131B9D}">
      <dgm:prSet/>
      <dgm:spPr/>
      <dgm:t>
        <a:bodyPr/>
        <a:lstStyle/>
        <a:p>
          <a:endParaRPr lang="en-US"/>
        </a:p>
      </dgm:t>
    </dgm:pt>
    <dgm:pt modelId="{AA415970-39D8-B340-A09A-1FF73ED8A5D9}" type="sibTrans" cxnId="{4F933067-7242-364E-ABD1-567885131B9D}">
      <dgm:prSet/>
      <dgm:spPr/>
      <dgm:t>
        <a:bodyPr/>
        <a:lstStyle/>
        <a:p>
          <a:endParaRPr lang="en-US"/>
        </a:p>
      </dgm:t>
    </dgm:pt>
    <dgm:pt modelId="{92985D04-67CF-AF48-98D2-E0C09E77B24D}" type="pres">
      <dgm:prSet presAssocID="{97439BB9-8BC7-8A4D-BD99-C054643E5517}" presName="compositeShape" presStyleCnt="0">
        <dgm:presLayoutVars>
          <dgm:chMax val="7"/>
          <dgm:dir/>
          <dgm:resizeHandles val="exact"/>
        </dgm:presLayoutVars>
      </dgm:prSet>
      <dgm:spPr/>
    </dgm:pt>
    <dgm:pt modelId="{5D70AFC8-91B3-C845-BE94-332FB99E1F2A}" type="pres">
      <dgm:prSet presAssocID="{97439BB9-8BC7-8A4D-BD99-C054643E5517}" presName="wedge1" presStyleLbl="node1" presStyleIdx="0" presStyleCnt="3"/>
      <dgm:spPr/>
    </dgm:pt>
    <dgm:pt modelId="{F654EE66-4113-D94B-8E21-ADA98F0EA0DF}" type="pres">
      <dgm:prSet presAssocID="{97439BB9-8BC7-8A4D-BD99-C054643E5517}" presName="dummy1a" presStyleCnt="0"/>
      <dgm:spPr/>
    </dgm:pt>
    <dgm:pt modelId="{A9116421-B838-A44D-9164-F58C730A23A5}" type="pres">
      <dgm:prSet presAssocID="{97439BB9-8BC7-8A4D-BD99-C054643E5517}" presName="dummy1b" presStyleCnt="0"/>
      <dgm:spPr/>
    </dgm:pt>
    <dgm:pt modelId="{7F751D62-3509-1A49-9D4C-A313C80059F0}" type="pres">
      <dgm:prSet presAssocID="{97439BB9-8BC7-8A4D-BD99-C054643E551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F7A9F52-E099-C14E-AD57-50E1EC9CC510}" type="pres">
      <dgm:prSet presAssocID="{97439BB9-8BC7-8A4D-BD99-C054643E5517}" presName="wedge2" presStyleLbl="node1" presStyleIdx="1" presStyleCnt="3"/>
      <dgm:spPr/>
      <dgm:t>
        <a:bodyPr/>
        <a:lstStyle/>
        <a:p>
          <a:endParaRPr lang="en-US"/>
        </a:p>
      </dgm:t>
    </dgm:pt>
    <dgm:pt modelId="{A429E502-FCE3-7E4C-BA47-59022BC23F39}" type="pres">
      <dgm:prSet presAssocID="{97439BB9-8BC7-8A4D-BD99-C054643E5517}" presName="dummy2a" presStyleCnt="0"/>
      <dgm:spPr/>
    </dgm:pt>
    <dgm:pt modelId="{88B2507C-4322-EF4E-9B14-423FC71B537D}" type="pres">
      <dgm:prSet presAssocID="{97439BB9-8BC7-8A4D-BD99-C054643E5517}" presName="dummy2b" presStyleCnt="0"/>
      <dgm:spPr/>
    </dgm:pt>
    <dgm:pt modelId="{D97912A3-1597-E345-BCD6-2CEE92225AD5}" type="pres">
      <dgm:prSet presAssocID="{97439BB9-8BC7-8A4D-BD99-C054643E551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F47BF-5870-9C40-B96D-735449187D4C}" type="pres">
      <dgm:prSet presAssocID="{97439BB9-8BC7-8A4D-BD99-C054643E5517}" presName="wedge3" presStyleLbl="node1" presStyleIdx="2" presStyleCnt="3"/>
      <dgm:spPr/>
      <dgm:t>
        <a:bodyPr/>
        <a:lstStyle/>
        <a:p>
          <a:endParaRPr lang="en-US"/>
        </a:p>
      </dgm:t>
    </dgm:pt>
    <dgm:pt modelId="{4C441D4B-C468-8640-BF3A-8E18EE7E490C}" type="pres">
      <dgm:prSet presAssocID="{97439BB9-8BC7-8A4D-BD99-C054643E5517}" presName="dummy3a" presStyleCnt="0"/>
      <dgm:spPr/>
    </dgm:pt>
    <dgm:pt modelId="{68E38E46-DBCD-4C41-B691-2FE664413DB2}" type="pres">
      <dgm:prSet presAssocID="{97439BB9-8BC7-8A4D-BD99-C054643E5517}" presName="dummy3b" presStyleCnt="0"/>
      <dgm:spPr/>
    </dgm:pt>
    <dgm:pt modelId="{6CFD5397-6897-7140-91EE-27373EF76DEE}" type="pres">
      <dgm:prSet presAssocID="{97439BB9-8BC7-8A4D-BD99-C054643E551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1C675-E88E-534B-9FA1-7110204C214D}" type="pres">
      <dgm:prSet presAssocID="{77BE272E-4A72-F048-A087-896D9F7709BE}" presName="arrowWedge1" presStyleLbl="fgSibTrans2D1" presStyleIdx="0" presStyleCnt="3"/>
      <dgm:spPr/>
    </dgm:pt>
    <dgm:pt modelId="{E48F68A1-93B8-604F-B496-32E8873D680C}" type="pres">
      <dgm:prSet presAssocID="{D8E32460-0F2F-A541-A755-42D1F6F99DC6}" presName="arrowWedge2" presStyleLbl="fgSibTrans2D1" presStyleIdx="1" presStyleCnt="3"/>
      <dgm:spPr/>
    </dgm:pt>
    <dgm:pt modelId="{2BD5BDE1-02B6-5041-9EC3-FDE5D9F07B66}" type="pres">
      <dgm:prSet presAssocID="{AA415970-39D8-B340-A09A-1FF73ED8A5D9}" presName="arrowWedge3" presStyleLbl="fgSibTrans2D1" presStyleIdx="2" presStyleCnt="3"/>
      <dgm:spPr/>
    </dgm:pt>
  </dgm:ptLst>
  <dgm:cxnLst>
    <dgm:cxn modelId="{F217F16F-8B24-F44F-9C56-D4D49BAE2AAF}" type="presOf" srcId="{07C45948-6658-684C-BA51-177602252A6D}" destId="{D97912A3-1597-E345-BCD6-2CEE92225AD5}" srcOrd="1" destOrd="0" presId="urn:microsoft.com/office/officeart/2005/8/layout/cycle8"/>
    <dgm:cxn modelId="{C104C78E-FFD4-D048-AF62-9DF41EA9879A}" srcId="{97439BB9-8BC7-8A4D-BD99-C054643E5517}" destId="{9F188BE4-3929-F44C-B89B-ABD38167DD26}" srcOrd="0" destOrd="0" parTransId="{0D1B23CD-BAE1-C04F-8CA7-97AF632A5CB9}" sibTransId="{77BE272E-4A72-F048-A087-896D9F7709BE}"/>
    <dgm:cxn modelId="{10A45EF4-9B5A-514A-85B4-A9E979CCA917}" type="presOf" srcId="{9F188BE4-3929-F44C-B89B-ABD38167DD26}" destId="{5D70AFC8-91B3-C845-BE94-332FB99E1F2A}" srcOrd="0" destOrd="0" presId="urn:microsoft.com/office/officeart/2005/8/layout/cycle8"/>
    <dgm:cxn modelId="{0578CCA9-18FE-CF4A-874F-8A356CC2311E}" type="presOf" srcId="{41D24618-7A74-3E46-9BCD-4F1459E6EEC8}" destId="{6CFD5397-6897-7140-91EE-27373EF76DEE}" srcOrd="1" destOrd="0" presId="urn:microsoft.com/office/officeart/2005/8/layout/cycle8"/>
    <dgm:cxn modelId="{2B8425ED-FEE8-E94E-B5B4-DA1175C59A75}" type="presOf" srcId="{9F188BE4-3929-F44C-B89B-ABD38167DD26}" destId="{7F751D62-3509-1A49-9D4C-A313C80059F0}" srcOrd="1" destOrd="0" presId="urn:microsoft.com/office/officeart/2005/8/layout/cycle8"/>
    <dgm:cxn modelId="{4F933067-7242-364E-ABD1-567885131B9D}" srcId="{97439BB9-8BC7-8A4D-BD99-C054643E5517}" destId="{41D24618-7A74-3E46-9BCD-4F1459E6EEC8}" srcOrd="2" destOrd="0" parTransId="{52AE5624-1B2A-3C4B-AC6F-5025B6ABA943}" sibTransId="{AA415970-39D8-B340-A09A-1FF73ED8A5D9}"/>
    <dgm:cxn modelId="{1F0ECEFC-B29C-3647-80CD-EF64FA933C1C}" type="presOf" srcId="{97439BB9-8BC7-8A4D-BD99-C054643E5517}" destId="{92985D04-67CF-AF48-98D2-E0C09E77B24D}" srcOrd="0" destOrd="0" presId="urn:microsoft.com/office/officeart/2005/8/layout/cycle8"/>
    <dgm:cxn modelId="{812AF466-661B-9E4D-BA09-210089696F47}" type="presOf" srcId="{07C45948-6658-684C-BA51-177602252A6D}" destId="{AF7A9F52-E099-C14E-AD57-50E1EC9CC510}" srcOrd="0" destOrd="0" presId="urn:microsoft.com/office/officeart/2005/8/layout/cycle8"/>
    <dgm:cxn modelId="{AFAEEF26-1373-8649-9FE5-A8391EAE06DA}" srcId="{97439BB9-8BC7-8A4D-BD99-C054643E5517}" destId="{07C45948-6658-684C-BA51-177602252A6D}" srcOrd="1" destOrd="0" parTransId="{0D5768BC-9408-0C43-A534-C50125CEEE98}" sibTransId="{D8E32460-0F2F-A541-A755-42D1F6F99DC6}"/>
    <dgm:cxn modelId="{3D962B49-C53D-0140-8B04-D24067765277}" type="presOf" srcId="{41D24618-7A74-3E46-9BCD-4F1459E6EEC8}" destId="{AD5F47BF-5870-9C40-B96D-735449187D4C}" srcOrd="0" destOrd="0" presId="urn:microsoft.com/office/officeart/2005/8/layout/cycle8"/>
    <dgm:cxn modelId="{341EA4F6-EB23-BA41-AD94-1601ECB86C02}" type="presParOf" srcId="{92985D04-67CF-AF48-98D2-E0C09E77B24D}" destId="{5D70AFC8-91B3-C845-BE94-332FB99E1F2A}" srcOrd="0" destOrd="0" presId="urn:microsoft.com/office/officeart/2005/8/layout/cycle8"/>
    <dgm:cxn modelId="{86B7075B-08E5-5944-918C-95CE0F40ED9F}" type="presParOf" srcId="{92985D04-67CF-AF48-98D2-E0C09E77B24D}" destId="{F654EE66-4113-D94B-8E21-ADA98F0EA0DF}" srcOrd="1" destOrd="0" presId="urn:microsoft.com/office/officeart/2005/8/layout/cycle8"/>
    <dgm:cxn modelId="{A1B1F238-3390-174C-BD50-33880EA619C0}" type="presParOf" srcId="{92985D04-67CF-AF48-98D2-E0C09E77B24D}" destId="{A9116421-B838-A44D-9164-F58C730A23A5}" srcOrd="2" destOrd="0" presId="urn:microsoft.com/office/officeart/2005/8/layout/cycle8"/>
    <dgm:cxn modelId="{0BDE2E4A-6249-CA49-946F-C71C7338821E}" type="presParOf" srcId="{92985D04-67CF-AF48-98D2-E0C09E77B24D}" destId="{7F751D62-3509-1A49-9D4C-A313C80059F0}" srcOrd="3" destOrd="0" presId="urn:microsoft.com/office/officeart/2005/8/layout/cycle8"/>
    <dgm:cxn modelId="{930242B3-960F-1E4A-ACEA-E4654983527A}" type="presParOf" srcId="{92985D04-67CF-AF48-98D2-E0C09E77B24D}" destId="{AF7A9F52-E099-C14E-AD57-50E1EC9CC510}" srcOrd="4" destOrd="0" presId="urn:microsoft.com/office/officeart/2005/8/layout/cycle8"/>
    <dgm:cxn modelId="{B37F5A8B-DD77-4F4E-8602-3E625565C7F7}" type="presParOf" srcId="{92985D04-67CF-AF48-98D2-E0C09E77B24D}" destId="{A429E502-FCE3-7E4C-BA47-59022BC23F39}" srcOrd="5" destOrd="0" presId="urn:microsoft.com/office/officeart/2005/8/layout/cycle8"/>
    <dgm:cxn modelId="{1A80634F-54D7-794E-8F43-87DD76A84C1A}" type="presParOf" srcId="{92985D04-67CF-AF48-98D2-E0C09E77B24D}" destId="{88B2507C-4322-EF4E-9B14-423FC71B537D}" srcOrd="6" destOrd="0" presId="urn:microsoft.com/office/officeart/2005/8/layout/cycle8"/>
    <dgm:cxn modelId="{4F0F2995-3E48-1E4B-A23D-55680439A39E}" type="presParOf" srcId="{92985D04-67CF-AF48-98D2-E0C09E77B24D}" destId="{D97912A3-1597-E345-BCD6-2CEE92225AD5}" srcOrd="7" destOrd="0" presId="urn:microsoft.com/office/officeart/2005/8/layout/cycle8"/>
    <dgm:cxn modelId="{1F9DDC85-FD13-1D4C-8668-E529EFC1F417}" type="presParOf" srcId="{92985D04-67CF-AF48-98D2-E0C09E77B24D}" destId="{AD5F47BF-5870-9C40-B96D-735449187D4C}" srcOrd="8" destOrd="0" presId="urn:microsoft.com/office/officeart/2005/8/layout/cycle8"/>
    <dgm:cxn modelId="{92FC142D-2229-A14F-8E47-4C8907FA850C}" type="presParOf" srcId="{92985D04-67CF-AF48-98D2-E0C09E77B24D}" destId="{4C441D4B-C468-8640-BF3A-8E18EE7E490C}" srcOrd="9" destOrd="0" presId="urn:microsoft.com/office/officeart/2005/8/layout/cycle8"/>
    <dgm:cxn modelId="{1C54AC4F-7DD5-464F-B9F3-DD9E6BDF769E}" type="presParOf" srcId="{92985D04-67CF-AF48-98D2-E0C09E77B24D}" destId="{68E38E46-DBCD-4C41-B691-2FE664413DB2}" srcOrd="10" destOrd="0" presId="urn:microsoft.com/office/officeart/2005/8/layout/cycle8"/>
    <dgm:cxn modelId="{09765264-E111-634B-A3E5-02A2BC1A5A78}" type="presParOf" srcId="{92985D04-67CF-AF48-98D2-E0C09E77B24D}" destId="{6CFD5397-6897-7140-91EE-27373EF76DEE}" srcOrd="11" destOrd="0" presId="urn:microsoft.com/office/officeart/2005/8/layout/cycle8"/>
    <dgm:cxn modelId="{738BB75B-13E5-5E4E-8EA5-89FBE8472F58}" type="presParOf" srcId="{92985D04-67CF-AF48-98D2-E0C09E77B24D}" destId="{4501C675-E88E-534B-9FA1-7110204C214D}" srcOrd="12" destOrd="0" presId="urn:microsoft.com/office/officeart/2005/8/layout/cycle8"/>
    <dgm:cxn modelId="{95B728B6-FEE5-5046-9C24-5837626DE222}" type="presParOf" srcId="{92985D04-67CF-AF48-98D2-E0C09E77B24D}" destId="{E48F68A1-93B8-604F-B496-32E8873D680C}" srcOrd="13" destOrd="0" presId="urn:microsoft.com/office/officeart/2005/8/layout/cycle8"/>
    <dgm:cxn modelId="{72FDCFC3-AD85-2649-9135-11BDA4F58168}" type="presParOf" srcId="{92985D04-67CF-AF48-98D2-E0C09E77B24D}" destId="{2BD5BDE1-02B6-5041-9EC3-FDE5D9F07B66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0AFC8-91B3-C845-BE94-332FB99E1F2A}">
      <dsp:nvSpPr>
        <dsp:cNvPr id="0" name=""/>
        <dsp:cNvSpPr/>
      </dsp:nvSpPr>
      <dsp:spPr>
        <a:xfrm>
          <a:off x="408579" y="186511"/>
          <a:ext cx="2410302" cy="2410302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Digital Libraries</a:t>
          </a:r>
          <a:endParaRPr lang="en-US" sz="1600" kern="1200" dirty="0"/>
        </a:p>
      </dsp:txBody>
      <dsp:txXfrm>
        <a:off x="1678866" y="697266"/>
        <a:ext cx="860822" cy="717352"/>
      </dsp:txXfrm>
    </dsp:sp>
    <dsp:sp modelId="{AF7A9F52-E099-C14E-AD57-50E1EC9CC510}">
      <dsp:nvSpPr>
        <dsp:cNvPr id="0" name=""/>
        <dsp:cNvSpPr/>
      </dsp:nvSpPr>
      <dsp:spPr>
        <a:xfrm>
          <a:off x="358939" y="272593"/>
          <a:ext cx="2410302" cy="2410302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eCourses</a:t>
          </a:r>
          <a:endParaRPr lang="en-US" sz="1600" kern="1200" dirty="0"/>
        </a:p>
      </dsp:txBody>
      <dsp:txXfrm>
        <a:off x="932820" y="1836421"/>
        <a:ext cx="1291233" cy="631269"/>
      </dsp:txXfrm>
    </dsp:sp>
    <dsp:sp modelId="{AD5F47BF-5870-9C40-B96D-735449187D4C}">
      <dsp:nvSpPr>
        <dsp:cNvPr id="0" name=""/>
        <dsp:cNvSpPr/>
      </dsp:nvSpPr>
      <dsp:spPr>
        <a:xfrm>
          <a:off x="309298" y="186511"/>
          <a:ext cx="2410302" cy="2410302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eBooks</a:t>
          </a:r>
          <a:endParaRPr lang="en-US" sz="1600" kern="1200" dirty="0"/>
        </a:p>
      </dsp:txBody>
      <dsp:txXfrm>
        <a:off x="588491" y="697266"/>
        <a:ext cx="860822" cy="717352"/>
      </dsp:txXfrm>
    </dsp:sp>
    <dsp:sp modelId="{4501C675-E88E-534B-9FA1-7110204C214D}">
      <dsp:nvSpPr>
        <dsp:cNvPr id="0" name=""/>
        <dsp:cNvSpPr/>
      </dsp:nvSpPr>
      <dsp:spPr>
        <a:xfrm>
          <a:off x="259569" y="37302"/>
          <a:ext cx="2708721" cy="270872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8F68A1-93B8-604F-B496-32E8873D680C}">
      <dsp:nvSpPr>
        <dsp:cNvPr id="0" name=""/>
        <dsp:cNvSpPr/>
      </dsp:nvSpPr>
      <dsp:spPr>
        <a:xfrm>
          <a:off x="209729" y="123232"/>
          <a:ext cx="2708721" cy="270872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5BDE1-02B6-5041-9EC3-FDE5D9F07B66}">
      <dsp:nvSpPr>
        <dsp:cNvPr id="0" name=""/>
        <dsp:cNvSpPr/>
      </dsp:nvSpPr>
      <dsp:spPr>
        <a:xfrm>
          <a:off x="159890" y="37302"/>
          <a:ext cx="2708721" cy="270872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89998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9/10/13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al-link.gr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seab.g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7" Type="http://schemas.openxmlformats.org/officeDocument/2006/relationships/image" Target="../media/image20.emf"/><Relationship Id="rId8" Type="http://schemas.openxmlformats.org/officeDocument/2006/relationships/image" Target="../media/image21.emf"/><Relationship Id="rId9" Type="http://schemas.openxmlformats.org/officeDocument/2006/relationships/image" Target="../media/image22.emf"/><Relationship Id="rId10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2.png"/><Relationship Id="rId8" Type="http://schemas.openxmlformats.org/officeDocument/2006/relationships/image" Target="../media/image10.png"/><Relationship Id="rId9" Type="http://schemas.openxmlformats.org/officeDocument/2006/relationships/image" Target="../media/image11.jpeg"/><Relationship Id="rId10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23196" y="2915539"/>
            <a:ext cx="8046187" cy="1349060"/>
          </a:xfrm>
        </p:spPr>
        <p:txBody>
          <a:bodyPr>
            <a:noAutofit/>
          </a:bodyPr>
          <a:lstStyle/>
          <a:p>
            <a:r>
              <a:rPr lang="en-US" sz="2800" dirty="0"/>
              <a:t>Open Access Scientific Content Services for the Greek Higher Education: An overview and future developments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72841" y="4311687"/>
            <a:ext cx="7772400" cy="877824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err="1"/>
              <a:t>Dimitris</a:t>
            </a:r>
            <a:r>
              <a:rPr lang="en-US" b="1" dirty="0"/>
              <a:t> </a:t>
            </a:r>
            <a:r>
              <a:rPr lang="en-US" b="1" dirty="0" smtClean="0"/>
              <a:t>Kouis (</a:t>
            </a:r>
            <a:r>
              <a:rPr lang="en-US" b="1" dirty="0" err="1" smtClean="0"/>
              <a:t>dkouis@seab.gr</a:t>
            </a:r>
            <a:r>
              <a:rPr lang="en-US" b="1" dirty="0" smtClean="0"/>
              <a:t>), </a:t>
            </a:r>
            <a:r>
              <a:rPr lang="en-US" b="1" dirty="0" err="1"/>
              <a:t>Nikolaos</a:t>
            </a:r>
            <a:r>
              <a:rPr lang="en-US" b="1" dirty="0"/>
              <a:t> </a:t>
            </a:r>
            <a:r>
              <a:rPr lang="en-US" b="1" dirty="0" err="1"/>
              <a:t>Konstantinou</a:t>
            </a:r>
            <a:r>
              <a:rPr lang="en-US" b="1" dirty="0"/>
              <a:t>, </a:t>
            </a:r>
            <a:r>
              <a:rPr lang="en-US" b="1" dirty="0" err="1"/>
              <a:t>Nikolaos</a:t>
            </a:r>
            <a:r>
              <a:rPr lang="en-US" b="1" dirty="0"/>
              <a:t> </a:t>
            </a:r>
            <a:r>
              <a:rPr lang="en-US" b="1" dirty="0" err="1"/>
              <a:t>Mitrou</a:t>
            </a:r>
            <a:endParaRPr lang="en-US" b="1" dirty="0"/>
          </a:p>
          <a:p>
            <a:r>
              <a:rPr lang="en-US" dirty="0"/>
              <a:t>Hellenic Academic Libraries Link </a:t>
            </a:r>
          </a:p>
          <a:p>
            <a:r>
              <a:rPr lang="en-US" dirty="0" err="1"/>
              <a:t>Iroon</a:t>
            </a:r>
            <a:r>
              <a:rPr lang="en-US" dirty="0"/>
              <a:t> </a:t>
            </a:r>
            <a:r>
              <a:rPr lang="en-US" dirty="0" err="1"/>
              <a:t>Polytechniou</a:t>
            </a:r>
            <a:r>
              <a:rPr lang="en-US" dirty="0"/>
              <a:t> 9, 15780 Athens, </a:t>
            </a:r>
            <a:r>
              <a:rPr lang="en-US" dirty="0" smtClean="0"/>
              <a:t>Greece</a:t>
            </a:r>
          </a:p>
          <a:p>
            <a:r>
              <a:rPr lang="en-US" dirty="0" smtClean="0">
                <a:hlinkClick r:id="rId2"/>
              </a:rPr>
              <a:t>http://www.seab.gr</a:t>
            </a:r>
            <a:r>
              <a:rPr lang="en-US" dirty="0" smtClean="0"/>
              <a:t> , 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www.heal-link.gr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logoHEAL2013_E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46011"/>
            <a:ext cx="4497690" cy="14867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800" y="5989659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Open Access Conference @ ΕΚΤ</a:t>
            </a:r>
          </a:p>
          <a:p>
            <a:pPr algn="ctr"/>
            <a:r>
              <a:rPr lang="en-US" sz="1200" b="1" dirty="0"/>
              <a:t>Towards common European policies for innovative reuse of public sector and scientific </a:t>
            </a:r>
            <a:r>
              <a:rPr lang="en-US" sz="1200" b="1" dirty="0" smtClean="0"/>
              <a:t>information</a:t>
            </a:r>
          </a:p>
          <a:p>
            <a:pPr algn="ctr"/>
            <a:r>
              <a:rPr lang="en-US" sz="1200" dirty="0" smtClean="0"/>
              <a:t>October 16</a:t>
            </a:r>
            <a:r>
              <a:rPr lang="en-US" sz="1200" dirty="0"/>
              <a:t>, 2013 - Athens, National Hellenic Research Foundation </a:t>
            </a:r>
            <a:r>
              <a:rPr lang="en-US" sz="1200" dirty="0" err="1"/>
              <a:t>Vassileos</a:t>
            </a:r>
            <a:r>
              <a:rPr lang="en-US" sz="1200" dirty="0"/>
              <a:t> </a:t>
            </a:r>
            <a:r>
              <a:rPr lang="en-US" sz="1200" dirty="0" err="1"/>
              <a:t>Constantinou</a:t>
            </a:r>
            <a:r>
              <a:rPr lang="en-US" sz="1200" dirty="0"/>
              <a:t> Avenue 48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1005" y="5571663"/>
            <a:ext cx="1396384" cy="417996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873113" y="5548279"/>
            <a:ext cx="945353" cy="409563"/>
            <a:chOff x="4808322" y="5058436"/>
            <a:chExt cx="1652373" cy="7874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08322" y="5058436"/>
              <a:ext cx="698500" cy="7874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32740" y="5071394"/>
              <a:ext cx="927955" cy="751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174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/>
              <a:t>Advanced Central Services of HEAL-Link's Open Access Digital</a:t>
            </a:r>
            <a:r>
              <a:rPr lang="el-GR" dirty="0"/>
              <a:t> </a:t>
            </a:r>
            <a:r>
              <a:rPr lang="el-GR" b="1" dirty="0"/>
              <a:t>Libraries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03864"/>
            <a:ext cx="8229600" cy="44089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err="1" smtClean="0">
                <a:solidFill>
                  <a:srgbClr val="FF6600"/>
                </a:solidFill>
              </a:rPr>
              <a:t>AMELib</a:t>
            </a:r>
            <a:r>
              <a:rPr lang="en-US" sz="2800" b="1" dirty="0" smtClean="0"/>
              <a:t> (Accessible Multimodal Electronic Library)</a:t>
            </a:r>
          </a:p>
          <a:p>
            <a:pPr marL="0" indent="0" algn="just">
              <a:buNone/>
            </a:pPr>
            <a:r>
              <a:rPr lang="en-US" dirty="0" err="1" smtClean="0"/>
              <a:t>AMELib</a:t>
            </a:r>
            <a:r>
              <a:rPr lang="en-US" dirty="0" smtClean="0"/>
              <a:t> </a:t>
            </a:r>
            <a:r>
              <a:rPr lang="en-US" dirty="0"/>
              <a:t>digital repository </a:t>
            </a:r>
            <a:r>
              <a:rPr lang="en-US" dirty="0" smtClean="0"/>
              <a:t>provides </a:t>
            </a:r>
            <a:r>
              <a:rPr lang="en-US" dirty="0"/>
              <a:t>books to print-disable </a:t>
            </a:r>
            <a:r>
              <a:rPr lang="en-US" dirty="0" smtClean="0"/>
              <a:t>students through a set of tools </a:t>
            </a:r>
            <a:r>
              <a:rPr lang="en-US" dirty="0"/>
              <a:t>for converting printed books to audio-books as well as other </a:t>
            </a:r>
            <a:r>
              <a:rPr lang="en-US" dirty="0" smtClean="0"/>
              <a:t>forms.</a:t>
            </a:r>
          </a:p>
          <a:p>
            <a:pPr algn="just">
              <a:buFont typeface="Wingdings" charset="2"/>
              <a:buChar char="§"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895" y="4155395"/>
            <a:ext cx="2681354" cy="71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39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/>
              <a:t>Advanced Central Services of HEAL-Link's Open Access Digital</a:t>
            </a:r>
            <a:r>
              <a:rPr lang="el-GR" dirty="0"/>
              <a:t> </a:t>
            </a:r>
            <a:r>
              <a:rPr lang="el-GR" b="1" dirty="0"/>
              <a:t>Libraries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77948"/>
            <a:ext cx="8229600" cy="4408976"/>
          </a:xfrm>
        </p:spPr>
        <p:txBody>
          <a:bodyPr>
            <a:normAutofit/>
          </a:bodyPr>
          <a:lstStyle/>
          <a:p>
            <a:pPr marL="1588" indent="0" algn="just">
              <a:buNone/>
            </a:pPr>
            <a:r>
              <a:rPr lang="en-US" sz="2800" b="1" dirty="0" smtClean="0"/>
              <a:t>HEAL</a:t>
            </a:r>
            <a:r>
              <a:rPr lang="en-US" sz="2800" b="1" dirty="0"/>
              <a:t>-Link Catalogs and Authorities/Indexing Service (</a:t>
            </a:r>
            <a:r>
              <a:rPr lang="en-US" sz="2800" b="1" dirty="0">
                <a:solidFill>
                  <a:srgbClr val="FF6600"/>
                </a:solidFill>
              </a:rPr>
              <a:t>HEAL-CAS</a:t>
            </a:r>
            <a:r>
              <a:rPr lang="en-US" sz="2800" b="1" dirty="0" smtClean="0"/>
              <a:t>)</a:t>
            </a:r>
          </a:p>
          <a:p>
            <a:pPr marL="275908" lvl="1" indent="179388" algn="just">
              <a:buFont typeface="Wingdings" charset="2"/>
              <a:buChar char="§"/>
            </a:pPr>
            <a:r>
              <a:rPr lang="en-US" sz="2400" b="1" dirty="0" smtClean="0"/>
              <a:t>Electronic </a:t>
            </a:r>
            <a:r>
              <a:rPr lang="en-US" sz="2400" b="1" dirty="0"/>
              <a:t>plagiarism detection </a:t>
            </a:r>
            <a:r>
              <a:rPr lang="en-US" sz="2400" b="1" dirty="0" smtClean="0"/>
              <a:t>service</a:t>
            </a:r>
          </a:p>
          <a:p>
            <a:pPr marL="275908" lvl="1" indent="179388" algn="just">
              <a:buFont typeface="Wingdings" charset="2"/>
              <a:buChar char="§"/>
            </a:pPr>
            <a:r>
              <a:rPr lang="en-US" sz="2400" b="1" dirty="0"/>
              <a:t>Electronic Authorities / Indexing Service </a:t>
            </a:r>
            <a:r>
              <a:rPr lang="en-US" sz="2400" dirty="0" smtClean="0"/>
              <a:t>[Greek </a:t>
            </a:r>
            <a:r>
              <a:rPr lang="en-US" sz="2400" dirty="0"/>
              <a:t>Researchers and Research </a:t>
            </a:r>
            <a:r>
              <a:rPr lang="en-US" sz="2400" dirty="0" smtClean="0"/>
              <a:t>Institutes, Greek scientific journals and Greek scientific digital resources]</a:t>
            </a:r>
          </a:p>
          <a:p>
            <a:pPr marL="275908" lvl="1" indent="179388" algn="just">
              <a:buFont typeface="Wingdings" charset="2"/>
              <a:buChar char="§"/>
            </a:pPr>
            <a:r>
              <a:rPr lang="en-US" sz="2400" b="1" dirty="0"/>
              <a:t>ILSAS (Integrated Library System as a </a:t>
            </a:r>
            <a:r>
              <a:rPr lang="en-US" sz="2400" b="1" dirty="0" smtClean="0"/>
              <a:t>Service</a:t>
            </a:r>
            <a:r>
              <a:rPr lang="en-US" sz="2400" b="1" dirty="0"/>
              <a:t>)</a:t>
            </a:r>
          </a:p>
          <a:p>
            <a:pPr lvl="1" algn="just">
              <a:buFont typeface="Wingdings" charset="2"/>
              <a:buChar char="§"/>
            </a:pPr>
            <a:r>
              <a:rPr lang="en-US" sz="2400" b="1" dirty="0" smtClean="0"/>
              <a:t>HEAL</a:t>
            </a:r>
            <a:r>
              <a:rPr lang="en-US" sz="2400" b="1" dirty="0"/>
              <a:t>-</a:t>
            </a:r>
            <a:r>
              <a:rPr lang="en-US" sz="2400" b="1" dirty="0" err="1" smtClean="0"/>
              <a:t>HelpDesk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095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/>
              <a:t>Advanced Central Services of HEAL-Link's Open Access Digital</a:t>
            </a:r>
            <a:r>
              <a:rPr lang="el-GR" dirty="0"/>
              <a:t> </a:t>
            </a:r>
            <a:r>
              <a:rPr lang="el-GR" b="1" dirty="0"/>
              <a:t>Libraries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77948"/>
            <a:ext cx="8229600" cy="44089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/>
              <a:t>HEAL</a:t>
            </a:r>
            <a:r>
              <a:rPr lang="en-US" sz="2800" b="1" dirty="0"/>
              <a:t>-Link Electronic Resources Management </a:t>
            </a:r>
            <a:r>
              <a:rPr lang="en-US" sz="2800" b="1" dirty="0" smtClean="0"/>
              <a:t>Service (</a:t>
            </a:r>
            <a:r>
              <a:rPr lang="en-US" sz="2800" b="1" dirty="0" smtClean="0">
                <a:solidFill>
                  <a:srgbClr val="FF6600"/>
                </a:solidFill>
              </a:rPr>
              <a:t>HEAL ERMS</a:t>
            </a:r>
            <a:r>
              <a:rPr lang="en-US" sz="2800" b="1" dirty="0" smtClean="0"/>
              <a:t>)</a:t>
            </a:r>
          </a:p>
          <a:p>
            <a:pPr marL="275908" lvl="1" indent="179388" algn="just">
              <a:buFont typeface="Wingdings" charset="2"/>
              <a:buChar char="§"/>
            </a:pPr>
            <a:r>
              <a:rPr lang="en-US" sz="2400" b="1" dirty="0" smtClean="0"/>
              <a:t>HEAL</a:t>
            </a:r>
            <a:r>
              <a:rPr lang="en-US" sz="2400" b="1" dirty="0"/>
              <a:t>-Link </a:t>
            </a:r>
            <a:r>
              <a:rPr lang="en-US" sz="2400" b="1" dirty="0"/>
              <a:t>ERMS</a:t>
            </a:r>
          </a:p>
          <a:p>
            <a:pPr marL="275908" lvl="1" indent="179388" algn="just">
              <a:buFont typeface="Wingdings" charset="2"/>
              <a:buChar char="§"/>
            </a:pPr>
            <a:r>
              <a:rPr lang="en-US" sz="2400" b="1" dirty="0" smtClean="0"/>
              <a:t>Electronic </a:t>
            </a:r>
            <a:r>
              <a:rPr lang="en-US" sz="2400" b="1" dirty="0"/>
              <a:t>Articles Loaning Service (EALS</a:t>
            </a:r>
            <a:r>
              <a:rPr lang="en-US" sz="2400" b="1" dirty="0"/>
              <a:t>)</a:t>
            </a:r>
          </a:p>
          <a:p>
            <a:pPr marL="275908" lvl="1" indent="179388" algn="just">
              <a:buFont typeface="Wingdings" charset="2"/>
              <a:buChar char="§"/>
            </a:pPr>
            <a:r>
              <a:rPr lang="en-US" sz="2400" b="1" dirty="0" smtClean="0"/>
              <a:t>HEAL</a:t>
            </a:r>
            <a:r>
              <a:rPr lang="en-US" sz="2400" b="1" dirty="0"/>
              <a:t>-Link Cloud Service (HEAL-Cloud)</a:t>
            </a:r>
          </a:p>
        </p:txBody>
      </p:sp>
    </p:spTree>
    <p:extLst>
      <p:ext uri="{BB962C8B-B14F-4D97-AF65-F5344CB8AC3E}">
        <p14:creationId xmlns:p14="http://schemas.microsoft.com/office/powerpoint/2010/main" val="338087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b="1" dirty="0"/>
              <a:t>Hellenic Academic E-books</a:t>
            </a:r>
            <a:r>
              <a:rPr lang="en-US" dirty="0"/>
              <a:t> </a:t>
            </a:r>
          </a:p>
        </p:txBody>
      </p:sp>
      <p:pic>
        <p:nvPicPr>
          <p:cNvPr id="4" name="Picture 3" descr="poster_kallipos_A4_eng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71"/>
          <a:stretch/>
        </p:blipFill>
        <p:spPr>
          <a:xfrm>
            <a:off x="560868" y="1343351"/>
            <a:ext cx="7945634" cy="433223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60868" y="5727417"/>
            <a:ext cx="7945634" cy="1036637"/>
          </a:xfrm>
        </p:spPr>
        <p:txBody>
          <a:bodyPr anchor="ctr" anchorCtr="0">
            <a:normAutofit fontScale="92500" lnSpcReduction="10000"/>
          </a:bodyPr>
          <a:lstStyle/>
          <a:p>
            <a:pPr marL="1588" indent="0" algn="ctr">
              <a:buNone/>
            </a:pPr>
            <a:r>
              <a:rPr lang="en-US" dirty="0"/>
              <a:t>The service “</a:t>
            </a:r>
            <a:r>
              <a:rPr lang="en-US" dirty="0" err="1"/>
              <a:t>Kallipos</a:t>
            </a:r>
            <a:r>
              <a:rPr lang="en-US" dirty="0"/>
              <a:t> – Hellenic Academic Electronic books” aims to create and provide, in </a:t>
            </a:r>
            <a:r>
              <a:rPr lang="en-US" b="1" dirty="0"/>
              <a:t>open access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a large number (more than 700) academic textbooks as e-books.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6896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Hellenic Academic E-books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Main characteristics:</a:t>
            </a:r>
          </a:p>
          <a:p>
            <a:r>
              <a:rPr lang="en-US" dirty="0"/>
              <a:t>o</a:t>
            </a:r>
            <a:r>
              <a:rPr lang="en-US" dirty="0" smtClean="0"/>
              <a:t>pen access</a:t>
            </a:r>
          </a:p>
          <a:p>
            <a:r>
              <a:rPr lang="en-US" dirty="0" smtClean="0"/>
              <a:t>multiple formats (</a:t>
            </a:r>
            <a:r>
              <a:rPr lang="en-US" dirty="0" err="1" smtClean="0"/>
              <a:t>pdf</a:t>
            </a:r>
            <a:r>
              <a:rPr lang="en-US" dirty="0" smtClean="0"/>
              <a:t> &amp; </a:t>
            </a:r>
            <a:r>
              <a:rPr lang="en-US" dirty="0" err="1" smtClean="0"/>
              <a:t>ePub</a:t>
            </a:r>
            <a:r>
              <a:rPr lang="en-US" dirty="0" smtClean="0"/>
              <a:t>)</a:t>
            </a:r>
          </a:p>
          <a:p>
            <a:r>
              <a:rPr lang="en-US" dirty="0"/>
              <a:t>i</a:t>
            </a:r>
            <a:r>
              <a:rPr lang="en-US" dirty="0" smtClean="0"/>
              <a:t>nteractivity &amp; multimedia elements (video, sound, simulations etc.)</a:t>
            </a:r>
          </a:p>
          <a:p>
            <a:r>
              <a:rPr lang="en-US" dirty="0" smtClean="0"/>
              <a:t>complete metadata description</a:t>
            </a:r>
          </a:p>
          <a:p>
            <a:r>
              <a:rPr lang="en-US" dirty="0" smtClean="0"/>
              <a:t>learning objects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9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b="1" dirty="0" smtClean="0"/>
              <a:t>Hellenic Academic E-books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942" y="3389652"/>
            <a:ext cx="1219200" cy="165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142" y="3401559"/>
            <a:ext cx="5461000" cy="165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975" y="3619027"/>
            <a:ext cx="1447800" cy="1257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645" y="3619027"/>
            <a:ext cx="838200" cy="1155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5660" y="3760635"/>
            <a:ext cx="774700" cy="889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4442" y="3552136"/>
            <a:ext cx="1397000" cy="1244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2251" y="3499550"/>
            <a:ext cx="990600" cy="1358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5593" y="4548798"/>
            <a:ext cx="3378200" cy="1968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97324" y="1904527"/>
            <a:ext cx="4025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20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Future .... Linked data</a:t>
            </a:r>
            <a:endParaRPr lang="en-US" dirty="0"/>
          </a:p>
        </p:txBody>
      </p:sp>
      <p:pic>
        <p:nvPicPr>
          <p:cNvPr id="3" name="Picture 2" descr="HEAL-Linked-Data-Architectur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5" r="5650"/>
          <a:stretch/>
        </p:blipFill>
        <p:spPr>
          <a:xfrm rot="5400000">
            <a:off x="2048620" y="131989"/>
            <a:ext cx="4992053" cy="817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12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1" dirty="0" smtClean="0"/>
              <a:t>The support of a non-OA scientific content provision environment is not economically viable.</a:t>
            </a:r>
          </a:p>
          <a:p>
            <a:pPr algn="just"/>
            <a:r>
              <a:rPr lang="en-US" sz="2800" b="1" dirty="0" smtClean="0"/>
              <a:t>HEAL-Link, as the largest scientific content provider in Greece, adopts OA as the primary strategic goal for its present and future planning.</a:t>
            </a:r>
          </a:p>
          <a:p>
            <a:pPr algn="just"/>
            <a:r>
              <a:rPr lang="en-US" sz="2800" b="1" dirty="0" smtClean="0"/>
              <a:t>All current HEAL-Link activities support and encourage OA movement.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61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1327"/>
            <a:ext cx="8229600" cy="990600"/>
          </a:xfrm>
        </p:spPr>
        <p:txBody>
          <a:bodyPr/>
          <a:lstStyle/>
          <a:p>
            <a:pPr algn="ctr"/>
            <a:r>
              <a:rPr lang="en-US" b="1" dirty="0" smtClean="0"/>
              <a:t>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72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HEAL-Link main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4947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to </a:t>
            </a:r>
            <a:r>
              <a:rPr lang="en-US" b="1" dirty="0" err="1"/>
              <a:t>economise</a:t>
            </a:r>
            <a:r>
              <a:rPr lang="en-US" dirty="0"/>
              <a:t> resources and provide improved services for supporting teaching and research within academic units</a:t>
            </a:r>
            <a:r>
              <a:rPr lang="en-US" dirty="0" smtClean="0"/>
              <a:t>;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to </a:t>
            </a:r>
            <a:r>
              <a:rPr lang="en-US" dirty="0"/>
              <a:t>set a </a:t>
            </a:r>
            <a:r>
              <a:rPr lang="en-US" b="1" dirty="0"/>
              <a:t>common strategy</a:t>
            </a:r>
            <a:r>
              <a:rPr lang="en-US" dirty="0"/>
              <a:t>, concerning </a:t>
            </a:r>
            <a:r>
              <a:rPr lang="en-US" b="1" dirty="0"/>
              <a:t>access</a:t>
            </a:r>
            <a:r>
              <a:rPr lang="en-US" dirty="0"/>
              <a:t> to </a:t>
            </a:r>
            <a:r>
              <a:rPr lang="en-US" b="1" dirty="0"/>
              <a:t>digital</a:t>
            </a:r>
            <a:r>
              <a:rPr lang="en-US" dirty="0"/>
              <a:t> </a:t>
            </a:r>
            <a:r>
              <a:rPr lang="en-US" b="1" dirty="0"/>
              <a:t>material</a:t>
            </a:r>
            <a:r>
              <a:rPr lang="en-US" dirty="0"/>
              <a:t>, so that information sources are managed in the best possible way for the country</a:t>
            </a:r>
            <a:r>
              <a:rPr lang="en-US" dirty="0" smtClean="0"/>
              <a:t>;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to </a:t>
            </a:r>
            <a:r>
              <a:rPr lang="en-US" dirty="0"/>
              <a:t>adopt common performance standards and indices for library services</a:t>
            </a:r>
            <a:r>
              <a:rPr lang="en-US" dirty="0" smtClean="0"/>
              <a:t>;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to </a:t>
            </a:r>
            <a:r>
              <a:rPr lang="en-US" dirty="0"/>
              <a:t>coordinate the development of the collections of the member-libraries of the consortium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14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HEAL-Link in numbers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906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000" b="1" dirty="0"/>
              <a:t>Hellenic Academic Libraries-Link (known as HEAL-Link) </a:t>
            </a:r>
            <a:r>
              <a:rPr lang="en-US" sz="3000" b="1" dirty="0" smtClean="0"/>
              <a:t>was founded in 1998.</a:t>
            </a:r>
          </a:p>
          <a:p>
            <a:pPr marL="0" indent="0">
              <a:buNone/>
            </a:pPr>
            <a:endParaRPr lang="en-US" sz="2200" dirty="0" smtClean="0"/>
          </a:p>
          <a:p>
            <a:pPr fontAlgn="t">
              <a:buFont typeface="Wingdings" charset="2"/>
              <a:buChar char="§"/>
            </a:pPr>
            <a:r>
              <a:rPr lang="en-US" sz="2200" b="1" dirty="0"/>
              <a:t>Members &amp; Associated </a:t>
            </a:r>
            <a:r>
              <a:rPr lang="en-US" sz="2200" b="1" dirty="0" smtClean="0"/>
              <a:t>Members</a:t>
            </a:r>
            <a:r>
              <a:rPr lang="en-US" sz="2200" dirty="0" smtClean="0"/>
              <a:t>: &lt; </a:t>
            </a:r>
            <a:r>
              <a:rPr lang="en-US" sz="2200" dirty="0"/>
              <a:t>50 Higher Education Institutes, Research Centers and other Public Sector Organizations </a:t>
            </a:r>
          </a:p>
          <a:p>
            <a:pPr fontAlgn="t">
              <a:buFont typeface="Wingdings" charset="2"/>
              <a:buChar char="§"/>
            </a:pPr>
            <a:r>
              <a:rPr lang="en-US" sz="2200" b="1" dirty="0"/>
              <a:t>Cooperating </a:t>
            </a:r>
            <a:r>
              <a:rPr lang="en-US" sz="2200" b="1" dirty="0" smtClean="0"/>
              <a:t>organizations</a:t>
            </a:r>
            <a:r>
              <a:rPr lang="en-US" sz="2200" dirty="0" smtClean="0"/>
              <a:t>: &lt; </a:t>
            </a:r>
            <a:r>
              <a:rPr lang="en-US" sz="2200" dirty="0"/>
              <a:t>30 Public and Private Sector Libraries and Organizations</a:t>
            </a:r>
          </a:p>
          <a:p>
            <a:pPr fontAlgn="t">
              <a:buFont typeface="Wingdings" charset="2"/>
              <a:buChar char="§"/>
            </a:pPr>
            <a:r>
              <a:rPr lang="en-US" sz="2200" b="1" dirty="0" smtClean="0"/>
              <a:t>Academic &amp; Research </a:t>
            </a:r>
            <a:r>
              <a:rPr lang="en-US" sz="2200" b="1" dirty="0"/>
              <a:t>c</a:t>
            </a:r>
            <a:r>
              <a:rPr lang="en-US" sz="2200" b="1" dirty="0" smtClean="0"/>
              <a:t>ommunity</a:t>
            </a:r>
            <a:r>
              <a:rPr lang="en-US" sz="2200" dirty="0" smtClean="0"/>
              <a:t>: &lt; </a:t>
            </a:r>
            <a:r>
              <a:rPr lang="en-US" sz="2200" dirty="0"/>
              <a:t>13.000 academic staff (professors &amp; researchers)</a:t>
            </a:r>
          </a:p>
          <a:p>
            <a:pPr fontAlgn="t">
              <a:buFont typeface="Wingdings" charset="2"/>
              <a:buChar char="§"/>
            </a:pPr>
            <a:r>
              <a:rPr lang="en-US" sz="2200" b="1" dirty="0" smtClean="0"/>
              <a:t>Students: </a:t>
            </a:r>
            <a:r>
              <a:rPr lang="en-US" sz="2200" dirty="0" smtClean="0"/>
              <a:t>&lt; </a:t>
            </a:r>
            <a:r>
              <a:rPr lang="en-US" sz="2200" dirty="0"/>
              <a:t>350.000 under/post graduate students </a:t>
            </a:r>
          </a:p>
          <a:p>
            <a:pPr fontAlgn="t">
              <a:buFont typeface="Wingdings" charset="2"/>
              <a:buChar char="§"/>
            </a:pPr>
            <a:r>
              <a:rPr lang="en-US" sz="2200" b="1" dirty="0"/>
              <a:t>On line content </a:t>
            </a:r>
            <a:r>
              <a:rPr lang="en-US" sz="2200" dirty="0" smtClean="0"/>
              <a:t>: &lt; </a:t>
            </a:r>
            <a:r>
              <a:rPr lang="en-US" sz="2200" dirty="0"/>
              <a:t>14.000 scientific journals, 30.000 eBooks, various digital databases etc</a:t>
            </a:r>
            <a:r>
              <a:rPr lang="en-US" sz="2200" dirty="0" smtClean="0"/>
              <a:t>. &lt; </a:t>
            </a:r>
            <a:r>
              <a:rPr lang="en-US" sz="2200" dirty="0"/>
              <a:t>4.000.000 bibliographic records </a:t>
            </a:r>
          </a:p>
          <a:p>
            <a:pPr fontAlgn="t">
              <a:buFont typeface="Wingdings" charset="2"/>
              <a:buChar char="§"/>
            </a:pPr>
            <a:r>
              <a:rPr lang="en-US" sz="2200" b="1" dirty="0"/>
              <a:t>Current ongoing </a:t>
            </a:r>
            <a:r>
              <a:rPr lang="en-US" sz="2200" b="1" dirty="0" smtClean="0"/>
              <a:t>projects: </a:t>
            </a:r>
            <a:r>
              <a:rPr lang="en-US" sz="2200" dirty="0" smtClean="0"/>
              <a:t>&lt; </a:t>
            </a:r>
            <a:r>
              <a:rPr lang="en-US" sz="2200" dirty="0"/>
              <a:t>13 ME funding for upgrading/creating digital </a:t>
            </a:r>
            <a:r>
              <a:rPr lang="en-US" sz="2200" dirty="0" smtClean="0"/>
              <a:t>services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03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Access to academic textbooks and scientific on-line sources expenditures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8967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Access to academic textbooks and scientific on-line sources expenditures</a:t>
            </a:r>
            <a:endParaRPr lang="en-US" b="1" dirty="0"/>
          </a:p>
        </p:txBody>
      </p:sp>
      <p:pic>
        <p:nvPicPr>
          <p:cNvPr id="4" name="Picture 3" descr="pic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6400"/>
            <a:ext cx="9144000" cy="4796653"/>
          </a:xfrm>
          <a:prstGeom prst="rect">
            <a:avLst/>
          </a:prstGeom>
        </p:spPr>
      </p:pic>
      <p:pic>
        <p:nvPicPr>
          <p:cNvPr id="13" name="Picture 12" descr="pic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0" t="18243" r="51391" b="74193"/>
          <a:stretch/>
        </p:blipFill>
        <p:spPr>
          <a:xfrm>
            <a:off x="907111" y="2941457"/>
            <a:ext cx="3537732" cy="36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8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Access to academic textbooks and scientific on-line sources expenditures</a:t>
            </a:r>
            <a:endParaRPr lang="en-US" b="1" dirty="0"/>
          </a:p>
        </p:txBody>
      </p:sp>
      <p:pic>
        <p:nvPicPr>
          <p:cNvPr id="3" name="Picture 2" descr="pic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5339"/>
            <a:ext cx="9144000" cy="4796653"/>
          </a:xfrm>
          <a:prstGeom prst="rect">
            <a:avLst/>
          </a:prstGeom>
        </p:spPr>
      </p:pic>
      <p:pic>
        <p:nvPicPr>
          <p:cNvPr id="12" name="Picture 11" descr="pic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0" t="11218" r="51391" b="74194"/>
          <a:stretch/>
        </p:blipFill>
        <p:spPr>
          <a:xfrm>
            <a:off x="907111" y="2604549"/>
            <a:ext cx="3537732" cy="6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89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Access to academic textbooks and scientific on-line sources expenditures</a:t>
            </a:r>
            <a:endParaRPr lang="en-US" b="1" dirty="0"/>
          </a:p>
        </p:txBody>
      </p:sp>
      <p:pic>
        <p:nvPicPr>
          <p:cNvPr id="15" name="Picture 14" descr="pic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6400"/>
            <a:ext cx="9144000" cy="4796653"/>
          </a:xfrm>
          <a:prstGeom prst="rect">
            <a:avLst/>
          </a:prstGeom>
        </p:spPr>
      </p:pic>
      <p:pic>
        <p:nvPicPr>
          <p:cNvPr id="16" name="Picture 15" descr="pic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0" t="3925" r="51391" b="74193"/>
          <a:stretch/>
        </p:blipFill>
        <p:spPr>
          <a:xfrm>
            <a:off x="907111" y="2254685"/>
            <a:ext cx="3537732" cy="104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80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HEAL-Link's current activities towards Open Access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7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Two co-financed projects by Greece and EU:</a:t>
            </a:r>
          </a:p>
          <a:p>
            <a:r>
              <a:rPr lang="el-GR" sz="2000" b="1" dirty="0" smtClean="0"/>
              <a:t>Advanced </a:t>
            </a:r>
            <a:r>
              <a:rPr lang="el-GR" sz="2000" b="1" dirty="0"/>
              <a:t>Central Services of HEAL-Link's Open Access Digital</a:t>
            </a:r>
            <a:r>
              <a:rPr lang="el-GR" sz="2000" dirty="0"/>
              <a:t> </a:t>
            </a:r>
            <a:r>
              <a:rPr lang="el-GR" sz="2000" b="1" dirty="0" smtClean="0"/>
              <a:t>Libraries</a:t>
            </a:r>
            <a:r>
              <a:rPr lang="en-US" sz="2000" dirty="0"/>
              <a:t> </a:t>
            </a:r>
            <a:r>
              <a:rPr lang="en-US" sz="2000" dirty="0" smtClean="0"/>
              <a:t>(2010-2015, 4.5ME)</a:t>
            </a:r>
          </a:p>
          <a:p>
            <a:r>
              <a:rPr lang="en-US" sz="2000" i="1" dirty="0" smtClean="0"/>
              <a:t>&lt; 30 projects executed by Academic Libraries (HEAL-Link members)</a:t>
            </a:r>
            <a:r>
              <a:rPr lang="el-GR" sz="2000" i="1" dirty="0" smtClean="0"/>
              <a:t> </a:t>
            </a:r>
            <a:r>
              <a:rPr lang="en-US" sz="2000" i="1" dirty="0" smtClean="0"/>
              <a:t>with total budget exceeding 23 ME </a:t>
            </a:r>
            <a:r>
              <a:rPr lang="el-GR" sz="2000" i="1" dirty="0" smtClean="0"/>
              <a:t> </a:t>
            </a:r>
            <a:endParaRPr lang="en-US" sz="2000" i="1" dirty="0"/>
          </a:p>
          <a:p>
            <a:r>
              <a:rPr lang="el-GR" sz="2000" b="1" dirty="0" smtClean="0"/>
              <a:t>Hellenic </a:t>
            </a:r>
            <a:r>
              <a:rPr lang="el-GR" sz="2000" b="1" dirty="0"/>
              <a:t>Academic E-books</a:t>
            </a:r>
            <a:r>
              <a:rPr lang="en-US" sz="2000" dirty="0"/>
              <a:t> (2012-2015, 8.3ME)</a:t>
            </a:r>
          </a:p>
          <a:p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23116360"/>
              </p:ext>
            </p:extLst>
          </p:nvPr>
        </p:nvGraphicFramePr>
        <p:xfrm>
          <a:off x="901983" y="3991051"/>
          <a:ext cx="3128181" cy="2869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 descr="logoHEAL2013_EN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669" y="3991051"/>
            <a:ext cx="1561779" cy="516271"/>
          </a:xfrm>
          <a:prstGeom prst="rect">
            <a:avLst/>
          </a:prstGeom>
        </p:spPr>
      </p:pic>
      <p:pic>
        <p:nvPicPr>
          <p:cNvPr id="11" name="Picture 10" descr="logoHEAL2013_EN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07" y="3991051"/>
            <a:ext cx="1561779" cy="5162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8669" y="6273141"/>
            <a:ext cx="841495" cy="486648"/>
          </a:xfrm>
          <a:prstGeom prst="rect">
            <a:avLst/>
          </a:prstGeom>
        </p:spPr>
      </p:pic>
      <p:pic>
        <p:nvPicPr>
          <p:cNvPr id="13" name="Picture 12" descr="Logo ΕΠΕΕΔΒΜ-EN-2013-ΜΕ ΠΛΑΙΣΙΟ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274" y="4727607"/>
            <a:ext cx="4163595" cy="989466"/>
          </a:xfrm>
          <a:prstGeom prst="rect">
            <a:avLst/>
          </a:prstGeom>
          <a:ln>
            <a:solidFill>
              <a:srgbClr val="292934"/>
            </a:solidFill>
          </a:ln>
        </p:spPr>
      </p:pic>
      <p:pic>
        <p:nvPicPr>
          <p:cNvPr id="14" name="Picture 13" descr="LOGOS_plagio_EE_EN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274" y="5867373"/>
            <a:ext cx="4163595" cy="6524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1421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/>
              <a:t>Advanced Central Services of HEAL-Link's Open Access Digital</a:t>
            </a:r>
            <a:r>
              <a:rPr lang="el-GR" dirty="0"/>
              <a:t> </a:t>
            </a:r>
            <a:r>
              <a:rPr lang="el-GR" b="1" dirty="0"/>
              <a:t>Libraries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03864"/>
            <a:ext cx="8229600" cy="4408976"/>
          </a:xfrm>
        </p:spPr>
        <p:txBody>
          <a:bodyPr>
            <a:normAutofit/>
          </a:bodyPr>
          <a:lstStyle/>
          <a:p>
            <a:pPr marL="1588" indent="0" algn="just">
              <a:buNone/>
            </a:pPr>
            <a:r>
              <a:rPr lang="en-US" sz="2800" b="1" dirty="0" smtClean="0"/>
              <a:t>HEAL</a:t>
            </a:r>
            <a:r>
              <a:rPr lang="en-US" sz="2800" b="1" dirty="0"/>
              <a:t>-Digital resources and Institutional Repositories service (</a:t>
            </a:r>
            <a:r>
              <a:rPr lang="en-US" sz="2800" b="1" dirty="0">
                <a:solidFill>
                  <a:srgbClr val="FF6600"/>
                </a:solidFill>
              </a:rPr>
              <a:t>HEAL-DIR</a:t>
            </a:r>
            <a:r>
              <a:rPr lang="en-US" sz="2800" b="1" dirty="0" smtClean="0"/>
              <a:t>) </a:t>
            </a:r>
          </a:p>
          <a:p>
            <a:pPr marL="1588" indent="0" algn="just">
              <a:buNone/>
            </a:pPr>
            <a:r>
              <a:rPr lang="en-US" sz="2000" dirty="0" smtClean="0"/>
              <a:t>Supporting </a:t>
            </a:r>
            <a:r>
              <a:rPr lang="en-US" sz="2000" dirty="0"/>
              <a:t>and </a:t>
            </a:r>
            <a:r>
              <a:rPr lang="en-US" sz="2000" dirty="0" smtClean="0"/>
              <a:t>coordinating </a:t>
            </a:r>
            <a:r>
              <a:rPr lang="en-US" sz="2000" dirty="0"/>
              <a:t>actions within the individual academic institutions in order to develop and/or upgrade their own institutional repository conforming to common </a:t>
            </a:r>
            <a:r>
              <a:rPr lang="en-US" sz="2000" dirty="0" smtClean="0"/>
              <a:t>standards which enable interoperability</a:t>
            </a:r>
          </a:p>
          <a:p>
            <a:pPr marL="344488" indent="-342900" algn="just"/>
            <a:r>
              <a:rPr lang="en-US" b="1" dirty="0" smtClean="0"/>
              <a:t>HEAL meta</a:t>
            </a:r>
          </a:p>
          <a:p>
            <a:pPr marL="344488" indent="-342900" algn="just"/>
            <a:r>
              <a:rPr lang="en-US" b="1" dirty="0" smtClean="0"/>
              <a:t>HEAL Meta-search Service</a:t>
            </a:r>
          </a:p>
        </p:txBody>
      </p:sp>
    </p:spTree>
    <p:extLst>
      <p:ext uri="{BB962C8B-B14F-4D97-AF65-F5344CB8AC3E}">
        <p14:creationId xmlns:p14="http://schemas.microsoft.com/office/powerpoint/2010/main" val="2073579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2720</TotalTime>
  <Words>744</Words>
  <Application>Microsoft Macintosh PowerPoint</Application>
  <PresentationFormat>On-screen Show (4:3)</PresentationFormat>
  <Paragraphs>71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Open Access Scientific Content Services for the Greek Higher Education: An overview and future developments</vt:lpstr>
      <vt:lpstr>HEAL-Link main objectives</vt:lpstr>
      <vt:lpstr>HEAL-Link in numbers</vt:lpstr>
      <vt:lpstr>Access to academic textbooks and scientific on-line sources expenditures</vt:lpstr>
      <vt:lpstr>Access to academic textbooks and scientific on-line sources expenditures</vt:lpstr>
      <vt:lpstr>Access to academic textbooks and scientific on-line sources expenditures</vt:lpstr>
      <vt:lpstr>Access to academic textbooks and scientific on-line sources expenditures</vt:lpstr>
      <vt:lpstr>HEAL-Link's current activities towards Open Access</vt:lpstr>
      <vt:lpstr>Advanced Central Services of HEAL-Link's Open Access Digital Libraries</vt:lpstr>
      <vt:lpstr>Advanced Central Services of HEAL-Link's Open Access Digital Libraries</vt:lpstr>
      <vt:lpstr>Advanced Central Services of HEAL-Link's Open Access Digital Libraries</vt:lpstr>
      <vt:lpstr>Advanced Central Services of HEAL-Link's Open Access Digital Libraries</vt:lpstr>
      <vt:lpstr>Hellenic Academic E-books </vt:lpstr>
      <vt:lpstr>Hellenic Academic E-books </vt:lpstr>
      <vt:lpstr>Hellenic Academic E-books </vt:lpstr>
      <vt:lpstr>Future .... Linked data</vt:lpstr>
      <vt:lpstr>Conclusions</vt:lpstr>
      <vt:lpstr>Thank you 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Access Scientific Content Services for the Greek Higher Education: An overview and future developments</dc:title>
  <dc:creator>Dimitrios Kouis</dc:creator>
  <cp:lastModifiedBy>Dimitrios Kouis</cp:lastModifiedBy>
  <cp:revision>32</cp:revision>
  <dcterms:created xsi:type="dcterms:W3CDTF">2013-10-09T10:46:03Z</dcterms:created>
  <dcterms:modified xsi:type="dcterms:W3CDTF">2013-10-11T08:06:40Z</dcterms:modified>
</cp:coreProperties>
</file>