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notesMasterIdLst>
    <p:notesMasterId r:id="rId11"/>
  </p:notesMasterIdLst>
  <p:sldIdLst>
    <p:sldId id="256" r:id="rId2"/>
    <p:sldId id="258" r:id="rId3"/>
    <p:sldId id="275" r:id="rId4"/>
    <p:sldId id="257" r:id="rId5"/>
    <p:sldId id="276" r:id="rId6"/>
    <p:sldId id="277" r:id="rId7"/>
    <p:sldId id="278" r:id="rId8"/>
    <p:sldId id="27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55" autoAdjust="0"/>
  </p:normalViewPr>
  <p:slideViewPr>
    <p:cSldViewPr snapToGrid="0" snapToObjects="1">
      <p:cViewPr>
        <p:scale>
          <a:sx n="114" d="100"/>
          <a:sy n="114" d="100"/>
        </p:scale>
        <p:origin x="-3000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FEBDC-644F-BB48-BBB2-1215717817DF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21E0C-FD16-DF4A-BDED-90CFF901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1E0C-FD16-DF4A-BDED-90CFF9012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9998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25/10/13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4" Type="http://schemas.openxmlformats.org/officeDocument/2006/relationships/image" Target="../media/image24.emf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19.emf"/><Relationship Id="rId18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5209" y="1566479"/>
            <a:ext cx="8289627" cy="1349060"/>
          </a:xfrm>
        </p:spPr>
        <p:txBody>
          <a:bodyPr>
            <a:noAutofit/>
          </a:bodyPr>
          <a:lstStyle/>
          <a:p>
            <a:r>
              <a:rPr lang="el-GR" sz="2600" dirty="0"/>
              <a:t>Ολοκληρωμένο περιβάλλον για την δημιουργία και προβολή σύγχρονων ηλεκτρονικών ακαδημαϊκών συγγραμμάτων</a:t>
            </a:r>
            <a:endParaRPr lang="en-US" sz="2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2841" y="2949505"/>
            <a:ext cx="7772400" cy="126137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l-GR" sz="2300" b="1" dirty="0"/>
              <a:t>Δημήτριος Κουής, Νικόλαος Κωνσταντίνου, Χαριτίνη </a:t>
            </a:r>
            <a:r>
              <a:rPr lang="el-GR" sz="2300" b="1" dirty="0" err="1"/>
              <a:t>Μπλιάτσιου</a:t>
            </a:r>
            <a:r>
              <a:rPr lang="el-GR" sz="2300" b="1" dirty="0" smtClean="0"/>
              <a:t>,</a:t>
            </a:r>
            <a:r>
              <a:rPr lang="en-US" sz="2300" b="1" dirty="0" smtClean="0"/>
              <a:t> </a:t>
            </a:r>
            <a:r>
              <a:rPr lang="el-GR" sz="2300" b="1" dirty="0" smtClean="0"/>
              <a:t>Κυριάκος </a:t>
            </a:r>
            <a:r>
              <a:rPr lang="el-GR" sz="2300" b="1" dirty="0" err="1" smtClean="0"/>
              <a:t>Διακονικολάου</a:t>
            </a:r>
            <a:r>
              <a:rPr lang="el-GR" sz="2300" b="1" dirty="0" smtClean="0"/>
              <a:t>, Κώστας Λαιμός, </a:t>
            </a:r>
            <a:r>
              <a:rPr lang="el-GR" sz="2300" b="1" dirty="0"/>
              <a:t>Νικόλαος </a:t>
            </a:r>
            <a:r>
              <a:rPr lang="el-GR" sz="2300" b="1" dirty="0" err="1" smtClean="0"/>
              <a:t>Μήτρου</a:t>
            </a:r>
            <a:endParaRPr lang="el-GR" sz="2300" b="1" dirty="0" smtClean="0"/>
          </a:p>
          <a:p>
            <a:pPr>
              <a:lnSpc>
                <a:spcPct val="120000"/>
              </a:lnSpc>
            </a:pPr>
            <a:r>
              <a:rPr lang="el-GR" sz="2300" b="1" dirty="0" smtClean="0"/>
              <a:t>Σύνδεσμος Ελληνικών Ακαδημαϊκών Βιβλιοθηκών </a:t>
            </a:r>
            <a:r>
              <a:rPr lang="en-US" sz="2300" b="1" dirty="0" smtClean="0"/>
              <a:t>(www.seab.gr, </a:t>
            </a:r>
            <a:r>
              <a:rPr lang="en-US" sz="2300" b="1" dirty="0" err="1" smtClean="0"/>
              <a:t>www.heal-link.gr</a:t>
            </a:r>
            <a:r>
              <a:rPr lang="en-US" sz="23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l-GR" sz="2300" dirty="0" smtClean="0"/>
              <a:t>Δράση: Ελληνικά Ακαδημαϊκά Ηλεκτρονικά Συγγράμματα και Βοηθήματα </a:t>
            </a:r>
            <a:r>
              <a:rPr lang="en-US" sz="2300" dirty="0" smtClean="0"/>
              <a:t>(</a:t>
            </a:r>
            <a:r>
              <a:rPr lang="el-GR" sz="2300" b="1" dirty="0" err="1" smtClean="0"/>
              <a:t>Κάλλιπος</a:t>
            </a:r>
            <a:r>
              <a:rPr lang="el-GR" sz="2300" b="1" dirty="0" smtClean="0"/>
              <a:t> – </a:t>
            </a:r>
            <a:r>
              <a:rPr lang="en-US" sz="2300" b="1" dirty="0" smtClean="0"/>
              <a:t>http://</a:t>
            </a:r>
            <a:r>
              <a:rPr lang="en-US" sz="2300" b="1" dirty="0" err="1" smtClean="0"/>
              <a:t>www.kallipos.gr</a:t>
            </a:r>
            <a:r>
              <a:rPr lang="en-US" sz="2300" dirty="0" smtClean="0"/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2"/>
            <a:ext cx="9144000" cy="1578964"/>
          </a:xfrm>
          <a:prstGeom prst="rect">
            <a:avLst/>
          </a:prstGeom>
        </p:spPr>
      </p:pic>
      <p:pic>
        <p:nvPicPr>
          <p:cNvPr id="15" name="Picture 14" descr="logoHEAL2013_G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57" y="4604786"/>
            <a:ext cx="2127937" cy="679320"/>
          </a:xfrm>
          <a:prstGeom prst="rect">
            <a:avLst/>
          </a:prstGeom>
        </p:spPr>
      </p:pic>
      <p:pic>
        <p:nvPicPr>
          <p:cNvPr id="16" name="Picture 15" descr="Logo ³è³³É¹΄-201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"/>
          <a:stretch/>
        </p:blipFill>
        <p:spPr>
          <a:xfrm>
            <a:off x="1637956" y="5542667"/>
            <a:ext cx="5514585" cy="1315333"/>
          </a:xfrm>
          <a:prstGeom prst="rect">
            <a:avLst/>
          </a:prstGeom>
        </p:spPr>
      </p:pic>
      <p:pic>
        <p:nvPicPr>
          <p:cNvPr id="17" name="Picture 16" descr="grnet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74" y="4471716"/>
            <a:ext cx="2327028" cy="916708"/>
          </a:xfrm>
          <a:prstGeom prst="rect">
            <a:avLst/>
          </a:prstGeom>
        </p:spPr>
      </p:pic>
      <p:pic>
        <p:nvPicPr>
          <p:cNvPr id="18" name="Picture 17" descr="logo_EMP_gre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55" y="4400262"/>
            <a:ext cx="1098051" cy="10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Η δράση</a:t>
            </a:r>
            <a:r>
              <a:rPr lang="en-US" b="1" dirty="0" smtClean="0"/>
              <a:t> – </a:t>
            </a:r>
            <a:r>
              <a:rPr lang="el-GR" b="1" dirty="0" smtClean="0"/>
              <a:t>στόχοι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l-GR" b="1" dirty="0"/>
              <a:t>ΕΠΙΧΕΙΡΗΣΙΑΚΟ ΠΡΟΓΡΑΜΜΑ: ΕΚΠΑΙΔΕΥΣΗ ΚΑΙ ΔΙΑ ΒΙΟΥ </a:t>
            </a:r>
            <a:r>
              <a:rPr lang="el-GR" b="1" dirty="0" smtClean="0"/>
              <a:t>ΜΑΘΗΣΗ</a:t>
            </a:r>
          </a:p>
          <a:p>
            <a:pPr marL="0" indent="0" algn="ctr">
              <a:buNone/>
            </a:pPr>
            <a:endParaRPr lang="el-GR" b="1" dirty="0"/>
          </a:p>
          <a:p>
            <a:pPr algn="just">
              <a:buFont typeface="Wingdings" charset="2"/>
              <a:buChar char="§"/>
            </a:pPr>
            <a:r>
              <a:rPr lang="el-GR" b="1" dirty="0"/>
              <a:t>ΚΑΤΗΓΟΡΙΑ ΠΡΑΞΕΩΝ: </a:t>
            </a:r>
            <a:r>
              <a:rPr lang="el-GR" dirty="0"/>
              <a:t>«Αναμόρφωση προγραμμάτων σπουδών - Ανάπτυξη εκπαιδευτικού υλικού τριτοβάθμιας εκπαίδευσης»</a:t>
            </a:r>
          </a:p>
          <a:p>
            <a:pPr algn="just">
              <a:buFont typeface="Wingdings" charset="2"/>
              <a:buChar char="§"/>
            </a:pPr>
            <a:r>
              <a:rPr lang="el-GR" b="1" dirty="0"/>
              <a:t>ΠΡΑΞΕΙΣ:</a:t>
            </a:r>
            <a:r>
              <a:rPr lang="el-GR" dirty="0"/>
              <a:t>(α) Ελληνικά Ακαδημαϊκά Ηλεκτρονικά συγγράμματα και βοηθήματα (ΣΕΑΒ) και (β) Ενιαία πλατφόρμα δημιουργίας και διάθεσης ηλεκτρονικών συγγραμμάτων και βοηθημάτων  (ΕΔΕΤ)</a:t>
            </a:r>
          </a:p>
          <a:p>
            <a:pPr algn="just">
              <a:buFont typeface="Wingdings" charset="2"/>
              <a:buChar char="§"/>
            </a:pPr>
            <a:r>
              <a:rPr lang="el-GR" b="1" dirty="0"/>
              <a:t>ΕΙΔΙΚΟΣ ΣΤΟΧΟΣ: </a:t>
            </a:r>
            <a:r>
              <a:rPr lang="el-GR" dirty="0"/>
              <a:t>Αναμόρφωση εκσυγχρονισμός και αποκέντρωση του εκπαιδευτικού συστήματος – ενίσχυση της κινητικότητας του μαθητικού και φοιτητικού πληθυσμού</a:t>
            </a:r>
            <a:r>
              <a:rPr lang="el-GR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80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Η δράση</a:t>
            </a:r>
            <a:r>
              <a:rPr lang="en-US" b="1" dirty="0" smtClean="0"/>
              <a:t> – </a:t>
            </a:r>
            <a:r>
              <a:rPr lang="el-GR" b="1" dirty="0" smtClean="0"/>
              <a:t>στόχοι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20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l-GR" dirty="0" smtClean="0"/>
              <a:t>Εισαγωγή του ηλεκτρονικού βιβλίου στην Ελληνική Ακαδημαϊκή Κοινότητα.</a:t>
            </a:r>
          </a:p>
          <a:p>
            <a:pPr algn="just">
              <a:buFont typeface="Wingdings" charset="2"/>
              <a:buChar char="§"/>
            </a:pPr>
            <a:r>
              <a:rPr lang="el-GR" dirty="0" smtClean="0"/>
              <a:t>Ενδυνάμωση της προσπάθειας για την παραγωγή επιστημονικού περιεχομένου υπό το καθεστώς της Ανοικτής Πρόσβασης (</a:t>
            </a:r>
            <a:r>
              <a:rPr lang="en-US" dirty="0" smtClean="0"/>
              <a:t>Open Access).</a:t>
            </a:r>
          </a:p>
          <a:p>
            <a:pPr algn="just">
              <a:buFont typeface="Wingdings" charset="2"/>
              <a:buChar char="§"/>
            </a:pPr>
            <a:r>
              <a:rPr lang="el-GR" dirty="0" smtClean="0"/>
              <a:t>Απόκτηση τεχνογνωσίας από τα Ανώτατα Εκπαιδευτικά Ιδρύματα / Ακαδημαϊκές Βιβλιοθήκες σε θέματα δημιουργίας και διαχείρισης ηλεκτρονικών βιβλίων.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00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Οργάνωση της δράσης</a:t>
            </a:r>
            <a:r>
              <a:rPr lang="en-US" b="1" dirty="0" smtClean="0"/>
              <a:t> – </a:t>
            </a:r>
            <a:r>
              <a:rPr lang="el-GR" b="1" dirty="0" smtClean="0"/>
              <a:t>Ρόλοι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80" y="3369936"/>
            <a:ext cx="2235200" cy="113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647" y="2069856"/>
            <a:ext cx="3708400" cy="374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48" y="2092136"/>
            <a:ext cx="3644900" cy="374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949" y="1872896"/>
            <a:ext cx="26543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Οργάνωση της δράσης - Διαδικασίες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9" y="3541057"/>
            <a:ext cx="10922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39" y="2969557"/>
            <a:ext cx="1041400" cy="166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439" y="3541057"/>
            <a:ext cx="2425700" cy="52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421" y="2969557"/>
            <a:ext cx="1003300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721" y="3196596"/>
            <a:ext cx="1295400" cy="124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121" y="3541057"/>
            <a:ext cx="1003300" cy="52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551" y="2340850"/>
            <a:ext cx="8935106" cy="2964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439" y="5060725"/>
            <a:ext cx="4746682" cy="317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39" y="2751632"/>
            <a:ext cx="1168400" cy="304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551" y="1988267"/>
            <a:ext cx="8935106" cy="2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" y="1670985"/>
            <a:ext cx="3390439" cy="4194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Σύγκριση με το </a:t>
            </a:r>
            <a:r>
              <a:rPr lang="en-US" b="1" dirty="0" smtClean="0"/>
              <a:t>OMP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839" y="3541057"/>
            <a:ext cx="10922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039" y="2969557"/>
            <a:ext cx="1041400" cy="166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439" y="3541057"/>
            <a:ext cx="2425700" cy="52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421" y="2969557"/>
            <a:ext cx="1003300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721" y="3196596"/>
            <a:ext cx="1295400" cy="124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7121" y="3541057"/>
            <a:ext cx="1003300" cy="52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551" y="2340850"/>
            <a:ext cx="8935106" cy="2964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439" y="5060725"/>
            <a:ext cx="4746682" cy="317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86127" y="39608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8951" y="319933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0891" y="44411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1795" y="509732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2013" y="319933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7016" y="1670985"/>
            <a:ext cx="2481405" cy="41943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3857" y="1670986"/>
            <a:ext cx="2343264" cy="41943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91459" y="1670986"/>
            <a:ext cx="1041400" cy="420548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703747" y="263734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5432" y="319933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2087" y="320145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44177" y="26305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0410" y="28643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91875" y="321203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5061" y="472799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16831" y="229924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49039" y="5926502"/>
            <a:ext cx="5351221" cy="837566"/>
            <a:chOff x="2349039" y="5926502"/>
            <a:chExt cx="5351221" cy="83756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49039" y="5926502"/>
              <a:ext cx="864760" cy="83756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50017" y="6142604"/>
              <a:ext cx="4350243" cy="621464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1178852" y="26797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439" y="2751632"/>
            <a:ext cx="1168400" cy="304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578591" y="385412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89732" y="472799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2551" y="1988267"/>
            <a:ext cx="8935106" cy="29688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405690" y="193809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6" grpId="0"/>
      <p:bldP spid="40" grpId="0"/>
      <p:bldP spid="4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Τεχνολογίες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05" y="1524000"/>
            <a:ext cx="6807169" cy="24179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37391" y="1426602"/>
            <a:ext cx="6149111" cy="260604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08784" y="1426602"/>
            <a:ext cx="757590" cy="260604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37391" y="4177461"/>
            <a:ext cx="622424" cy="189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7531337" y="4032643"/>
            <a:ext cx="256242" cy="579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988" y="4333420"/>
            <a:ext cx="5804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l-GR" b="1" dirty="0" smtClean="0"/>
              <a:t>Διαδικτυακό </a:t>
            </a:r>
            <a:r>
              <a:rPr lang="el-GR" b="1" dirty="0"/>
              <a:t>Πληροφοριακό Σύστημα</a:t>
            </a:r>
            <a:r>
              <a:rPr lang="el-GR" b="1" dirty="0" smtClean="0"/>
              <a:t>:</a:t>
            </a:r>
            <a:endParaRPr lang="en-US" b="1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Microsoft  .NET Framework 4.5  (ASP.NET)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C# 5.0 (</a:t>
            </a:r>
            <a:r>
              <a:rPr lang="en-US" sz="1400" dirty="0" err="1"/>
              <a:t>γλώσσ</a:t>
            </a:r>
            <a:r>
              <a:rPr lang="en-US" sz="1400" dirty="0"/>
              <a:t>α π</a:t>
            </a:r>
            <a:r>
              <a:rPr lang="en-US" sz="1400" dirty="0" err="1"/>
              <a:t>ρογρ</a:t>
            </a:r>
            <a:r>
              <a:rPr lang="en-US" sz="1400" dirty="0"/>
              <a:t>α</a:t>
            </a:r>
            <a:r>
              <a:rPr lang="en-US" sz="1400" dirty="0" err="1"/>
              <a:t>μμ</a:t>
            </a:r>
            <a:r>
              <a:rPr lang="en-US" sz="1400" dirty="0"/>
              <a:t>α</a:t>
            </a:r>
            <a:r>
              <a:rPr lang="en-US" sz="1400" dirty="0" err="1"/>
              <a:t>τισμού</a:t>
            </a:r>
            <a:r>
              <a:rPr lang="en-US" sz="1400" dirty="0"/>
              <a:t>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Entity Framework 5.0 (Object-Relational Mapping)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Error logging με log4net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b="1" dirty="0" err="1"/>
              <a:t>DotNetOpenAuth</a:t>
            </a:r>
            <a:r>
              <a:rPr lang="en-US" sz="1400" b="1" dirty="0"/>
              <a:t> για </a:t>
            </a:r>
            <a:r>
              <a:rPr lang="en-US" sz="1400" b="1" dirty="0" err="1"/>
              <a:t>δι</a:t>
            </a:r>
            <a:r>
              <a:rPr lang="en-US" sz="1400" b="1" dirty="0"/>
              <a:t>ασύνδεση με π</a:t>
            </a:r>
            <a:r>
              <a:rPr lang="en-US" sz="1400" b="1" dirty="0" err="1"/>
              <a:t>ληροφορι</a:t>
            </a:r>
            <a:r>
              <a:rPr lang="en-US" sz="1400" b="1" dirty="0"/>
              <a:t>α</a:t>
            </a:r>
            <a:r>
              <a:rPr lang="en-US" sz="1400" b="1" dirty="0" err="1"/>
              <a:t>κά</a:t>
            </a:r>
            <a:r>
              <a:rPr lang="en-US" sz="1400" b="1" dirty="0"/>
              <a:t> </a:t>
            </a:r>
            <a:r>
              <a:rPr lang="en-US" sz="1400" b="1" dirty="0" err="1"/>
              <a:t>συστήμ</a:t>
            </a:r>
            <a:r>
              <a:rPr lang="en-US" sz="1400" b="1" dirty="0"/>
              <a:t>ατα τρίτων (ΓΓΠΣ) μέσω Open Authentication (OAUTH)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 err="1"/>
              <a:t>jQuery</a:t>
            </a:r>
            <a:r>
              <a:rPr lang="en-US" sz="1400" dirty="0"/>
              <a:t> Framework 2.0.3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 err="1"/>
              <a:t>jQuery</a:t>
            </a:r>
            <a:r>
              <a:rPr lang="en-US" sz="1400" dirty="0"/>
              <a:t> UI 1.10.1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MS AJAX Framework</a:t>
            </a:r>
            <a:endParaRPr lang="el-GR" sz="1400" dirty="0"/>
          </a:p>
        </p:txBody>
      </p:sp>
      <p:sp>
        <p:nvSpPr>
          <p:cNvPr id="22" name="Rectangle 21"/>
          <p:cNvSpPr/>
          <p:nvPr/>
        </p:nvSpPr>
        <p:spPr>
          <a:xfrm>
            <a:off x="6250116" y="4796931"/>
            <a:ext cx="2796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/>
              <a:t>DSpace</a:t>
            </a:r>
            <a:endParaRPr lang="el-GR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DSpace</a:t>
            </a:r>
            <a:r>
              <a:rPr lang="en-US" dirty="0" smtClean="0"/>
              <a:t> </a:t>
            </a:r>
            <a:r>
              <a:rPr lang="en-US" dirty="0"/>
              <a:t>3.2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Postgres</a:t>
            </a:r>
            <a:r>
              <a:rPr lang="en-US" dirty="0"/>
              <a:t> 8.4.17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Java: </a:t>
            </a:r>
            <a:r>
              <a:rPr lang="en-US" dirty="0" err="1"/>
              <a:t>OpenJDK</a:t>
            </a:r>
            <a:r>
              <a:rPr lang="en-US" dirty="0"/>
              <a:t> 64-bit 1.6.0_27</a:t>
            </a:r>
          </a:p>
        </p:txBody>
      </p:sp>
    </p:spTree>
    <p:extLst>
      <p:ext uri="{BB962C8B-B14F-4D97-AF65-F5344CB8AC3E}">
        <p14:creationId xmlns:p14="http://schemas.microsoft.com/office/powerpoint/2010/main" val="37216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Επίδειξη – </a:t>
            </a:r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Λογαριασμός Συγγραφέα</a:t>
            </a:r>
            <a:r>
              <a:rPr lang="en-US" dirty="0" smtClean="0"/>
              <a:t> </a:t>
            </a:r>
            <a:r>
              <a:rPr lang="en-US" sz="1800" dirty="0" smtClean="0"/>
              <a:t>(prof22 - </a:t>
            </a:r>
            <a:r>
              <a:rPr lang="el-GR" sz="1800" dirty="0"/>
              <a:t>ΑΝΤΩΝΙΟΣ </a:t>
            </a:r>
            <a:r>
              <a:rPr lang="el-GR" sz="1800" dirty="0" smtClean="0"/>
              <a:t>ΑΝΤΩΝΙΟΥ</a:t>
            </a:r>
            <a:r>
              <a:rPr lang="en-US" sz="1800" dirty="0" smtClean="0"/>
              <a:t>)</a:t>
            </a:r>
            <a:endParaRPr lang="el-GR" sz="1800" dirty="0" smtClean="0"/>
          </a:p>
          <a:p>
            <a:r>
              <a:rPr lang="el-GR" dirty="0" smtClean="0"/>
              <a:t>Υποβολή Πρότασης</a:t>
            </a:r>
          </a:p>
          <a:p>
            <a:r>
              <a:rPr lang="el-GR" dirty="0" smtClean="0"/>
              <a:t>Όψη μέλους </a:t>
            </a:r>
            <a:r>
              <a:rPr lang="el-GR" dirty="0" smtClean="0"/>
              <a:t>ΚΟΥ</a:t>
            </a:r>
            <a:r>
              <a:rPr lang="en-US" dirty="0"/>
              <a:t> (</a:t>
            </a:r>
            <a:r>
              <a:rPr lang="en-US" dirty="0" smtClean="0"/>
              <a:t>helpdesk</a:t>
            </a:r>
            <a:r>
              <a:rPr lang="en-US" dirty="0"/>
              <a:t>)</a:t>
            </a:r>
            <a:endParaRPr lang="el-GR" dirty="0" smtClean="0"/>
          </a:p>
          <a:p>
            <a:r>
              <a:rPr lang="el-GR" dirty="0" smtClean="0"/>
              <a:t>Όψη </a:t>
            </a:r>
            <a:r>
              <a:rPr lang="el-GR" dirty="0" smtClean="0"/>
              <a:t>Προέδρου</a:t>
            </a:r>
            <a:r>
              <a:rPr lang="en-US" dirty="0" smtClean="0"/>
              <a:t> / </a:t>
            </a:r>
            <a:r>
              <a:rPr lang="el-GR" dirty="0" smtClean="0"/>
              <a:t>μ</a:t>
            </a:r>
            <a:r>
              <a:rPr lang="el-GR" dirty="0" smtClean="0"/>
              <a:t>έλους</a:t>
            </a:r>
            <a:r>
              <a:rPr lang="el-GR" dirty="0" smtClean="0"/>
              <a:t> </a:t>
            </a:r>
            <a:r>
              <a:rPr lang="el-GR" dirty="0" smtClean="0"/>
              <a:t>Θεματικής </a:t>
            </a:r>
            <a:r>
              <a:rPr lang="el-GR" dirty="0" smtClean="0"/>
              <a:t>Επιτροπής</a:t>
            </a:r>
            <a:r>
              <a:rPr lang="en-US" dirty="0" smtClean="0"/>
              <a:t> (</a:t>
            </a:r>
            <a:r>
              <a:rPr lang="en-US" sz="1800" dirty="0"/>
              <a:t>prof20 - </a:t>
            </a:r>
            <a:r>
              <a:rPr lang="el-GR" sz="1800" dirty="0"/>
              <a:t>ΔΗΜΗΤΡΗΣ ΔΗΜΗΤΡΙΟΥ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 smtClean="0"/>
              <a:t>Όψη Αξιολογητή (</a:t>
            </a:r>
            <a:r>
              <a:rPr lang="en-US" sz="1800" dirty="0"/>
              <a:t>prof31 - </a:t>
            </a:r>
            <a:r>
              <a:rPr lang="el-GR" sz="1800" dirty="0"/>
              <a:t>ΠΕΤΡΟΣ </a:t>
            </a:r>
            <a:r>
              <a:rPr lang="el-GR" sz="1800" dirty="0"/>
              <a:t>ΠΑΠΑΠΕΤΡΟΥ</a:t>
            </a:r>
            <a:r>
              <a:rPr lang="en-US" dirty="0" smtClean="0"/>
              <a:t>)</a:t>
            </a:r>
            <a:endParaRPr lang="en-US" dirty="0"/>
          </a:p>
          <a:p>
            <a:r>
              <a:rPr lang="el-GR" dirty="0" smtClean="0"/>
              <a:t>Γραφείο </a:t>
            </a:r>
            <a:r>
              <a:rPr lang="el-GR" dirty="0" smtClean="0"/>
              <a:t>Αρωγής</a:t>
            </a:r>
            <a:r>
              <a:rPr lang="en-US" dirty="0"/>
              <a:t> (</a:t>
            </a:r>
            <a:r>
              <a:rPr lang="en-US" dirty="0" smtClean="0"/>
              <a:t>helpdesk)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66744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633"/>
            <a:ext cx="8229600" cy="990600"/>
          </a:xfrm>
        </p:spPr>
        <p:txBody>
          <a:bodyPr/>
          <a:lstStyle/>
          <a:p>
            <a:pPr algn="ctr"/>
            <a:r>
              <a:rPr lang="el-GR" b="1" dirty="0" smtClean="0"/>
              <a:t>Ευχαριστούμε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2"/>
            <a:ext cx="9144000" cy="1578964"/>
          </a:xfrm>
          <a:prstGeom prst="rect">
            <a:avLst/>
          </a:prstGeom>
        </p:spPr>
      </p:pic>
      <p:pic>
        <p:nvPicPr>
          <p:cNvPr id="10" name="Picture 9" descr="logoHEAL2013_G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57" y="4604786"/>
            <a:ext cx="2127937" cy="679320"/>
          </a:xfrm>
          <a:prstGeom prst="rect">
            <a:avLst/>
          </a:prstGeom>
        </p:spPr>
      </p:pic>
      <p:pic>
        <p:nvPicPr>
          <p:cNvPr id="11" name="Picture 10" descr="Logo ³è³³É¹΄-201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"/>
          <a:stretch/>
        </p:blipFill>
        <p:spPr>
          <a:xfrm>
            <a:off x="1637956" y="5542667"/>
            <a:ext cx="5514585" cy="1315333"/>
          </a:xfrm>
          <a:prstGeom prst="rect">
            <a:avLst/>
          </a:prstGeom>
        </p:spPr>
      </p:pic>
      <p:pic>
        <p:nvPicPr>
          <p:cNvPr id="12" name="Picture 11" descr="grnet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74" y="4471716"/>
            <a:ext cx="2327028" cy="916708"/>
          </a:xfrm>
          <a:prstGeom prst="rect">
            <a:avLst/>
          </a:prstGeom>
        </p:spPr>
      </p:pic>
      <p:pic>
        <p:nvPicPr>
          <p:cNvPr id="13" name="Picture 12" descr="logo_EMP_gre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55" y="4400262"/>
            <a:ext cx="1098051" cy="10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7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5559</TotalTime>
  <Words>336</Words>
  <Application>Microsoft Macintosh PowerPoint</Application>
  <PresentationFormat>On-screen Show (4:3)</PresentationFormat>
  <Paragraphs>64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Ολοκληρωμένο περιβάλλον για την δημιουργία και προβολή σύγχρονων ηλεκτρονικών ακαδημαϊκών συγγραμμάτων</vt:lpstr>
      <vt:lpstr>Η δράση – στόχοι</vt:lpstr>
      <vt:lpstr>Η δράση – στόχοι</vt:lpstr>
      <vt:lpstr>Οργάνωση της δράσης – Ρόλοι</vt:lpstr>
      <vt:lpstr>Οργάνωση της δράσης - Διαδικασίες</vt:lpstr>
      <vt:lpstr>Σύγκριση με το OMP</vt:lpstr>
      <vt:lpstr>Τεχνολογίες</vt:lpstr>
      <vt:lpstr>Επίδειξη – Demo </vt:lpstr>
      <vt:lpstr>Ευχαριστούμε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Access Scientific Content Services for the Greek Higher Education: An overview and future developments</dc:title>
  <dc:creator>Dimitrios Kouis</dc:creator>
  <cp:lastModifiedBy>Dimitrios Kouis</cp:lastModifiedBy>
  <cp:revision>75</cp:revision>
  <cp:lastPrinted>2013-10-15T13:33:53Z</cp:lastPrinted>
  <dcterms:created xsi:type="dcterms:W3CDTF">2013-10-09T10:46:03Z</dcterms:created>
  <dcterms:modified xsi:type="dcterms:W3CDTF">2013-10-25T09:30:39Z</dcterms:modified>
</cp:coreProperties>
</file>