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6" r:id="rId2"/>
    <p:sldId id="433" r:id="rId3"/>
    <p:sldId id="439" r:id="rId4"/>
    <p:sldId id="435" r:id="rId5"/>
    <p:sldId id="440" r:id="rId6"/>
    <p:sldId id="441" r:id="rId7"/>
    <p:sldId id="442" r:id="rId8"/>
    <p:sldId id="445" r:id="rId9"/>
    <p:sldId id="438" r:id="rId10"/>
    <p:sldId id="446" r:id="rId11"/>
    <p:sldId id="443" r:id="rId12"/>
    <p:sldId id="444" r:id="rId13"/>
    <p:sldId id="436" r:id="rId14"/>
    <p:sldId id="437" r:id="rId15"/>
    <p:sldId id="432" r:id="rId16"/>
    <p:sldId id="4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os Konstantinou" initials="NK" lastIdx="4" clrIdx="0">
    <p:extLst/>
  </p:cmAuthor>
  <p:cmAuthor id="2" name="Nikolaos Konstantinou" initials="NK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BFFF"/>
    <a:srgbClr val="011837"/>
    <a:srgbClr val="D60026"/>
    <a:srgbClr val="57177D"/>
    <a:srgbClr val="E7E6E6"/>
    <a:srgbClr val="D59A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79356"/>
  </p:normalViewPr>
  <p:slideViewPr>
    <p:cSldViewPr snapToGrid="0" snapToObjects="1">
      <p:cViewPr varScale="1">
        <p:scale>
          <a:sx n="65" d="100"/>
          <a:sy n="65" d="100"/>
        </p:scale>
        <p:origin x="904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3899F-0FB5-3B48-AAE9-42E3865686DD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7A09-3D7F-EC40-98ED-0A4E41DE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819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AB995-7B52-1049-B7C5-591BCEDD7BDD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2413C-E779-1B40-BDF2-9701145F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468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2413C-E779-1B40-BDF2-9701145FE5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2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and </a:t>
            </a:r>
            <a:r>
              <a:rPr lang="en-US" dirty="0" err="1"/>
              <a:t>Sermantics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2413C-E779-1B40-BDF2-9701145FE5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35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operations out of 12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2413C-E779-1B40-BDF2-9701145FE5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7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BFC6-FE24-5546-92E9-C3DEE263C38C}" type="datetime1">
              <a:rPr lang="en-GB" smtClean="0"/>
              <a:t>09/07/2019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HDMS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9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325-DC04-E646-BB4F-DDED4633D80D}" type="datetime1">
              <a:rPr lang="en-GB" smtClean="0"/>
              <a:t>09/07/2019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HDMS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5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F496-002F-B240-87E9-69F0EE1689FE}" type="datetime1">
              <a:rPr lang="en-GB" smtClean="0"/>
              <a:t>09/07/2019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HDMS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19AB-C66D-124E-8D3C-2333F5935BA9}" type="datetime1">
              <a:rPr lang="en-GB" smtClean="0"/>
              <a:t>09/07/2019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HDMS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1147" y="6356350"/>
            <a:ext cx="2743200" cy="365125"/>
          </a:xfrm>
        </p:spPr>
        <p:txBody>
          <a:bodyPr/>
          <a:lstStyle/>
          <a:p>
            <a:fld id="{FD1660D9-3D6B-EB49-B69B-347E3955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5704-5C88-8B47-9482-AC58C2AA6318}" type="datetime1">
              <a:rPr lang="en-GB" smtClean="0"/>
              <a:t>09/07/2019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HDMS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2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A89D-B406-0044-A9A7-ACD9D951546B}" type="datetime1">
              <a:rPr lang="en-GB" smtClean="0"/>
              <a:t>09/07/2019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HDMS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B6A-3B9D-8F42-94EF-C77B0C4C5905}" type="datetime1">
              <a:rPr lang="en-GB" smtClean="0"/>
              <a:t>09/07/2019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HDMS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505A-01A0-974F-B238-32477FF26949}" type="datetime1">
              <a:rPr lang="en-GB" smtClean="0"/>
              <a:t>09/07/2019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HDMS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5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0236-D55F-C34A-ACE8-6AD9106ADB0A}" type="datetime1">
              <a:rPr lang="en-GB" smtClean="0"/>
              <a:t>09/07/2019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HDMS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5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5467-9585-9342-A589-0A4D4C54CEBD}" type="datetime1">
              <a:rPr lang="en-GB" smtClean="0"/>
              <a:t>09/07/2019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HDMS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2686-D3BD-9D41-9728-299D52FDED19}" type="datetime1">
              <a:rPr lang="en-GB" smtClean="0"/>
              <a:t>09/07/2019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HDMS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6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9C0BF-D435-5C44-A70F-12E1BAB10664}" type="datetime1">
              <a:rPr lang="en-GB" smtClean="0"/>
              <a:t>09/07/2019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HDMS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60D9-3D6B-EB49-B69B-347E3955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6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251" y="1280792"/>
            <a:ext cx="10547497" cy="2387600"/>
          </a:xfrm>
        </p:spPr>
        <p:txBody>
          <a:bodyPr>
            <a:normAutofit/>
          </a:bodyPr>
          <a:lstStyle/>
          <a:p>
            <a:r>
              <a:rPr lang="en-US" sz="5400" dirty="0" err="1"/>
              <a:t>SynthEdit</a:t>
            </a:r>
            <a:r>
              <a:rPr lang="en-US" sz="5400" dirty="0"/>
              <a:t>: Format Transformations by Example Using Edit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3930658"/>
            <a:ext cx="12191999" cy="1655762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Alex </a:t>
            </a:r>
            <a:r>
              <a:rPr lang="en-US" sz="2800" dirty="0" err="1"/>
              <a:t>Bogatu</a:t>
            </a:r>
            <a:r>
              <a:rPr lang="en-US" sz="2800" dirty="0"/>
              <a:t>, Norman Paton, Alvaro Fernandes, and Nikolaos </a:t>
            </a:r>
            <a:r>
              <a:rPr lang="en-US" sz="2800" dirty="0" err="1"/>
              <a:t>Konstantinou</a:t>
            </a:r>
            <a:endParaRPr lang="en-US" sz="2800" dirty="0"/>
          </a:p>
        </p:txBody>
      </p:sp>
      <p:pic>
        <p:nvPicPr>
          <p:cNvPr id="4" name="Picture 3" descr="logo-university-of-manches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3" y="245686"/>
            <a:ext cx="1851222" cy="772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1D1860-8846-7C40-B58F-0331A0704D36}"/>
              </a:ext>
            </a:extLst>
          </p:cNvPr>
          <p:cNvSpPr txBox="1"/>
          <p:nvPr/>
        </p:nvSpPr>
        <p:spPr>
          <a:xfrm>
            <a:off x="1" y="615011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Hellenic Database Management Symposium (HDMS 2019)</a:t>
            </a:r>
          </a:p>
          <a:p>
            <a:pPr algn="ctr"/>
            <a:r>
              <a:rPr lang="en-US" dirty="0"/>
              <a:t>Athens, July 7-8, 2019</a:t>
            </a:r>
          </a:p>
        </p:txBody>
      </p:sp>
    </p:spTree>
    <p:extLst>
      <p:ext uri="{BB962C8B-B14F-4D97-AF65-F5344CB8AC3E}">
        <p14:creationId xmlns:p14="http://schemas.microsoft.com/office/powerpoint/2010/main" val="185975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D7DC-C972-0345-A504-15C3A04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Multiple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7519-E03E-AD4E-877F-2FE5B291F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9633" cy="4351338"/>
          </a:xfrm>
        </p:spPr>
        <p:txBody>
          <a:bodyPr/>
          <a:lstStyle/>
          <a:p>
            <a:r>
              <a:rPr lang="en-GB" dirty="0"/>
              <a:t>First, partition the example instances into groups with source strings that follow the same format representation.</a:t>
            </a:r>
          </a:p>
          <a:p>
            <a:r>
              <a:rPr lang="en-GB" dirty="0"/>
              <a:t>Then, synthesize a transformation for each partition.</a:t>
            </a:r>
          </a:p>
          <a:p>
            <a:r>
              <a:rPr lang="en-GB" dirty="0"/>
              <a:t>If more than one transformation is possible per partition, pick the one consistent with the majority of the example instances of that partition.</a:t>
            </a:r>
          </a:p>
          <a:p>
            <a:r>
              <a:rPr lang="en-GB" dirty="0"/>
              <a:t>If a transformation is not found, input string is left unchanged.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8178B-77F0-2148-8A98-1E1E35B3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HDMS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94CCD-347A-B042-B3DC-9F85D9EF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7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17F6-7311-7C4C-A651-A71B707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A5EDF-75EB-3442-9759-323D6EA7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18449" cy="4343682"/>
          </a:xfrm>
        </p:spPr>
        <p:txBody>
          <a:bodyPr>
            <a:normAutofit/>
          </a:bodyPr>
          <a:lstStyle/>
          <a:p>
            <a:r>
              <a:rPr lang="en-GB" sz="3200" dirty="0" err="1"/>
              <a:t>EditSynthesis</a:t>
            </a:r>
            <a:r>
              <a:rPr lang="en-GB" sz="3200" dirty="0"/>
              <a:t> (step 2) runs in O(</a:t>
            </a:r>
            <a:r>
              <a:rPr lang="en-GB" sz="3200" i="1" dirty="0"/>
              <a:t>m</a:t>
            </a:r>
            <a:r>
              <a:rPr lang="en-GB" sz="3200" dirty="0"/>
              <a:t> × </a:t>
            </a:r>
            <a:r>
              <a:rPr lang="en-GB" sz="3200" i="1" dirty="0"/>
              <a:t>n</a:t>
            </a:r>
            <a:r>
              <a:rPr lang="en-GB" sz="3200" dirty="0"/>
              <a:t>) time, where:</a:t>
            </a:r>
          </a:p>
          <a:p>
            <a:pPr lvl="1"/>
            <a:r>
              <a:rPr lang="en-GB" sz="2800" i="1" dirty="0"/>
              <a:t>m</a:t>
            </a:r>
            <a:r>
              <a:rPr lang="en-GB" sz="2800" dirty="0"/>
              <a:t> is the length of the source string, and</a:t>
            </a:r>
          </a:p>
          <a:p>
            <a:pPr lvl="1"/>
            <a:r>
              <a:rPr lang="en-GB" sz="2800" i="1" dirty="0"/>
              <a:t>n</a:t>
            </a:r>
            <a:r>
              <a:rPr lang="en-GB" sz="2800" dirty="0"/>
              <a:t> is the length of the target string. </a:t>
            </a:r>
          </a:p>
          <a:p>
            <a:r>
              <a:rPr lang="en-GB" sz="3200" dirty="0"/>
              <a:t>Generation of an inverted index I (step 3) runs in O(</a:t>
            </a:r>
            <a:r>
              <a:rPr lang="en-GB" sz="3200" i="1" dirty="0"/>
              <a:t>k</a:t>
            </a:r>
            <a:r>
              <a:rPr lang="en-GB" sz="3200" dirty="0"/>
              <a:t> × </a:t>
            </a:r>
            <a:r>
              <a:rPr lang="en-GB" sz="3200" i="1" dirty="0"/>
              <a:t>l</a:t>
            </a:r>
            <a:r>
              <a:rPr lang="en-GB" sz="3200" dirty="0"/>
              <a:t> × </a:t>
            </a:r>
            <a:r>
              <a:rPr lang="en-GB" sz="3200" i="1" dirty="0"/>
              <a:t>u</a:t>
            </a:r>
            <a:r>
              <a:rPr lang="en-GB" sz="3200" dirty="0"/>
              <a:t> × </a:t>
            </a:r>
            <a:r>
              <a:rPr lang="en-GB" sz="3200" i="1" dirty="0"/>
              <a:t>v</a:t>
            </a:r>
            <a:r>
              <a:rPr lang="en-GB" sz="3200" dirty="0"/>
              <a:t>), where:</a:t>
            </a:r>
          </a:p>
          <a:p>
            <a:pPr lvl="1"/>
            <a:r>
              <a:rPr lang="en-GB" sz="2800" i="1" dirty="0"/>
              <a:t>k</a:t>
            </a:r>
            <a:r>
              <a:rPr lang="en-GB" sz="2800" dirty="0"/>
              <a:t> is the number of source tokens,</a:t>
            </a:r>
          </a:p>
          <a:p>
            <a:pPr lvl="1"/>
            <a:r>
              <a:rPr lang="en-GB" sz="2800" i="1" dirty="0"/>
              <a:t>l</a:t>
            </a:r>
            <a:r>
              <a:rPr lang="en-GB" sz="2800" dirty="0"/>
              <a:t> is the number of target tokens,</a:t>
            </a:r>
          </a:p>
          <a:p>
            <a:pPr lvl="1"/>
            <a:r>
              <a:rPr lang="en-GB" sz="2800" i="1" dirty="0"/>
              <a:t>u</a:t>
            </a:r>
            <a:r>
              <a:rPr lang="en-GB" sz="2800" dirty="0"/>
              <a:t> is the source token value length, and</a:t>
            </a:r>
          </a:p>
          <a:p>
            <a:pPr lvl="1"/>
            <a:r>
              <a:rPr lang="en-GB" sz="2800" i="1" dirty="0"/>
              <a:t>v</a:t>
            </a:r>
            <a:r>
              <a:rPr lang="en-GB" sz="2800" dirty="0"/>
              <a:t> is the target token value length. </a:t>
            </a:r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43FA9-D29A-A24C-AF42-7405A5BD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HDMS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4F1FA-2837-D64C-96AE-63C08503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7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D750-2EF8-7345-946C-16F5AA53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8957A-F5A4-6242-BD02-0AEC86192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Used 33 real-world datasets, each of which consists of up to 200 example instances from several domains (person names, websites, songs, etc.)*</a:t>
            </a:r>
          </a:p>
          <a:p>
            <a:r>
              <a:rPr lang="en-GB" dirty="0"/>
              <a:t>We report the average precision, recall and synthesis time over all datasets computed using </a:t>
            </a:r>
            <a:r>
              <a:rPr lang="en-GB" i="1" dirty="0"/>
              <a:t>k</a:t>
            </a:r>
            <a:r>
              <a:rPr lang="en-GB" dirty="0"/>
              <a:t>-fold cross-validation (</a:t>
            </a:r>
            <a:r>
              <a:rPr lang="en-GB" i="1" dirty="0"/>
              <a:t>k</a:t>
            </a:r>
            <a:r>
              <a:rPr lang="en-GB" dirty="0"/>
              <a:t> = 10) and various number of examples.</a:t>
            </a:r>
          </a:p>
          <a:p>
            <a:r>
              <a:rPr lang="en-GB" dirty="0"/>
              <a:t>For the purposes of computing precision and recall:</a:t>
            </a:r>
          </a:p>
          <a:p>
            <a:pPr lvl="1"/>
            <a:r>
              <a:rPr lang="en-GB" dirty="0"/>
              <a:t>TP: any input string that is correctly transformed, i.e., the result of the transformation is similar to the expected output.</a:t>
            </a:r>
          </a:p>
          <a:p>
            <a:pPr lvl="1"/>
            <a:r>
              <a:rPr lang="en-GB" dirty="0"/>
              <a:t>FP: any input string that is incorrectly transformed.</a:t>
            </a:r>
          </a:p>
          <a:p>
            <a:pPr lvl="1"/>
            <a:r>
              <a:rPr lang="en-GB" dirty="0"/>
              <a:t>FN: any input string that is left unchanged, i.e., there is no transformation synthesized for its format representation.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3ECF5-82BF-3343-86BD-2FAF5131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36878-EA9A-D241-9FB8-89DE5E87E953}"/>
              </a:ext>
            </a:extLst>
          </p:cNvPr>
          <p:cNvSpPr txBox="1"/>
          <p:nvPr/>
        </p:nvSpPr>
        <p:spPr>
          <a:xfrm>
            <a:off x="446049" y="6356350"/>
            <a:ext cx="1090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*</a:t>
            </a:r>
            <a:r>
              <a:rPr lang="en-GB" dirty="0"/>
              <a:t>E. Zhu, Y. He, and S. Chaudhuri. Auto-join: Joining Tables by Leveraging Transformations. VLDB’17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292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1CF8-C122-5643-A8B1-F287BEE5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DBF77-31C2-1F4B-8A5E-F558C492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HDMS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447DA-F2F7-EF42-B6F5-245ABC74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13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05A7A1-83C6-4F4C-85D9-258F7022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" y="1653700"/>
            <a:ext cx="5978364" cy="40394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7023CE-503D-E047-BA0E-F43D31A8E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393" y="1646238"/>
            <a:ext cx="6046607" cy="4011579"/>
          </a:xfrm>
          <a:prstGeom prst="rect">
            <a:avLst/>
          </a:prstGeom>
        </p:spPr>
      </p:pic>
      <p:sp>
        <p:nvSpPr>
          <p:cNvPr id="6" name="Line Callout 1 5">
            <a:extLst>
              <a:ext uri="{FF2B5EF4-FFF2-40B4-BE49-F238E27FC236}">
                <a16:creationId xmlns:a16="http://schemas.microsoft.com/office/drawing/2014/main" id="{3886BBF3-8B63-844F-A0B5-D2AD1690812F}"/>
              </a:ext>
            </a:extLst>
          </p:cNvPr>
          <p:cNvSpPr/>
          <p:nvPr/>
        </p:nvSpPr>
        <p:spPr>
          <a:xfrm>
            <a:off x="2003898" y="5794526"/>
            <a:ext cx="4800290" cy="441501"/>
          </a:xfrm>
          <a:prstGeom prst="borderCallout1">
            <a:avLst>
              <a:gd name="adj1" fmla="val -4133"/>
              <a:gd name="adj2" fmla="val 74677"/>
              <a:gd name="adj3" fmla="val -183445"/>
              <a:gd name="adj4" fmla="val 6075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FlashFill</a:t>
            </a:r>
            <a:r>
              <a:rPr lang="en-US" sz="1600" dirty="0"/>
              <a:t> required more RAM than what was available.</a:t>
            </a:r>
          </a:p>
        </p:txBody>
      </p:sp>
    </p:spTree>
    <p:extLst>
      <p:ext uri="{BB962C8B-B14F-4D97-AF65-F5344CB8AC3E}">
        <p14:creationId xmlns:p14="http://schemas.microsoft.com/office/powerpoint/2010/main" val="136711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CCE8-22F9-5A41-A662-AA60F0D9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E8A6F-2249-2846-845A-6F27391D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HDMS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D099A-D1DB-6741-9318-1A1734B2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30130B-BC69-DE47-ACA3-ABC4FF52F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71" y="1456771"/>
            <a:ext cx="6822458" cy="459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92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7A3A-17E7-674C-B3D7-966873F1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8820-A096-C741-9866-E997D69F8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propose:</a:t>
            </a:r>
          </a:p>
          <a:p>
            <a:pPr lvl="1"/>
            <a:r>
              <a:rPr lang="en-US" dirty="0"/>
              <a:t>A transformation language that uses regex primitives, edit operations, and string expressions to express format transformations.</a:t>
            </a:r>
          </a:p>
          <a:p>
            <a:pPr lvl="1"/>
            <a:r>
              <a:rPr lang="en-US" dirty="0"/>
              <a:t>A synthesis algorithm that, starting from a given set of input/output examples, automatically learns one or more transformations expressed using the mentioned language and consistent with the examples.</a:t>
            </a:r>
          </a:p>
          <a:p>
            <a:r>
              <a:rPr lang="en-US" dirty="0"/>
              <a:t>Our proposed method is more efficient than the closest antagonist, while achieving better recall, at the cost of slightly reduced precision.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360D0-479D-E748-8D7E-8FFA38BF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HDMS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7AD57-DAD5-134A-92C7-436FCBC5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65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/>
              <a:t>Thank you!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HDMS 2019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86212" y="5133507"/>
            <a:ext cx="6338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Acknowledgement:</a:t>
            </a:r>
          </a:p>
          <a:p>
            <a:r>
              <a:rPr lang="en-US" sz="2000" dirty="0"/>
              <a:t>This work is funded by the UK Engineering and Physical Sciences Research Council, through the VADA </a:t>
            </a:r>
            <a:r>
              <a:rPr lang="en-US" sz="2000" dirty="0" err="1"/>
              <a:t>Programme</a:t>
            </a:r>
            <a:r>
              <a:rPr lang="en-US" sz="2000" dirty="0"/>
              <a:t>.</a:t>
            </a:r>
          </a:p>
        </p:txBody>
      </p:sp>
      <p:pic>
        <p:nvPicPr>
          <p:cNvPr id="7" name="Picture 6" descr="EPSRC-banner-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394432"/>
            <a:ext cx="2096801" cy="6973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90782-A737-0E4F-A480-18278EFD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0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ADA8-56A8-0448-83F6-3E2BF951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C555-0234-2247-B126-46330949B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75679" cy="244866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Changes to the representation of textual information, with a view to reducing inconsistencies.</a:t>
            </a:r>
            <a:endParaRPr lang="en-US" dirty="0"/>
          </a:p>
          <a:p>
            <a:r>
              <a:rPr lang="en-US" dirty="0"/>
              <a:t>One of the most labor-intensive, typically manual tasks of data wrangling.</a:t>
            </a:r>
          </a:p>
          <a:p>
            <a:r>
              <a:rPr lang="en-US" dirty="0"/>
              <a:t>Promising results from synthesis algorithms for spreadsheet data (e.g. </a:t>
            </a:r>
            <a:r>
              <a:rPr lang="en-US" dirty="0" err="1"/>
              <a:t>FlashFill</a:t>
            </a:r>
            <a:r>
              <a:rPr lang="en-US" baseline="30000" dirty="0"/>
              <a:t>*</a:t>
            </a:r>
            <a:r>
              <a:rPr lang="en-US" dirty="0"/>
              <a:t>)</a:t>
            </a:r>
          </a:p>
          <a:p>
            <a:pPr lvl="1"/>
            <a:r>
              <a:rPr lang="en-GB" dirty="0"/>
              <a:t>However: exponential in the number of examples, highly polynomial in the length of the examples.</a:t>
            </a:r>
            <a:endParaRPr lang="en-US" dirty="0"/>
          </a:p>
          <a:p>
            <a:r>
              <a:rPr lang="en-US" dirty="0"/>
              <a:t>How about a fully automated method for multiple sources, large numbers of examples?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3AD16-5124-FF4B-8DFB-9F9244FA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AA0D1F-647C-5B4D-8046-EE4D0230C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70885"/>
              </p:ext>
            </p:extLst>
          </p:nvPr>
        </p:nvGraphicFramePr>
        <p:xfrm>
          <a:off x="6069235" y="4828536"/>
          <a:ext cx="604464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214">
                  <a:extLst>
                    <a:ext uri="{9D8B030D-6E8A-4147-A177-3AD203B41FA5}">
                      <a16:colId xmlns:a16="http://schemas.microsoft.com/office/drawing/2014/main" val="822367056"/>
                    </a:ext>
                  </a:extLst>
                </a:gridCol>
                <a:gridCol w="3066430">
                  <a:extLst>
                    <a:ext uri="{9D8B030D-6E8A-4147-A177-3AD203B41FA5}">
                      <a16:colId xmlns:a16="http://schemas.microsoft.com/office/drawing/2014/main" val="2810435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3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Hugh Leo Carey (74-82)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Hugh L. Carey (1974-1982) 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65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Jay Henry Lehman (33-42)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Jay H. Lehman (1933-1942) 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9479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F55841-39F8-654C-92D2-DB61C194F30A}"/>
              </a:ext>
            </a:extLst>
          </p:cNvPr>
          <p:cNvSpPr txBox="1">
            <a:spLocks/>
          </p:cNvSpPr>
          <p:nvPr/>
        </p:nvSpPr>
        <p:spPr>
          <a:xfrm>
            <a:off x="838200" y="4124528"/>
            <a:ext cx="5507481" cy="2231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Paper contributions: </a:t>
            </a:r>
            <a:r>
              <a:rPr lang="en-US" dirty="0" err="1"/>
              <a:t>SynthEdit</a:t>
            </a:r>
            <a:endParaRPr lang="en-US" dirty="0"/>
          </a:p>
          <a:p>
            <a:pPr lvl="1"/>
            <a:r>
              <a:rPr lang="en-GB" dirty="0"/>
              <a:t>A new transformation synthesis technique based on edit operations that enables efficient learning of transformation programs.</a:t>
            </a:r>
          </a:p>
          <a:p>
            <a:pPr lvl="1"/>
            <a:r>
              <a:rPr lang="en-GB" dirty="0"/>
              <a:t>Scalable to tens or hundreds of examples</a:t>
            </a:r>
          </a:p>
          <a:p>
            <a:pPr lvl="1"/>
            <a:r>
              <a:rPr lang="en-GB" dirty="0"/>
              <a:t>Aims at eliminating the need for user involvement.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89AB0-67EF-1843-8FDD-28863BFEB9BC}"/>
              </a:ext>
            </a:extLst>
          </p:cNvPr>
          <p:cNvSpPr txBox="1"/>
          <p:nvPr/>
        </p:nvSpPr>
        <p:spPr>
          <a:xfrm>
            <a:off x="6069235" y="4459204"/>
            <a:ext cx="604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Example: 1900s NY state Governor names and term years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5648D-AA52-7642-982D-67A4848E4351}"/>
              </a:ext>
            </a:extLst>
          </p:cNvPr>
          <p:cNvSpPr txBox="1"/>
          <p:nvPr/>
        </p:nvSpPr>
        <p:spPr>
          <a:xfrm>
            <a:off x="0" y="6386588"/>
            <a:ext cx="1171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S. </a:t>
            </a:r>
            <a:r>
              <a:rPr lang="en-GB" dirty="0" err="1"/>
              <a:t>Gulwani</a:t>
            </a:r>
            <a:r>
              <a:rPr lang="en-GB" dirty="0"/>
              <a:t>. Automating String Processing in Spreadsheets Using Input- output Examples. In POPL ’11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4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1B0A-8AAC-BB47-B4CF-0F61708A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B113-0CBB-9544-ADA5-0C6037A7E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148"/>
            <a:ext cx="10515600" cy="4897201"/>
          </a:xfrm>
        </p:spPr>
        <p:txBody>
          <a:bodyPr>
            <a:normAutofit fontScale="92500"/>
          </a:bodyPr>
          <a:lstStyle/>
          <a:p>
            <a:r>
              <a:rPr lang="en-GB" dirty="0"/>
              <a:t>Tokens. A string is a collection of tokens</a:t>
            </a:r>
          </a:p>
          <a:p>
            <a:pPr lvl="1"/>
            <a:r>
              <a:rPr lang="en-GB" dirty="0"/>
              <a:t>Three types of tokens are supported:</a:t>
            </a:r>
          </a:p>
          <a:p>
            <a:pPr lvl="2"/>
            <a:r>
              <a:rPr lang="en-GB" dirty="0"/>
              <a:t>Regular expression tokens that match a predefined regular expression pattern</a:t>
            </a:r>
          </a:p>
          <a:p>
            <a:pPr lvl="2"/>
            <a:r>
              <a:rPr lang="en-GB" dirty="0"/>
              <a:t>Constant string tokens</a:t>
            </a:r>
          </a:p>
          <a:p>
            <a:pPr lvl="2"/>
            <a:r>
              <a:rPr lang="en-GB" dirty="0"/>
              <a:t>Special tokens – beginning/end of a string</a:t>
            </a:r>
          </a:p>
          <a:p>
            <a:r>
              <a:rPr lang="en-GB" dirty="0"/>
              <a:t>Regular Expression Primitives. Used to obtain the set of tokens for a string</a:t>
            </a:r>
          </a:p>
          <a:p>
            <a:pPr lvl="1"/>
            <a:r>
              <a:rPr lang="en-GB" dirty="0"/>
              <a:t>Number. N = [0-9]+</a:t>
            </a:r>
          </a:p>
          <a:p>
            <a:pPr lvl="1"/>
            <a:r>
              <a:rPr lang="en-GB" dirty="0"/>
              <a:t>Upper case. U = [A-Z]+</a:t>
            </a:r>
          </a:p>
          <a:p>
            <a:pPr lvl="1"/>
            <a:r>
              <a:rPr lang="en-GB" dirty="0"/>
              <a:t>Lower case. L = [a-z]+</a:t>
            </a:r>
          </a:p>
          <a:p>
            <a:pPr lvl="1"/>
            <a:r>
              <a:rPr lang="en-GB" dirty="0"/>
              <a:t>Alphabet. A = [A-</a:t>
            </a:r>
            <a:r>
              <a:rPr lang="en-GB" dirty="0" err="1"/>
              <a:t>Za</a:t>
            </a:r>
            <a:r>
              <a:rPr lang="en-GB" dirty="0"/>
              <a:t>-z]+</a:t>
            </a:r>
          </a:p>
          <a:p>
            <a:pPr lvl="1"/>
            <a:r>
              <a:rPr lang="en-GB" dirty="0"/>
              <a:t>Alphanumeric. Q = [A-Za-z0-9]+</a:t>
            </a:r>
          </a:p>
          <a:p>
            <a:pPr lvl="1"/>
            <a:r>
              <a:rPr lang="en-GB" dirty="0"/>
              <a:t>Punctuation. P = [., ; : /-_?!&amp;$]+</a:t>
            </a:r>
          </a:p>
          <a:p>
            <a:pPr lvl="1"/>
            <a:r>
              <a:rPr lang="en-GB" dirty="0"/>
              <a:t>White space. W = \s+</a:t>
            </a:r>
          </a:p>
          <a:p>
            <a:pPr lvl="1"/>
            <a:endParaRPr lang="en-GB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B166F-9030-5B40-81AC-84906B80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HDMS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0FE28-5B84-D247-B16A-0762EFD9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4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8E60-6F4F-594E-90B3-63471DBE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07703-5951-ED4B-BC0B-673115F7B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046" y="1825625"/>
            <a:ext cx="5798573" cy="4351338"/>
          </a:xfrm>
        </p:spPr>
        <p:txBody>
          <a:bodyPr>
            <a:normAutofit/>
          </a:bodyPr>
          <a:lstStyle/>
          <a:p>
            <a:r>
              <a:rPr lang="en-US" dirty="0"/>
              <a:t>Transformation:</a:t>
            </a:r>
          </a:p>
          <a:p>
            <a:pPr lvl="1"/>
            <a:r>
              <a:rPr lang="en-GB" dirty="0"/>
              <a:t>Replace "Leo", "74", and "82" from the source with "L", "1974", and "1982" from the target, respectively.</a:t>
            </a:r>
          </a:p>
          <a:p>
            <a:r>
              <a:rPr lang="en-GB" dirty="0"/>
              <a:t>Transformation generalisation:</a:t>
            </a:r>
          </a:p>
          <a:p>
            <a:pPr lvl="1"/>
            <a:r>
              <a:rPr lang="en-GB" dirty="0"/>
              <a:t>Replace the second A-type token, the first N-type token, and the second N-type token from the source with the first U-type token, the first N-type token, and the second N-type token from the target, respectively.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27789-0FA4-1E4C-81E1-FEF12B1C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HDMS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C46F-A74E-8140-A3A6-C05B78D2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4</a:t>
            </a:fld>
            <a:endParaRPr lang="en-US"/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97A3B08A-9C14-0C4C-A4E5-B8D7D0320CF1}"/>
              </a:ext>
            </a:extLst>
          </p:cNvPr>
          <p:cNvSpPr/>
          <p:nvPr/>
        </p:nvSpPr>
        <p:spPr>
          <a:xfrm>
            <a:off x="7550119" y="4001294"/>
            <a:ext cx="3844213" cy="858416"/>
          </a:xfrm>
          <a:prstGeom prst="borderCallout1">
            <a:avLst>
              <a:gd name="adj1" fmla="val -815"/>
              <a:gd name="adj2" fmla="val 32929"/>
              <a:gd name="adj3" fmla="val -91848"/>
              <a:gd name="adj4" fmla="val 63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Token-type representation:</a:t>
            </a:r>
          </a:p>
          <a:p>
            <a:pPr algn="ctr"/>
            <a:r>
              <a:rPr lang="en-GB" sz="2000" dirty="0"/>
              <a:t>A W A W A W P N P N P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33B530-9805-654C-BBEF-4DDA6EF91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05553"/>
              </p:ext>
            </p:extLst>
          </p:nvPr>
        </p:nvGraphicFramePr>
        <p:xfrm>
          <a:off x="6062620" y="1966080"/>
          <a:ext cx="604464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214">
                  <a:extLst>
                    <a:ext uri="{9D8B030D-6E8A-4147-A177-3AD203B41FA5}">
                      <a16:colId xmlns:a16="http://schemas.microsoft.com/office/drawing/2014/main" val="822367056"/>
                    </a:ext>
                  </a:extLst>
                </a:gridCol>
                <a:gridCol w="3066430">
                  <a:extLst>
                    <a:ext uri="{9D8B030D-6E8A-4147-A177-3AD203B41FA5}">
                      <a16:colId xmlns:a16="http://schemas.microsoft.com/office/drawing/2014/main" val="2810435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3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Hugh Leo Carey (74-82)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Hugh L. Carey (1974-1982) 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65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Jay Henry Lehman (33-42)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Jay H. Lehman (1933-1942) 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947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0AD7B4E-94C9-404F-839D-58B717E7E19F}"/>
              </a:ext>
            </a:extLst>
          </p:cNvPr>
          <p:cNvSpPr txBox="1"/>
          <p:nvPr/>
        </p:nvSpPr>
        <p:spPr>
          <a:xfrm>
            <a:off x="6062620" y="1596748"/>
            <a:ext cx="604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Example: 1900s NY state Governor names and term years</a:t>
            </a:r>
          </a:p>
        </p:txBody>
      </p:sp>
    </p:spTree>
    <p:extLst>
      <p:ext uri="{BB962C8B-B14F-4D97-AF65-F5344CB8AC3E}">
        <p14:creationId xmlns:p14="http://schemas.microsoft.com/office/powerpoint/2010/main" val="83455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6FF1-F6DE-D34D-B448-ACC232A3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Transformation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DED3-B4BF-E34E-B611-CAB714338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GB" dirty="0"/>
              <a:t>Re</a:t>
            </a:r>
            <a:r>
              <a:rPr lang="en-US" dirty="0"/>
              <a:t>g</a:t>
            </a:r>
            <a:r>
              <a:rPr lang="en-GB" dirty="0"/>
              <a:t>ex primitive r := N | U | L | A | Q | P | W</a:t>
            </a:r>
          </a:p>
          <a:p>
            <a:r>
              <a:rPr lang="en-GB" dirty="0"/>
              <a:t>Position expression P := </a:t>
            </a:r>
            <a:r>
              <a:rPr lang="en-GB" dirty="0" err="1"/>
              <a:t>Pos</a:t>
            </a:r>
            <a:r>
              <a:rPr lang="en-GB" dirty="0"/>
              <a:t>(r</a:t>
            </a:r>
            <a:r>
              <a:rPr lang="en-GB" baseline="-25000" dirty="0"/>
              <a:t>1</a:t>
            </a:r>
            <a:r>
              <a:rPr lang="en-GB" dirty="0"/>
              <a:t>, r</a:t>
            </a:r>
            <a:r>
              <a:rPr lang="en-GB" baseline="-25000" dirty="0"/>
              <a:t>2</a:t>
            </a:r>
            <a:r>
              <a:rPr lang="en-GB" dirty="0"/>
              <a:t>, c) </a:t>
            </a:r>
          </a:p>
          <a:p>
            <a:r>
              <a:rPr lang="en-GB" dirty="0"/>
              <a:t>Token t := (r, P)</a:t>
            </a:r>
          </a:p>
          <a:p>
            <a:r>
              <a:rPr lang="en-GB" dirty="0" err="1"/>
              <a:t>Strin</a:t>
            </a:r>
            <a:r>
              <a:rPr lang="en-US" dirty="0"/>
              <a:t>g</a:t>
            </a:r>
            <a:r>
              <a:rPr lang="az-Cyrl-AZ" dirty="0"/>
              <a:t> </a:t>
            </a:r>
            <a:r>
              <a:rPr lang="en-GB" dirty="0"/>
              <a:t>expression E := Copy(t) | </a:t>
            </a:r>
            <a:r>
              <a:rPr lang="en-GB" dirty="0" err="1"/>
              <a:t>Const</a:t>
            </a:r>
            <a:r>
              <a:rPr lang="en-GB" dirty="0"/>
              <a:t>(s) | </a:t>
            </a:r>
            <a:r>
              <a:rPr lang="en-GB" dirty="0" err="1"/>
              <a:t>Substr</a:t>
            </a:r>
            <a:r>
              <a:rPr lang="en-GB" dirty="0"/>
              <a:t>(t, </a:t>
            </a:r>
            <a:r>
              <a:rPr lang="en-GB" dirty="0" err="1"/>
              <a:t>i</a:t>
            </a:r>
            <a:r>
              <a:rPr lang="en-GB" dirty="0"/>
              <a:t>, j) | </a:t>
            </a:r>
            <a:r>
              <a:rPr lang="en-GB" dirty="0" err="1"/>
              <a:t>Concat</a:t>
            </a:r>
            <a:r>
              <a:rPr lang="en-GB" dirty="0"/>
              <a:t>(E</a:t>
            </a:r>
            <a:r>
              <a:rPr lang="en-GB" baseline="-25000" dirty="0"/>
              <a:t>1</a:t>
            </a:r>
            <a:r>
              <a:rPr lang="en-GB" dirty="0"/>
              <a:t>, …, </a:t>
            </a:r>
            <a:r>
              <a:rPr lang="en-GB" dirty="0" err="1"/>
              <a:t>E</a:t>
            </a:r>
            <a:r>
              <a:rPr lang="en-GB" baseline="-25000" dirty="0" err="1"/>
              <a:t>n</a:t>
            </a:r>
            <a:r>
              <a:rPr lang="en-GB" dirty="0"/>
              <a:t>)</a:t>
            </a:r>
          </a:p>
          <a:p>
            <a:r>
              <a:rPr lang="en-GB" dirty="0"/>
              <a:t>Edit operation O := INS(E) | DEL(t) | SUB(t, E) </a:t>
            </a:r>
          </a:p>
          <a:p>
            <a:r>
              <a:rPr lang="en-GB" dirty="0"/>
              <a:t>Transformation T := O</a:t>
            </a:r>
            <a:r>
              <a:rPr lang="en-GB" baseline="-25000" dirty="0"/>
              <a:t>1</a:t>
            </a:r>
            <a:r>
              <a:rPr lang="en-GB" dirty="0"/>
              <a:t>; O</a:t>
            </a:r>
            <a:r>
              <a:rPr lang="en-GB" baseline="-25000" dirty="0"/>
              <a:t>2</a:t>
            </a:r>
            <a:r>
              <a:rPr lang="en-GB" dirty="0"/>
              <a:t>; ...; O</a:t>
            </a:r>
            <a:r>
              <a:rPr lang="en-GB" baseline="-25000" dirty="0"/>
              <a:t>n</a:t>
            </a:r>
            <a:br>
              <a:rPr lang="en-GB" dirty="0"/>
            </a:br>
            <a:endParaRPr lang="en-GB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CF122-322E-F04E-B2A5-10D8CBE9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HDMS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30B87-B732-5845-B6E7-8A5B5D92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5</a:t>
            </a:fld>
            <a:endParaRPr lang="en-US"/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2E025FF9-122A-0046-A0D4-70EF0D467E03}"/>
              </a:ext>
            </a:extLst>
          </p:cNvPr>
          <p:cNvSpPr/>
          <p:nvPr/>
        </p:nvSpPr>
        <p:spPr>
          <a:xfrm>
            <a:off x="8482519" y="1632323"/>
            <a:ext cx="3281828" cy="858416"/>
          </a:xfrm>
          <a:prstGeom prst="borderCallout1">
            <a:avLst>
              <a:gd name="adj1" fmla="val 44513"/>
              <a:gd name="adj2" fmla="val -269"/>
              <a:gd name="adj3" fmla="val 107597"/>
              <a:gd name="adj4" fmla="val -594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Uniquely identify each token using its neighbour tokens. </a:t>
            </a:r>
          </a:p>
        </p:txBody>
      </p:sp>
    </p:spTree>
    <p:extLst>
      <p:ext uri="{BB962C8B-B14F-4D97-AF65-F5344CB8AC3E}">
        <p14:creationId xmlns:p14="http://schemas.microsoft.com/office/powerpoint/2010/main" val="167736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A28-6DD6-144B-92C6-14B14E9A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6147" cy="1325563"/>
          </a:xfrm>
        </p:spPr>
        <p:txBody>
          <a:bodyPr/>
          <a:lstStyle/>
          <a:p>
            <a:r>
              <a:rPr lang="en-US" dirty="0"/>
              <a:t>Transformation Example Using Edit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DADA-1017-6043-87A3-22017374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8199"/>
            <a:ext cx="10515600" cy="27987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SUB((A, </a:t>
            </a:r>
            <a:r>
              <a:rPr lang="en-GB" dirty="0" err="1"/>
              <a:t>Pos</a:t>
            </a:r>
            <a:r>
              <a:rPr lang="en-GB" dirty="0"/>
              <a:t>(ˆ, W, 0)), Copy((A, </a:t>
            </a:r>
            <a:r>
              <a:rPr lang="en-GB" dirty="0" err="1"/>
              <a:t>Pos</a:t>
            </a:r>
            <a:r>
              <a:rPr lang="en-GB" dirty="0"/>
              <a:t>(ˆ, W, 0))));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SUB((W, </a:t>
            </a:r>
            <a:r>
              <a:rPr lang="en-GB" dirty="0" err="1"/>
              <a:t>Pos</a:t>
            </a:r>
            <a:r>
              <a:rPr lang="en-GB" dirty="0"/>
              <a:t>(A, A, 0)), Copy((W, </a:t>
            </a:r>
            <a:r>
              <a:rPr lang="en-GB" dirty="0" err="1"/>
              <a:t>Pos</a:t>
            </a:r>
            <a:r>
              <a:rPr lang="en-GB" dirty="0"/>
              <a:t>(A, A, 0))));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SUB((A, </a:t>
            </a:r>
            <a:r>
              <a:rPr lang="en-GB" dirty="0" err="1"/>
              <a:t>Pos</a:t>
            </a:r>
            <a:r>
              <a:rPr lang="en-GB" dirty="0"/>
              <a:t>(W, W, 0)), </a:t>
            </a:r>
            <a:r>
              <a:rPr lang="en-GB" dirty="0" err="1"/>
              <a:t>Substr</a:t>
            </a:r>
            <a:r>
              <a:rPr lang="en-GB" dirty="0"/>
              <a:t>((A, </a:t>
            </a:r>
            <a:r>
              <a:rPr lang="en-GB" dirty="0" err="1"/>
              <a:t>Pos</a:t>
            </a:r>
            <a:r>
              <a:rPr lang="en-GB" dirty="0"/>
              <a:t>(W, W, 0)), 0, 1));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INS(</a:t>
            </a:r>
            <a:r>
              <a:rPr lang="en-GB" dirty="0" err="1"/>
              <a:t>Const</a:t>
            </a:r>
            <a:r>
              <a:rPr lang="en-GB" dirty="0"/>
              <a:t>(”.”));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SUB((N, </a:t>
            </a:r>
            <a:r>
              <a:rPr lang="en-GB" dirty="0" err="1"/>
              <a:t>Pos</a:t>
            </a:r>
            <a:r>
              <a:rPr lang="en-GB" dirty="0"/>
              <a:t>(P, P, 0)), </a:t>
            </a:r>
            <a:r>
              <a:rPr lang="en-GB" dirty="0" err="1"/>
              <a:t>Concat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(”19”), Copy((N, </a:t>
            </a:r>
            <a:r>
              <a:rPr lang="en-GB" dirty="0" err="1"/>
              <a:t>Pos</a:t>
            </a:r>
            <a:r>
              <a:rPr lang="en-GB" dirty="0"/>
              <a:t>(P, P, 0)))));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…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9D323-E4BE-D944-A59A-4498620F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HDMS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97A69-C690-3C4E-89AD-654A8EE1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6AFD70-AE3A-9E42-A122-8050D4728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07835"/>
              </p:ext>
            </p:extLst>
          </p:nvPr>
        </p:nvGraphicFramePr>
        <p:xfrm>
          <a:off x="2976503" y="1813292"/>
          <a:ext cx="604464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214">
                  <a:extLst>
                    <a:ext uri="{9D8B030D-6E8A-4147-A177-3AD203B41FA5}">
                      <a16:colId xmlns:a16="http://schemas.microsoft.com/office/drawing/2014/main" val="822367056"/>
                    </a:ext>
                  </a:extLst>
                </a:gridCol>
                <a:gridCol w="3066430">
                  <a:extLst>
                    <a:ext uri="{9D8B030D-6E8A-4147-A177-3AD203B41FA5}">
                      <a16:colId xmlns:a16="http://schemas.microsoft.com/office/drawing/2014/main" val="2810435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3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Hugh Leo Carey (74-82)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Hugh L. Carey (1974-1982) 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65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Jay Henry Lehman (33-42)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Jay H. Lehman (1933-1942) 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947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41F1B5-7E2A-4447-970D-21C1D4FBF415}"/>
              </a:ext>
            </a:extLst>
          </p:cNvPr>
          <p:cNvSpPr txBox="1"/>
          <p:nvPr/>
        </p:nvSpPr>
        <p:spPr>
          <a:xfrm>
            <a:off x="2976503" y="1443960"/>
            <a:ext cx="604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Example: 1900s NY state Governor names and term years</a:t>
            </a:r>
          </a:p>
        </p:txBody>
      </p:sp>
    </p:spTree>
    <p:extLst>
      <p:ext uri="{BB962C8B-B14F-4D97-AF65-F5344CB8AC3E}">
        <p14:creationId xmlns:p14="http://schemas.microsoft.com/office/powerpoint/2010/main" val="165573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2065-425F-8E49-AEB0-ACBD620D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Algorithm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E5AA-9BF0-114E-84B3-A085C65D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1106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 Tokenization.</a:t>
            </a:r>
          </a:p>
          <a:p>
            <a:pPr lvl="1"/>
            <a:r>
              <a:rPr lang="en-US" dirty="0"/>
              <a:t>Split source and target into tokens, search for sub-strings that match one of the regular expression primitives. Learn position expressions to uniquely identify them.</a:t>
            </a:r>
          </a:p>
          <a:p>
            <a:r>
              <a:rPr lang="en-US" dirty="0"/>
              <a:t>Step 2: Edit Operation Synthesis.</a:t>
            </a:r>
          </a:p>
          <a:p>
            <a:pPr lvl="1"/>
            <a:r>
              <a:rPr lang="en-GB" dirty="0"/>
              <a:t>Given an example instance, with token-type representations of source </a:t>
            </a:r>
            <a:r>
              <a:rPr lang="en-GB" dirty="0" err="1"/>
              <a:t>T</a:t>
            </a:r>
            <a:r>
              <a:rPr lang="en-GB" baseline="-25000" dirty="0" err="1"/>
              <a:t>s</a:t>
            </a:r>
            <a:r>
              <a:rPr lang="en-GB" dirty="0"/>
              <a:t> and target T</a:t>
            </a:r>
            <a:r>
              <a:rPr lang="en-GB" baseline="-25000" dirty="0"/>
              <a:t>t</a:t>
            </a:r>
            <a:r>
              <a:rPr lang="en-GB" dirty="0"/>
              <a:t>, generate a sequence of edit operations that edits </a:t>
            </a:r>
            <a:r>
              <a:rPr lang="en-GB" dirty="0" err="1"/>
              <a:t>T</a:t>
            </a:r>
            <a:r>
              <a:rPr lang="en-GB" baseline="-25000" dirty="0" err="1"/>
              <a:t>s</a:t>
            </a:r>
            <a:r>
              <a:rPr lang="en-GB" dirty="0"/>
              <a:t> into T</a:t>
            </a:r>
            <a:r>
              <a:rPr lang="en-GB" baseline="-25000" dirty="0"/>
              <a:t>t</a:t>
            </a:r>
            <a:endParaRPr lang="en-GB" dirty="0"/>
          </a:p>
          <a:p>
            <a:pPr lvl="1"/>
            <a:r>
              <a:rPr lang="en-GB" dirty="0"/>
              <a:t>Uses an Edit Distance Algorithm based on WFSA</a:t>
            </a:r>
            <a:r>
              <a:rPr lang="en-GB" baseline="30000" dirty="0"/>
              <a:t>*</a:t>
            </a:r>
            <a:r>
              <a:rPr lang="en-GB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F0273-6D54-8B4D-B247-82DAD3F2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E59084-AD89-F848-AA01-2CFE57C8A61C}"/>
              </a:ext>
            </a:extLst>
          </p:cNvPr>
          <p:cNvSpPr txBox="1">
            <a:spLocks/>
          </p:cNvSpPr>
          <p:nvPr/>
        </p:nvSpPr>
        <p:spPr>
          <a:xfrm>
            <a:off x="1536970" y="4782090"/>
            <a:ext cx="4977324" cy="17080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Transform:</a:t>
            </a:r>
          </a:p>
          <a:p>
            <a:pPr marL="457200" lvl="1" indent="0">
              <a:buNone/>
            </a:pP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: </a:t>
            </a:r>
            <a:r>
              <a:rPr lang="en-GB" dirty="0"/>
              <a:t>A W A W A W P N P N P</a:t>
            </a:r>
          </a:p>
          <a:p>
            <a:pPr marL="0" indent="0">
              <a:buNone/>
            </a:pPr>
            <a:r>
              <a:rPr lang="en-GB" dirty="0"/>
              <a:t>Into:</a:t>
            </a:r>
          </a:p>
          <a:p>
            <a:pPr marL="457200" lvl="1" indent="0">
              <a:buNone/>
            </a:pPr>
            <a:r>
              <a:rPr lang="en-GB" dirty="0"/>
              <a:t>T</a:t>
            </a:r>
            <a:r>
              <a:rPr lang="en-GB" baseline="-25000" dirty="0"/>
              <a:t>t</a:t>
            </a:r>
            <a:r>
              <a:rPr lang="en-GB" dirty="0"/>
              <a:t>: A W U P W A W P N P N P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3C82201-2168-D141-AF67-7D1C1F332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72586"/>
              </p:ext>
            </p:extLst>
          </p:nvPr>
        </p:nvGraphicFramePr>
        <p:xfrm>
          <a:off x="5998825" y="5017315"/>
          <a:ext cx="604464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214">
                  <a:extLst>
                    <a:ext uri="{9D8B030D-6E8A-4147-A177-3AD203B41FA5}">
                      <a16:colId xmlns:a16="http://schemas.microsoft.com/office/drawing/2014/main" val="822367056"/>
                    </a:ext>
                  </a:extLst>
                </a:gridCol>
                <a:gridCol w="3066430">
                  <a:extLst>
                    <a:ext uri="{9D8B030D-6E8A-4147-A177-3AD203B41FA5}">
                      <a16:colId xmlns:a16="http://schemas.microsoft.com/office/drawing/2014/main" val="2810435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3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Hugh Leo Carey (74-82)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Hugh L. Carey (1974-1982) 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65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Jay Henry Lehman (33-42)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Jay H. Lehman (1933-1942) 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947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B798ED4-8A88-F44A-A4CE-EEE8ED860A9B}"/>
              </a:ext>
            </a:extLst>
          </p:cNvPr>
          <p:cNvSpPr txBox="1"/>
          <p:nvPr/>
        </p:nvSpPr>
        <p:spPr>
          <a:xfrm>
            <a:off x="5998825" y="4647983"/>
            <a:ext cx="604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Example: 1900s NY state Governor names and term years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07DAF-C6F7-204A-8F60-7924FF4BE74D}"/>
              </a:ext>
            </a:extLst>
          </p:cNvPr>
          <p:cNvSpPr txBox="1"/>
          <p:nvPr/>
        </p:nvSpPr>
        <p:spPr>
          <a:xfrm>
            <a:off x="838200" y="6488668"/>
            <a:ext cx="771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M. </a:t>
            </a:r>
            <a:r>
              <a:rPr lang="en-GB" dirty="0" err="1"/>
              <a:t>Mohri</a:t>
            </a:r>
            <a:r>
              <a:rPr lang="en-GB" dirty="0"/>
              <a:t>. Edit-Distance of Weighted Automata. In CIAA’02</a:t>
            </a:r>
          </a:p>
        </p:txBody>
      </p:sp>
    </p:spTree>
    <p:extLst>
      <p:ext uri="{BB962C8B-B14F-4D97-AF65-F5344CB8AC3E}">
        <p14:creationId xmlns:p14="http://schemas.microsoft.com/office/powerpoint/2010/main" val="137622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2065-425F-8E49-AEB0-ACBD620D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Algorithm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E5AA-9BF0-114E-84B3-A085C65D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6147" cy="2278025"/>
          </a:xfrm>
        </p:spPr>
        <p:txBody>
          <a:bodyPr>
            <a:normAutofit/>
          </a:bodyPr>
          <a:lstStyle/>
          <a:p>
            <a:r>
              <a:rPr lang="en-US" dirty="0"/>
              <a:t>Step 3: String expression synthesis.</a:t>
            </a:r>
          </a:p>
          <a:p>
            <a:pPr lvl="1"/>
            <a:r>
              <a:rPr lang="en-GB" dirty="0"/>
              <a:t>Objective: express each target token as a string expression applied on some source token.</a:t>
            </a:r>
          </a:p>
          <a:p>
            <a:pPr lvl="1"/>
            <a:r>
              <a:rPr lang="en-US" dirty="0"/>
              <a:t>Given a target token, identify and index </a:t>
            </a:r>
            <a:r>
              <a:rPr lang="en-GB" dirty="0"/>
              <a:t>the source token(s) whose value(s) are the closest to it (longest common sub-strings).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3922A-8E3E-774D-BAF8-92A79804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HDMS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F0273-6D54-8B4D-B247-82DAD3F2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CA5525-1845-C24D-B636-33542FEE4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853204"/>
              </p:ext>
            </p:extLst>
          </p:nvPr>
        </p:nvGraphicFramePr>
        <p:xfrm>
          <a:off x="7221500" y="3853273"/>
          <a:ext cx="454284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623">
                  <a:extLst>
                    <a:ext uri="{9D8B030D-6E8A-4147-A177-3AD203B41FA5}">
                      <a16:colId xmlns:a16="http://schemas.microsoft.com/office/drawing/2014/main" val="1814710746"/>
                    </a:ext>
                  </a:extLst>
                </a:gridCol>
                <a:gridCol w="804517">
                  <a:extLst>
                    <a:ext uri="{9D8B030D-6E8A-4147-A177-3AD203B41FA5}">
                      <a16:colId xmlns:a16="http://schemas.microsoft.com/office/drawing/2014/main" val="3344062575"/>
                    </a:ext>
                  </a:extLst>
                </a:gridCol>
                <a:gridCol w="1737706">
                  <a:extLst>
                    <a:ext uri="{9D8B030D-6E8A-4147-A177-3AD203B41FA5}">
                      <a16:colId xmlns:a16="http://schemas.microsoft.com/office/drawing/2014/main" val="1928946931"/>
                    </a:ext>
                  </a:extLst>
                </a:gridCol>
                <a:gridCol w="1582000">
                  <a:extLst>
                    <a:ext uri="{9D8B030D-6E8A-4147-A177-3AD203B41FA5}">
                      <a16:colId xmlns:a16="http://schemas.microsoft.com/office/drawing/2014/main" val="37085696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effectLst/>
                          <a:latin typeface="LinLibertineI7"/>
                        </a:rPr>
                        <a:t>t</a:t>
                      </a:r>
                      <a:r>
                        <a:rPr lang="en-GB" sz="2000" baseline="-25000" dirty="0" err="1">
                          <a:effectLst/>
                          <a:latin typeface="LinLibertineI5"/>
                        </a:rPr>
                        <a:t>i</a:t>
                      </a:r>
                      <a:r>
                        <a:rPr lang="en-GB" sz="2000" dirty="0">
                          <a:effectLst/>
                          <a:latin typeface="LinLibertineI5"/>
                        </a:rPr>
                        <a:t> </a:t>
                      </a:r>
                      <a:endParaRPr lang="en-GB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LinLibertineT"/>
                        </a:rPr>
                        <a:t>[</a:t>
                      </a:r>
                      <a:r>
                        <a:rPr lang="en-GB" sz="2000" dirty="0">
                          <a:effectLst/>
                          <a:latin typeface="txsys"/>
                        </a:rPr>
                        <a:t>(</a:t>
                      </a:r>
                      <a:r>
                        <a:rPr lang="en-GB" sz="2000" dirty="0" err="1">
                          <a:effectLst/>
                          <a:latin typeface="LinLibertineI7"/>
                        </a:rPr>
                        <a:t>s</a:t>
                      </a:r>
                      <a:r>
                        <a:rPr lang="en-GB" sz="2000" baseline="-25000" dirty="0" err="1">
                          <a:effectLst/>
                          <a:latin typeface="LinLibertineI5"/>
                        </a:rPr>
                        <a:t>j</a:t>
                      </a:r>
                      <a:r>
                        <a:rPr lang="en-GB" sz="2000" dirty="0">
                          <a:effectLst/>
                          <a:latin typeface="rtxmi7"/>
                        </a:rPr>
                        <a:t>, </a:t>
                      </a:r>
                      <a:r>
                        <a:rPr lang="en-GB" sz="2000" dirty="0" err="1">
                          <a:effectLst/>
                          <a:latin typeface="LinLibertineI7"/>
                        </a:rPr>
                        <a:t>lcs</a:t>
                      </a:r>
                      <a:r>
                        <a:rPr lang="en-GB" sz="2000" dirty="0">
                          <a:effectLst/>
                          <a:latin typeface="txsys"/>
                        </a:rPr>
                        <a:t>(</a:t>
                      </a:r>
                      <a:r>
                        <a:rPr lang="en-GB" sz="2000" dirty="0" err="1">
                          <a:effectLst/>
                          <a:latin typeface="LinLibertineI5"/>
                        </a:rPr>
                        <a:t>s</a:t>
                      </a:r>
                      <a:r>
                        <a:rPr lang="en-GB" sz="2000" baseline="-25000" dirty="0" err="1">
                          <a:effectLst/>
                          <a:latin typeface="LinLibertineI5"/>
                        </a:rPr>
                        <a:t>j</a:t>
                      </a:r>
                      <a:r>
                        <a:rPr lang="en-GB" sz="2000" dirty="0" err="1">
                          <a:effectLst/>
                          <a:latin typeface="rtxmi5"/>
                        </a:rPr>
                        <a:t>,</a:t>
                      </a:r>
                      <a:r>
                        <a:rPr lang="en-GB" sz="2000" dirty="0" err="1">
                          <a:effectLst/>
                          <a:latin typeface="LinLibertineI5"/>
                        </a:rPr>
                        <a:t>t</a:t>
                      </a:r>
                      <a:r>
                        <a:rPr lang="en-GB" sz="2000" baseline="-25000" dirty="0" err="1">
                          <a:effectLst/>
                          <a:latin typeface="LinLibertineI5"/>
                        </a:rPr>
                        <a:t>i</a:t>
                      </a:r>
                      <a:r>
                        <a:rPr lang="en-GB" sz="2000" dirty="0">
                          <a:effectLst/>
                          <a:latin typeface="txsys"/>
                        </a:rPr>
                        <a:t>))</a:t>
                      </a:r>
                      <a:r>
                        <a:rPr lang="en-GB" sz="2000" dirty="0">
                          <a:effectLst/>
                          <a:latin typeface="LinLibertineT"/>
                        </a:rPr>
                        <a:t>] </a:t>
                      </a:r>
                      <a:endParaRPr lang="en-GB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LinLibertineT"/>
                        </a:rPr>
                        <a:t>Expression </a:t>
                      </a:r>
                      <a:endParaRPr lang="en-GB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19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  <a:latin typeface="LinLibertineT"/>
                        </a:rPr>
                        <a:t>1 </a:t>
                      </a:r>
                      <a:endParaRPr lang="en-GB" sz="5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  <a:latin typeface="LinLibertineT"/>
                        </a:rPr>
                        <a:t>Hugh </a:t>
                      </a:r>
                      <a:endParaRPr lang="en-GB" sz="5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LinLibertineT"/>
                        </a:rPr>
                        <a:t>[(Hugh, Hugh)] </a:t>
                      </a:r>
                      <a:endParaRPr lang="en-GB" sz="5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LinLibertineI7"/>
                        </a:rPr>
                        <a:t>Copy </a:t>
                      </a:r>
                      <a:endParaRPr lang="en-GB" sz="5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17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  <a:latin typeface="LinLibertineT"/>
                        </a:rPr>
                        <a:t>2 </a:t>
                      </a:r>
                      <a:endParaRPr lang="en-GB" sz="5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LinLibertineT"/>
                        </a:rPr>
                        <a:t>L </a:t>
                      </a:r>
                      <a:endParaRPr lang="en-GB" sz="5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  <a:latin typeface="LinLibertineT"/>
                        </a:rPr>
                        <a:t>[(Leo, L)] </a:t>
                      </a:r>
                      <a:endParaRPr lang="en-GB" sz="5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effectLst/>
                          <a:latin typeface="LinLibertineI7"/>
                        </a:rPr>
                        <a:t>Substr</a:t>
                      </a:r>
                      <a:r>
                        <a:rPr lang="en-GB" sz="2000" dirty="0">
                          <a:effectLst/>
                          <a:latin typeface="LinLibertineI7"/>
                        </a:rPr>
                        <a:t> </a:t>
                      </a:r>
                      <a:endParaRPr lang="en-GB" sz="5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14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  <a:latin typeface="LinLibertineT"/>
                        </a:rPr>
                        <a:t>3 </a:t>
                      </a:r>
                      <a:endParaRPr lang="en-GB" sz="5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  <a:latin typeface="LinLibertineT"/>
                        </a:rPr>
                        <a:t>1974 </a:t>
                      </a:r>
                      <a:endParaRPr lang="en-GB" sz="5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  <a:latin typeface="LinLibertineT"/>
                        </a:rPr>
                        <a:t>[(74, 74)] </a:t>
                      </a:r>
                      <a:endParaRPr lang="en-GB" sz="5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effectLst/>
                          <a:latin typeface="LinLibertineI7"/>
                        </a:rPr>
                        <a:t>Concat</a:t>
                      </a:r>
                      <a:r>
                        <a:rPr lang="en-GB" sz="2000" dirty="0">
                          <a:effectLst/>
                          <a:latin typeface="LinLibertineI7"/>
                        </a:rPr>
                        <a:t> </a:t>
                      </a:r>
                      <a:endParaRPr lang="en-GB" sz="5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85742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E8CDFA-1551-0E49-A1A9-84A8CE927507}"/>
              </a:ext>
            </a:extLst>
          </p:cNvPr>
          <p:cNvSpPr txBox="1">
            <a:spLocks/>
          </p:cNvSpPr>
          <p:nvPr/>
        </p:nvSpPr>
        <p:spPr>
          <a:xfrm>
            <a:off x="838199" y="3684160"/>
            <a:ext cx="6383301" cy="2694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For each entry in the index:</a:t>
            </a:r>
            <a:endParaRPr lang="en-GB" i="1" dirty="0"/>
          </a:p>
          <a:p>
            <a:pPr lvl="2"/>
            <a:r>
              <a:rPr lang="en-GB" dirty="0"/>
              <a:t>Find all source tokens that are either a substring or a superstring of the target token (similar tokens).</a:t>
            </a:r>
          </a:p>
          <a:p>
            <a:pPr lvl="2"/>
            <a:r>
              <a:rPr lang="en-GB" dirty="0"/>
              <a:t>Synthesize a string expression that uses source tokens to obtain the target token. Return </a:t>
            </a:r>
            <a:r>
              <a:rPr lang="en-GB" dirty="0" err="1"/>
              <a:t>Const</a:t>
            </a:r>
            <a:r>
              <a:rPr lang="en-GB" dirty="0"/>
              <a:t>, Copy, </a:t>
            </a:r>
            <a:r>
              <a:rPr lang="en-GB" dirty="0" err="1"/>
              <a:t>Substr</a:t>
            </a:r>
            <a:r>
              <a:rPr lang="en-GB" dirty="0"/>
              <a:t>, or </a:t>
            </a:r>
            <a:r>
              <a:rPr lang="en-GB" dirty="0" err="1"/>
              <a:t>Concat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C6D2C1-CA83-BE4F-93CD-0021510D126A}"/>
              </a:ext>
            </a:extLst>
          </p:cNvPr>
          <p:cNvSpPr txBox="1">
            <a:spLocks/>
          </p:cNvSpPr>
          <p:nvPr/>
        </p:nvSpPr>
        <p:spPr>
          <a:xfrm>
            <a:off x="838199" y="5962185"/>
            <a:ext cx="10926147" cy="58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Step 3 result: SUB(A</a:t>
            </a:r>
            <a:r>
              <a:rPr lang="en-GB" baseline="30000" dirty="0"/>
              <a:t>s</a:t>
            </a:r>
            <a:r>
              <a:rPr lang="en-GB" baseline="-25000" dirty="0"/>
              <a:t>0</a:t>
            </a:r>
            <a:r>
              <a:rPr lang="en-GB" dirty="0"/>
              <a:t>,A</a:t>
            </a:r>
            <a:r>
              <a:rPr lang="en-GB" baseline="30000" dirty="0"/>
              <a:t>t</a:t>
            </a:r>
            <a:r>
              <a:rPr lang="en-GB" baseline="-25000" dirty="0"/>
              <a:t>0</a:t>
            </a:r>
            <a:r>
              <a:rPr lang="en-GB" dirty="0"/>
              <a:t>); SUB(W</a:t>
            </a:r>
            <a:r>
              <a:rPr lang="en-GB" baseline="30000" dirty="0"/>
              <a:t>s</a:t>
            </a:r>
            <a:r>
              <a:rPr lang="en-GB" baseline="-25000" dirty="0"/>
              <a:t>0</a:t>
            </a:r>
            <a:r>
              <a:rPr lang="en-GB" dirty="0"/>
              <a:t>,W</a:t>
            </a:r>
            <a:r>
              <a:rPr lang="en-GB" baseline="30000" dirty="0"/>
              <a:t>t</a:t>
            </a:r>
            <a:r>
              <a:rPr lang="en-GB" baseline="-25000" dirty="0"/>
              <a:t>0</a:t>
            </a:r>
            <a:r>
              <a:rPr lang="en-GB" dirty="0"/>
              <a:t>); SUB(A</a:t>
            </a:r>
            <a:r>
              <a:rPr lang="en-GB" baseline="30000" dirty="0"/>
              <a:t>s</a:t>
            </a:r>
            <a:r>
              <a:rPr lang="en-GB" baseline="-25000" dirty="0"/>
              <a:t>1</a:t>
            </a:r>
            <a:r>
              <a:rPr lang="en-GB" dirty="0"/>
              <a:t>,U</a:t>
            </a:r>
            <a:r>
              <a:rPr lang="en-GB" baseline="30000" dirty="0"/>
              <a:t>t</a:t>
            </a:r>
            <a:r>
              <a:rPr lang="en-GB" baseline="-25000" dirty="0"/>
              <a:t>0</a:t>
            </a:r>
            <a:r>
              <a:rPr lang="en-GB" dirty="0"/>
              <a:t>); INS(P</a:t>
            </a:r>
            <a:r>
              <a:rPr lang="en-GB" baseline="30000" dirty="0"/>
              <a:t>t</a:t>
            </a:r>
            <a:r>
              <a:rPr lang="en-GB" baseline="-25000" dirty="0"/>
              <a:t>0</a:t>
            </a:r>
            <a:r>
              <a:rPr lang="en-GB" dirty="0"/>
              <a:t>); SUB(W</a:t>
            </a:r>
            <a:r>
              <a:rPr lang="en-GB" baseline="30000" dirty="0"/>
              <a:t>s</a:t>
            </a:r>
            <a:r>
              <a:rPr lang="en-GB" baseline="-25000" dirty="0"/>
              <a:t>1</a:t>
            </a:r>
            <a:r>
              <a:rPr lang="en-GB" dirty="0"/>
              <a:t>, W</a:t>
            </a:r>
            <a:r>
              <a:rPr lang="en-GB" baseline="30000" dirty="0"/>
              <a:t>t</a:t>
            </a:r>
            <a:r>
              <a:rPr lang="en-GB" baseline="-25000" dirty="0"/>
              <a:t>1</a:t>
            </a:r>
            <a:r>
              <a:rPr lang="en-GB" dirty="0"/>
              <a:t>); 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9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B28A-1818-554B-ACED-2E1EEFC2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Algorithm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D556-8752-8648-B06F-3A043A34B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00" y="1656000"/>
            <a:ext cx="10925547" cy="3361547"/>
          </a:xfrm>
        </p:spPr>
        <p:txBody>
          <a:bodyPr>
            <a:normAutofit/>
          </a:bodyPr>
          <a:lstStyle/>
          <a:p>
            <a:r>
              <a:rPr lang="en-US" dirty="0"/>
              <a:t>Step 4: Transformation synthesis.</a:t>
            </a:r>
          </a:p>
          <a:p>
            <a:pPr lvl="1"/>
            <a:r>
              <a:rPr lang="en-US" dirty="0"/>
              <a:t>Replace target tokens with the corresponding string expressions learned</a:t>
            </a:r>
          </a:p>
          <a:p>
            <a:pPr lvl="1"/>
            <a:r>
              <a:rPr lang="en-US" dirty="0"/>
              <a:t>From</a:t>
            </a:r>
          </a:p>
          <a:p>
            <a:pPr marL="457200" lvl="1" indent="0">
              <a:buNone/>
            </a:pPr>
            <a:r>
              <a:rPr lang="en-GB" dirty="0"/>
              <a:t>SUB(A</a:t>
            </a:r>
            <a:r>
              <a:rPr lang="en-GB" baseline="30000" dirty="0"/>
              <a:t>s</a:t>
            </a:r>
            <a:r>
              <a:rPr lang="en-GB" baseline="-25000" dirty="0"/>
              <a:t>0</a:t>
            </a:r>
            <a:r>
              <a:rPr lang="en-GB" dirty="0"/>
              <a:t>,A</a:t>
            </a:r>
            <a:r>
              <a:rPr lang="en-GB" baseline="30000" dirty="0"/>
              <a:t>t</a:t>
            </a:r>
            <a:r>
              <a:rPr lang="en-GB" baseline="-25000" dirty="0"/>
              <a:t>0</a:t>
            </a:r>
            <a:r>
              <a:rPr lang="en-GB" dirty="0"/>
              <a:t>); SUB(W</a:t>
            </a:r>
            <a:r>
              <a:rPr lang="en-GB" baseline="30000" dirty="0"/>
              <a:t>s</a:t>
            </a:r>
            <a:r>
              <a:rPr lang="en-GB" baseline="-25000" dirty="0"/>
              <a:t>0</a:t>
            </a:r>
            <a:r>
              <a:rPr lang="en-GB" dirty="0"/>
              <a:t>,W</a:t>
            </a:r>
            <a:r>
              <a:rPr lang="en-GB" baseline="30000" dirty="0"/>
              <a:t>t</a:t>
            </a:r>
            <a:r>
              <a:rPr lang="en-GB" baseline="-25000" dirty="0"/>
              <a:t>0</a:t>
            </a:r>
            <a:r>
              <a:rPr lang="en-GB" dirty="0"/>
              <a:t>); SUB(A</a:t>
            </a:r>
            <a:r>
              <a:rPr lang="en-GB" baseline="30000" dirty="0"/>
              <a:t>s</a:t>
            </a:r>
            <a:r>
              <a:rPr lang="en-GB" baseline="-25000" dirty="0"/>
              <a:t>1</a:t>
            </a:r>
            <a:r>
              <a:rPr lang="en-GB" dirty="0"/>
              <a:t>,U</a:t>
            </a:r>
            <a:r>
              <a:rPr lang="en-GB" baseline="30000" dirty="0"/>
              <a:t>t</a:t>
            </a:r>
            <a:r>
              <a:rPr lang="en-GB" baseline="-25000" dirty="0"/>
              <a:t>0</a:t>
            </a:r>
            <a:r>
              <a:rPr lang="en-GB" dirty="0"/>
              <a:t>); INS(P</a:t>
            </a:r>
            <a:r>
              <a:rPr lang="en-GB" baseline="30000" dirty="0"/>
              <a:t>t</a:t>
            </a:r>
            <a:r>
              <a:rPr lang="en-GB" baseline="-25000" dirty="0"/>
              <a:t>0</a:t>
            </a:r>
            <a:r>
              <a:rPr lang="en-GB" dirty="0"/>
              <a:t>); SUB(W</a:t>
            </a:r>
            <a:r>
              <a:rPr lang="en-GB" baseline="30000" dirty="0"/>
              <a:t>s</a:t>
            </a:r>
            <a:r>
              <a:rPr lang="en-GB" baseline="-25000" dirty="0"/>
              <a:t>1</a:t>
            </a:r>
            <a:r>
              <a:rPr lang="en-GB" dirty="0"/>
              <a:t>, W</a:t>
            </a:r>
            <a:r>
              <a:rPr lang="en-GB" baseline="30000" dirty="0"/>
              <a:t>t</a:t>
            </a:r>
            <a:r>
              <a:rPr lang="en-GB" baseline="-25000" dirty="0"/>
              <a:t>1</a:t>
            </a:r>
            <a:r>
              <a:rPr lang="en-GB" dirty="0"/>
              <a:t>); …</a:t>
            </a:r>
          </a:p>
          <a:p>
            <a:pPr lvl="1"/>
            <a:r>
              <a:rPr lang="en-GB" dirty="0"/>
              <a:t>to</a:t>
            </a:r>
          </a:p>
          <a:p>
            <a:pPr marL="457200" lvl="1" indent="0">
              <a:buNone/>
            </a:pPr>
            <a:r>
              <a:rPr lang="en-GB" dirty="0"/>
              <a:t>SUB(A</a:t>
            </a:r>
            <a:r>
              <a:rPr lang="en-GB" baseline="30000" dirty="0"/>
              <a:t>s</a:t>
            </a:r>
            <a:r>
              <a:rPr lang="en-GB" baseline="-25000" dirty="0"/>
              <a:t>0</a:t>
            </a:r>
            <a:r>
              <a:rPr lang="en-GB" dirty="0"/>
              <a:t>,Copy(A</a:t>
            </a:r>
            <a:r>
              <a:rPr lang="en-GB" baseline="30000" dirty="0"/>
              <a:t>s</a:t>
            </a:r>
            <a:r>
              <a:rPr lang="en-GB" baseline="-25000" dirty="0"/>
              <a:t>0</a:t>
            </a:r>
            <a:r>
              <a:rPr lang="en-GB" dirty="0"/>
              <a:t>)); SUB(W</a:t>
            </a:r>
            <a:r>
              <a:rPr lang="en-GB" baseline="30000" dirty="0"/>
              <a:t>s</a:t>
            </a:r>
            <a:r>
              <a:rPr lang="en-GB" baseline="-25000" dirty="0"/>
              <a:t>0</a:t>
            </a:r>
            <a:r>
              <a:rPr lang="en-GB" dirty="0"/>
              <a:t>,Copy(W</a:t>
            </a:r>
            <a:r>
              <a:rPr lang="en-GB" baseline="30000" dirty="0"/>
              <a:t>s</a:t>
            </a:r>
            <a:r>
              <a:rPr lang="en-GB" baseline="-25000" dirty="0"/>
              <a:t>0</a:t>
            </a:r>
            <a:r>
              <a:rPr lang="en-GB" dirty="0"/>
              <a:t>)); SUB(A</a:t>
            </a:r>
            <a:r>
              <a:rPr lang="en-GB" baseline="30000" dirty="0"/>
              <a:t>s</a:t>
            </a:r>
            <a:r>
              <a:rPr lang="en-GB" baseline="-25000" dirty="0"/>
              <a:t>1</a:t>
            </a:r>
            <a:r>
              <a:rPr lang="en-GB" dirty="0"/>
              <a:t>,Substr(A</a:t>
            </a:r>
            <a:r>
              <a:rPr lang="en-GB" baseline="30000" dirty="0"/>
              <a:t>s</a:t>
            </a:r>
            <a:r>
              <a:rPr lang="en-GB" baseline="-25000" dirty="0"/>
              <a:t>1</a:t>
            </a:r>
            <a:r>
              <a:rPr lang="en-GB" dirty="0"/>
              <a:t>,0,1)); INS(</a:t>
            </a:r>
            <a:r>
              <a:rPr lang="en-GB" dirty="0" err="1"/>
              <a:t>Const</a:t>
            </a:r>
            <a:r>
              <a:rPr lang="en-GB" dirty="0"/>
              <a:t>(”.”)); SUB(W</a:t>
            </a:r>
            <a:r>
              <a:rPr lang="en-GB" baseline="30000" dirty="0"/>
              <a:t>s</a:t>
            </a:r>
            <a:r>
              <a:rPr lang="en-GB" baseline="-25000" dirty="0"/>
              <a:t>1</a:t>
            </a:r>
            <a:r>
              <a:rPr lang="en-GB" dirty="0"/>
              <a:t>,Copy(W</a:t>
            </a:r>
            <a:r>
              <a:rPr lang="en-GB" baseline="30000" dirty="0"/>
              <a:t>s</a:t>
            </a:r>
            <a:r>
              <a:rPr lang="en-GB" baseline="-25000" dirty="0"/>
              <a:t>0</a:t>
            </a:r>
            <a:r>
              <a:rPr lang="en-GB" dirty="0"/>
              <a:t>)); …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F9B1D-BE16-0F41-82B1-D991AE50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HDMS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04FDC-B6D4-F34C-8E66-C98714E8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60D9-3D6B-EB49-B69B-347E39551365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5D0C94-1E54-7941-91E2-5D58CA63C605}"/>
              </a:ext>
            </a:extLst>
          </p:cNvPr>
          <p:cNvSpPr txBox="1">
            <a:spLocks/>
          </p:cNvSpPr>
          <p:nvPr/>
        </p:nvSpPr>
        <p:spPr>
          <a:xfrm>
            <a:off x="838800" y="4596883"/>
            <a:ext cx="5266025" cy="1775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Transformation consistent with the example instance and applicable on new input strings, similar to the source format representation.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1FA95B-4444-F146-901A-F774D7482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59704"/>
              </p:ext>
            </p:extLst>
          </p:nvPr>
        </p:nvGraphicFramePr>
        <p:xfrm>
          <a:off x="6104826" y="4773516"/>
          <a:ext cx="604464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214">
                  <a:extLst>
                    <a:ext uri="{9D8B030D-6E8A-4147-A177-3AD203B41FA5}">
                      <a16:colId xmlns:a16="http://schemas.microsoft.com/office/drawing/2014/main" val="822367056"/>
                    </a:ext>
                  </a:extLst>
                </a:gridCol>
                <a:gridCol w="3066430">
                  <a:extLst>
                    <a:ext uri="{9D8B030D-6E8A-4147-A177-3AD203B41FA5}">
                      <a16:colId xmlns:a16="http://schemas.microsoft.com/office/drawing/2014/main" val="2810435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3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Hugh Leo Carey (74-82)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Hugh L. Carey (1974-1982) 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65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Jay Henry Lehman (33-42)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Jay H. Lehman (1933-1942) 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947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6874C9-3C5C-4F4B-BD91-A8EAF4214E78}"/>
              </a:ext>
            </a:extLst>
          </p:cNvPr>
          <p:cNvSpPr txBox="1"/>
          <p:nvPr/>
        </p:nvSpPr>
        <p:spPr>
          <a:xfrm>
            <a:off x="6104826" y="4404184"/>
            <a:ext cx="604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Example: 1900s NY state Governor names and term years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F2C32D-D676-2F40-9F7F-A1EC6D830EE6}"/>
              </a:ext>
            </a:extLst>
          </p:cNvPr>
          <p:cNvCxnSpPr>
            <a:cxnSpLocks/>
          </p:cNvCxnSpPr>
          <p:nvPr/>
        </p:nvCxnSpPr>
        <p:spPr>
          <a:xfrm>
            <a:off x="2542478" y="3229005"/>
            <a:ext cx="0" cy="47545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178F3A-B250-6645-851E-E6CC483DAD7D}"/>
              </a:ext>
            </a:extLst>
          </p:cNvPr>
          <p:cNvCxnSpPr>
            <a:cxnSpLocks/>
          </p:cNvCxnSpPr>
          <p:nvPr/>
        </p:nvCxnSpPr>
        <p:spPr>
          <a:xfrm>
            <a:off x="4246156" y="3229004"/>
            <a:ext cx="737324" cy="47545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CE80FF-923D-FD4E-AD2E-2DEF9A4D7915}"/>
              </a:ext>
            </a:extLst>
          </p:cNvPr>
          <p:cNvCxnSpPr>
            <a:cxnSpLocks/>
          </p:cNvCxnSpPr>
          <p:nvPr/>
        </p:nvCxnSpPr>
        <p:spPr>
          <a:xfrm>
            <a:off x="5937813" y="3229004"/>
            <a:ext cx="1423107" cy="47545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79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22035</TotalTime>
  <Words>1679</Words>
  <Application>Microsoft Macintosh PowerPoint</Application>
  <PresentationFormat>Widescreen</PresentationFormat>
  <Paragraphs>197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LinLibertineI5</vt:lpstr>
      <vt:lpstr>LinLibertineI7</vt:lpstr>
      <vt:lpstr>LinLibertineT</vt:lpstr>
      <vt:lpstr>rtxmi5</vt:lpstr>
      <vt:lpstr>rtxmi7</vt:lpstr>
      <vt:lpstr>txsys</vt:lpstr>
      <vt:lpstr>Office Theme</vt:lpstr>
      <vt:lpstr>SynthEdit: Format Transformations by Example Using Edit Operations</vt:lpstr>
      <vt:lpstr>Format Transformations</vt:lpstr>
      <vt:lpstr>Preliminaries (1)</vt:lpstr>
      <vt:lpstr>Preliminaries (2)</vt:lpstr>
      <vt:lpstr>Transformation Language</vt:lpstr>
      <vt:lpstr>Transformation Example Using Edit Operations</vt:lpstr>
      <vt:lpstr>Synthesis Algorithm (1)</vt:lpstr>
      <vt:lpstr>Synthesis Algorithm (2)</vt:lpstr>
      <vt:lpstr>Synthesis Algorithm (3)</vt:lpstr>
      <vt:lpstr>Learning from Multiple Examples</vt:lpstr>
      <vt:lpstr>Complexity</vt:lpstr>
      <vt:lpstr>Evaluation</vt:lpstr>
      <vt:lpstr>Experiments (1)</vt:lpstr>
      <vt:lpstr>Experiments (2)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Nikolaos Konstantinou</dc:creator>
  <cp:lastModifiedBy>Nikolaos Konstantinou</cp:lastModifiedBy>
  <cp:revision>876</cp:revision>
  <dcterms:created xsi:type="dcterms:W3CDTF">2016-07-28T11:41:14Z</dcterms:created>
  <dcterms:modified xsi:type="dcterms:W3CDTF">2019-07-09T06:34:51Z</dcterms:modified>
</cp:coreProperties>
</file>