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Lecture. String, RegExp.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RegExp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075650" y="335435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396850" y="1879075"/>
            <a:ext cx="83502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Couple examples</a:t>
            </a:r>
          </a:p>
        </p:txBody>
      </p:sp>
      <p:pic>
        <p:nvPicPr>
          <p:cNvPr descr="Selection_20170921_3a95b4d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04069"/>
            <a:ext cx="8350299" cy="313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RegExp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075650" y="335435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396850" y="1901150"/>
            <a:ext cx="84120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</a:rPr>
              <a:t>Character Sets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>
                <a:solidFill>
                  <a:srgbClr val="333333"/>
                </a:solidFill>
              </a:rPr>
              <a:t>[abc] [a-z]</a:t>
            </a:r>
            <a:r>
              <a:rPr lang="en-US" sz="1800">
                <a:solidFill>
                  <a:srgbClr val="333333"/>
                </a:solidFill>
              </a:rPr>
              <a:t> -</a:t>
            </a:r>
            <a:r>
              <a:rPr lang="en-US" sz="1800"/>
              <a:t> A character set. Matches any one of the enclosed characters.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[^abc] [^a-z]</a:t>
            </a:r>
            <a:r>
              <a:rPr lang="en-US" sz="1800"/>
              <a:t> - A negated or complemented character set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a|b</a:t>
            </a:r>
            <a:r>
              <a:rPr lang="en-US" sz="1800"/>
              <a:t> - Matches either a or b.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/>
              <a:t>Start and end of input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^</a:t>
            </a:r>
            <a:r>
              <a:rPr lang="en-US" sz="1800"/>
              <a:t> - Matches beginning of input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>
                <a:solidFill>
                  <a:schemeClr val="dk1"/>
                </a:solidFill>
              </a:rPr>
              <a:t>$</a:t>
            </a:r>
            <a:r>
              <a:rPr lang="en-US" sz="1800"/>
              <a:t> - Matches end of input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RegExp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075650" y="335435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lection_20170921_a388766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51354"/>
            <a:ext cx="8350299" cy="34792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96850" y="1901150"/>
            <a:ext cx="7126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</a:rPr>
              <a:t>Character Sets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RegExp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075650" y="335435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96850" y="1901150"/>
            <a:ext cx="8362200" cy="4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Quantifiers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1000"/>
              </a:spcBef>
              <a:buSzPct val="100000"/>
              <a:buChar char="■"/>
            </a:pPr>
            <a:r>
              <a:rPr b="1" lang="en-US" sz="1800"/>
              <a:t>x*</a:t>
            </a:r>
            <a:r>
              <a:rPr lang="en-US" sz="1800"/>
              <a:t> -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Matches the preceding item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 0 or more times.</a:t>
            </a:r>
          </a:p>
          <a:p>
            <a:pPr indent="-342900" lvl="0" marL="457200">
              <a:spcBef>
                <a:spcPts val="1000"/>
              </a:spcBef>
              <a:buSzPct val="100000"/>
              <a:buChar char="■"/>
            </a:pPr>
            <a:r>
              <a:rPr b="1" lang="en-US" sz="1800"/>
              <a:t>x+</a:t>
            </a:r>
            <a:r>
              <a:rPr lang="en-US" sz="1800"/>
              <a:t> - Matches the preceding item x 1 or more times.</a:t>
            </a:r>
          </a:p>
          <a:p>
            <a:pPr indent="-342900" lvl="0" marL="457200">
              <a:spcBef>
                <a:spcPts val="1000"/>
              </a:spcBef>
              <a:buSzPct val="100000"/>
              <a:buChar char="■"/>
            </a:pPr>
            <a:r>
              <a:rPr b="1" lang="en-US" sz="1800"/>
              <a:t>x?</a:t>
            </a:r>
            <a:r>
              <a:rPr lang="en-US" sz="1800"/>
              <a:t> -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Matches the preceding item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 0 or 1 time.</a:t>
            </a:r>
          </a:p>
          <a:p>
            <a:pPr indent="-342900" lvl="0" marL="457200">
              <a:spcBef>
                <a:spcPts val="1000"/>
              </a:spcBef>
              <a:buSzPct val="100000"/>
              <a:buChar char="■"/>
            </a:pPr>
            <a:r>
              <a:rPr b="1" lang="en-US" sz="1800"/>
              <a:t>x{n}</a:t>
            </a:r>
            <a:r>
              <a:rPr lang="en-US" sz="1800"/>
              <a:t> - Where n is a positive integer. Matches exactly n occurrences of the preceding item x.</a:t>
            </a:r>
          </a:p>
          <a:p>
            <a:pPr indent="-342900" lvl="0" marL="457200">
              <a:spcBef>
                <a:spcPts val="1000"/>
              </a:spcBef>
              <a:buClr>
                <a:schemeClr val="dk1"/>
              </a:buClr>
              <a:buSzPct val="100000"/>
              <a:buChar char="■"/>
            </a:pPr>
            <a:r>
              <a:rPr b="1" lang="en-US" sz="1800">
                <a:solidFill>
                  <a:schemeClr val="dk1"/>
                </a:solidFill>
              </a:rPr>
              <a:t>x{n,} </a:t>
            </a:r>
            <a:r>
              <a:rPr lang="en-US" sz="1800">
                <a:solidFill>
                  <a:schemeClr val="dk1"/>
                </a:solidFill>
              </a:rPr>
              <a:t>- </a:t>
            </a:r>
            <a:r>
              <a:rPr lang="en-US" sz="1800"/>
              <a:t>Where n is a positive integer. Matches at least n occurrences of the preceding item x.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Char char="■"/>
            </a:pPr>
            <a:r>
              <a:rPr b="1" lang="en-US" sz="1800">
                <a:solidFill>
                  <a:schemeClr val="dk1"/>
                </a:solidFill>
              </a:rPr>
              <a:t>x{n,m}</a:t>
            </a:r>
            <a:r>
              <a:rPr lang="en-US" sz="1800">
                <a:solidFill>
                  <a:schemeClr val="dk1"/>
                </a:solidFill>
              </a:rPr>
              <a:t> - </a:t>
            </a:r>
            <a:r>
              <a:rPr lang="en-US" sz="1800"/>
              <a:t>Where n and m are positive integers. Matches at least n and at most m occurrences of the preceding item x.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RegExp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075650" y="335435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lection_20170921_5878bbb.png"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20097"/>
            <a:ext cx="8350299" cy="292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19" name="Shape 219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955275"/>
            <a:ext cx="73359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String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Methods overview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Templates (new in ES6)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Escape sequences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RegExp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Introduction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Methods overview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Flags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Characters Classes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Characters Sets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Characters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Quantifiers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String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6850" y="1955275"/>
            <a:ext cx="7335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Escape Characters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election_20170921_1c2db87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7624"/>
            <a:ext cx="8350299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String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96850" y="1955275"/>
            <a:ext cx="7335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String templates</a:t>
            </a:r>
          </a:p>
        </p:txBody>
      </p:sp>
      <p:pic>
        <p:nvPicPr>
          <p:cNvPr descr="Selection_20170921_431e5c3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7613"/>
            <a:ext cx="8350299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String</a:t>
            </a:r>
          </a:p>
        </p:txBody>
      </p:sp>
      <p:pic>
        <p:nvPicPr>
          <p:cNvPr descr="Selection_20170921_50c2b59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23083"/>
            <a:ext cx="8350299" cy="27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96850" y="1955275"/>
            <a:ext cx="7335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Let’s see some useful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RegExp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96850" y="2007200"/>
            <a:ext cx="841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Regular Expression - </a:t>
            </a:r>
            <a:r>
              <a:rPr lang="en-US" sz="1800"/>
              <a:t>a sequence of characters that define a search pattern. </a:t>
            </a:r>
            <a:r>
              <a:rPr lang="en-US" sz="1800">
                <a:solidFill>
                  <a:schemeClr val="dk1"/>
                </a:solidFill>
              </a:rPr>
              <a:t>Usually this pattern is then used by string searching algorithms for "find" or "find and replace" operations on strings.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election_20170921_5f305b5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3180283"/>
            <a:ext cx="8350299" cy="278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RegExp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96850" y="1955275"/>
            <a:ext cx="7365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How to create a RegExp?</a:t>
            </a:r>
          </a:p>
        </p:txBody>
      </p:sp>
      <p:pic>
        <p:nvPicPr>
          <p:cNvPr descr="Selection_20170921_2f5d322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12090"/>
            <a:ext cx="8350299" cy="285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RegExp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96850" y="1955275"/>
            <a:ext cx="7365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RegExp flags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-US" sz="1800"/>
              <a:t>g - global, find all matches rather than stop after the first match.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-US" sz="1800"/>
              <a:t>i - ignore case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-US" sz="1800"/>
              <a:t>m - multiline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RegExp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96850" y="1955275"/>
            <a:ext cx="8491800" cy="4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Widespread</a:t>
            </a:r>
            <a:r>
              <a:rPr lang="en-US" sz="1800"/>
              <a:t> Character 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. (dot)</a:t>
            </a:r>
            <a:r>
              <a:rPr lang="en-US" sz="1800"/>
              <a:t> - matches any single character except line terminators: \n, \r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\d</a:t>
            </a:r>
            <a:r>
              <a:rPr lang="en-US" sz="1800"/>
              <a:t> - any arabic digit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\w</a:t>
            </a:r>
            <a:r>
              <a:rPr lang="en-US" sz="1800"/>
              <a:t> - any alphanumeric character from the basic Latin alphabet, including the underscore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\s</a:t>
            </a:r>
            <a:r>
              <a:rPr lang="en-US" sz="1800"/>
              <a:t> - matches any single whitespace character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\D</a:t>
            </a:r>
            <a:r>
              <a:rPr lang="en-US" sz="1800"/>
              <a:t> - m</a:t>
            </a:r>
            <a:r>
              <a:rPr lang="en-US" sz="1800"/>
              <a:t>atches any character that is not a digit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\W</a:t>
            </a:r>
            <a:r>
              <a:rPr lang="en-US" sz="1800"/>
              <a:t> - matches any character that is not a word character from the basic Latin alphabet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b="1" lang="en-US" sz="1800"/>
              <a:t>\S</a:t>
            </a:r>
            <a:r>
              <a:rPr lang="en-US" sz="1800"/>
              <a:t> - Matches a single character other than </a:t>
            </a:r>
            <a:r>
              <a:rPr lang="en-US" sz="1800"/>
              <a:t>whitespace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