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96B78C-A86C-4CDC-9A50-6F592FC4D66D}">
  <a:tblStyle styleId="{8796B78C-A86C-4CDC-9A50-6F592FC4D6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218960" y="2345040"/>
            <a:ext cx="5893200" cy="154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JavaScript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rgbClr val="FFFFFF"/>
                </a:solidFill>
              </a:rPr>
              <a:t>Lecture 7. AJAX.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HTTP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96850" y="1886875"/>
            <a:ext cx="84918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R</a:t>
            </a:r>
            <a:r>
              <a:rPr lang="en-US" sz="1800"/>
              <a:t>esponse structure</a:t>
            </a:r>
          </a:p>
        </p:txBody>
      </p:sp>
      <p:pic>
        <p:nvPicPr>
          <p:cNvPr descr="HTTP_ResponseMessageExample.png"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2868913"/>
            <a:ext cx="67056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HTTP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96850" y="1886875"/>
            <a:ext cx="84918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Safe methods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HEAD, GET, OPTIONS and TRACE are safe</a:t>
            </a:r>
          </a:p>
        </p:txBody>
      </p:sp>
      <p:pic>
        <p:nvPicPr>
          <p:cNvPr descr="safety_hardhat_1600_clr.png"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147278"/>
            <a:ext cx="8350300" cy="4697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Base64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96850" y="2449275"/>
            <a:ext cx="8316900" cy="2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QmFzZTY0IGlzIGEgZ3JvdXAgb2Ygc2ltaWxhciBiaW5hcnktdG8tdGV4dCBlbmNvZGluZyBzY2hlbWVzIHRoYXQgcmVwcmVzZW50IGJpbmFyeSBkYXRhIGluIGFuIEFTQ0lJIHN0cmluZyBmb3JtYXQgYnkgdHJhbnNsYXRpbmcgaXQgaW50byBhIHJhZGl4LTY0IHJlcHJlc2VudGF0aW9uLiBUaGUgdGVybSBCYXNlNjQgb3JpZ2luYXRlcyBmcm9tIGEgc3BlY2lmaWMgTUlNRSBjb250ZW50IHRyYW5zZmVyIGVuY29kaW5nLg==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AJAX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96850" y="1886875"/>
            <a:ext cx="8491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Asynchronous JavaScript and XML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96850" y="2642875"/>
            <a:ext cx="8491800" cy="30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Allows refresh only part of page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Was designed by Microsoft and </a:t>
            </a:r>
            <a:r>
              <a:rPr lang="en-US" sz="1800"/>
              <a:t>adopted</a:t>
            </a:r>
            <a:r>
              <a:rPr lang="en-US" sz="1800"/>
              <a:t> by Mozilla, Apple and Google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Supports different protocols including HTTP and FTP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/>
              <a:t>XMLHttpRequest</a:t>
            </a:r>
          </a:p>
        </p:txBody>
      </p:sp>
      <p:pic>
        <p:nvPicPr>
          <p:cNvPr descr="scn-20171005-132239-154v0.png"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85645"/>
            <a:ext cx="8350300" cy="2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396850" y="2115475"/>
            <a:ext cx="8350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Simple xhr request example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/>
              <a:t>XMLHttpRequest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96850" y="2115475"/>
            <a:ext cx="8350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readyState</a:t>
            </a:r>
          </a:p>
        </p:txBody>
      </p:sp>
      <p:graphicFrame>
        <p:nvGraphicFramePr>
          <p:cNvPr id="220" name="Shape 220"/>
          <p:cNvGraphicFramePr/>
          <p:nvPr/>
        </p:nvGraphicFramePr>
        <p:xfrm>
          <a:off x="396825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{8796B78C-A86C-4CDC-9A50-6F592FC4D66D}</a:tableStyleId>
              </a:tblPr>
              <a:tblGrid>
                <a:gridCol w="471425"/>
                <a:gridCol w="3060575"/>
                <a:gridCol w="4818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Client was created method open() </a:t>
                      </a:r>
                      <a:r>
                        <a:rPr lang="en-US"/>
                        <a:t>hasn’t </a:t>
                      </a:r>
                      <a:r>
                        <a:rPr lang="en-US"/>
                        <a:t>called yet.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OPENED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Method open has been called. Can be set with header via setRequestHeader();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HEADERS_RECEIVED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Method send() has been called. Headers were received.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LOADING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Property responseText has partial data.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Request is done. All data has been received.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/>
              <a:t>XMLHttpRequest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t/>
            </a:r>
            <a:endParaRPr sz="4800"/>
          </a:p>
        </p:txBody>
      </p:sp>
      <p:sp>
        <p:nvSpPr>
          <p:cNvPr id="227" name="Shape 227"/>
          <p:cNvSpPr txBox="1"/>
          <p:nvPr/>
        </p:nvSpPr>
        <p:spPr>
          <a:xfrm>
            <a:off x="396850" y="1963075"/>
            <a:ext cx="8364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Hooks</a:t>
            </a:r>
          </a:p>
        </p:txBody>
      </p:sp>
      <p:graphicFrame>
        <p:nvGraphicFramePr>
          <p:cNvPr id="228" name="Shape 228"/>
          <p:cNvGraphicFramePr/>
          <p:nvPr/>
        </p:nvGraphicFramePr>
        <p:xfrm>
          <a:off x="39685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{8796B78C-A86C-4CDC-9A50-6F592FC4D66D}</a:tableStyleId>
              </a:tblPr>
              <a:tblGrid>
                <a:gridCol w="4172950"/>
                <a:gridCol w="4172950"/>
              </a:tblGrid>
              <a:tr h="423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abort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The abort event is fired when the loading of a resource has been aborted.</a:t>
                      </a:r>
                    </a:p>
                  </a:txBody>
                  <a:tcPr marT="91425" marB="91425" marR="91425" marL="91425"/>
                </a:tc>
              </a:tr>
              <a:tr h="423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error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The error event is fired when an error occurred.</a:t>
                      </a:r>
                    </a:p>
                  </a:txBody>
                  <a:tcPr marT="91425" marB="91425" marR="91425" marL="91425"/>
                </a:tc>
              </a:tr>
              <a:tr h="423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timeout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The timeout event is fired when Progression is terminated due to preset time expiring.</a:t>
                      </a:r>
                    </a:p>
                  </a:txBody>
                  <a:tcPr marT="91425" marB="91425" marR="91425" marL="91425"/>
                </a:tc>
              </a:tr>
              <a:tr h="423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readystatechange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The readystatechange event is fired when the readyState attribute of a document has changed.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/>
              <a:t>XMLHttpRequest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t/>
            </a:r>
            <a:endParaRPr sz="4800"/>
          </a:p>
        </p:txBody>
      </p:sp>
      <p:sp>
        <p:nvSpPr>
          <p:cNvPr id="235" name="Shape 235"/>
          <p:cNvSpPr txBox="1"/>
          <p:nvPr/>
        </p:nvSpPr>
        <p:spPr>
          <a:xfrm>
            <a:off x="396850" y="1963075"/>
            <a:ext cx="8364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Hooks</a:t>
            </a:r>
          </a:p>
        </p:txBody>
      </p:sp>
      <p:graphicFrame>
        <p:nvGraphicFramePr>
          <p:cNvPr id="236" name="Shape 236"/>
          <p:cNvGraphicFramePr/>
          <p:nvPr/>
        </p:nvGraphicFramePr>
        <p:xfrm>
          <a:off x="39685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{8796B78C-A86C-4CDC-9A50-6F592FC4D66D}</a:tableStyleId>
              </a:tblPr>
              <a:tblGrid>
                <a:gridCol w="4172950"/>
                <a:gridCol w="4172950"/>
              </a:tblGrid>
              <a:tr h="423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load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The load event is fired when a resource and its dependent resources have finished loading.</a:t>
                      </a:r>
                    </a:p>
                  </a:txBody>
                  <a:tcPr marT="91425" marB="91425" marR="91425" marL="91425"/>
                </a:tc>
              </a:tr>
              <a:tr h="423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loadstart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The loadstart event is fired when progress has begun on the loading of a resource.</a:t>
                      </a:r>
                    </a:p>
                  </a:txBody>
                  <a:tcPr marT="91425" marB="91425" marR="91425" marL="91425"/>
                </a:tc>
              </a:tr>
              <a:tr h="423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loadend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The loadend event is fired when progress has stopped on the loading of a resource</a:t>
                      </a:r>
                    </a:p>
                  </a:txBody>
                  <a:tcPr marT="91425" marB="91425" marR="91425" marL="91425"/>
                </a:tc>
              </a:tr>
              <a:tr h="423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progress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The progress event is fired to indicate that an operation is in progress.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/>
              <a:t>XMLHttpRequest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t/>
            </a:r>
            <a:endParaRPr sz="4800"/>
          </a:p>
        </p:txBody>
      </p:sp>
      <p:sp>
        <p:nvSpPr>
          <p:cNvPr id="243" name="Shape 243"/>
          <p:cNvSpPr txBox="1"/>
          <p:nvPr/>
        </p:nvSpPr>
        <p:spPr>
          <a:xfrm>
            <a:off x="396850" y="1963075"/>
            <a:ext cx="8364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Methods</a:t>
            </a:r>
          </a:p>
        </p:txBody>
      </p:sp>
      <p:graphicFrame>
        <p:nvGraphicFramePr>
          <p:cNvPr id="244" name="Shape 244"/>
          <p:cNvGraphicFramePr/>
          <p:nvPr/>
        </p:nvGraphicFramePr>
        <p:xfrm>
          <a:off x="396850" y="255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{8796B78C-A86C-4CDC-9A50-6F592FC4D66D}</a:tableStyleId>
              </a:tblPr>
              <a:tblGrid>
                <a:gridCol w="2336000"/>
                <a:gridCol w="6009900"/>
              </a:tblGrid>
              <a:tr h="423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open()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Initializes a request. This method is to be used from JavaScript code.</a:t>
                      </a:r>
                    </a:p>
                  </a:txBody>
                  <a:tcPr marT="91425" marB="91425" marR="91425" marL="91425"/>
                </a:tc>
              </a:tr>
              <a:tr h="423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send()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Sends the request. If the request is asynchronous (which is the default), this method returns as soon as the request is sent.</a:t>
                      </a:r>
                    </a:p>
                  </a:txBody>
                  <a:tcPr marT="91425" marB="91425" marR="91425" marL="91425"/>
                </a:tc>
              </a:tr>
              <a:tr h="423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abort()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Aborts the request if it has already been sent.</a:t>
                      </a:r>
                    </a:p>
                  </a:txBody>
                  <a:tcPr marT="91425" marB="91425" marR="91425" marL="91425"/>
                </a:tc>
              </a:tr>
              <a:tr h="423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setRequestHeader()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Sets the value of an HTTP request header.</a:t>
                      </a:r>
                    </a:p>
                  </a:txBody>
                  <a:tcPr marT="91425" marB="91425" marR="91425" marL="91425"/>
                </a:tc>
              </a:tr>
              <a:tr h="423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getResponseHeader()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Returns the string containing the text of the specified header, or null if either the response has not yet been received or the header doesn't exist in the response.</a:t>
                      </a:r>
                    </a:p>
                  </a:txBody>
                  <a:tcPr marT="91425" marB="91425" marR="91425" marL="91425"/>
                </a:tc>
              </a:tr>
              <a:tr h="423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getAllResponseHeaders()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Returns all the response headers, separated by CRLF, as a string, or null if no response has been received.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/>
              <a:t>XMLHttpRequest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t/>
            </a:r>
            <a:endParaRPr sz="4800"/>
          </a:p>
        </p:txBody>
      </p:sp>
      <p:sp>
        <p:nvSpPr>
          <p:cNvPr id="251" name="Shape 251"/>
          <p:cNvSpPr txBox="1"/>
          <p:nvPr/>
        </p:nvSpPr>
        <p:spPr>
          <a:xfrm>
            <a:off x="300" y="3023925"/>
            <a:ext cx="91434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Login form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Lesson Plan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96850" y="1886875"/>
            <a:ext cx="8387700" cy="19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JSON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HTTP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AJAX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/>
              <a:t>XMLHttpRequest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t/>
            </a:r>
            <a:endParaRPr sz="4800"/>
          </a:p>
        </p:txBody>
      </p:sp>
      <p:sp>
        <p:nvSpPr>
          <p:cNvPr id="258" name="Shape 258"/>
          <p:cNvSpPr txBox="1"/>
          <p:nvPr/>
        </p:nvSpPr>
        <p:spPr>
          <a:xfrm>
            <a:off x="300" y="3023925"/>
            <a:ext cx="91434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600"/>
              <a:t>File upload example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/>
              <a:t>Form Data</a:t>
            </a:r>
          </a:p>
        </p:txBody>
      </p:sp>
      <p:graphicFrame>
        <p:nvGraphicFramePr>
          <p:cNvPr id="265" name="Shape 265"/>
          <p:cNvGraphicFramePr/>
          <p:nvPr/>
        </p:nvGraphicFramePr>
        <p:xfrm>
          <a:off x="394650" y="295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{8796B78C-A86C-4CDC-9A50-6F592FC4D66D}</a:tableStyleId>
              </a:tblPr>
              <a:tblGrid>
                <a:gridCol w="2732175"/>
                <a:gridCol w="5622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append()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Appends a new value onto an existing key inside a FormData object, or adds the key if it does not already exist.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delete()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Deletes a key/value pair from a FormData object.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get()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Returns the first value associated with a given key from within a FormData object.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set()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Sets a new value for an existing key inside a FormData object, or adds the key/value if it does not already exist.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/>
                        <a:t>has()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Returns a boolean stating whether a FormData object contains a certain key/value pair.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6" name="Shape 266"/>
          <p:cNvSpPr txBox="1"/>
          <p:nvPr/>
        </p:nvSpPr>
        <p:spPr>
          <a:xfrm>
            <a:off x="396850" y="2039275"/>
            <a:ext cx="83547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Interface provides a way to easily construct a set of key/value pairs representing form fields and their values.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/>
              <a:t>CRUD</a:t>
            </a:r>
          </a:p>
        </p:txBody>
      </p:sp>
      <p:graphicFrame>
        <p:nvGraphicFramePr>
          <p:cNvPr id="273" name="Shape 273"/>
          <p:cNvGraphicFramePr/>
          <p:nvPr/>
        </p:nvGraphicFramePr>
        <p:xfrm>
          <a:off x="396850" y="288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{8796B78C-A86C-4CDC-9A50-6F592FC4D66D}</a:tableStyleId>
              </a:tblPr>
              <a:tblGrid>
                <a:gridCol w="2574750"/>
                <a:gridCol w="3288250"/>
                <a:gridCol w="2628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Create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PUT / POST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write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Read (Retrieve)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read / take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Update (Modify)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PUT / POST / PATCH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write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Delete (Destroy)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DELETE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dispose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/>
              <a:t>CORS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t/>
            </a:r>
            <a:endParaRPr sz="4800"/>
          </a:p>
        </p:txBody>
      </p:sp>
      <p:pic>
        <p:nvPicPr>
          <p:cNvPr descr="scn-20171005-172012-8hnx1.png"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1963065"/>
            <a:ext cx="8350300" cy="227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/>
              <a:t>JSON-SERVER</a:t>
            </a:r>
          </a:p>
        </p:txBody>
      </p:sp>
      <p:pic>
        <p:nvPicPr>
          <p:cNvPr descr="Без имени.png"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843456"/>
            <a:ext cx="8350300" cy="223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396850" y="2344075"/>
            <a:ext cx="83502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</a:rPr>
              <a:t>Full fake REST API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/>
              <a:t>XMLHttpRequest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t/>
            </a:r>
            <a:endParaRPr sz="4800"/>
          </a:p>
        </p:txBody>
      </p:sp>
      <p:sp>
        <p:nvSpPr>
          <p:cNvPr id="295" name="Shape 295"/>
          <p:cNvSpPr txBox="1"/>
          <p:nvPr/>
        </p:nvSpPr>
        <p:spPr>
          <a:xfrm>
            <a:off x="300" y="3023925"/>
            <a:ext cx="91434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TODO app example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01" name="Shape 301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2747175" y="332450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51" y="2954650"/>
            <a:ext cx="91440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Thanks for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JSON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00" y="3112500"/>
            <a:ext cx="91434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600"/>
              <a:t>What is it?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96850" y="1886875"/>
            <a:ext cx="8491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JavaScript Object Notation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JSON</a:t>
            </a:r>
          </a:p>
        </p:txBody>
      </p:sp>
      <p:pic>
        <p:nvPicPr>
          <p:cNvPr descr="scn-20171109-220109-ylfx3.png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37428"/>
            <a:ext cx="8350300" cy="350714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396850" y="1963075"/>
            <a:ext cx="83502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Methods 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JSON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96850" y="1963075"/>
            <a:ext cx="83502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Deep copy with JSON</a:t>
            </a:r>
          </a:p>
        </p:txBody>
      </p:sp>
      <p:pic>
        <p:nvPicPr>
          <p:cNvPr descr="scn-20171005-125512-4qdxf.png"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58317"/>
            <a:ext cx="8350300" cy="3465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JSON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96850" y="1963075"/>
            <a:ext cx="84918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JSON.stringify doesn’t copy prototypes</a:t>
            </a:r>
          </a:p>
        </p:txBody>
      </p:sp>
      <p:pic>
        <p:nvPicPr>
          <p:cNvPr descr="scn-20171005-125729-yhy5n.png"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81275"/>
            <a:ext cx="8350300" cy="311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HTTP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96850" y="2115475"/>
            <a:ext cx="83502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 Hypertext Transfer Protocol</a:t>
            </a:r>
          </a:p>
        </p:txBody>
      </p:sp>
      <p:pic>
        <p:nvPicPr>
          <p:cNvPr descr="HTTP.jpg" id="157" name="Shape 157"/>
          <p:cNvPicPr preferRelativeResize="0"/>
          <p:nvPr/>
        </p:nvPicPr>
        <p:blipFill rotWithShape="1">
          <a:blip r:embed="rId4">
            <a:alphaModFix/>
          </a:blip>
          <a:srcRect b="22003" l="0" r="0" t="18334"/>
          <a:stretch/>
        </p:blipFill>
        <p:spPr>
          <a:xfrm>
            <a:off x="396850" y="2597425"/>
            <a:ext cx="8350299" cy="33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HTTP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18200" y="2039275"/>
            <a:ext cx="81075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Widespread </a:t>
            </a:r>
            <a:r>
              <a:rPr lang="en-US" sz="1800">
                <a:solidFill>
                  <a:schemeClr val="dk1"/>
                </a:solidFill>
              </a:rPr>
              <a:t>methods</a:t>
            </a:r>
          </a:p>
        </p:txBody>
      </p:sp>
      <p:graphicFrame>
        <p:nvGraphicFramePr>
          <p:cNvPr id="165" name="Shape 165"/>
          <p:cNvGraphicFramePr/>
          <p:nvPr/>
        </p:nvGraphicFramePr>
        <p:xfrm>
          <a:off x="518200" y="25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{8796B78C-A86C-4CDC-9A50-6F592FC4D66D}</a:tableStyleId>
              </a:tblPr>
              <a:tblGrid>
                <a:gridCol w="1346950"/>
                <a:gridCol w="6760650"/>
              </a:tblGrid>
              <a:tr h="4706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GET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</a:t>
                      </a:r>
                      <a:r>
                        <a:rPr lang="en-US"/>
                        <a:t>equests a representation of the specified resource. Requests using GET should only retrieve data and should have no other effect.</a:t>
                      </a:r>
                    </a:p>
                  </a:txBody>
                  <a:tcPr marT="91425" marB="91425" marR="91425" marL="91425"/>
                </a:tc>
              </a:tr>
              <a:tr h="525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POST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</a:t>
                      </a:r>
                      <a:r>
                        <a:rPr lang="en-US"/>
                        <a:t>equests that the server accept the entity enclosed in the request.</a:t>
                      </a:r>
                    </a:p>
                  </a:txBody>
                  <a:tcPr marT="91425" marB="91425" marR="91425" marL="91425"/>
                </a:tc>
              </a:tr>
              <a:tr h="525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PUT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</a:t>
                      </a:r>
                      <a:r>
                        <a:rPr lang="en-US"/>
                        <a:t>equests that the enclosed entity be stored under the supplied URI. If the URI refers to an already existing resource, it is modified; if the URI does not point to an existing resource, then the server can create the resource with that URI</a:t>
                      </a:r>
                    </a:p>
                  </a:txBody>
                  <a:tcPr marT="91425" marB="91425" marR="91425" marL="91425"/>
                </a:tc>
              </a:tr>
              <a:tr h="5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-US" sz="1800"/>
                        <a:t>PATCH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</a:t>
                      </a:r>
                      <a:r>
                        <a:rPr lang="en-US"/>
                        <a:t>pplies partial modifications to a resource</a:t>
                      </a:r>
                    </a:p>
                  </a:txBody>
                  <a:tcPr marT="91425" marB="91425" marR="91425" marL="91425"/>
                </a:tc>
              </a:tr>
              <a:tr h="5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DELETE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</a:t>
                      </a:r>
                      <a:r>
                        <a:rPr lang="en-US"/>
                        <a:t>eletes the specified resource.</a:t>
                      </a:r>
                    </a:p>
                  </a:txBody>
                  <a:tcPr marT="91425" marB="91425" marR="91425" marL="91425"/>
                </a:tc>
              </a:tr>
              <a:tr h="5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OPTIONS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</a:t>
                      </a:r>
                      <a:r>
                        <a:rPr lang="en-US"/>
                        <a:t>eturns the HTTP methods that the server supports for the specified URL.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HTTP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96850" y="1886875"/>
            <a:ext cx="84918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Request</a:t>
            </a:r>
            <a:r>
              <a:rPr lang="en-US" sz="1800"/>
              <a:t> structure</a:t>
            </a:r>
          </a:p>
        </p:txBody>
      </p:sp>
      <p:pic>
        <p:nvPicPr>
          <p:cNvPr descr="HTTP_RequestMessageExample.png"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800" y="2986088"/>
            <a:ext cx="62484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