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921789-B290-4138-872F-BCAC98D33820}">
  <a:tblStyle styleId="{27921789-B290-4138-872F-BCAC98D33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Lecture. OOP.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Object.defineProperty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396850" y="18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{27921789-B290-4138-872F-BCAC98D33820}</a:tableStyleId>
              </a:tblPr>
              <a:tblGrid>
                <a:gridCol w="1574025"/>
                <a:gridCol w="6729975"/>
              </a:tblGrid>
              <a:tr h="54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configurable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if and only if the type of this property descriptor may be changed and if the property may be deleted from the corresponding object.</a:t>
                      </a:r>
                    </a:p>
                  </a:txBody>
                  <a:tcPr marT="91425" marB="91425" marR="91425" marL="91425"/>
                </a:tc>
              </a:tr>
              <a:tr h="54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enumerable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if and only if this property shows up during enumeration of the properties on the corresponding object.</a:t>
                      </a:r>
                    </a:p>
                  </a:txBody>
                  <a:tcPr marT="91425" marB="91425" marR="91425" marL="91425"/>
                </a:tc>
              </a:tr>
              <a:tr h="54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value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value associated with the property. Can be any valid JavaScript value</a:t>
                      </a:r>
                    </a:p>
                  </a:txBody>
                  <a:tcPr marT="91425" marB="91425" marR="91425" marL="91425"/>
                </a:tc>
              </a:tr>
              <a:tr h="542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writable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if and only if the value associated with the property may be changed with an assignment operator.</a:t>
                      </a:r>
                    </a:p>
                  </a:txBody>
                  <a:tcPr marT="91425" marB="91425" marR="91425" marL="91425"/>
                </a:tc>
              </a:tr>
              <a:tr h="542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 function which serves as a getter for the property, or undefined if there is no getter. The function return will be used as the value of the property.</a:t>
                      </a:r>
                    </a:p>
                  </a:txBody>
                  <a:tcPr marT="91425" marB="91425" marR="91425" marL="91425"/>
                </a:tc>
              </a:tr>
              <a:tr h="542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 function which serves as a setter for the property, or undefined if there is no setter. The function will receive as only argument the new value being assigned to the property.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</a:t>
            </a:r>
            <a:r>
              <a:rPr lang="en-US" sz="4800"/>
              <a:t>defineProperty</a:t>
            </a:r>
          </a:p>
        </p:txBody>
      </p:sp>
      <p:pic>
        <p:nvPicPr>
          <p:cNvPr descr="Selection_20171002_a3e8ece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88824"/>
            <a:ext cx="8350300" cy="450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Object.defineProperty</a:t>
            </a:r>
          </a:p>
        </p:txBody>
      </p:sp>
      <p:pic>
        <p:nvPicPr>
          <p:cNvPr descr="Selection_20171002_189e100.png"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637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Object.defineProperty</a:t>
            </a:r>
          </a:p>
        </p:txBody>
      </p:sp>
      <p:pic>
        <p:nvPicPr>
          <p:cNvPr descr="Selection_20171002_634ed02.png"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67882"/>
            <a:ext cx="8350300" cy="1503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2_a36c10b.png"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3773475"/>
            <a:ext cx="8350300" cy="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Object.defineProperties</a:t>
            </a:r>
          </a:p>
        </p:txBody>
      </p:sp>
      <p:pic>
        <p:nvPicPr>
          <p:cNvPr descr="Selection_20171002_a6924bb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76270"/>
            <a:ext cx="8350300" cy="392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Prototype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850" y="1984200"/>
            <a:ext cx="8412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prototype</a:t>
            </a:r>
            <a:r>
              <a:rPr lang="en-US" sz="1800"/>
              <a:t> is a property belonging only to functions. It is used to build __proto__ when the function happens to be used as a constructor with the </a:t>
            </a:r>
            <a:r>
              <a:rPr b="1" lang="en-US" sz="1800"/>
              <a:t>new </a:t>
            </a:r>
            <a:r>
              <a:rPr lang="en-US" sz="1800"/>
              <a:t>keyword.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Prototype</a:t>
            </a:r>
          </a:p>
        </p:txBody>
      </p:sp>
      <p:pic>
        <p:nvPicPr>
          <p:cNvPr descr="Selection_20171002_9d3baba.pn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637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Prototype </a:t>
            </a:r>
            <a:r>
              <a:rPr lang="en-US" sz="4800"/>
              <a:t>Inheritance</a:t>
            </a:r>
          </a:p>
        </p:txBody>
      </p:sp>
      <p:pic>
        <p:nvPicPr>
          <p:cNvPr descr="Selection_20171002_91b0b07.png"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07382"/>
            <a:ext cx="8350300" cy="375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Static members</a:t>
            </a:r>
          </a:p>
        </p:txBody>
      </p:sp>
      <p:pic>
        <p:nvPicPr>
          <p:cNvPr descr="Selection_20171002_bae0b86.png"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27225"/>
            <a:ext cx="8350300" cy="41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constructor</a:t>
            </a:r>
          </a:p>
        </p:txBody>
      </p:sp>
      <p:pic>
        <p:nvPicPr>
          <p:cNvPr descr="scn-20171003-113244-wdiyi.png"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57494"/>
            <a:ext cx="8350300" cy="3657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n-20171003-113412-wwy46.png"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200" y="4584775"/>
            <a:ext cx="1593600" cy="584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0" name="Shape 250"/>
          <p:cNvSpPr/>
          <p:nvPr/>
        </p:nvSpPr>
        <p:spPr>
          <a:xfrm>
            <a:off x="6669600" y="4945675"/>
            <a:ext cx="1676700" cy="339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[[Prototype]]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Prototype Chaining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Object.create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Object.defineProperty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Prototype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Prototype Inheritance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OOP in ES6 style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instanceof</a:t>
            </a:r>
          </a:p>
        </p:txBody>
      </p:sp>
      <p:pic>
        <p:nvPicPr>
          <p:cNvPr descr="scn-20171003-114145-pl1oy.png"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42873"/>
            <a:ext cx="8350300" cy="338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1582625" y="3909425"/>
            <a:ext cx="819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instanceof</a:t>
            </a:r>
          </a:p>
        </p:txBody>
      </p:sp>
      <p:pic>
        <p:nvPicPr>
          <p:cNvPr descr="scn-20171003-115335-7fbft.pn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675" y="2771775"/>
            <a:ext cx="50006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OOP in ES6 style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96850" y="1886875"/>
            <a:ext cx="82371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New </a:t>
            </a:r>
            <a:r>
              <a:rPr lang="en-US" sz="1800"/>
              <a:t>keywords</a:t>
            </a:r>
            <a:r>
              <a:rPr lang="en-US" sz="18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class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constructor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extends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static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super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OOP in ES6 style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96850" y="1886875"/>
            <a:ext cx="8237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Base class Unit in ES6 style</a:t>
            </a:r>
          </a:p>
        </p:txBody>
      </p:sp>
      <p:pic>
        <p:nvPicPr>
          <p:cNvPr descr="scn-20171003-103933-do68a.png"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21964"/>
            <a:ext cx="8350300" cy="288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OOP in ES6 style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96850" y="1886875"/>
            <a:ext cx="8237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Child class Soldier in ES6 style</a:t>
            </a:r>
          </a:p>
        </p:txBody>
      </p:sp>
      <p:pic>
        <p:nvPicPr>
          <p:cNvPr descr="scn-20171003-103506-6vasq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06319"/>
            <a:ext cx="8350300" cy="306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[[Prototype]]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850" y="1984200"/>
            <a:ext cx="84120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__proto__</a:t>
            </a:r>
            <a:r>
              <a:rPr lang="en-US" sz="1800"/>
              <a:t> is the actual object that is used in the lookup chain to resolve methods. It is a property that all objects have.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[[Prototype]]</a:t>
            </a:r>
          </a:p>
        </p:txBody>
      </p:sp>
      <p:pic>
        <p:nvPicPr>
          <p:cNvPr descr="Selection_20171002_8731a64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71052"/>
            <a:ext cx="8350300" cy="3173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2_96dc10b.png"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00" y="4155763"/>
            <a:ext cx="1924050" cy="866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3" name="Shape 133"/>
          <p:cNvSpPr txBox="1"/>
          <p:nvPr/>
        </p:nvSpPr>
        <p:spPr>
          <a:xfrm>
            <a:off x="4379575" y="3633050"/>
            <a:ext cx="897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[[Prototype]]</a:t>
            </a:r>
          </a:p>
        </p:txBody>
      </p:sp>
      <p:pic>
        <p:nvPicPr>
          <p:cNvPr descr="Selection_20171002_d14e3cc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34537"/>
            <a:ext cx="8350300" cy="4008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02_93a1ded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038" y="5069000"/>
            <a:ext cx="1895475" cy="781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Prototype Chaining</a:t>
            </a:r>
          </a:p>
        </p:txBody>
      </p:sp>
      <p:pic>
        <p:nvPicPr>
          <p:cNvPr descr="Selection_20171002_98da145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27225"/>
            <a:ext cx="8350300" cy="4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517160" y="2956200"/>
            <a:ext cx="239325" cy="2478450"/>
          </a:xfrm>
          <a:custGeom>
            <a:pathLst>
              <a:path extrusionOk="0" h="99138" w="9573">
                <a:moveTo>
                  <a:pt x="9573" y="99138"/>
                </a:moveTo>
                <a:cubicBezTo>
                  <a:pt x="7980" y="88122"/>
                  <a:pt x="149" y="49569"/>
                  <a:pt x="17" y="33046"/>
                </a:cubicBezTo>
                <a:cubicBezTo>
                  <a:pt x="-115" y="16523"/>
                  <a:pt x="7317" y="5507"/>
                  <a:pt x="8777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0" name="Shape 150"/>
          <p:cNvSpPr/>
          <p:nvPr/>
        </p:nvSpPr>
        <p:spPr>
          <a:xfrm>
            <a:off x="497468" y="4678175"/>
            <a:ext cx="259000" cy="935625"/>
          </a:xfrm>
          <a:custGeom>
            <a:pathLst>
              <a:path extrusionOk="0" h="37425" w="10360">
                <a:moveTo>
                  <a:pt x="10360" y="37425"/>
                </a:moveTo>
                <a:cubicBezTo>
                  <a:pt x="8634" y="33709"/>
                  <a:pt x="74" y="21366"/>
                  <a:pt x="8" y="15129"/>
                </a:cubicBezTo>
                <a:cubicBezTo>
                  <a:pt x="-58" y="8891"/>
                  <a:pt x="8303" y="2521"/>
                  <a:pt x="9962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1" name="Shape 151"/>
          <p:cNvSpPr/>
          <p:nvPr/>
        </p:nvSpPr>
        <p:spPr>
          <a:xfrm>
            <a:off x="447472" y="3732575"/>
            <a:ext cx="308991" cy="2110071"/>
          </a:xfrm>
          <a:custGeom>
            <a:pathLst>
              <a:path extrusionOk="0" h="84008" w="11165">
                <a:moveTo>
                  <a:pt x="11165" y="84008"/>
                </a:moveTo>
                <a:cubicBezTo>
                  <a:pt x="9307" y="74983"/>
                  <a:pt x="149" y="43862"/>
                  <a:pt x="17" y="29861"/>
                </a:cubicBezTo>
                <a:cubicBezTo>
                  <a:pt x="-115" y="15859"/>
                  <a:pt x="8643" y="4976"/>
                  <a:pt x="10369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2" name="Shape 152"/>
          <p:cNvSpPr/>
          <p:nvPr/>
        </p:nvSpPr>
        <p:spPr>
          <a:xfrm>
            <a:off x="756475" y="5334850"/>
            <a:ext cx="1363800" cy="189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56475" y="5524150"/>
            <a:ext cx="1901100" cy="18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56475" y="5713450"/>
            <a:ext cx="1901100" cy="189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Prototype Chaining</a:t>
            </a:r>
          </a:p>
        </p:txBody>
      </p:sp>
      <p:pic>
        <p:nvPicPr>
          <p:cNvPr descr="Selection_20171002_0b26518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35561"/>
            <a:ext cx="8350300" cy="354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746525" y="5086275"/>
            <a:ext cx="4389600" cy="2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Object.getPrototypeOf</a:t>
            </a:r>
          </a:p>
        </p:txBody>
      </p:sp>
      <p:pic>
        <p:nvPicPr>
          <p:cNvPr descr="Selection_20171002_55d2a2a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42854"/>
            <a:ext cx="8350300" cy="2839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96850" y="1877775"/>
            <a:ext cx="8350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Never use __proto__ directly!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Object.create</a:t>
            </a:r>
          </a:p>
        </p:txBody>
      </p:sp>
      <p:pic>
        <p:nvPicPr>
          <p:cNvPr descr="Selection_20171002_ea4d381.pn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71052"/>
            <a:ext cx="8350300" cy="317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